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7" r:id="rId4"/>
    <p:sldId id="258" r:id="rId5"/>
    <p:sldId id="303" r:id="rId6"/>
    <p:sldId id="305" r:id="rId7"/>
    <p:sldId id="292" r:id="rId8"/>
    <p:sldId id="293" r:id="rId9"/>
    <p:sldId id="294" r:id="rId10"/>
    <p:sldId id="306" r:id="rId11"/>
    <p:sldId id="283" r:id="rId12"/>
    <p:sldId id="307" r:id="rId13"/>
    <p:sldId id="284" r:id="rId14"/>
    <p:sldId id="308" r:id="rId15"/>
    <p:sldId id="312" r:id="rId16"/>
    <p:sldId id="285" r:id="rId17"/>
    <p:sldId id="286" r:id="rId18"/>
    <p:sldId id="287" r:id="rId19"/>
    <p:sldId id="288" r:id="rId20"/>
    <p:sldId id="289" r:id="rId21"/>
    <p:sldId id="325" r:id="rId22"/>
    <p:sldId id="326" r:id="rId23"/>
    <p:sldId id="309" r:id="rId24"/>
    <p:sldId id="320" r:id="rId25"/>
    <p:sldId id="321" r:id="rId26"/>
    <p:sldId id="322" r:id="rId27"/>
    <p:sldId id="310" r:id="rId28"/>
    <p:sldId id="315" r:id="rId29"/>
    <p:sldId id="290" r:id="rId30"/>
    <p:sldId id="314" r:id="rId31"/>
    <p:sldId id="319" r:id="rId32"/>
    <p:sldId id="317" r:id="rId33"/>
    <p:sldId id="318" r:id="rId34"/>
    <p:sldId id="323" r:id="rId35"/>
    <p:sldId id="324"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250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563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271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90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536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0094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8746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787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133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736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59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332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917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338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434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4725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6/3/2024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51170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daniel2024.github.io/Project-3/glob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moke from factory">
            <a:extLst>
              <a:ext uri="{FF2B5EF4-FFF2-40B4-BE49-F238E27FC236}">
                <a16:creationId xmlns:a16="http://schemas.microsoft.com/office/drawing/2014/main" id="{B6CD1074-2C74-50D4-9E16-EFFD3D6F2BDD}"/>
              </a:ext>
            </a:extLst>
          </p:cNvPr>
          <p:cNvPicPr>
            <a:picLocks noChangeAspect="1"/>
          </p:cNvPicPr>
          <p:nvPr/>
        </p:nvPicPr>
        <p:blipFill rotWithShape="1">
          <a:blip r:embed="rId2"/>
          <a:srcRect l="9091" t="6866" b="16525"/>
          <a:stretch/>
        </p:blipFill>
        <p:spPr>
          <a:xfrm>
            <a:off x="1" y="10"/>
            <a:ext cx="12191999" cy="6857990"/>
          </a:xfrm>
          <a:prstGeom prst="rect">
            <a:avLst/>
          </a:prstGeom>
        </p:spPr>
      </p:pic>
      <p:sp>
        <p:nvSpPr>
          <p:cNvPr id="10" name="Isosceles Triangle 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Parallelogram 1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p:cNvSpPr>
            <a:spLocks noGrp="1"/>
          </p:cNvSpPr>
          <p:nvPr>
            <p:ph type="ctrTitle"/>
          </p:nvPr>
        </p:nvSpPr>
        <p:spPr>
          <a:xfrm>
            <a:off x="4704200" y="1678665"/>
            <a:ext cx="4569803" cy="2369131"/>
          </a:xfrm>
        </p:spPr>
        <p:txBody>
          <a:bodyPr>
            <a:normAutofit/>
          </a:bodyPr>
          <a:lstStyle/>
          <a:p>
            <a:pPr>
              <a:lnSpc>
                <a:spcPct val="90000"/>
              </a:lnSpc>
            </a:pPr>
            <a:r>
              <a:rPr lang="en-US" sz="4200"/>
              <a:t>Project 3</a:t>
            </a:r>
            <a:br>
              <a:rPr lang="en-US" sz="4200"/>
            </a:br>
            <a:r>
              <a:rPr lang="en-US" sz="4200"/>
              <a:t>Data Visualization of CO</a:t>
            </a:r>
            <a:r>
              <a:rPr lang="en-US" sz="4200" baseline="-25000"/>
              <a:t>2</a:t>
            </a:r>
            <a:r>
              <a:rPr lang="en-US" sz="4200"/>
              <a:t> emissions</a:t>
            </a:r>
          </a:p>
        </p:txBody>
      </p:sp>
      <p:sp>
        <p:nvSpPr>
          <p:cNvPr id="3" name="Subtitle 2"/>
          <p:cNvSpPr>
            <a:spLocks noGrp="1"/>
          </p:cNvSpPr>
          <p:nvPr>
            <p:ph type="subTitle" idx="1"/>
          </p:nvPr>
        </p:nvSpPr>
        <p:spPr>
          <a:xfrm>
            <a:off x="4700964" y="4050832"/>
            <a:ext cx="4573037" cy="1096899"/>
          </a:xfrm>
        </p:spPr>
        <p:txBody>
          <a:bodyPr>
            <a:normAutofit/>
          </a:bodyPr>
          <a:lstStyle/>
          <a:p>
            <a:r>
              <a:rPr lang="en-US">
                <a:solidFill>
                  <a:schemeClr val="bg1"/>
                </a:solidFill>
              </a:rPr>
              <a:t>Edward Vaughan, Daniel Daniel, Essa Bostan, Mujahid Iqbal</a:t>
            </a:r>
          </a:p>
        </p:txBody>
      </p:sp>
      <p:sp>
        <p:nvSpPr>
          <p:cNvPr id="24"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Isosceles Triangle 29">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Text Placeholder 2">
            <a:extLst>
              <a:ext uri="{FF2B5EF4-FFF2-40B4-BE49-F238E27FC236}">
                <a16:creationId xmlns:a16="http://schemas.microsoft.com/office/drawing/2014/main" id="{6FEE4584-C070-D385-3EE1-58318223B8E2}"/>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Data sources</a:t>
            </a:r>
          </a:p>
          <a:p>
            <a:pPr algn="r"/>
            <a:endParaRPr lang="en-US" sz="1800" dirty="0">
              <a:solidFill>
                <a:schemeClr val="tx1"/>
              </a:solidFill>
            </a:endParaRPr>
          </a:p>
        </p:txBody>
      </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pic>
        <p:nvPicPr>
          <p:cNvPr id="2" name="Picture 1" descr="Computer script on a screen">
            <a:extLst>
              <a:ext uri="{FF2B5EF4-FFF2-40B4-BE49-F238E27FC236}">
                <a16:creationId xmlns:a16="http://schemas.microsoft.com/office/drawing/2014/main" id="{5CE97D70-F7C6-4476-387B-1FB18AF032C4}"/>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3314167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A85E737-4E3F-3781-7762-3397FB5E3014}"/>
              </a:ext>
            </a:extLst>
          </p:cNvPr>
          <p:cNvGraphicFramePr>
            <a:graphicFrameLocks noGrp="1"/>
          </p:cNvGraphicFramePr>
          <p:nvPr>
            <p:extLst>
              <p:ext uri="{D42A27DB-BD31-4B8C-83A1-F6EECF244321}">
                <p14:modId xmlns:p14="http://schemas.microsoft.com/office/powerpoint/2010/main" val="2221974309"/>
              </p:ext>
            </p:extLst>
          </p:nvPr>
        </p:nvGraphicFramePr>
        <p:xfrm>
          <a:off x="677334" y="1406178"/>
          <a:ext cx="9165628" cy="4842222"/>
        </p:xfrm>
        <a:graphic>
          <a:graphicData uri="http://schemas.openxmlformats.org/drawingml/2006/table">
            <a:tbl>
              <a:tblPr firstRow="1" bandRow="1">
                <a:tableStyleId>{BC89EF96-8CEA-46FF-86C4-4CE0E7609802}</a:tableStyleId>
              </a:tblPr>
              <a:tblGrid>
                <a:gridCol w="4582814">
                  <a:extLst>
                    <a:ext uri="{9D8B030D-6E8A-4147-A177-3AD203B41FA5}">
                      <a16:colId xmlns:a16="http://schemas.microsoft.com/office/drawing/2014/main" val="3761286428"/>
                    </a:ext>
                  </a:extLst>
                </a:gridCol>
                <a:gridCol w="4582814">
                  <a:extLst>
                    <a:ext uri="{9D8B030D-6E8A-4147-A177-3AD203B41FA5}">
                      <a16:colId xmlns:a16="http://schemas.microsoft.com/office/drawing/2014/main" val="3860362959"/>
                    </a:ext>
                  </a:extLst>
                </a:gridCol>
              </a:tblGrid>
              <a:tr h="1614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i="0" kern="1200" dirty="0">
                          <a:solidFill>
                            <a:schemeClr val="tx1"/>
                          </a:solidFill>
                          <a:latin typeface="+mn-lt"/>
                          <a:ea typeface="+mn-ea"/>
                          <a:cs typeface="+mn-cs"/>
                        </a:rPr>
                        <a:t>CO2 Emissions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1" kern="1200" dirty="0">
                          <a:solidFill>
                            <a:schemeClr val="tx1"/>
                          </a:solidFill>
                          <a:latin typeface="+mn-lt"/>
                          <a:ea typeface="+mn-ea"/>
                          <a:cs typeface="+mn-cs"/>
                        </a:rPr>
                        <a:t>Original source – The Global Carbon Project's fossil CO2 emissions dataset, from Zenodo.org</a:t>
                      </a:r>
                    </a:p>
                  </a:txBody>
                  <a:tcPr/>
                </a:tc>
                <a:tc>
                  <a:txBody>
                    <a:bodyPr/>
                    <a:lstStyle/>
                    <a:p>
                      <a:endParaRPr lang="en-GB"/>
                    </a:p>
                  </a:txBody>
                  <a:tcPr/>
                </a:tc>
                <a:extLst>
                  <a:ext uri="{0D108BD9-81ED-4DB2-BD59-A6C34878D82A}">
                    <a16:rowId xmlns:a16="http://schemas.microsoft.com/office/drawing/2014/main" val="2204528305"/>
                  </a:ext>
                </a:extLst>
              </a:tr>
              <a:tr h="1614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i="0" dirty="0"/>
                        <a:t>World Population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1" kern="1200" dirty="0">
                          <a:solidFill>
                            <a:schemeClr val="tx1"/>
                          </a:solidFill>
                          <a:latin typeface="+mn-lt"/>
                          <a:ea typeface="+mn-ea"/>
                          <a:cs typeface="+mn-cs"/>
                        </a:rPr>
                        <a:t>Original source – </a:t>
                      </a:r>
                      <a:r>
                        <a:rPr lang="en-GB" sz="1400" i="1" dirty="0"/>
                        <a:t>World Population Review</a:t>
                      </a:r>
                    </a:p>
                    <a:p>
                      <a:endParaRPr lang="en-GB" dirty="0"/>
                    </a:p>
                  </a:txBody>
                  <a:tcPr/>
                </a:tc>
                <a:tc>
                  <a:txBody>
                    <a:bodyPr/>
                    <a:lstStyle/>
                    <a:p>
                      <a:endParaRPr lang="en-GB"/>
                    </a:p>
                  </a:txBody>
                  <a:tcPr/>
                </a:tc>
                <a:extLst>
                  <a:ext uri="{0D108BD9-81ED-4DB2-BD59-A6C34878D82A}">
                    <a16:rowId xmlns:a16="http://schemas.microsoft.com/office/drawing/2014/main" val="1282106762"/>
                  </a:ext>
                </a:extLst>
              </a:tr>
              <a:tr h="1614074">
                <a:tc>
                  <a:txBody>
                    <a:bodyPr/>
                    <a:lstStyle/>
                    <a:p>
                      <a:r>
                        <a:rPr lang="en-GB" b="1" dirty="0"/>
                        <a:t>GDP</a:t>
                      </a:r>
                    </a:p>
                    <a:p>
                      <a:r>
                        <a:rPr lang="en-GB" sz="1400" b="0" i="1" kern="1200" dirty="0">
                          <a:solidFill>
                            <a:schemeClr val="tx1"/>
                          </a:solidFill>
                          <a:latin typeface="+mn-lt"/>
                          <a:ea typeface="+mn-ea"/>
                          <a:cs typeface="+mn-cs"/>
                        </a:rPr>
                        <a:t>Original source – W</a:t>
                      </a:r>
                      <a:r>
                        <a:rPr lang="en-GB" sz="1400" i="1" dirty="0"/>
                        <a:t>orld Bank</a:t>
                      </a:r>
                    </a:p>
                  </a:txBody>
                  <a:tcPr/>
                </a:tc>
                <a:tc>
                  <a:txBody>
                    <a:bodyPr/>
                    <a:lstStyle/>
                    <a:p>
                      <a:endParaRPr lang="en-GB" dirty="0"/>
                    </a:p>
                  </a:txBody>
                  <a:tcPr/>
                </a:tc>
                <a:extLst>
                  <a:ext uri="{0D108BD9-81ED-4DB2-BD59-A6C34878D82A}">
                    <a16:rowId xmlns:a16="http://schemas.microsoft.com/office/drawing/2014/main" val="140735700"/>
                  </a:ext>
                </a:extLst>
              </a:tr>
            </a:tbl>
          </a:graphicData>
        </a:graphic>
      </p:graphicFrame>
      <p:sp>
        <p:nvSpPr>
          <p:cNvPr id="2" name="Title 1">
            <a:extLst>
              <a:ext uri="{FF2B5EF4-FFF2-40B4-BE49-F238E27FC236}">
                <a16:creationId xmlns:a16="http://schemas.microsoft.com/office/drawing/2014/main" id="{58C45865-8495-684E-D47B-4AA6699C0166}"/>
              </a:ext>
            </a:extLst>
          </p:cNvPr>
          <p:cNvSpPr>
            <a:spLocks noGrp="1"/>
          </p:cNvSpPr>
          <p:nvPr>
            <p:ph type="title"/>
          </p:nvPr>
        </p:nvSpPr>
        <p:spPr/>
        <p:txBody>
          <a:bodyPr/>
          <a:lstStyle/>
          <a:p>
            <a:r>
              <a:rPr lang="en-GB" dirty="0" err="1"/>
              <a:t>MetaData</a:t>
            </a:r>
            <a:r>
              <a:rPr lang="en-GB" dirty="0"/>
              <a:t> Sources - </a:t>
            </a:r>
            <a:r>
              <a:rPr lang="en-GB" dirty="0" err="1"/>
              <a:t>kaggle</a:t>
            </a:r>
            <a:endParaRPr lang="en-GB" dirty="0"/>
          </a:p>
        </p:txBody>
      </p:sp>
      <p:pic>
        <p:nvPicPr>
          <p:cNvPr id="7" name="Picture 6">
            <a:extLst>
              <a:ext uri="{FF2B5EF4-FFF2-40B4-BE49-F238E27FC236}">
                <a16:creationId xmlns:a16="http://schemas.microsoft.com/office/drawing/2014/main" id="{67C472D6-F431-57EA-88CB-5367C9048D20}"/>
              </a:ext>
            </a:extLst>
          </p:cNvPr>
          <p:cNvPicPr>
            <a:picLocks noChangeAspect="1"/>
          </p:cNvPicPr>
          <p:nvPr/>
        </p:nvPicPr>
        <p:blipFill>
          <a:blip r:embed="rId2"/>
          <a:stretch>
            <a:fillRect/>
          </a:stretch>
        </p:blipFill>
        <p:spPr>
          <a:xfrm>
            <a:off x="5386373" y="3145097"/>
            <a:ext cx="4320000" cy="1363938"/>
          </a:xfrm>
          <a:prstGeom prst="rect">
            <a:avLst/>
          </a:prstGeom>
        </p:spPr>
      </p:pic>
      <p:pic>
        <p:nvPicPr>
          <p:cNvPr id="9" name="Picture 8">
            <a:extLst>
              <a:ext uri="{FF2B5EF4-FFF2-40B4-BE49-F238E27FC236}">
                <a16:creationId xmlns:a16="http://schemas.microsoft.com/office/drawing/2014/main" id="{8FC80007-DC41-E36B-B255-B309717899FF}"/>
              </a:ext>
            </a:extLst>
          </p:cNvPr>
          <p:cNvPicPr>
            <a:picLocks noChangeAspect="1"/>
          </p:cNvPicPr>
          <p:nvPr/>
        </p:nvPicPr>
        <p:blipFill>
          <a:blip r:embed="rId3"/>
          <a:stretch>
            <a:fillRect/>
          </a:stretch>
        </p:blipFill>
        <p:spPr>
          <a:xfrm>
            <a:off x="5386373" y="1510447"/>
            <a:ext cx="4320000" cy="1394891"/>
          </a:xfrm>
          <a:prstGeom prst="rect">
            <a:avLst/>
          </a:prstGeom>
        </p:spPr>
      </p:pic>
      <p:pic>
        <p:nvPicPr>
          <p:cNvPr id="12" name="Picture 11">
            <a:extLst>
              <a:ext uri="{FF2B5EF4-FFF2-40B4-BE49-F238E27FC236}">
                <a16:creationId xmlns:a16="http://schemas.microsoft.com/office/drawing/2014/main" id="{E44D142A-8E0F-2BA0-867D-CE450E331C83}"/>
              </a:ext>
            </a:extLst>
          </p:cNvPr>
          <p:cNvPicPr>
            <a:picLocks noChangeAspect="1"/>
          </p:cNvPicPr>
          <p:nvPr/>
        </p:nvPicPr>
        <p:blipFill rotWithShape="1">
          <a:blip r:embed="rId4"/>
          <a:srcRect r="27155"/>
          <a:stretch/>
        </p:blipFill>
        <p:spPr>
          <a:xfrm>
            <a:off x="5386373" y="4769727"/>
            <a:ext cx="4320000" cy="1364190"/>
          </a:xfrm>
          <a:prstGeom prst="rect">
            <a:avLst/>
          </a:prstGeom>
        </p:spPr>
      </p:pic>
    </p:spTree>
    <p:extLst>
      <p:ext uri="{BB962C8B-B14F-4D97-AF65-F5344CB8AC3E}">
        <p14:creationId xmlns:p14="http://schemas.microsoft.com/office/powerpoint/2010/main" val="22291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2" name="Picture 1" descr="Computer script on a screen">
            <a:extLst>
              <a:ext uri="{FF2B5EF4-FFF2-40B4-BE49-F238E27FC236}">
                <a16:creationId xmlns:a16="http://schemas.microsoft.com/office/drawing/2014/main" id="{05E2FD46-A47B-48F5-5C43-0198818E23E3}"/>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9D52FBD4-6CE2-F28B-9ABE-3EB9D0B56734}"/>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lnSpc>
                <a:spcPct val="90000"/>
              </a:lnSpc>
            </a:pPr>
            <a:r>
              <a:rPr lang="en-US" sz="1800" dirty="0"/>
              <a:t>- Data storage</a:t>
            </a:r>
          </a:p>
          <a:p>
            <a:pPr algn="r"/>
            <a:endParaRPr lang="en-US" sz="1800" dirty="0">
              <a:solidFill>
                <a:schemeClr val="tx1"/>
              </a:solidFill>
            </a:endParaRPr>
          </a:p>
        </p:txBody>
      </p:sp>
      <p:sp>
        <p:nvSpPr>
          <p:cNvPr id="8" name="Title 3">
            <a:extLst>
              <a:ext uri="{FF2B5EF4-FFF2-40B4-BE49-F238E27FC236}">
                <a16:creationId xmlns:a16="http://schemas.microsoft.com/office/drawing/2014/main" id="{554CD5A9-17A9-78BB-6570-7C03236F0999}"/>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41177419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6951-C4D5-D91D-1488-E91077B2A400}"/>
              </a:ext>
            </a:extLst>
          </p:cNvPr>
          <p:cNvSpPr>
            <a:spLocks noGrp="1"/>
          </p:cNvSpPr>
          <p:nvPr>
            <p:ph type="title"/>
          </p:nvPr>
        </p:nvSpPr>
        <p:spPr/>
        <p:txBody>
          <a:bodyPr/>
          <a:lstStyle/>
          <a:p>
            <a:r>
              <a:rPr lang="en-GB" dirty="0"/>
              <a:t>Data Storage - MongoDB</a:t>
            </a:r>
          </a:p>
        </p:txBody>
      </p:sp>
      <p:pic>
        <p:nvPicPr>
          <p:cNvPr id="5" name="Content Placeholder 4">
            <a:extLst>
              <a:ext uri="{FF2B5EF4-FFF2-40B4-BE49-F238E27FC236}">
                <a16:creationId xmlns:a16="http://schemas.microsoft.com/office/drawing/2014/main" id="{A3E604F7-B70C-F81F-C905-F577B23A9390}"/>
              </a:ext>
            </a:extLst>
          </p:cNvPr>
          <p:cNvPicPr>
            <a:picLocks noGrp="1" noChangeAspect="1"/>
          </p:cNvPicPr>
          <p:nvPr>
            <p:ph idx="1"/>
          </p:nvPr>
        </p:nvPicPr>
        <p:blipFill>
          <a:blip r:embed="rId2"/>
          <a:stretch>
            <a:fillRect/>
          </a:stretch>
        </p:blipFill>
        <p:spPr>
          <a:xfrm>
            <a:off x="677334" y="2815642"/>
            <a:ext cx="8596312" cy="1226716"/>
          </a:xfrm>
        </p:spPr>
      </p:pic>
    </p:spTree>
    <p:extLst>
      <p:ext uri="{BB962C8B-B14F-4D97-AF65-F5344CB8AC3E}">
        <p14:creationId xmlns:p14="http://schemas.microsoft.com/office/powerpoint/2010/main" val="272266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6" name="Picture 5" descr="Computer script on a screen">
            <a:extLst>
              <a:ext uri="{FF2B5EF4-FFF2-40B4-BE49-F238E27FC236}">
                <a16:creationId xmlns:a16="http://schemas.microsoft.com/office/drawing/2014/main" id="{E3F96147-1123-6D3E-4AC1-25A2A3F2437A}"/>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DF9B4BFC-B613-2858-299A-29BDE2CC3283}"/>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lnSpc>
                <a:spcPct val="90000"/>
              </a:lnSpc>
            </a:pPr>
            <a:r>
              <a:rPr lang="en-US" sz="1800" dirty="0"/>
              <a:t>- Data cleaning</a:t>
            </a:r>
          </a:p>
          <a:p>
            <a:pPr algn="r"/>
            <a:endParaRPr lang="en-US" sz="1800" dirty="0">
              <a:solidFill>
                <a:schemeClr val="tx1"/>
              </a:solidFill>
            </a:endParaRPr>
          </a:p>
        </p:txBody>
      </p:sp>
      <p:sp>
        <p:nvSpPr>
          <p:cNvPr id="8" name="Title 3">
            <a:extLst>
              <a:ext uri="{FF2B5EF4-FFF2-40B4-BE49-F238E27FC236}">
                <a16:creationId xmlns:a16="http://schemas.microsoft.com/office/drawing/2014/main" id="{998B3227-1181-64D4-47CF-5C62B2116B03}"/>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143128720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FA7-504B-2AB1-3E91-549C572B3208}"/>
              </a:ext>
            </a:extLst>
          </p:cNvPr>
          <p:cNvSpPr>
            <a:spLocks noGrp="1"/>
          </p:cNvSpPr>
          <p:nvPr>
            <p:ph type="title"/>
          </p:nvPr>
        </p:nvSpPr>
        <p:spPr/>
        <p:txBody>
          <a:bodyPr/>
          <a:lstStyle/>
          <a:p>
            <a:r>
              <a:rPr lang="en-GB" dirty="0"/>
              <a:t>Data extraction</a:t>
            </a:r>
          </a:p>
        </p:txBody>
      </p:sp>
      <p:sp>
        <p:nvSpPr>
          <p:cNvPr id="3" name="Content Placeholder 2">
            <a:extLst>
              <a:ext uri="{FF2B5EF4-FFF2-40B4-BE49-F238E27FC236}">
                <a16:creationId xmlns:a16="http://schemas.microsoft.com/office/drawing/2014/main" id="{D3F95C0B-E6BF-6488-1AD4-92D738D09897}"/>
              </a:ext>
            </a:extLst>
          </p:cNvPr>
          <p:cNvSpPr>
            <a:spLocks noGrp="1"/>
          </p:cNvSpPr>
          <p:nvPr>
            <p:ph idx="1"/>
          </p:nvPr>
        </p:nvSpPr>
        <p:spPr>
          <a:xfrm>
            <a:off x="4909351" y="1830018"/>
            <a:ext cx="4444550" cy="3841460"/>
          </a:xfrm>
        </p:spPr>
        <p:txBody>
          <a:bodyPr>
            <a:normAutofit/>
          </a:bodyPr>
          <a:lstStyle/>
          <a:p>
            <a:r>
              <a:rPr lang="en-GB" dirty="0"/>
              <a:t>Connection to MongoDB</a:t>
            </a:r>
          </a:p>
          <a:p>
            <a:endParaRPr lang="en-GB" dirty="0"/>
          </a:p>
          <a:p>
            <a:endParaRPr lang="en-GB" dirty="0"/>
          </a:p>
          <a:p>
            <a:endParaRPr lang="en-GB" dirty="0"/>
          </a:p>
          <a:p>
            <a:r>
              <a:rPr lang="en-GB" dirty="0"/>
              <a:t>Database assigned to variable</a:t>
            </a:r>
          </a:p>
          <a:p>
            <a:endParaRPr lang="en-GB" dirty="0"/>
          </a:p>
          <a:p>
            <a:endParaRPr lang="en-GB" dirty="0"/>
          </a:p>
          <a:p>
            <a:endParaRPr lang="en-GB" dirty="0"/>
          </a:p>
          <a:p>
            <a:r>
              <a:rPr lang="en-GB" dirty="0"/>
              <a:t>Collections assigned to variables</a:t>
            </a:r>
          </a:p>
          <a:p>
            <a:endParaRPr lang="en-GB" dirty="0"/>
          </a:p>
        </p:txBody>
      </p:sp>
      <p:pic>
        <p:nvPicPr>
          <p:cNvPr id="6" name="Picture 5">
            <a:extLst>
              <a:ext uri="{FF2B5EF4-FFF2-40B4-BE49-F238E27FC236}">
                <a16:creationId xmlns:a16="http://schemas.microsoft.com/office/drawing/2014/main" id="{8049D594-2EDC-85C1-57DA-1D23C28C06A5}"/>
              </a:ext>
            </a:extLst>
          </p:cNvPr>
          <p:cNvPicPr>
            <a:picLocks noChangeAspect="1"/>
          </p:cNvPicPr>
          <p:nvPr/>
        </p:nvPicPr>
        <p:blipFill>
          <a:blip r:embed="rId2"/>
          <a:stretch>
            <a:fillRect/>
          </a:stretch>
        </p:blipFill>
        <p:spPr>
          <a:xfrm>
            <a:off x="677334" y="1599199"/>
            <a:ext cx="3791479" cy="1076475"/>
          </a:xfrm>
          <a:prstGeom prst="rect">
            <a:avLst/>
          </a:prstGeom>
        </p:spPr>
      </p:pic>
      <p:pic>
        <p:nvPicPr>
          <p:cNvPr id="8" name="Picture 7">
            <a:extLst>
              <a:ext uri="{FF2B5EF4-FFF2-40B4-BE49-F238E27FC236}">
                <a16:creationId xmlns:a16="http://schemas.microsoft.com/office/drawing/2014/main" id="{4B4EE909-F312-C86B-CA82-A1B85B37FD91}"/>
              </a:ext>
            </a:extLst>
          </p:cNvPr>
          <p:cNvPicPr>
            <a:picLocks noChangeAspect="1"/>
          </p:cNvPicPr>
          <p:nvPr/>
        </p:nvPicPr>
        <p:blipFill>
          <a:blip r:embed="rId3"/>
          <a:stretch>
            <a:fillRect/>
          </a:stretch>
        </p:blipFill>
        <p:spPr>
          <a:xfrm>
            <a:off x="677334" y="3020277"/>
            <a:ext cx="2895600" cy="1162050"/>
          </a:xfrm>
          <a:prstGeom prst="rect">
            <a:avLst/>
          </a:prstGeom>
        </p:spPr>
      </p:pic>
      <p:pic>
        <p:nvPicPr>
          <p:cNvPr id="10" name="Picture 9">
            <a:extLst>
              <a:ext uri="{FF2B5EF4-FFF2-40B4-BE49-F238E27FC236}">
                <a16:creationId xmlns:a16="http://schemas.microsoft.com/office/drawing/2014/main" id="{2EDE8AEA-AED7-390A-47B7-EDA16E2DFA70}"/>
              </a:ext>
            </a:extLst>
          </p:cNvPr>
          <p:cNvPicPr>
            <a:picLocks noChangeAspect="1"/>
          </p:cNvPicPr>
          <p:nvPr/>
        </p:nvPicPr>
        <p:blipFill>
          <a:blip r:embed="rId4"/>
          <a:stretch>
            <a:fillRect/>
          </a:stretch>
        </p:blipFill>
        <p:spPr>
          <a:xfrm>
            <a:off x="677334" y="4419450"/>
            <a:ext cx="3362325" cy="1571625"/>
          </a:xfrm>
          <a:prstGeom prst="rect">
            <a:avLst/>
          </a:prstGeom>
        </p:spPr>
      </p:pic>
    </p:spTree>
    <p:extLst>
      <p:ext uri="{BB962C8B-B14F-4D97-AF65-F5344CB8AC3E}">
        <p14:creationId xmlns:p14="http://schemas.microsoft.com/office/powerpoint/2010/main" val="351068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FA7-504B-2AB1-3E91-549C572B3208}"/>
              </a:ext>
            </a:extLst>
          </p:cNvPr>
          <p:cNvSpPr>
            <a:spLocks noGrp="1"/>
          </p:cNvSpPr>
          <p:nvPr>
            <p:ph type="title"/>
          </p:nvPr>
        </p:nvSpPr>
        <p:spPr/>
        <p:txBody>
          <a:bodyPr/>
          <a:lstStyle/>
          <a:p>
            <a:r>
              <a:rPr lang="en-GB" dirty="0"/>
              <a:t>Data Frames Creation</a:t>
            </a:r>
          </a:p>
        </p:txBody>
      </p:sp>
      <p:sp>
        <p:nvSpPr>
          <p:cNvPr id="3" name="Content Placeholder 2">
            <a:extLst>
              <a:ext uri="{FF2B5EF4-FFF2-40B4-BE49-F238E27FC236}">
                <a16:creationId xmlns:a16="http://schemas.microsoft.com/office/drawing/2014/main" id="{D3F95C0B-E6BF-6488-1AD4-92D738D09897}"/>
              </a:ext>
            </a:extLst>
          </p:cNvPr>
          <p:cNvSpPr>
            <a:spLocks noGrp="1"/>
          </p:cNvSpPr>
          <p:nvPr>
            <p:ph idx="1"/>
          </p:nvPr>
        </p:nvSpPr>
        <p:spPr>
          <a:xfrm>
            <a:off x="677334" y="4477197"/>
            <a:ext cx="8596668" cy="1771203"/>
          </a:xfrm>
        </p:spPr>
        <p:txBody>
          <a:bodyPr>
            <a:normAutofit fontScale="92500" lnSpcReduction="10000"/>
          </a:bodyPr>
          <a:lstStyle/>
          <a:p>
            <a:r>
              <a:rPr lang="en-GB" dirty="0"/>
              <a:t>Collections queried if necessary</a:t>
            </a:r>
          </a:p>
          <a:p>
            <a:endParaRPr lang="en-GB" dirty="0"/>
          </a:p>
          <a:p>
            <a:r>
              <a:rPr lang="en-GB" dirty="0"/>
              <a:t>Data Frames created for each of the three datasets with </a:t>
            </a:r>
            <a:r>
              <a:rPr lang="en-GB" b="1" dirty="0" err="1">
                <a:solidFill>
                  <a:srgbClr val="00B050"/>
                </a:solidFill>
              </a:rPr>
              <a:t>pd.DataFrame</a:t>
            </a:r>
            <a:endParaRPr lang="en-GB" b="1" dirty="0">
              <a:solidFill>
                <a:srgbClr val="00B050"/>
              </a:solidFill>
            </a:endParaRPr>
          </a:p>
          <a:p>
            <a:endParaRPr lang="en-GB" b="1" dirty="0">
              <a:solidFill>
                <a:srgbClr val="00B050"/>
              </a:solidFill>
            </a:endParaRPr>
          </a:p>
          <a:p>
            <a:r>
              <a:rPr lang="en-GB" dirty="0"/>
              <a:t>Filtered for year</a:t>
            </a:r>
          </a:p>
          <a:p>
            <a:endParaRPr lang="en-GB" dirty="0"/>
          </a:p>
        </p:txBody>
      </p:sp>
      <p:pic>
        <p:nvPicPr>
          <p:cNvPr id="5" name="Picture 4">
            <a:extLst>
              <a:ext uri="{FF2B5EF4-FFF2-40B4-BE49-F238E27FC236}">
                <a16:creationId xmlns:a16="http://schemas.microsoft.com/office/drawing/2014/main" id="{9412ED1F-D02E-8C79-6ED9-EE6117D8772A}"/>
              </a:ext>
            </a:extLst>
          </p:cNvPr>
          <p:cNvPicPr>
            <a:picLocks noChangeAspect="1"/>
          </p:cNvPicPr>
          <p:nvPr/>
        </p:nvPicPr>
        <p:blipFill rotWithShape="1">
          <a:blip r:embed="rId2"/>
          <a:srcRect r="43298"/>
          <a:stretch/>
        </p:blipFill>
        <p:spPr>
          <a:xfrm>
            <a:off x="677334" y="1477038"/>
            <a:ext cx="6913073" cy="2906076"/>
          </a:xfrm>
          <a:prstGeom prst="rect">
            <a:avLst/>
          </a:prstGeom>
        </p:spPr>
      </p:pic>
    </p:spTree>
    <p:extLst>
      <p:ext uri="{BB962C8B-B14F-4D97-AF65-F5344CB8AC3E}">
        <p14:creationId xmlns:p14="http://schemas.microsoft.com/office/powerpoint/2010/main" val="93157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0AE3-4630-7DA9-DAA0-A12A45F6E1B3}"/>
              </a:ext>
            </a:extLst>
          </p:cNvPr>
          <p:cNvSpPr>
            <a:spLocks noGrp="1"/>
          </p:cNvSpPr>
          <p:nvPr>
            <p:ph type="title"/>
          </p:nvPr>
        </p:nvSpPr>
        <p:spPr/>
        <p:txBody>
          <a:bodyPr/>
          <a:lstStyle/>
          <a:p>
            <a:r>
              <a:rPr lang="en-GB" dirty="0"/>
              <a:t>Merging</a:t>
            </a:r>
          </a:p>
        </p:txBody>
      </p:sp>
      <p:sp>
        <p:nvSpPr>
          <p:cNvPr id="3" name="Content Placeholder 2">
            <a:extLst>
              <a:ext uri="{FF2B5EF4-FFF2-40B4-BE49-F238E27FC236}">
                <a16:creationId xmlns:a16="http://schemas.microsoft.com/office/drawing/2014/main" id="{2592012B-9DB9-B2BB-3FD5-6272AF499E3C}"/>
              </a:ext>
            </a:extLst>
          </p:cNvPr>
          <p:cNvSpPr>
            <a:spLocks noGrp="1"/>
          </p:cNvSpPr>
          <p:nvPr>
            <p:ph idx="1"/>
          </p:nvPr>
        </p:nvSpPr>
        <p:spPr>
          <a:xfrm>
            <a:off x="677334" y="3083403"/>
            <a:ext cx="8596668" cy="3164997"/>
          </a:xfrm>
        </p:spPr>
        <p:txBody>
          <a:bodyPr/>
          <a:lstStyle/>
          <a:p>
            <a:r>
              <a:rPr lang="en-GB" dirty="0"/>
              <a:t>Merged with </a:t>
            </a:r>
            <a:r>
              <a:rPr lang="en-GB" b="1" dirty="0" err="1">
                <a:solidFill>
                  <a:srgbClr val="00B050"/>
                </a:solidFill>
              </a:rPr>
              <a:t>pd.</a:t>
            </a:r>
            <a:r>
              <a:rPr lang="en-GB" b="1" dirty="0" err="1">
                <a:solidFill>
                  <a:srgbClr val="FFC000"/>
                </a:solidFill>
              </a:rPr>
              <a:t>merge</a:t>
            </a:r>
            <a:endParaRPr lang="en-GB" b="1" dirty="0">
              <a:solidFill>
                <a:srgbClr val="FFC000"/>
              </a:solidFill>
            </a:endParaRPr>
          </a:p>
          <a:p>
            <a:endParaRPr lang="en-GB" b="1" dirty="0">
              <a:solidFill>
                <a:srgbClr val="00B050"/>
              </a:solidFill>
            </a:endParaRPr>
          </a:p>
          <a:p>
            <a:r>
              <a:rPr lang="en-GB" dirty="0">
                <a:solidFill>
                  <a:schemeClr val="tx1"/>
                </a:solidFill>
              </a:rPr>
              <a:t>“Code” column is common to all 3 datasets</a:t>
            </a:r>
          </a:p>
          <a:p>
            <a:pPr lvl="1"/>
            <a:r>
              <a:rPr lang="en-GB" dirty="0">
                <a:solidFill>
                  <a:schemeClr val="tx1"/>
                </a:solidFill>
              </a:rPr>
              <a:t>ISO Codes are internationally recognized</a:t>
            </a:r>
          </a:p>
        </p:txBody>
      </p:sp>
      <p:pic>
        <p:nvPicPr>
          <p:cNvPr id="5" name="Picture 4">
            <a:extLst>
              <a:ext uri="{FF2B5EF4-FFF2-40B4-BE49-F238E27FC236}">
                <a16:creationId xmlns:a16="http://schemas.microsoft.com/office/drawing/2014/main" id="{2E88C8D5-8EFE-79B4-FAB7-30A895C9988C}"/>
              </a:ext>
            </a:extLst>
          </p:cNvPr>
          <p:cNvPicPr>
            <a:picLocks noChangeAspect="1"/>
          </p:cNvPicPr>
          <p:nvPr/>
        </p:nvPicPr>
        <p:blipFill rotWithShape="1">
          <a:blip r:embed="rId2"/>
          <a:srcRect r="10500"/>
          <a:stretch/>
        </p:blipFill>
        <p:spPr>
          <a:xfrm>
            <a:off x="677334" y="1477038"/>
            <a:ext cx="9951644" cy="1505448"/>
          </a:xfrm>
          <a:prstGeom prst="rect">
            <a:avLst/>
          </a:prstGeom>
        </p:spPr>
      </p:pic>
    </p:spTree>
    <p:extLst>
      <p:ext uri="{BB962C8B-B14F-4D97-AF65-F5344CB8AC3E}">
        <p14:creationId xmlns:p14="http://schemas.microsoft.com/office/powerpoint/2010/main" val="339072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Data Frame Extraction</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677334" y="3163302"/>
            <a:ext cx="8596668" cy="3085098"/>
          </a:xfrm>
        </p:spPr>
        <p:txBody>
          <a:bodyPr/>
          <a:lstStyle/>
          <a:p>
            <a:r>
              <a:rPr lang="en-GB" b="1" dirty="0" err="1">
                <a:solidFill>
                  <a:srgbClr val="00B050"/>
                </a:solidFill>
              </a:rPr>
              <a:t>pd.DataFrame</a:t>
            </a:r>
            <a:r>
              <a:rPr lang="en-GB" b="1" dirty="0">
                <a:solidFill>
                  <a:srgbClr val="00B050"/>
                </a:solidFill>
              </a:rPr>
              <a:t> </a:t>
            </a:r>
            <a:r>
              <a:rPr lang="en-GB" dirty="0"/>
              <a:t>used to create 3 cleaned data frames for: </a:t>
            </a:r>
          </a:p>
          <a:p>
            <a:pPr lvl="1"/>
            <a:r>
              <a:rPr lang="en-GB" dirty="0"/>
              <a:t>Emissions</a:t>
            </a:r>
          </a:p>
          <a:p>
            <a:pPr lvl="1"/>
            <a:r>
              <a:rPr lang="en-GB" dirty="0"/>
              <a:t>GDP</a:t>
            </a:r>
          </a:p>
          <a:p>
            <a:pPr lvl="1"/>
            <a:r>
              <a:rPr lang="en-GB" dirty="0"/>
              <a:t>Population</a:t>
            </a:r>
          </a:p>
          <a:p>
            <a:r>
              <a:rPr lang="en-GB" dirty="0"/>
              <a:t>Further cleaning</a:t>
            </a:r>
          </a:p>
          <a:p>
            <a:pPr lvl="1"/>
            <a:r>
              <a:rPr lang="en-GB" b="1" dirty="0">
                <a:solidFill>
                  <a:srgbClr val="FFC000"/>
                </a:solidFill>
              </a:rPr>
              <a:t>.rename()</a:t>
            </a:r>
          </a:p>
          <a:p>
            <a:pPr lvl="1"/>
            <a:r>
              <a:rPr lang="en-GB" b="1" dirty="0">
                <a:solidFill>
                  <a:srgbClr val="FFC000"/>
                </a:solidFill>
              </a:rPr>
              <a:t>.sort_values()</a:t>
            </a:r>
          </a:p>
          <a:p>
            <a:pPr lvl="1"/>
            <a:r>
              <a:rPr lang="en-GB" b="1" dirty="0">
                <a:solidFill>
                  <a:srgbClr val="FFC000"/>
                </a:solidFill>
              </a:rPr>
              <a:t>.</a:t>
            </a:r>
            <a:r>
              <a:rPr lang="en-GB" b="1" dirty="0" err="1">
                <a:solidFill>
                  <a:srgbClr val="FFC000"/>
                </a:solidFill>
              </a:rPr>
              <a:t>reset_index</a:t>
            </a:r>
            <a:r>
              <a:rPr lang="en-GB" b="1" dirty="0">
                <a:solidFill>
                  <a:srgbClr val="FFC000"/>
                </a:solidFill>
              </a:rPr>
              <a:t>()</a:t>
            </a:r>
          </a:p>
        </p:txBody>
      </p:sp>
      <p:pic>
        <p:nvPicPr>
          <p:cNvPr id="5" name="Picture 4">
            <a:extLst>
              <a:ext uri="{FF2B5EF4-FFF2-40B4-BE49-F238E27FC236}">
                <a16:creationId xmlns:a16="http://schemas.microsoft.com/office/drawing/2014/main" id="{3CADACCE-835E-AF19-9FC4-68D6634A7B3E}"/>
              </a:ext>
            </a:extLst>
          </p:cNvPr>
          <p:cNvPicPr>
            <a:picLocks noChangeAspect="1"/>
          </p:cNvPicPr>
          <p:nvPr/>
        </p:nvPicPr>
        <p:blipFill rotWithShape="1">
          <a:blip r:embed="rId2"/>
          <a:srcRect r="26041"/>
          <a:stretch/>
        </p:blipFill>
        <p:spPr>
          <a:xfrm>
            <a:off x="677334" y="1476124"/>
            <a:ext cx="9017082" cy="1552818"/>
          </a:xfrm>
          <a:prstGeom prst="rect">
            <a:avLst/>
          </a:prstGeom>
        </p:spPr>
      </p:pic>
    </p:spTree>
    <p:extLst>
      <p:ext uri="{BB962C8B-B14F-4D97-AF65-F5344CB8AC3E}">
        <p14:creationId xmlns:p14="http://schemas.microsoft.com/office/powerpoint/2010/main" val="90096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1E14-37C4-199C-FE4E-BA1383FE3ADB}"/>
              </a:ext>
            </a:extLst>
          </p:cNvPr>
          <p:cNvSpPr>
            <a:spLocks noGrp="1"/>
          </p:cNvSpPr>
          <p:nvPr>
            <p:ph type="title"/>
          </p:nvPr>
        </p:nvSpPr>
        <p:spPr/>
        <p:txBody>
          <a:bodyPr/>
          <a:lstStyle/>
          <a:p>
            <a:r>
              <a:rPr lang="en-GB" dirty="0" err="1"/>
              <a:t>dtypes</a:t>
            </a:r>
            <a:endParaRPr lang="en-GB" dirty="0"/>
          </a:p>
        </p:txBody>
      </p:sp>
      <p:sp>
        <p:nvSpPr>
          <p:cNvPr id="3" name="Content Placeholder 2">
            <a:extLst>
              <a:ext uri="{FF2B5EF4-FFF2-40B4-BE49-F238E27FC236}">
                <a16:creationId xmlns:a16="http://schemas.microsoft.com/office/drawing/2014/main" id="{99727747-5E15-F96D-A105-A83BCE89BCCA}"/>
              </a:ext>
            </a:extLst>
          </p:cNvPr>
          <p:cNvSpPr>
            <a:spLocks noGrp="1"/>
          </p:cNvSpPr>
          <p:nvPr>
            <p:ph idx="1"/>
          </p:nvPr>
        </p:nvSpPr>
        <p:spPr>
          <a:xfrm>
            <a:off x="5505578" y="1332786"/>
            <a:ext cx="4428520" cy="981613"/>
          </a:xfrm>
        </p:spPr>
        <p:txBody>
          <a:bodyPr/>
          <a:lstStyle/>
          <a:p>
            <a:pPr marL="0" indent="0" algn="ctr">
              <a:buNone/>
            </a:pPr>
            <a:r>
              <a:rPr lang="en-GB" b="1" dirty="0"/>
              <a:t>Data types after</a:t>
            </a:r>
          </a:p>
        </p:txBody>
      </p:sp>
      <p:pic>
        <p:nvPicPr>
          <p:cNvPr id="5" name="Picture 4">
            <a:extLst>
              <a:ext uri="{FF2B5EF4-FFF2-40B4-BE49-F238E27FC236}">
                <a16:creationId xmlns:a16="http://schemas.microsoft.com/office/drawing/2014/main" id="{8698A9BF-8285-C5DC-05FE-E0FC25D7E8BE}"/>
              </a:ext>
            </a:extLst>
          </p:cNvPr>
          <p:cNvPicPr>
            <a:picLocks noChangeAspect="1"/>
          </p:cNvPicPr>
          <p:nvPr/>
        </p:nvPicPr>
        <p:blipFill>
          <a:blip r:embed="rId2"/>
          <a:stretch>
            <a:fillRect/>
          </a:stretch>
        </p:blipFill>
        <p:spPr>
          <a:xfrm>
            <a:off x="677334" y="1874765"/>
            <a:ext cx="4500000" cy="2076923"/>
          </a:xfrm>
          <a:prstGeom prst="rect">
            <a:avLst/>
          </a:prstGeom>
        </p:spPr>
      </p:pic>
      <p:pic>
        <p:nvPicPr>
          <p:cNvPr id="7" name="Picture 6">
            <a:extLst>
              <a:ext uri="{FF2B5EF4-FFF2-40B4-BE49-F238E27FC236}">
                <a16:creationId xmlns:a16="http://schemas.microsoft.com/office/drawing/2014/main" id="{4583B5F8-9490-C0C7-1698-C4B030538756}"/>
              </a:ext>
            </a:extLst>
          </p:cNvPr>
          <p:cNvPicPr>
            <a:picLocks noChangeAspect="1"/>
          </p:cNvPicPr>
          <p:nvPr/>
        </p:nvPicPr>
        <p:blipFill>
          <a:blip r:embed="rId3"/>
          <a:stretch>
            <a:fillRect/>
          </a:stretch>
        </p:blipFill>
        <p:spPr>
          <a:xfrm>
            <a:off x="5469838" y="1874765"/>
            <a:ext cx="4500000" cy="3154804"/>
          </a:xfrm>
          <a:prstGeom prst="rect">
            <a:avLst/>
          </a:prstGeom>
        </p:spPr>
      </p:pic>
      <p:sp>
        <p:nvSpPr>
          <p:cNvPr id="8" name="Content Placeholder 2">
            <a:extLst>
              <a:ext uri="{FF2B5EF4-FFF2-40B4-BE49-F238E27FC236}">
                <a16:creationId xmlns:a16="http://schemas.microsoft.com/office/drawing/2014/main" id="{5A3FC4BB-9C03-60B0-7F85-97EF22A07796}"/>
              </a:ext>
            </a:extLst>
          </p:cNvPr>
          <p:cNvSpPr txBox="1">
            <a:spLocks/>
          </p:cNvSpPr>
          <p:nvPr/>
        </p:nvSpPr>
        <p:spPr>
          <a:xfrm>
            <a:off x="547148" y="1333922"/>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Data types before</a:t>
            </a:r>
          </a:p>
        </p:txBody>
      </p:sp>
      <p:sp>
        <p:nvSpPr>
          <p:cNvPr id="9" name="Content Placeholder 2">
            <a:extLst>
              <a:ext uri="{FF2B5EF4-FFF2-40B4-BE49-F238E27FC236}">
                <a16:creationId xmlns:a16="http://schemas.microsoft.com/office/drawing/2014/main" id="{0246F9A2-0D31-F7F2-6789-4CDA7B2C532B}"/>
              </a:ext>
            </a:extLst>
          </p:cNvPr>
          <p:cNvSpPr txBox="1">
            <a:spLocks/>
          </p:cNvSpPr>
          <p:nvPr/>
        </p:nvSpPr>
        <p:spPr>
          <a:xfrm>
            <a:off x="677334" y="4598632"/>
            <a:ext cx="479250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tx1"/>
                </a:solidFill>
              </a:rPr>
              <a:t>Data types checked with </a:t>
            </a:r>
            <a:r>
              <a:rPr lang="en-GB" b="1" dirty="0">
                <a:solidFill>
                  <a:srgbClr val="00B0F0"/>
                </a:solidFill>
              </a:rPr>
              <a:t>.</a:t>
            </a:r>
            <a:r>
              <a:rPr lang="en-GB" b="1" dirty="0" err="1">
                <a:solidFill>
                  <a:srgbClr val="00B0F0"/>
                </a:solidFill>
              </a:rPr>
              <a:t>dtypes</a:t>
            </a:r>
            <a:endParaRPr lang="en-GB" b="1" dirty="0">
              <a:solidFill>
                <a:srgbClr val="00B0F0"/>
              </a:solidFill>
            </a:endParaRPr>
          </a:p>
          <a:p>
            <a:r>
              <a:rPr lang="en-GB" dirty="0">
                <a:solidFill>
                  <a:schemeClr val="tx1"/>
                </a:solidFill>
              </a:rPr>
              <a:t>Data types converted with </a:t>
            </a:r>
            <a:r>
              <a:rPr lang="en-GB" b="1" dirty="0">
                <a:solidFill>
                  <a:srgbClr val="FFC000"/>
                </a:solidFill>
              </a:rPr>
              <a:t>.</a:t>
            </a:r>
            <a:r>
              <a:rPr lang="en-GB" b="1" dirty="0" err="1">
                <a:solidFill>
                  <a:srgbClr val="FFC000"/>
                </a:solidFill>
              </a:rPr>
              <a:t>astype</a:t>
            </a:r>
            <a:r>
              <a:rPr lang="en-GB" b="1" dirty="0">
                <a:solidFill>
                  <a:srgbClr val="FFC000"/>
                </a:solidFill>
              </a:rPr>
              <a:t>()</a:t>
            </a:r>
          </a:p>
          <a:p>
            <a:r>
              <a:rPr lang="en-GB" dirty="0">
                <a:solidFill>
                  <a:schemeClr val="tx1"/>
                </a:solidFill>
              </a:rPr>
              <a:t>Data types checked again with </a:t>
            </a:r>
            <a:r>
              <a:rPr lang="en-GB" b="1" dirty="0">
                <a:solidFill>
                  <a:srgbClr val="00B0F0"/>
                </a:solidFill>
              </a:rPr>
              <a:t>.</a:t>
            </a:r>
            <a:r>
              <a:rPr lang="en-GB" b="1" dirty="0" err="1">
                <a:solidFill>
                  <a:srgbClr val="00B0F0"/>
                </a:solidFill>
              </a:rPr>
              <a:t>dtypes</a:t>
            </a:r>
            <a:endParaRPr lang="en-GB" b="1" dirty="0">
              <a:solidFill>
                <a:srgbClr val="00B0F0"/>
              </a:solidFill>
            </a:endParaRPr>
          </a:p>
          <a:p>
            <a:endParaRPr lang="en-GB" b="1" dirty="0">
              <a:solidFill>
                <a:srgbClr val="FFC000"/>
              </a:solidFill>
            </a:endParaRPr>
          </a:p>
        </p:txBody>
      </p:sp>
    </p:spTree>
    <p:extLst>
      <p:ext uri="{BB962C8B-B14F-4D97-AF65-F5344CB8AC3E}">
        <p14:creationId xmlns:p14="http://schemas.microsoft.com/office/powerpoint/2010/main" val="117758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6" name="Straight Connector 65">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69"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0" name="Isosceles Triangle 69">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1"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4" name="Isosceles Triangle 7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5" name="Isosceles Triangle 7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77" name="Rectangle 76">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Isosceles Triangle 83">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7" name="Isosceles Triangle 86">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8" name="Isosceles Triangle 87">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Text Placeholder 2">
            <a:extLst>
              <a:ext uri="{FF2B5EF4-FFF2-40B4-BE49-F238E27FC236}">
                <a16:creationId xmlns:a16="http://schemas.microsoft.com/office/drawing/2014/main" id="{6FEE4584-C070-D385-3EE1-58318223B8E2}"/>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chemeClr val="tx1"/>
              </a:solidFill>
            </a:endParaRPr>
          </a:p>
        </p:txBody>
      </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Background</a:t>
            </a:r>
          </a:p>
        </p:txBody>
      </p:sp>
      <p:pic>
        <p:nvPicPr>
          <p:cNvPr id="6" name="Picture 5" descr="Thermal power station">
            <a:extLst>
              <a:ext uri="{FF2B5EF4-FFF2-40B4-BE49-F238E27FC236}">
                <a16:creationId xmlns:a16="http://schemas.microsoft.com/office/drawing/2014/main" id="{2693E72E-6707-42D7-1327-59659A8A4BA0}"/>
              </a:ext>
            </a:extLst>
          </p:cNvPr>
          <p:cNvPicPr>
            <a:picLocks noChangeAspect="1"/>
          </p:cNvPicPr>
          <p:nvPr/>
        </p:nvPicPr>
        <p:blipFill rotWithShape="1">
          <a:blip r:embed="rId2"/>
          <a:srcRect l="13673" r="27327"/>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0288570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B63B-FD46-2600-F028-0A77438296E0}"/>
              </a:ext>
            </a:extLst>
          </p:cNvPr>
          <p:cNvSpPr>
            <a:spLocks noGrp="1"/>
          </p:cNvSpPr>
          <p:nvPr>
            <p:ph type="title"/>
          </p:nvPr>
        </p:nvSpPr>
        <p:spPr/>
        <p:txBody>
          <a:bodyPr/>
          <a:lstStyle/>
          <a:p>
            <a:r>
              <a:rPr lang="en-GB" dirty="0"/>
              <a:t>Exporting</a:t>
            </a:r>
          </a:p>
        </p:txBody>
      </p:sp>
      <p:pic>
        <p:nvPicPr>
          <p:cNvPr id="5" name="Content Placeholder 4">
            <a:extLst>
              <a:ext uri="{FF2B5EF4-FFF2-40B4-BE49-F238E27FC236}">
                <a16:creationId xmlns:a16="http://schemas.microsoft.com/office/drawing/2014/main" id="{8ADD8A2D-09B2-2424-AB31-A4AB1FA5E898}"/>
              </a:ext>
            </a:extLst>
          </p:cNvPr>
          <p:cNvPicPr>
            <a:picLocks noGrp="1" noChangeAspect="1"/>
          </p:cNvPicPr>
          <p:nvPr>
            <p:ph idx="1"/>
          </p:nvPr>
        </p:nvPicPr>
        <p:blipFill rotWithShape="1">
          <a:blip r:embed="rId2"/>
          <a:srcRect r="49949"/>
          <a:stretch/>
        </p:blipFill>
        <p:spPr>
          <a:xfrm>
            <a:off x="652423" y="2365638"/>
            <a:ext cx="4500000" cy="1001213"/>
          </a:xfrm>
        </p:spPr>
      </p:pic>
      <p:pic>
        <p:nvPicPr>
          <p:cNvPr id="7" name="Picture 6">
            <a:extLst>
              <a:ext uri="{FF2B5EF4-FFF2-40B4-BE49-F238E27FC236}">
                <a16:creationId xmlns:a16="http://schemas.microsoft.com/office/drawing/2014/main" id="{48000DA8-1D56-6EA7-0A68-8815BBC057D6}"/>
              </a:ext>
            </a:extLst>
          </p:cNvPr>
          <p:cNvPicPr>
            <a:picLocks noChangeAspect="1"/>
          </p:cNvPicPr>
          <p:nvPr/>
        </p:nvPicPr>
        <p:blipFill rotWithShape="1">
          <a:blip r:embed="rId3"/>
          <a:srcRect r="49894"/>
          <a:stretch/>
        </p:blipFill>
        <p:spPr>
          <a:xfrm>
            <a:off x="5469838" y="2365638"/>
            <a:ext cx="4500000" cy="3053748"/>
          </a:xfrm>
          <a:prstGeom prst="rect">
            <a:avLst/>
          </a:prstGeom>
        </p:spPr>
      </p:pic>
      <p:sp>
        <p:nvSpPr>
          <p:cNvPr id="8" name="Content Placeholder 2">
            <a:extLst>
              <a:ext uri="{FF2B5EF4-FFF2-40B4-BE49-F238E27FC236}">
                <a16:creationId xmlns:a16="http://schemas.microsoft.com/office/drawing/2014/main" id="{81B9939E-D02E-3B54-83FA-FE25C76F462C}"/>
              </a:ext>
            </a:extLst>
          </p:cNvPr>
          <p:cNvSpPr txBox="1">
            <a:spLocks/>
          </p:cNvSpPr>
          <p:nvPr/>
        </p:nvSpPr>
        <p:spPr>
          <a:xfrm>
            <a:off x="688163" y="1907707"/>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Exported as 3 separate CSVs</a:t>
            </a:r>
          </a:p>
        </p:txBody>
      </p:sp>
      <p:sp>
        <p:nvSpPr>
          <p:cNvPr id="9" name="Content Placeholder 2">
            <a:extLst>
              <a:ext uri="{FF2B5EF4-FFF2-40B4-BE49-F238E27FC236}">
                <a16:creationId xmlns:a16="http://schemas.microsoft.com/office/drawing/2014/main" id="{4EAA7586-2FFE-4D36-5A4F-BF22E483A623}"/>
              </a:ext>
            </a:extLst>
          </p:cNvPr>
          <p:cNvSpPr txBox="1">
            <a:spLocks/>
          </p:cNvSpPr>
          <p:nvPr/>
        </p:nvSpPr>
        <p:spPr>
          <a:xfrm>
            <a:off x="5505578" y="1907707"/>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Exported as 1 JSON file</a:t>
            </a:r>
          </a:p>
        </p:txBody>
      </p:sp>
      <p:sp>
        <p:nvSpPr>
          <p:cNvPr id="10" name="Content Placeholder 2">
            <a:extLst>
              <a:ext uri="{FF2B5EF4-FFF2-40B4-BE49-F238E27FC236}">
                <a16:creationId xmlns:a16="http://schemas.microsoft.com/office/drawing/2014/main" id="{4CEB5FB3-9E58-3334-3C3B-00F9A0FB4940}"/>
              </a:ext>
            </a:extLst>
          </p:cNvPr>
          <p:cNvSpPr txBox="1">
            <a:spLocks/>
          </p:cNvSpPr>
          <p:nvPr/>
        </p:nvSpPr>
        <p:spPr>
          <a:xfrm>
            <a:off x="3078531" y="577867"/>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3 Cleaned Data Frames</a:t>
            </a:r>
          </a:p>
        </p:txBody>
      </p:sp>
      <p:sp>
        <p:nvSpPr>
          <p:cNvPr id="11" name="Arrow: Right 10">
            <a:extLst>
              <a:ext uri="{FF2B5EF4-FFF2-40B4-BE49-F238E27FC236}">
                <a16:creationId xmlns:a16="http://schemas.microsoft.com/office/drawing/2014/main" id="{1ACD9980-C023-E698-9253-850D37F46081}"/>
              </a:ext>
            </a:extLst>
          </p:cNvPr>
          <p:cNvSpPr/>
          <p:nvPr/>
        </p:nvSpPr>
        <p:spPr>
          <a:xfrm rot="8573291">
            <a:off x="3632610" y="1178697"/>
            <a:ext cx="1215199" cy="50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CA576D79-A179-FC43-839D-6BE1C6D33DE0}"/>
              </a:ext>
            </a:extLst>
          </p:cNvPr>
          <p:cNvSpPr/>
          <p:nvPr/>
        </p:nvSpPr>
        <p:spPr>
          <a:xfrm rot="13026709" flipH="1">
            <a:off x="5674475" y="1178698"/>
            <a:ext cx="1215199" cy="50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ontent Placeholder 2">
            <a:extLst>
              <a:ext uri="{FF2B5EF4-FFF2-40B4-BE49-F238E27FC236}">
                <a16:creationId xmlns:a16="http://schemas.microsoft.com/office/drawing/2014/main" id="{BBDD79D4-DFA2-BB17-48EB-73EF68652786}"/>
              </a:ext>
            </a:extLst>
          </p:cNvPr>
          <p:cNvSpPr txBox="1">
            <a:spLocks/>
          </p:cNvSpPr>
          <p:nvPr/>
        </p:nvSpPr>
        <p:spPr>
          <a:xfrm>
            <a:off x="506171" y="3491150"/>
            <a:ext cx="479250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tx1"/>
                </a:solidFill>
              </a:rPr>
              <a:t>Converted to csv with </a:t>
            </a:r>
            <a:r>
              <a:rPr lang="en-GB" b="1" dirty="0">
                <a:solidFill>
                  <a:srgbClr val="FFC000"/>
                </a:solidFill>
              </a:rPr>
              <a:t>.</a:t>
            </a:r>
            <a:r>
              <a:rPr lang="en-GB" b="1" dirty="0" err="1">
                <a:solidFill>
                  <a:srgbClr val="FFC000"/>
                </a:solidFill>
              </a:rPr>
              <a:t>to_csv</a:t>
            </a:r>
            <a:r>
              <a:rPr lang="en-GB" b="1" dirty="0">
                <a:solidFill>
                  <a:srgbClr val="FFC000"/>
                </a:solidFill>
              </a:rPr>
              <a:t>()</a:t>
            </a:r>
          </a:p>
        </p:txBody>
      </p:sp>
      <p:sp>
        <p:nvSpPr>
          <p:cNvPr id="16" name="Content Placeholder 2">
            <a:extLst>
              <a:ext uri="{FF2B5EF4-FFF2-40B4-BE49-F238E27FC236}">
                <a16:creationId xmlns:a16="http://schemas.microsoft.com/office/drawing/2014/main" id="{6AA1A2F6-58B2-D9AC-11FF-744B7926ABD3}"/>
              </a:ext>
            </a:extLst>
          </p:cNvPr>
          <p:cNvSpPr txBox="1">
            <a:spLocks/>
          </p:cNvSpPr>
          <p:nvPr/>
        </p:nvSpPr>
        <p:spPr>
          <a:xfrm>
            <a:off x="5323586" y="5517105"/>
            <a:ext cx="479250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tx1"/>
                </a:solidFill>
              </a:rPr>
              <a:t>Converted to </a:t>
            </a:r>
            <a:r>
              <a:rPr lang="en-GB" dirty="0" err="1">
                <a:solidFill>
                  <a:schemeClr val="tx1"/>
                </a:solidFill>
              </a:rPr>
              <a:t>json</a:t>
            </a:r>
            <a:r>
              <a:rPr lang="en-GB" dirty="0">
                <a:solidFill>
                  <a:schemeClr val="tx1"/>
                </a:solidFill>
              </a:rPr>
              <a:t> with </a:t>
            </a:r>
            <a:r>
              <a:rPr lang="en-GB" b="1" dirty="0">
                <a:solidFill>
                  <a:srgbClr val="FFC000"/>
                </a:solidFill>
              </a:rPr>
              <a:t>.</a:t>
            </a:r>
            <a:r>
              <a:rPr lang="en-GB" b="1" dirty="0" err="1">
                <a:solidFill>
                  <a:srgbClr val="FFC000"/>
                </a:solidFill>
              </a:rPr>
              <a:t>to_json</a:t>
            </a:r>
            <a:r>
              <a:rPr lang="en-GB" b="1" dirty="0">
                <a:solidFill>
                  <a:srgbClr val="FFC000"/>
                </a:solidFill>
              </a:rPr>
              <a:t>()</a:t>
            </a:r>
          </a:p>
          <a:p>
            <a:r>
              <a:rPr lang="en-GB" dirty="0">
                <a:solidFill>
                  <a:schemeClr val="tx1"/>
                </a:solidFill>
              </a:rPr>
              <a:t>Parsed with </a:t>
            </a:r>
            <a:r>
              <a:rPr lang="en-GB" b="1" dirty="0" err="1">
                <a:solidFill>
                  <a:srgbClr val="00B050"/>
                </a:solidFill>
              </a:rPr>
              <a:t>json</a:t>
            </a:r>
            <a:r>
              <a:rPr lang="en-GB" b="1" dirty="0" err="1">
                <a:solidFill>
                  <a:srgbClr val="FFC000"/>
                </a:solidFill>
              </a:rPr>
              <a:t>.loads</a:t>
            </a:r>
            <a:r>
              <a:rPr lang="en-GB" b="1" dirty="0">
                <a:solidFill>
                  <a:srgbClr val="FFC000"/>
                </a:solidFill>
              </a:rPr>
              <a:t>()</a:t>
            </a:r>
          </a:p>
          <a:p>
            <a:r>
              <a:rPr lang="en-GB" dirty="0">
                <a:solidFill>
                  <a:schemeClr val="tx1"/>
                </a:solidFill>
              </a:rPr>
              <a:t>Exported with </a:t>
            </a:r>
            <a:r>
              <a:rPr lang="en-GB" b="1" dirty="0" err="1">
                <a:solidFill>
                  <a:srgbClr val="00B050"/>
                </a:solidFill>
              </a:rPr>
              <a:t>json</a:t>
            </a:r>
            <a:r>
              <a:rPr lang="en-GB" b="1" dirty="0" err="1">
                <a:solidFill>
                  <a:srgbClr val="FFC000"/>
                </a:solidFill>
              </a:rPr>
              <a:t>.dumps</a:t>
            </a:r>
            <a:r>
              <a:rPr lang="en-GB" b="1" dirty="0">
                <a:solidFill>
                  <a:srgbClr val="FFC000"/>
                </a:solidFill>
              </a:rPr>
              <a:t>()</a:t>
            </a:r>
          </a:p>
          <a:p>
            <a:endParaRPr lang="en-GB" b="1" dirty="0">
              <a:solidFill>
                <a:srgbClr val="FFC000"/>
              </a:solidFill>
            </a:endParaRPr>
          </a:p>
        </p:txBody>
      </p:sp>
    </p:spTree>
    <p:extLst>
      <p:ext uri="{BB962C8B-B14F-4D97-AF65-F5344CB8AC3E}">
        <p14:creationId xmlns:p14="http://schemas.microsoft.com/office/powerpoint/2010/main" val="354348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Behind the scenes - </a:t>
            </a:r>
            <a:r>
              <a:rPr lang="en-GB" dirty="0" err="1"/>
              <a:t>Jupyter</a:t>
            </a:r>
            <a:endParaRPr lang="en-GB" dirty="0"/>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781235" y="5130799"/>
            <a:ext cx="8492767" cy="953503"/>
          </a:xfrm>
        </p:spPr>
        <p:txBody>
          <a:bodyPr>
            <a:normAutofit/>
          </a:bodyPr>
          <a:lstStyle/>
          <a:p>
            <a:r>
              <a:rPr lang="en-GB" dirty="0"/>
              <a:t>Python function to create and export a graph</a:t>
            </a:r>
          </a:p>
          <a:p>
            <a:r>
              <a:rPr lang="en-GB" dirty="0"/>
              <a:t>The Seaborn library is incorporated</a:t>
            </a:r>
          </a:p>
        </p:txBody>
      </p:sp>
      <p:pic>
        <p:nvPicPr>
          <p:cNvPr id="5" name="Picture 4">
            <a:extLst>
              <a:ext uri="{FF2B5EF4-FFF2-40B4-BE49-F238E27FC236}">
                <a16:creationId xmlns:a16="http://schemas.microsoft.com/office/drawing/2014/main" id="{2553B6F5-372F-A122-C4CB-645CD61C79D3}"/>
              </a:ext>
            </a:extLst>
          </p:cNvPr>
          <p:cNvPicPr>
            <a:picLocks noChangeAspect="1"/>
          </p:cNvPicPr>
          <p:nvPr/>
        </p:nvPicPr>
        <p:blipFill>
          <a:blip r:embed="rId2"/>
          <a:stretch>
            <a:fillRect/>
          </a:stretch>
        </p:blipFill>
        <p:spPr>
          <a:xfrm>
            <a:off x="677334" y="1270000"/>
            <a:ext cx="10231120" cy="3713686"/>
          </a:xfrm>
          <a:prstGeom prst="rect">
            <a:avLst/>
          </a:prstGeom>
        </p:spPr>
      </p:pic>
    </p:spTree>
    <p:extLst>
      <p:ext uri="{BB962C8B-B14F-4D97-AF65-F5344CB8AC3E}">
        <p14:creationId xmlns:p14="http://schemas.microsoft.com/office/powerpoint/2010/main" val="368628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Behind the scenes - </a:t>
            </a:r>
            <a:r>
              <a:rPr lang="en-GB" dirty="0" err="1"/>
              <a:t>Jupyter</a:t>
            </a:r>
            <a:endParaRPr lang="en-GB" dirty="0"/>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781235" y="4592321"/>
            <a:ext cx="8492767" cy="1491982"/>
          </a:xfrm>
        </p:spPr>
        <p:txBody>
          <a:bodyPr>
            <a:normAutofit/>
          </a:bodyPr>
          <a:lstStyle/>
          <a:p>
            <a:r>
              <a:rPr lang="en-GB" dirty="0"/>
              <a:t>While loop to keep creating and exporting graphs</a:t>
            </a:r>
          </a:p>
          <a:p>
            <a:endParaRPr lang="en-GB" dirty="0"/>
          </a:p>
          <a:p>
            <a:r>
              <a:rPr lang="en-GB" dirty="0"/>
              <a:t>Try/Except block to catch errors</a:t>
            </a:r>
          </a:p>
        </p:txBody>
      </p:sp>
      <p:pic>
        <p:nvPicPr>
          <p:cNvPr id="6" name="Picture 5">
            <a:extLst>
              <a:ext uri="{FF2B5EF4-FFF2-40B4-BE49-F238E27FC236}">
                <a16:creationId xmlns:a16="http://schemas.microsoft.com/office/drawing/2014/main" id="{351F53F9-AEE7-9937-8A1C-B557623FDE8A}"/>
              </a:ext>
            </a:extLst>
          </p:cNvPr>
          <p:cNvPicPr>
            <a:picLocks noChangeAspect="1"/>
          </p:cNvPicPr>
          <p:nvPr/>
        </p:nvPicPr>
        <p:blipFill>
          <a:blip r:embed="rId2"/>
          <a:stretch>
            <a:fillRect/>
          </a:stretch>
        </p:blipFill>
        <p:spPr>
          <a:xfrm>
            <a:off x="677334" y="1299070"/>
            <a:ext cx="10058400" cy="3119837"/>
          </a:xfrm>
          <a:prstGeom prst="rect">
            <a:avLst/>
          </a:prstGeom>
        </p:spPr>
      </p:pic>
    </p:spTree>
    <p:extLst>
      <p:ext uri="{BB962C8B-B14F-4D97-AF65-F5344CB8AC3E}">
        <p14:creationId xmlns:p14="http://schemas.microsoft.com/office/powerpoint/2010/main" val="211690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2" name="Picture 1" descr="Computer script on a screen">
            <a:extLst>
              <a:ext uri="{FF2B5EF4-FFF2-40B4-BE49-F238E27FC236}">
                <a16:creationId xmlns:a16="http://schemas.microsoft.com/office/drawing/2014/main" id="{C66110B3-A727-64C4-DF1D-61DCB229AC22}"/>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55DC0039-73B1-A3DB-3468-C6DA40F8347B}"/>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Webpage development</a:t>
            </a:r>
          </a:p>
          <a:p>
            <a:pPr algn="r"/>
            <a:endParaRPr lang="en-US" sz="1800" dirty="0">
              <a:solidFill>
                <a:schemeClr val="tx1"/>
              </a:solidFill>
            </a:endParaRPr>
          </a:p>
        </p:txBody>
      </p:sp>
      <p:sp>
        <p:nvSpPr>
          <p:cNvPr id="8" name="Title 3">
            <a:extLst>
              <a:ext uri="{FF2B5EF4-FFF2-40B4-BE49-F238E27FC236}">
                <a16:creationId xmlns:a16="http://schemas.microsoft.com/office/drawing/2014/main" id="{B4C6DF3F-3D89-1018-126B-5327D766765E}"/>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25636644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5892800" y="1270000"/>
            <a:ext cx="3381202" cy="4978400"/>
          </a:xfrm>
        </p:spPr>
        <p:txBody>
          <a:bodyPr/>
          <a:lstStyle/>
          <a:p>
            <a:r>
              <a:rPr lang="en-GB" dirty="0">
                <a:solidFill>
                  <a:schemeClr val="tx1"/>
                </a:solidFill>
              </a:rPr>
              <a:t>Build charts</a:t>
            </a: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dirty="0">
                <a:solidFill>
                  <a:schemeClr val="tx1"/>
                </a:solidFill>
              </a:rPr>
              <a:t>Initialise</a:t>
            </a: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dirty="0">
                <a:solidFill>
                  <a:schemeClr val="tx1"/>
                </a:solidFill>
              </a:rPr>
              <a:t>When an option is changed</a:t>
            </a:r>
          </a:p>
        </p:txBody>
      </p:sp>
      <p:pic>
        <p:nvPicPr>
          <p:cNvPr id="6" name="Picture 5">
            <a:extLst>
              <a:ext uri="{FF2B5EF4-FFF2-40B4-BE49-F238E27FC236}">
                <a16:creationId xmlns:a16="http://schemas.microsoft.com/office/drawing/2014/main" id="{AFBDBA1D-B7EB-ADE5-482F-8737407DEE82}"/>
              </a:ext>
            </a:extLst>
          </p:cNvPr>
          <p:cNvPicPr>
            <a:picLocks noChangeAspect="1"/>
          </p:cNvPicPr>
          <p:nvPr/>
        </p:nvPicPr>
        <p:blipFill>
          <a:blip r:embed="rId2"/>
          <a:stretch>
            <a:fillRect/>
          </a:stretch>
        </p:blipFill>
        <p:spPr>
          <a:xfrm>
            <a:off x="677334" y="1270000"/>
            <a:ext cx="5105400" cy="771525"/>
          </a:xfrm>
          <a:prstGeom prst="rect">
            <a:avLst/>
          </a:prstGeom>
        </p:spPr>
      </p:pic>
      <p:pic>
        <p:nvPicPr>
          <p:cNvPr id="8" name="Picture 7">
            <a:extLst>
              <a:ext uri="{FF2B5EF4-FFF2-40B4-BE49-F238E27FC236}">
                <a16:creationId xmlns:a16="http://schemas.microsoft.com/office/drawing/2014/main" id="{69A5C65E-1A82-39FB-CFA2-8635C9167477}"/>
              </a:ext>
            </a:extLst>
          </p:cNvPr>
          <p:cNvPicPr>
            <a:picLocks noChangeAspect="1"/>
          </p:cNvPicPr>
          <p:nvPr/>
        </p:nvPicPr>
        <p:blipFill>
          <a:blip r:embed="rId3"/>
          <a:stretch>
            <a:fillRect/>
          </a:stretch>
        </p:blipFill>
        <p:spPr>
          <a:xfrm>
            <a:off x="686859" y="2606968"/>
            <a:ext cx="5095875" cy="742950"/>
          </a:xfrm>
          <a:prstGeom prst="rect">
            <a:avLst/>
          </a:prstGeom>
        </p:spPr>
      </p:pic>
      <p:pic>
        <p:nvPicPr>
          <p:cNvPr id="10" name="Picture 9">
            <a:extLst>
              <a:ext uri="{FF2B5EF4-FFF2-40B4-BE49-F238E27FC236}">
                <a16:creationId xmlns:a16="http://schemas.microsoft.com/office/drawing/2014/main" id="{F9DAFFE9-DB5A-F72A-F4A2-E6677DBBC0E6}"/>
              </a:ext>
            </a:extLst>
          </p:cNvPr>
          <p:cNvPicPr>
            <a:picLocks noChangeAspect="1"/>
          </p:cNvPicPr>
          <p:nvPr/>
        </p:nvPicPr>
        <p:blipFill>
          <a:blip r:embed="rId4"/>
          <a:stretch>
            <a:fillRect/>
          </a:stretch>
        </p:blipFill>
        <p:spPr>
          <a:xfrm>
            <a:off x="686859" y="3813762"/>
            <a:ext cx="2781300" cy="2362200"/>
          </a:xfrm>
          <a:prstGeom prst="rect">
            <a:avLst/>
          </a:prstGeom>
        </p:spPr>
      </p:pic>
    </p:spTree>
    <p:extLst>
      <p:ext uri="{BB962C8B-B14F-4D97-AF65-F5344CB8AC3E}">
        <p14:creationId xmlns:p14="http://schemas.microsoft.com/office/powerpoint/2010/main" val="763016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Loops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7540183" y="1511301"/>
            <a:ext cx="2508519" cy="3416300"/>
          </a:xfrm>
        </p:spPr>
        <p:txBody>
          <a:bodyPr>
            <a:normAutofit/>
          </a:bodyPr>
          <a:lstStyle/>
          <a:p>
            <a:r>
              <a:rPr lang="en-GB" dirty="0">
                <a:solidFill>
                  <a:schemeClr val="tx1"/>
                </a:solidFill>
              </a:rPr>
              <a:t>For loops</a:t>
            </a:r>
          </a:p>
          <a:p>
            <a:r>
              <a:rPr lang="en-GB" dirty="0">
                <a:solidFill>
                  <a:schemeClr val="tx1"/>
                </a:solidFill>
              </a:rPr>
              <a:t>Functions</a:t>
            </a:r>
          </a:p>
          <a:p>
            <a:endParaRPr lang="en-GB" dirty="0">
              <a:solidFill>
                <a:schemeClr val="tx1"/>
              </a:solidFill>
            </a:endParaRPr>
          </a:p>
          <a:p>
            <a:r>
              <a:rPr lang="en-GB" dirty="0">
                <a:solidFill>
                  <a:schemeClr val="tx1"/>
                </a:solidFill>
              </a:rPr>
              <a:t>We started out writing the code as separate blocks before condensing it to a loop.</a:t>
            </a:r>
          </a:p>
        </p:txBody>
      </p:sp>
      <p:pic>
        <p:nvPicPr>
          <p:cNvPr id="9" name="Picture 8">
            <a:extLst>
              <a:ext uri="{FF2B5EF4-FFF2-40B4-BE49-F238E27FC236}">
                <a16:creationId xmlns:a16="http://schemas.microsoft.com/office/drawing/2014/main" id="{4DA8CC40-28E5-C8A1-DD3D-4D647E33C079}"/>
              </a:ext>
            </a:extLst>
          </p:cNvPr>
          <p:cNvPicPr>
            <a:picLocks noChangeAspect="1"/>
          </p:cNvPicPr>
          <p:nvPr/>
        </p:nvPicPr>
        <p:blipFill>
          <a:blip r:embed="rId2"/>
          <a:stretch>
            <a:fillRect/>
          </a:stretch>
        </p:blipFill>
        <p:spPr>
          <a:xfrm>
            <a:off x="746675" y="1513539"/>
            <a:ext cx="6510385" cy="4250022"/>
          </a:xfrm>
          <a:prstGeom prst="rect">
            <a:avLst/>
          </a:prstGeom>
        </p:spPr>
      </p:pic>
    </p:spTree>
    <p:extLst>
      <p:ext uri="{BB962C8B-B14F-4D97-AF65-F5344CB8AC3E}">
        <p14:creationId xmlns:p14="http://schemas.microsoft.com/office/powerpoint/2010/main" val="2276902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Conditionals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5892800" y="1930400"/>
            <a:ext cx="3381202" cy="4318000"/>
          </a:xfrm>
        </p:spPr>
        <p:txBody>
          <a:bodyPr/>
          <a:lstStyle/>
          <a:p>
            <a:r>
              <a:rPr lang="en-GB" dirty="0">
                <a:solidFill>
                  <a:schemeClr val="tx1"/>
                </a:solidFill>
              </a:rPr>
              <a:t>Conditional re-writes text in plot div element with an error message if invalid data is selected.</a:t>
            </a:r>
          </a:p>
          <a:p>
            <a:endParaRPr lang="en-GB" dirty="0">
              <a:solidFill>
                <a:schemeClr val="tx1"/>
              </a:solidFill>
            </a:endParaRPr>
          </a:p>
          <a:p>
            <a:r>
              <a:rPr lang="en-GB" dirty="0">
                <a:solidFill>
                  <a:schemeClr val="tx1"/>
                </a:solidFill>
              </a:rPr>
              <a:t>Otherwise, the plot is generated.</a:t>
            </a:r>
          </a:p>
        </p:txBody>
      </p:sp>
      <p:pic>
        <p:nvPicPr>
          <p:cNvPr id="5" name="Picture 4">
            <a:extLst>
              <a:ext uri="{FF2B5EF4-FFF2-40B4-BE49-F238E27FC236}">
                <a16:creationId xmlns:a16="http://schemas.microsoft.com/office/drawing/2014/main" id="{F99909F7-E973-B551-8586-F2C257C6E683}"/>
              </a:ext>
            </a:extLst>
          </p:cNvPr>
          <p:cNvPicPr>
            <a:picLocks noChangeAspect="1"/>
          </p:cNvPicPr>
          <p:nvPr/>
        </p:nvPicPr>
        <p:blipFill>
          <a:blip r:embed="rId2"/>
          <a:stretch>
            <a:fillRect/>
          </a:stretch>
        </p:blipFill>
        <p:spPr>
          <a:xfrm>
            <a:off x="677334" y="1701800"/>
            <a:ext cx="5110350" cy="3454400"/>
          </a:xfrm>
          <a:prstGeom prst="rect">
            <a:avLst/>
          </a:prstGeom>
        </p:spPr>
      </p:pic>
    </p:spTree>
    <p:extLst>
      <p:ext uri="{BB962C8B-B14F-4D97-AF65-F5344CB8AC3E}">
        <p14:creationId xmlns:p14="http://schemas.microsoft.com/office/powerpoint/2010/main" val="2928758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2" name="Picture 1" descr="Computer script on a screen">
            <a:extLst>
              <a:ext uri="{FF2B5EF4-FFF2-40B4-BE49-F238E27FC236}">
                <a16:creationId xmlns:a16="http://schemas.microsoft.com/office/drawing/2014/main" id="{1217A6B5-5AB6-624F-1F36-B15823765171}"/>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B4012F80-EE05-35CF-AFFC-D857991041E1}"/>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Webpage layout</a:t>
            </a:r>
          </a:p>
          <a:p>
            <a:pPr algn="r"/>
            <a:endParaRPr lang="en-US" sz="1800" dirty="0">
              <a:solidFill>
                <a:schemeClr val="tx1"/>
              </a:solidFill>
            </a:endParaRPr>
          </a:p>
        </p:txBody>
      </p:sp>
      <p:sp>
        <p:nvSpPr>
          <p:cNvPr id="8" name="Title 3">
            <a:extLst>
              <a:ext uri="{FF2B5EF4-FFF2-40B4-BE49-F238E27FC236}">
                <a16:creationId xmlns:a16="http://schemas.microsoft.com/office/drawing/2014/main" id="{4CABF4BD-BF36-C821-A94A-D053CF885974}"/>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81167620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Layout - </a:t>
            </a:r>
            <a:r>
              <a:rPr lang="en-GB" dirty="0" err="1"/>
              <a:t>divs</a:t>
            </a:r>
            <a:endParaRPr lang="en-GB" dirty="0"/>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7679184" y="1411549"/>
            <a:ext cx="2059620" cy="5233386"/>
          </a:xfrm>
        </p:spPr>
        <p:txBody>
          <a:bodyPr>
            <a:normAutofit/>
          </a:bodyPr>
          <a:lstStyle/>
          <a:p>
            <a:r>
              <a:rPr lang="en-GB" dirty="0"/>
              <a:t>Div layouts</a:t>
            </a:r>
          </a:p>
          <a:p>
            <a:endParaRPr lang="en-GB" dirty="0"/>
          </a:p>
          <a:p>
            <a:endParaRPr lang="en-GB" dirty="0"/>
          </a:p>
          <a:p>
            <a:r>
              <a:rPr lang="en-GB" dirty="0"/>
              <a:t>Nested </a:t>
            </a:r>
            <a:r>
              <a:rPr lang="en-GB" dirty="0" err="1"/>
              <a:t>divs</a:t>
            </a:r>
            <a:endParaRPr lang="en-GB" dirty="0"/>
          </a:p>
          <a:p>
            <a:endParaRPr lang="en-GB" dirty="0"/>
          </a:p>
          <a:p>
            <a:endParaRPr lang="en-GB" dirty="0"/>
          </a:p>
          <a:p>
            <a:r>
              <a:rPr lang="en-GB" dirty="0" err="1"/>
              <a:t>onchange</a:t>
            </a:r>
            <a:endParaRPr lang="en-GB" dirty="0"/>
          </a:p>
          <a:p>
            <a:endParaRPr lang="en-GB" dirty="0"/>
          </a:p>
          <a:p>
            <a:endParaRPr lang="en-GB" dirty="0"/>
          </a:p>
          <a:p>
            <a:r>
              <a:rPr lang="en-GB" dirty="0"/>
              <a:t>Id’s and classes</a:t>
            </a:r>
          </a:p>
          <a:p>
            <a:endParaRPr lang="en-GB" dirty="0"/>
          </a:p>
          <a:p>
            <a:endParaRPr lang="en-GB" dirty="0"/>
          </a:p>
        </p:txBody>
      </p:sp>
      <p:pic>
        <p:nvPicPr>
          <p:cNvPr id="8" name="Picture 7">
            <a:extLst>
              <a:ext uri="{FF2B5EF4-FFF2-40B4-BE49-F238E27FC236}">
                <a16:creationId xmlns:a16="http://schemas.microsoft.com/office/drawing/2014/main" id="{0167A3E4-49A7-FC61-E7EE-CE5C24575EB2}"/>
              </a:ext>
            </a:extLst>
          </p:cNvPr>
          <p:cNvPicPr>
            <a:picLocks noChangeAspect="1"/>
          </p:cNvPicPr>
          <p:nvPr/>
        </p:nvPicPr>
        <p:blipFill>
          <a:blip r:embed="rId2"/>
          <a:stretch>
            <a:fillRect/>
          </a:stretch>
        </p:blipFill>
        <p:spPr>
          <a:xfrm>
            <a:off x="692996" y="1509204"/>
            <a:ext cx="6941349" cy="4181382"/>
          </a:xfrm>
          <a:prstGeom prst="rect">
            <a:avLst/>
          </a:prstGeom>
        </p:spPr>
      </p:pic>
    </p:spTree>
    <p:extLst>
      <p:ext uri="{BB962C8B-B14F-4D97-AF65-F5344CB8AC3E}">
        <p14:creationId xmlns:p14="http://schemas.microsoft.com/office/powerpoint/2010/main" val="172596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styling – CSS</a:t>
            </a:r>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3409025" y="1411549"/>
            <a:ext cx="5864977" cy="5233386"/>
          </a:xfrm>
        </p:spPr>
        <p:txBody>
          <a:bodyPr>
            <a:normAutofit fontScale="92500" lnSpcReduction="10000"/>
          </a:bodyPr>
          <a:lstStyle/>
          <a:p>
            <a:r>
              <a:rPr lang="en-GB" dirty="0"/>
              <a:t>Width</a:t>
            </a:r>
          </a:p>
          <a:p>
            <a:r>
              <a:rPr lang="en-GB" dirty="0"/>
              <a:t>Height</a:t>
            </a:r>
          </a:p>
          <a:p>
            <a:r>
              <a:rPr lang="en-GB" dirty="0"/>
              <a:t>Borders</a:t>
            </a:r>
          </a:p>
          <a:p>
            <a:pPr lvl="1"/>
            <a:r>
              <a:rPr lang="en-GB" dirty="0"/>
              <a:t>Border radius</a:t>
            </a:r>
          </a:p>
          <a:p>
            <a:r>
              <a:rPr lang="en-GB" dirty="0"/>
              <a:t>Margins</a:t>
            </a:r>
          </a:p>
          <a:p>
            <a:r>
              <a:rPr lang="en-GB" dirty="0"/>
              <a:t>Padding</a:t>
            </a:r>
          </a:p>
          <a:p>
            <a:r>
              <a:rPr lang="en-GB" dirty="0"/>
              <a:t>Colours</a:t>
            </a:r>
          </a:p>
          <a:p>
            <a:r>
              <a:rPr lang="en-GB" dirty="0"/>
              <a:t>Font</a:t>
            </a:r>
          </a:p>
          <a:p>
            <a:pPr lvl="1"/>
            <a:r>
              <a:rPr lang="en-GB" dirty="0"/>
              <a:t>Font family</a:t>
            </a:r>
          </a:p>
          <a:p>
            <a:pPr lvl="1"/>
            <a:r>
              <a:rPr lang="en-GB" dirty="0"/>
              <a:t>Font size</a:t>
            </a:r>
          </a:p>
          <a:p>
            <a:pPr lvl="1"/>
            <a:r>
              <a:rPr lang="en-GB" dirty="0"/>
              <a:t>Font weight</a:t>
            </a:r>
          </a:p>
          <a:p>
            <a:r>
              <a:rPr lang="en-GB" dirty="0"/>
              <a:t>Text alignment</a:t>
            </a:r>
          </a:p>
          <a:p>
            <a:r>
              <a:rPr lang="en-GB" dirty="0"/>
              <a:t>Div justification</a:t>
            </a:r>
          </a:p>
          <a:p>
            <a:r>
              <a:rPr lang="en-GB" dirty="0"/>
              <a:t>Flex display</a:t>
            </a:r>
          </a:p>
          <a:p>
            <a:endParaRPr lang="en-GB" dirty="0"/>
          </a:p>
          <a:p>
            <a:endParaRPr lang="en-GB" dirty="0"/>
          </a:p>
        </p:txBody>
      </p:sp>
      <p:pic>
        <p:nvPicPr>
          <p:cNvPr id="7" name="Picture 6">
            <a:extLst>
              <a:ext uri="{FF2B5EF4-FFF2-40B4-BE49-F238E27FC236}">
                <a16:creationId xmlns:a16="http://schemas.microsoft.com/office/drawing/2014/main" id="{377621CB-7429-0F1B-B795-D4E5DD23A707}"/>
              </a:ext>
            </a:extLst>
          </p:cNvPr>
          <p:cNvPicPr>
            <a:picLocks noChangeAspect="1"/>
          </p:cNvPicPr>
          <p:nvPr/>
        </p:nvPicPr>
        <p:blipFill rotWithShape="1">
          <a:blip r:embed="rId2"/>
          <a:srcRect l="11610"/>
          <a:stretch/>
        </p:blipFill>
        <p:spPr>
          <a:xfrm>
            <a:off x="677334" y="1411548"/>
            <a:ext cx="2548379" cy="5233387"/>
          </a:xfrm>
          <a:prstGeom prst="rect">
            <a:avLst/>
          </a:prstGeom>
        </p:spPr>
      </p:pic>
    </p:spTree>
    <p:extLst>
      <p:ext uri="{BB962C8B-B14F-4D97-AF65-F5344CB8AC3E}">
        <p14:creationId xmlns:p14="http://schemas.microsoft.com/office/powerpoint/2010/main" val="124514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ermal power station">
            <a:extLst>
              <a:ext uri="{FF2B5EF4-FFF2-40B4-BE49-F238E27FC236}">
                <a16:creationId xmlns:a16="http://schemas.microsoft.com/office/drawing/2014/main" id="{38EFFC63-CE89-7F9C-5C4E-1CE59F304946}"/>
              </a:ext>
            </a:extLst>
          </p:cNvPr>
          <p:cNvPicPr>
            <a:picLocks noChangeAspect="1"/>
          </p:cNvPicPr>
          <p:nvPr/>
        </p:nvPicPr>
        <p:blipFill rotWithShape="1">
          <a:blip r:embed="rId2"/>
          <a:srcRect l="9091" t="31818"/>
          <a:stretch/>
        </p:blipFill>
        <p:spPr>
          <a:xfrm>
            <a:off x="1" y="10"/>
            <a:ext cx="12191999" cy="6857990"/>
          </a:xfrm>
          <a:prstGeom prst="rect">
            <a:avLst/>
          </a:prstGeom>
        </p:spPr>
      </p:pic>
      <p:sp>
        <p:nvSpPr>
          <p:cNvPr id="10" name="Isosceles Triangle 9">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Parallelogram 11">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a:xfrm>
            <a:off x="2786047" y="609600"/>
            <a:ext cx="6487955" cy="1320800"/>
          </a:xfrm>
        </p:spPr>
        <p:txBody>
          <a:bodyPr anchor="t">
            <a:normAutofit/>
          </a:bodyPr>
          <a:lstStyle/>
          <a:p>
            <a:r>
              <a:rPr lang="en-US" dirty="0"/>
              <a:t>Background</a:t>
            </a:r>
          </a:p>
        </p:txBody>
      </p:sp>
      <p:sp>
        <p:nvSpPr>
          <p:cNvPr id="20"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a:xfrm>
            <a:off x="2786047" y="2159000"/>
            <a:ext cx="6487955" cy="3882362"/>
          </a:xfrm>
        </p:spPr>
        <p:txBody>
          <a:bodyPr vert="horz" lIns="91440" tIns="45720" rIns="91440" bIns="45720" rtlCol="0">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
        <p:nvSpPr>
          <p:cNvPr id="24"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Isosceles Triangle 29">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777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styling – Responsive flex</a:t>
            </a:r>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3409025" y="2565647"/>
            <a:ext cx="5864977" cy="4079288"/>
          </a:xfrm>
        </p:spPr>
        <p:txBody>
          <a:bodyPr/>
          <a:lstStyle/>
          <a:p>
            <a:r>
              <a:rPr lang="en-GB" dirty="0"/>
              <a:t>Responsive flex - Adaptive to screen size</a:t>
            </a:r>
          </a:p>
          <a:p>
            <a:endParaRPr lang="en-GB" dirty="0"/>
          </a:p>
          <a:p>
            <a:endParaRPr lang="en-GB" dirty="0"/>
          </a:p>
          <a:p>
            <a:endParaRPr lang="en-GB" dirty="0"/>
          </a:p>
          <a:p>
            <a:r>
              <a:rPr lang="en-GB" dirty="0"/>
              <a:t>Config – resizes </a:t>
            </a:r>
            <a:r>
              <a:rPr lang="en-GB" dirty="0" err="1"/>
              <a:t>Plotly</a:t>
            </a:r>
            <a:r>
              <a:rPr lang="en-GB" dirty="0"/>
              <a:t> plots</a:t>
            </a:r>
          </a:p>
        </p:txBody>
      </p:sp>
      <p:pic>
        <p:nvPicPr>
          <p:cNvPr id="5" name="Picture 4">
            <a:extLst>
              <a:ext uri="{FF2B5EF4-FFF2-40B4-BE49-F238E27FC236}">
                <a16:creationId xmlns:a16="http://schemas.microsoft.com/office/drawing/2014/main" id="{393589D9-4634-F7A3-1D1E-52A1D51C20AA}"/>
              </a:ext>
            </a:extLst>
          </p:cNvPr>
          <p:cNvPicPr>
            <a:picLocks noChangeAspect="1"/>
          </p:cNvPicPr>
          <p:nvPr/>
        </p:nvPicPr>
        <p:blipFill>
          <a:blip r:embed="rId2"/>
          <a:stretch>
            <a:fillRect/>
          </a:stretch>
        </p:blipFill>
        <p:spPr>
          <a:xfrm>
            <a:off x="677334" y="1411550"/>
            <a:ext cx="2527795" cy="5233386"/>
          </a:xfrm>
          <a:prstGeom prst="rect">
            <a:avLst/>
          </a:prstGeom>
        </p:spPr>
      </p:pic>
      <p:pic>
        <p:nvPicPr>
          <p:cNvPr id="8" name="Picture 7">
            <a:extLst>
              <a:ext uri="{FF2B5EF4-FFF2-40B4-BE49-F238E27FC236}">
                <a16:creationId xmlns:a16="http://schemas.microsoft.com/office/drawing/2014/main" id="{EB231CAA-3C59-7BB8-3DEE-D1B6EAF3DC50}"/>
              </a:ext>
            </a:extLst>
          </p:cNvPr>
          <p:cNvPicPr>
            <a:picLocks noChangeAspect="1"/>
          </p:cNvPicPr>
          <p:nvPr/>
        </p:nvPicPr>
        <p:blipFill>
          <a:blip r:embed="rId3"/>
          <a:stretch>
            <a:fillRect/>
          </a:stretch>
        </p:blipFill>
        <p:spPr>
          <a:xfrm>
            <a:off x="3301172" y="1411550"/>
            <a:ext cx="6992326" cy="905001"/>
          </a:xfrm>
          <a:prstGeom prst="rect">
            <a:avLst/>
          </a:prstGeom>
        </p:spPr>
      </p:pic>
    </p:spTree>
    <p:extLst>
      <p:ext uri="{BB962C8B-B14F-4D97-AF65-F5344CB8AC3E}">
        <p14:creationId xmlns:p14="http://schemas.microsoft.com/office/powerpoint/2010/main" val="285737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styling – CSS keyframes</a:t>
            </a:r>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3639844" y="3207059"/>
            <a:ext cx="5864977" cy="1720542"/>
          </a:xfrm>
        </p:spPr>
        <p:txBody>
          <a:bodyPr>
            <a:normAutofit/>
          </a:bodyPr>
          <a:lstStyle/>
          <a:p>
            <a:r>
              <a:rPr lang="en-GB" dirty="0"/>
              <a:t>Keyframes are animations that can be applied to HTML aspects</a:t>
            </a:r>
          </a:p>
          <a:p>
            <a:endParaRPr lang="en-GB" dirty="0"/>
          </a:p>
          <a:p>
            <a:r>
              <a:rPr lang="en-GB" dirty="0"/>
              <a:t>Pulse is used here for the internal link div</a:t>
            </a:r>
          </a:p>
          <a:p>
            <a:endParaRPr lang="en-GB" dirty="0"/>
          </a:p>
          <a:p>
            <a:endParaRPr lang="en-GB" dirty="0"/>
          </a:p>
        </p:txBody>
      </p:sp>
      <p:pic>
        <p:nvPicPr>
          <p:cNvPr id="10" name="Picture 9">
            <a:extLst>
              <a:ext uri="{FF2B5EF4-FFF2-40B4-BE49-F238E27FC236}">
                <a16:creationId xmlns:a16="http://schemas.microsoft.com/office/drawing/2014/main" id="{A958C786-DC60-180B-9A89-5C0FA86ED64F}"/>
              </a:ext>
            </a:extLst>
          </p:cNvPr>
          <p:cNvPicPr>
            <a:picLocks noChangeAspect="1"/>
          </p:cNvPicPr>
          <p:nvPr/>
        </p:nvPicPr>
        <p:blipFill>
          <a:blip r:embed="rId2"/>
          <a:stretch>
            <a:fillRect/>
          </a:stretch>
        </p:blipFill>
        <p:spPr>
          <a:xfrm>
            <a:off x="677335" y="1411550"/>
            <a:ext cx="2701102" cy="5233386"/>
          </a:xfrm>
          <a:prstGeom prst="rect">
            <a:avLst/>
          </a:prstGeom>
        </p:spPr>
      </p:pic>
    </p:spTree>
    <p:extLst>
      <p:ext uri="{BB962C8B-B14F-4D97-AF65-F5344CB8AC3E}">
        <p14:creationId xmlns:p14="http://schemas.microsoft.com/office/powerpoint/2010/main" val="1439531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7" name="Text Placeholder 2">
            <a:extLst>
              <a:ext uri="{FF2B5EF4-FFF2-40B4-BE49-F238E27FC236}">
                <a16:creationId xmlns:a16="http://schemas.microsoft.com/office/drawing/2014/main" id="{6F879476-0A1C-D465-FA62-A8333E0F0589}"/>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Interactivity</a:t>
            </a:r>
          </a:p>
          <a:p>
            <a:pPr algn="r"/>
            <a:endParaRPr lang="en-US" sz="1800" dirty="0">
              <a:solidFill>
                <a:schemeClr val="tx1"/>
              </a:solidFill>
            </a:endParaRPr>
          </a:p>
        </p:txBody>
      </p:sp>
      <p:sp>
        <p:nvSpPr>
          <p:cNvPr id="8" name="Title 3">
            <a:extLst>
              <a:ext uri="{FF2B5EF4-FFF2-40B4-BE49-F238E27FC236}">
                <a16:creationId xmlns:a16="http://schemas.microsoft.com/office/drawing/2014/main" id="{9BE22DBF-FE37-B959-8C28-AA212B398C43}"/>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pic>
        <p:nvPicPr>
          <p:cNvPr id="20" name="Picture 19" descr="Computer script on a screen">
            <a:extLst>
              <a:ext uri="{FF2B5EF4-FFF2-40B4-BE49-F238E27FC236}">
                <a16:creationId xmlns:a16="http://schemas.microsoft.com/office/drawing/2014/main" id="{940D1309-296E-F603-AF87-EEC47E0267C3}"/>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45117073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Interactivity</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677334" y="1464816"/>
            <a:ext cx="8596668" cy="4783584"/>
          </a:xfrm>
        </p:spPr>
        <p:txBody>
          <a:bodyPr/>
          <a:lstStyle/>
          <a:p>
            <a:pPr>
              <a:spcAft>
                <a:spcPts val="600"/>
              </a:spcAft>
            </a:pPr>
            <a:r>
              <a:rPr lang="en-GB" dirty="0">
                <a:solidFill>
                  <a:schemeClr val="tx1"/>
                </a:solidFill>
              </a:rPr>
              <a:t>Points of interactivity:</a:t>
            </a:r>
          </a:p>
          <a:p>
            <a:pPr lvl="1">
              <a:spcAft>
                <a:spcPts val="600"/>
              </a:spcAft>
            </a:pPr>
            <a:r>
              <a:rPr lang="en-GB" dirty="0">
                <a:solidFill>
                  <a:schemeClr val="tx1"/>
                </a:solidFill>
              </a:rPr>
              <a:t>Dropdown menus</a:t>
            </a:r>
          </a:p>
          <a:p>
            <a:pPr lvl="1">
              <a:spcAft>
                <a:spcPts val="600"/>
              </a:spcAft>
            </a:pPr>
            <a:r>
              <a:rPr lang="en-GB" dirty="0">
                <a:solidFill>
                  <a:schemeClr val="tx1"/>
                </a:solidFill>
              </a:rPr>
              <a:t>Graph toggle</a:t>
            </a:r>
          </a:p>
          <a:p>
            <a:pPr lvl="1">
              <a:spcAft>
                <a:spcPts val="600"/>
              </a:spcAft>
            </a:pPr>
            <a:r>
              <a:rPr lang="en-GB" dirty="0">
                <a:solidFill>
                  <a:schemeClr val="tx1"/>
                </a:solidFill>
              </a:rPr>
              <a:t>Hover</a:t>
            </a:r>
          </a:p>
          <a:p>
            <a:pPr lvl="1">
              <a:spcAft>
                <a:spcPts val="600"/>
              </a:spcAft>
            </a:pPr>
            <a:r>
              <a:rPr lang="en-GB" dirty="0">
                <a:solidFill>
                  <a:schemeClr val="tx1"/>
                </a:solidFill>
              </a:rPr>
              <a:t>Internal link</a:t>
            </a:r>
          </a:p>
          <a:p>
            <a:pPr lvl="1">
              <a:spcAft>
                <a:spcPts val="600"/>
              </a:spcAft>
            </a:pPr>
            <a:r>
              <a:rPr lang="en-GB" dirty="0">
                <a:solidFill>
                  <a:schemeClr val="tx1"/>
                </a:solidFill>
              </a:rPr>
              <a:t>Responsive flex</a:t>
            </a:r>
          </a:p>
          <a:p>
            <a:pPr lvl="1">
              <a:spcAft>
                <a:spcPts val="600"/>
              </a:spcAft>
            </a:pPr>
            <a:r>
              <a:rPr lang="en-GB" dirty="0">
                <a:solidFill>
                  <a:schemeClr val="tx1"/>
                </a:solidFill>
              </a:rPr>
              <a:t>Keyframes</a:t>
            </a:r>
          </a:p>
          <a:p>
            <a:pPr lvl="1">
              <a:spcAft>
                <a:spcPts val="600"/>
              </a:spcAft>
            </a:pPr>
            <a:r>
              <a:rPr lang="en-GB" dirty="0">
                <a:solidFill>
                  <a:schemeClr val="tx1"/>
                </a:solidFill>
              </a:rPr>
              <a:t>User friendly layout</a:t>
            </a:r>
          </a:p>
        </p:txBody>
      </p:sp>
    </p:spTree>
    <p:extLst>
      <p:ext uri="{BB962C8B-B14F-4D97-AF65-F5344CB8AC3E}">
        <p14:creationId xmlns:p14="http://schemas.microsoft.com/office/powerpoint/2010/main" val="2305274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Text Placeholder 2">
            <a:extLst>
              <a:ext uri="{FF2B5EF4-FFF2-40B4-BE49-F238E27FC236}">
                <a16:creationId xmlns:a16="http://schemas.microsoft.com/office/drawing/2014/main" id="{6FEE4584-C070-D385-3EE1-58318223B8E2}"/>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chemeClr val="tx1"/>
              </a:solidFill>
            </a:endParaRPr>
          </a:p>
        </p:txBody>
      </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Ethics</a:t>
            </a:r>
          </a:p>
        </p:txBody>
      </p:sp>
    </p:spTree>
    <p:extLst>
      <p:ext uri="{BB962C8B-B14F-4D97-AF65-F5344CB8AC3E}">
        <p14:creationId xmlns:p14="http://schemas.microsoft.com/office/powerpoint/2010/main" val="305105880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677334" y="4080294"/>
            <a:ext cx="8596668" cy="2168106"/>
          </a:xfrm>
        </p:spPr>
        <p:txBody>
          <a:bodyPr>
            <a:normAutofit/>
          </a:bodyPr>
          <a:lstStyle/>
          <a:p>
            <a:r>
              <a:rPr lang="en-GB" dirty="0">
                <a:solidFill>
                  <a:schemeClr val="tx1"/>
                </a:solidFill>
              </a:rPr>
              <a:t>Links directly to the 2 dashboards</a:t>
            </a:r>
          </a:p>
          <a:p>
            <a:endParaRPr lang="en-GB" dirty="0">
              <a:solidFill>
                <a:schemeClr val="tx1"/>
              </a:solidFill>
            </a:endParaRPr>
          </a:p>
          <a:p>
            <a:r>
              <a:rPr lang="en-GB" dirty="0">
                <a:solidFill>
                  <a:schemeClr val="tx1"/>
                </a:solidFill>
              </a:rPr>
              <a:t>Lays out source material for transparency</a:t>
            </a:r>
          </a:p>
        </p:txBody>
      </p:sp>
      <p:pic>
        <p:nvPicPr>
          <p:cNvPr id="7" name="Picture 6">
            <a:extLst>
              <a:ext uri="{FF2B5EF4-FFF2-40B4-BE49-F238E27FC236}">
                <a16:creationId xmlns:a16="http://schemas.microsoft.com/office/drawing/2014/main" id="{DF3E0F22-7820-DF57-1A54-BE707DC5C521}"/>
              </a:ext>
            </a:extLst>
          </p:cNvPr>
          <p:cNvPicPr>
            <a:picLocks noChangeAspect="1"/>
          </p:cNvPicPr>
          <p:nvPr/>
        </p:nvPicPr>
        <p:blipFill>
          <a:blip r:embed="rId2"/>
          <a:stretch>
            <a:fillRect/>
          </a:stretch>
        </p:blipFill>
        <p:spPr>
          <a:xfrm>
            <a:off x="677334" y="1238215"/>
            <a:ext cx="9072880" cy="2922261"/>
          </a:xfrm>
          <a:prstGeom prst="rect">
            <a:avLst/>
          </a:prstGeom>
        </p:spPr>
      </p:pic>
    </p:spTree>
    <p:extLst>
      <p:ext uri="{BB962C8B-B14F-4D97-AF65-F5344CB8AC3E}">
        <p14:creationId xmlns:p14="http://schemas.microsoft.com/office/powerpoint/2010/main" val="3991845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7" name="Straight Connector 66">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0"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1" name="Isosceles Triangle 70">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2"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3"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4"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5" name="Isosceles Triangle 74">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6" name="Isosceles Triangle 75">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78" name="Rectangle 7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1" name="Straight Connector 8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5" name="Isosceles Triangle 8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8" name="Isosceles Triangle 8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9" name="Isosceles Triangle 8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Content Placeholder 2">
            <a:extLst>
              <a:ext uri="{FF2B5EF4-FFF2-40B4-BE49-F238E27FC236}">
                <a16:creationId xmlns:a16="http://schemas.microsoft.com/office/drawing/2014/main" id="{18600AEB-AFEC-0D55-D021-34E57CD3A4CA}"/>
              </a:ext>
            </a:extLst>
          </p:cNvPr>
          <p:cNvSpPr>
            <a:spLocks noGrp="1"/>
          </p:cNvSpPr>
          <p:nvPr>
            <p:ph idx="1"/>
          </p:nvPr>
        </p:nvSpPr>
        <p:spPr>
          <a:xfrm>
            <a:off x="1507067" y="4050833"/>
            <a:ext cx="7766936" cy="1096899"/>
          </a:xfrm>
        </p:spPr>
        <p:txBody>
          <a:bodyPr vert="horz" lIns="91440" tIns="45720" rIns="91440" bIns="45720" rtlCol="0" anchor="t">
            <a:normAutofit/>
          </a:bodyPr>
          <a:lstStyle/>
          <a:p>
            <a:pPr marL="0" indent="0" algn="r">
              <a:buNone/>
            </a:pPr>
            <a:r>
              <a:rPr lang="en-US" b="1" i="0" u="sng" dirty="0">
                <a:solidFill>
                  <a:schemeClr val="tx1"/>
                </a:solidFill>
                <a:effectLst/>
                <a:highlight>
                  <a:srgbClr val="FFFFFF"/>
                </a:highlight>
                <a:hlinkClick r:id="rId2"/>
              </a:rPr>
              <a:t>https://ddaniel2024.github.io/Project-3/global</a:t>
            </a:r>
            <a:endParaRPr lang="en-US" b="1" i="0" u="sng" dirty="0">
              <a:solidFill>
                <a:schemeClr val="tx1"/>
              </a:solidFill>
              <a:effectLst/>
              <a:highlight>
                <a:srgbClr val="FFFFFF"/>
              </a:highlight>
            </a:endParaRPr>
          </a:p>
          <a:p>
            <a:pPr marL="0" indent="0" algn="r">
              <a:buNone/>
            </a:pPr>
            <a:endParaRPr lang="en-US" dirty="0">
              <a:solidFill>
                <a:schemeClr val="tx1"/>
              </a:solidFill>
            </a:endParaRPr>
          </a:p>
        </p:txBody>
      </p:sp>
      <p:sp>
        <p:nvSpPr>
          <p:cNvPr id="2" name="Title 1">
            <a:extLst>
              <a:ext uri="{FF2B5EF4-FFF2-40B4-BE49-F238E27FC236}">
                <a16:creationId xmlns:a16="http://schemas.microsoft.com/office/drawing/2014/main" id="{2F09DA93-EEF7-A37E-71BD-BB42463AEFA0}"/>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Thanks for watching!</a:t>
            </a:r>
          </a:p>
        </p:txBody>
      </p:sp>
    </p:spTree>
    <p:extLst>
      <p:ext uri="{BB962C8B-B14F-4D97-AF65-F5344CB8AC3E}">
        <p14:creationId xmlns:p14="http://schemas.microsoft.com/office/powerpoint/2010/main" val="3836395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icebergs in Greenland">
            <a:extLst>
              <a:ext uri="{FF2B5EF4-FFF2-40B4-BE49-F238E27FC236}">
                <a16:creationId xmlns:a16="http://schemas.microsoft.com/office/drawing/2014/main" id="{3D53F16B-E17A-D89D-1562-9248BB3D5D01}"/>
              </a:ext>
            </a:extLst>
          </p:cNvPr>
          <p:cNvPicPr>
            <a:picLocks noChangeAspect="1"/>
          </p:cNvPicPr>
          <p:nvPr/>
        </p:nvPicPr>
        <p:blipFill rotWithShape="1">
          <a:blip r:embed="rId2"/>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a:xfrm>
            <a:off x="677333" y="609600"/>
            <a:ext cx="3851123"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a:xfrm>
            <a:off x="677334" y="2160589"/>
            <a:ext cx="3851122" cy="3880773"/>
          </a:xfrm>
        </p:spPr>
        <p:txBody>
          <a:bodyPr vert="horz" lIns="91440" tIns="45720" rIns="91440" bIns="45720" rtlCol="0">
            <a:normAutofit/>
          </a:bodyPr>
          <a:lstStyle/>
          <a:p>
            <a:pPr>
              <a:lnSpc>
                <a:spcPct val="90000"/>
              </a:lnSpc>
            </a:pPr>
            <a:r>
              <a:rPr lang="en-US" sz="1400" dirty="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pPr>
              <a:lnSpc>
                <a:spcPct val="90000"/>
              </a:lnSpc>
            </a:pPr>
            <a:endParaRPr lang="en-US" sz="1400" dirty="0"/>
          </a:p>
          <a:p>
            <a:pPr>
              <a:lnSpc>
                <a:spcPct val="90000"/>
              </a:lnSpc>
            </a:pPr>
            <a:r>
              <a:rPr lang="en-US" sz="1400" dirty="0"/>
              <a:t>Also, CO2 dissolves into the ocean and reacts with water to form carbonic acid, raising its acidity.</a:t>
            </a:r>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29952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3D10-867B-1B57-6ADA-C7AD6555E043}"/>
              </a:ext>
            </a:extLst>
          </p:cNvPr>
          <p:cNvSpPr>
            <a:spLocks noGrp="1"/>
          </p:cNvSpPr>
          <p:nvPr>
            <p:ph type="title"/>
          </p:nvPr>
        </p:nvSpPr>
        <p:spPr/>
        <p:txBody>
          <a:bodyPr/>
          <a:lstStyle/>
          <a:p>
            <a:r>
              <a:rPr lang="en-GB" dirty="0"/>
              <a:t>Aims</a:t>
            </a:r>
          </a:p>
        </p:txBody>
      </p:sp>
      <p:sp>
        <p:nvSpPr>
          <p:cNvPr id="3" name="Content Placeholder 2">
            <a:extLst>
              <a:ext uri="{FF2B5EF4-FFF2-40B4-BE49-F238E27FC236}">
                <a16:creationId xmlns:a16="http://schemas.microsoft.com/office/drawing/2014/main" id="{A485EFAE-44B0-BD3F-C3C6-EEA6B144806A}"/>
              </a:ext>
            </a:extLst>
          </p:cNvPr>
          <p:cNvSpPr>
            <a:spLocks noGrp="1"/>
          </p:cNvSpPr>
          <p:nvPr>
            <p:ph idx="1"/>
          </p:nvPr>
        </p:nvSpPr>
        <p:spPr/>
        <p:txBody>
          <a:bodyPr/>
          <a:lstStyle/>
          <a:p>
            <a:r>
              <a:rPr lang="en-GB" dirty="0"/>
              <a:t>To create an interactive dashboard for CO2 emissions</a:t>
            </a:r>
          </a:p>
          <a:p>
            <a:r>
              <a:rPr lang="en-GB" dirty="0"/>
              <a:t>Investigate different variables to see if there are any correlations:</a:t>
            </a:r>
          </a:p>
          <a:p>
            <a:pPr lvl="1"/>
            <a:r>
              <a:rPr lang="en-GB" dirty="0"/>
              <a:t>GDP</a:t>
            </a:r>
          </a:p>
          <a:p>
            <a:pPr lvl="1"/>
            <a:r>
              <a:rPr lang="en-GB" dirty="0"/>
              <a:t>Population</a:t>
            </a:r>
          </a:p>
          <a:p>
            <a:r>
              <a:rPr lang="en-GB" dirty="0"/>
              <a:t>To ensure that this endeavour is as user friendly as possible</a:t>
            </a:r>
          </a:p>
        </p:txBody>
      </p:sp>
    </p:spTree>
    <p:extLst>
      <p:ext uri="{BB962C8B-B14F-4D97-AF65-F5344CB8AC3E}">
        <p14:creationId xmlns:p14="http://schemas.microsoft.com/office/powerpoint/2010/main" val="19893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5394959" y="2848422"/>
            <a:ext cx="3879043" cy="1646302"/>
          </a:xfrm>
        </p:spPr>
        <p:txBody>
          <a:bodyPr vert="horz" lIns="91440" tIns="45720" rIns="91440" bIns="45720" rtlCol="0" anchor="b">
            <a:normAutofit fontScale="90000"/>
          </a:bodyPr>
          <a:lstStyle/>
          <a:p>
            <a:pPr algn="r"/>
            <a:r>
              <a:rPr lang="en-US" sz="5400" dirty="0"/>
              <a:t>Quick look at the dashboard</a:t>
            </a:r>
          </a:p>
        </p:txBody>
      </p:sp>
      <p:pic>
        <p:nvPicPr>
          <p:cNvPr id="2" name="Picture 1" descr="Magnifying glass on clear background">
            <a:extLst>
              <a:ext uri="{FF2B5EF4-FFF2-40B4-BE49-F238E27FC236}">
                <a16:creationId xmlns:a16="http://schemas.microsoft.com/office/drawing/2014/main" id="{274C6C2F-6BD2-E6D6-678A-83711BC9848D}"/>
              </a:ext>
            </a:extLst>
          </p:cNvPr>
          <p:cNvPicPr>
            <a:picLocks noChangeAspect="1"/>
          </p:cNvPicPr>
          <p:nvPr/>
        </p:nvPicPr>
        <p:blipFill rotWithShape="1">
          <a:blip r:embed="rId2"/>
          <a:srcRect l="38392" r="909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5993535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Dashboard – Global Focus</a:t>
            </a:r>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677334" y="4485047"/>
            <a:ext cx="8596668" cy="1655793"/>
          </a:xfrm>
        </p:spPr>
        <p:txBody>
          <a:bodyPr/>
          <a:lstStyle/>
          <a:p>
            <a:r>
              <a:rPr lang="en-GB" dirty="0"/>
              <a:t>Bubble plot: GDP vs Population</a:t>
            </a:r>
          </a:p>
          <a:p>
            <a:pPr lvl="1"/>
            <a:r>
              <a:rPr lang="en-GB" dirty="0"/>
              <a:t>Interactivity: Dropdown menu for year selection</a:t>
            </a:r>
          </a:p>
          <a:p>
            <a:pPr lvl="1"/>
            <a:r>
              <a:rPr lang="en-GB" dirty="0"/>
              <a:t>Colour coded</a:t>
            </a:r>
          </a:p>
          <a:p>
            <a:pPr lvl="1"/>
            <a:r>
              <a:rPr lang="en-GB" dirty="0"/>
              <a:t>Selectable traces</a:t>
            </a:r>
          </a:p>
        </p:txBody>
      </p:sp>
      <p:pic>
        <p:nvPicPr>
          <p:cNvPr id="7" name="Picture 6">
            <a:extLst>
              <a:ext uri="{FF2B5EF4-FFF2-40B4-BE49-F238E27FC236}">
                <a16:creationId xmlns:a16="http://schemas.microsoft.com/office/drawing/2014/main" id="{DB3C7C77-6EB9-154C-489B-8921EC065ECF}"/>
              </a:ext>
            </a:extLst>
          </p:cNvPr>
          <p:cNvPicPr>
            <a:picLocks noChangeAspect="1"/>
          </p:cNvPicPr>
          <p:nvPr/>
        </p:nvPicPr>
        <p:blipFill>
          <a:blip r:embed="rId2"/>
          <a:stretch>
            <a:fillRect/>
          </a:stretch>
        </p:blipFill>
        <p:spPr>
          <a:xfrm>
            <a:off x="677334" y="1270000"/>
            <a:ext cx="10413507" cy="3204156"/>
          </a:xfrm>
          <a:prstGeom prst="rect">
            <a:avLst/>
          </a:prstGeom>
        </p:spPr>
      </p:pic>
    </p:spTree>
    <p:extLst>
      <p:ext uri="{BB962C8B-B14F-4D97-AF65-F5344CB8AC3E}">
        <p14:creationId xmlns:p14="http://schemas.microsoft.com/office/powerpoint/2010/main" val="18844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Dashboard – Global Focus</a:t>
            </a:r>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677334" y="4456590"/>
            <a:ext cx="8596668" cy="1478240"/>
          </a:xfrm>
        </p:spPr>
        <p:txBody>
          <a:bodyPr/>
          <a:lstStyle/>
          <a:p>
            <a:r>
              <a:rPr lang="en-GB" dirty="0"/>
              <a:t>Bar plot: Top 10 countries by emission type for a giver year</a:t>
            </a:r>
          </a:p>
          <a:p>
            <a:pPr lvl="1"/>
            <a:r>
              <a:rPr lang="en-GB" dirty="0"/>
              <a:t>Interactivity: Dropdown menu for year and emission type selection</a:t>
            </a:r>
          </a:p>
        </p:txBody>
      </p:sp>
      <p:pic>
        <p:nvPicPr>
          <p:cNvPr id="8" name="Picture 7">
            <a:extLst>
              <a:ext uri="{FF2B5EF4-FFF2-40B4-BE49-F238E27FC236}">
                <a16:creationId xmlns:a16="http://schemas.microsoft.com/office/drawing/2014/main" id="{09B2006B-B4EE-2294-FD01-E6180E5C1863}"/>
              </a:ext>
            </a:extLst>
          </p:cNvPr>
          <p:cNvPicPr>
            <a:picLocks noChangeAspect="1"/>
          </p:cNvPicPr>
          <p:nvPr/>
        </p:nvPicPr>
        <p:blipFill>
          <a:blip r:embed="rId2"/>
          <a:stretch>
            <a:fillRect/>
          </a:stretch>
        </p:blipFill>
        <p:spPr>
          <a:xfrm>
            <a:off x="677334" y="1270000"/>
            <a:ext cx="9010835" cy="3171277"/>
          </a:xfrm>
          <a:prstGeom prst="rect">
            <a:avLst/>
          </a:prstGeom>
        </p:spPr>
      </p:pic>
    </p:spTree>
    <p:extLst>
      <p:ext uri="{BB962C8B-B14F-4D97-AF65-F5344CB8AC3E}">
        <p14:creationId xmlns:p14="http://schemas.microsoft.com/office/powerpoint/2010/main" val="163793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Dashboard – Country Focus</a:t>
            </a:r>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781235" y="4927601"/>
            <a:ext cx="8492767" cy="1156702"/>
          </a:xfrm>
        </p:spPr>
        <p:txBody>
          <a:bodyPr>
            <a:normAutofit fontScale="77500" lnSpcReduction="20000"/>
          </a:bodyPr>
          <a:lstStyle/>
          <a:p>
            <a:r>
              <a:rPr lang="en-GB" dirty="0"/>
              <a:t>Line plot: Emissions over the last 100 years for a selected country</a:t>
            </a:r>
          </a:p>
          <a:p>
            <a:pPr lvl="1"/>
            <a:r>
              <a:rPr lang="en-GB" dirty="0"/>
              <a:t>Selectable traces</a:t>
            </a:r>
          </a:p>
          <a:p>
            <a:r>
              <a:rPr lang="en-GB" dirty="0"/>
              <a:t>Pie chart: Emissions breakdown for a selected year and country</a:t>
            </a:r>
          </a:p>
          <a:p>
            <a:r>
              <a:rPr lang="en-GB" dirty="0"/>
              <a:t>Interactivity: Dropdown menus for year and country selection</a:t>
            </a:r>
          </a:p>
        </p:txBody>
      </p:sp>
      <p:pic>
        <p:nvPicPr>
          <p:cNvPr id="12" name="Picture 11">
            <a:extLst>
              <a:ext uri="{FF2B5EF4-FFF2-40B4-BE49-F238E27FC236}">
                <a16:creationId xmlns:a16="http://schemas.microsoft.com/office/drawing/2014/main" id="{532C99AF-50A4-793F-7C3C-1140FC3D4303}"/>
              </a:ext>
            </a:extLst>
          </p:cNvPr>
          <p:cNvPicPr>
            <a:picLocks noChangeAspect="1"/>
          </p:cNvPicPr>
          <p:nvPr/>
        </p:nvPicPr>
        <p:blipFill>
          <a:blip r:embed="rId2"/>
          <a:stretch>
            <a:fillRect/>
          </a:stretch>
        </p:blipFill>
        <p:spPr>
          <a:xfrm>
            <a:off x="677334" y="1270000"/>
            <a:ext cx="7516755" cy="3650194"/>
          </a:xfrm>
          <a:prstGeom prst="rect">
            <a:avLst/>
          </a:prstGeom>
        </p:spPr>
      </p:pic>
    </p:spTree>
    <p:extLst>
      <p:ext uri="{BB962C8B-B14F-4D97-AF65-F5344CB8AC3E}">
        <p14:creationId xmlns:p14="http://schemas.microsoft.com/office/powerpoint/2010/main" val="2090314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2808</TotalTime>
  <Words>771</Words>
  <Application>Microsoft Office PowerPoint</Application>
  <PresentationFormat>Widescreen</PresentationFormat>
  <Paragraphs>173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Facet</vt:lpstr>
      <vt:lpstr>Project 3 Data Visualization of CO2 emissions</vt:lpstr>
      <vt:lpstr>Background</vt:lpstr>
      <vt:lpstr>Background</vt:lpstr>
      <vt:lpstr>Background</vt:lpstr>
      <vt:lpstr>Aims</vt:lpstr>
      <vt:lpstr>Quick look at the dashboard</vt:lpstr>
      <vt:lpstr>Dashboard – Global Focus</vt:lpstr>
      <vt:lpstr>Dashboard – Global Focus</vt:lpstr>
      <vt:lpstr>Dashboard – Country Focus</vt:lpstr>
      <vt:lpstr>Coding, Process, and Data wrangling</vt:lpstr>
      <vt:lpstr>MetaData Sources - kaggle</vt:lpstr>
      <vt:lpstr>Coding, Process, and Data wrangling</vt:lpstr>
      <vt:lpstr>Data Storage - MongoDB</vt:lpstr>
      <vt:lpstr>Coding, Process, and Data wrangling</vt:lpstr>
      <vt:lpstr>Data extraction</vt:lpstr>
      <vt:lpstr>Data Frames Creation</vt:lpstr>
      <vt:lpstr>Merging</vt:lpstr>
      <vt:lpstr>Data Frame Extraction</vt:lpstr>
      <vt:lpstr>dtypes</vt:lpstr>
      <vt:lpstr>Exporting</vt:lpstr>
      <vt:lpstr>Behind the scenes - Jupyter</vt:lpstr>
      <vt:lpstr>Behind the scenes - Jupyter</vt:lpstr>
      <vt:lpstr>Coding, Process, and Data wrangling</vt:lpstr>
      <vt:lpstr>Functions</vt:lpstr>
      <vt:lpstr>Loops</vt:lpstr>
      <vt:lpstr>Conditionals</vt:lpstr>
      <vt:lpstr>Coding, Process, and Data wrangling</vt:lpstr>
      <vt:lpstr>Webpage Layout - divs</vt:lpstr>
      <vt:lpstr>Webpage styling – CSS</vt:lpstr>
      <vt:lpstr>Webpage styling – Responsive flex</vt:lpstr>
      <vt:lpstr>Webpage styling – CSS keyframes</vt:lpstr>
      <vt:lpstr>Coding, Process, and Data wrangling</vt:lpstr>
      <vt:lpstr>Interactivity</vt:lpstr>
      <vt:lpstr>Ethics</vt:lpstr>
      <vt:lpstr>Ethical Considerations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Comment</cp:lastModifiedBy>
  <cp:revision>222</cp:revision>
  <dcterms:created xsi:type="dcterms:W3CDTF">2024-05-25T00:50:18Z</dcterms:created>
  <dcterms:modified xsi:type="dcterms:W3CDTF">2024-06-03T16:59:50Z</dcterms:modified>
</cp:coreProperties>
</file>