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Anthropogenic CO2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5112-35B7-7DF6-F977-5D5F99C4FD6E}"/>
              </a:ext>
            </a:extLst>
          </p:cNvPr>
          <p:cNvSpPr>
            <a:spLocks noGrp="1"/>
          </p:cNvSpPr>
          <p:nvPr>
            <p:ph type="title"/>
          </p:nvPr>
        </p:nvSpPr>
        <p:spPr/>
        <p:txBody>
          <a:bodyPr/>
          <a:lstStyle/>
          <a:p>
            <a:r>
              <a:rPr lang="en-GB" dirty="0"/>
              <a:t>A Description of the Code</a:t>
            </a:r>
          </a:p>
        </p:txBody>
      </p:sp>
      <p:sp>
        <p:nvSpPr>
          <p:cNvPr id="3" name="Content Placeholder 2">
            <a:extLst>
              <a:ext uri="{FF2B5EF4-FFF2-40B4-BE49-F238E27FC236}">
                <a16:creationId xmlns:a16="http://schemas.microsoft.com/office/drawing/2014/main" id="{499D0A79-E5B4-A238-45C2-76F74F9F9A15}"/>
              </a:ext>
            </a:extLst>
          </p:cNvPr>
          <p:cNvSpPr>
            <a:spLocks noGrp="1"/>
          </p:cNvSpPr>
          <p:nvPr>
            <p:ph idx="1"/>
          </p:nvPr>
        </p:nvSpPr>
        <p:spPr/>
        <p:txBody>
          <a:bodyPr>
            <a:normAutofit fontScale="70000" lnSpcReduction="20000"/>
          </a:bodyPr>
          <a:lstStyle/>
          <a:p>
            <a:r>
              <a:rPr lang="en-GB" dirty="0"/>
              <a:t>This program looks at the world’s worst ten carbon producers.  You can specify which of these countries you’d like a look at:</a:t>
            </a:r>
          </a:p>
          <a:p>
            <a:r>
              <a:rPr lang="en-GB" dirty="0" err="1"/>
              <a:t>country_of_interest</a:t>
            </a:r>
            <a:r>
              <a:rPr lang="en-GB" dirty="0"/>
              <a:t> = input (‘Which country are you interested in?’)</a:t>
            </a:r>
          </a:p>
          <a:p>
            <a:r>
              <a:rPr lang="en-GB" dirty="0"/>
              <a:t>Earlier, the </a:t>
            </a:r>
            <a:r>
              <a:rPr lang="en-GB" dirty="0" err="1"/>
              <a:t>dataframe</a:t>
            </a:r>
            <a:r>
              <a:rPr lang="en-GB" dirty="0"/>
              <a:t> is cleaned:</a:t>
            </a:r>
          </a:p>
          <a:p>
            <a:r>
              <a:rPr lang="en-GB" dirty="0" err="1"/>
              <a:t>df.dropna</a:t>
            </a:r>
            <a:r>
              <a:rPr lang="en-GB" dirty="0"/>
              <a:t> (axis = 0, how = ‘any’, subset = ‘Country’, </a:t>
            </a:r>
            <a:r>
              <a:rPr lang="en-GB" dirty="0" err="1"/>
              <a:t>inplace</a:t>
            </a:r>
            <a:r>
              <a:rPr lang="en-GB" dirty="0"/>
              <a:t> = True)</a:t>
            </a:r>
          </a:p>
          <a:p>
            <a:r>
              <a:rPr lang="en-GB" dirty="0" err="1"/>
              <a:t>df</a:t>
            </a:r>
            <a:r>
              <a:rPr lang="en-GB" dirty="0"/>
              <a:t> [‘Country’] = </a:t>
            </a:r>
            <a:r>
              <a:rPr lang="en-GB" dirty="0" err="1"/>
              <a:t>df</a:t>
            </a:r>
            <a:r>
              <a:rPr lang="en-GB" dirty="0"/>
              <a:t> [‘Country’].</a:t>
            </a:r>
            <a:r>
              <a:rPr lang="en-GB" dirty="0" err="1"/>
              <a:t>str.replace</a:t>
            </a:r>
            <a:r>
              <a:rPr lang="en-GB" dirty="0"/>
              <a:t> (r’\W’, ‘’, regex = True)</a:t>
            </a:r>
          </a:p>
          <a:p>
            <a:r>
              <a:rPr lang="en-GB" dirty="0"/>
              <a:t>and a bar chart of the top ten coal burners in 2021 produced using Seaborn and </a:t>
            </a:r>
            <a:r>
              <a:rPr lang="en-GB" dirty="0" err="1"/>
              <a:t>MatPlotLib</a:t>
            </a:r>
            <a:r>
              <a:rPr lang="en-GB" dirty="0"/>
              <a:t>:</a:t>
            </a:r>
          </a:p>
          <a:p>
            <a:r>
              <a:rPr lang="en-GB" dirty="0"/>
              <a:t>df1 = </a:t>
            </a:r>
            <a:r>
              <a:rPr lang="en-GB" dirty="0" err="1"/>
              <a:t>pd.DataFrame</a:t>
            </a:r>
            <a:r>
              <a:rPr lang="en-GB" dirty="0"/>
              <a:t> ({‘Country’: </a:t>
            </a:r>
            <a:r>
              <a:rPr lang="en-GB" dirty="0" err="1"/>
              <a:t>top_ten</a:t>
            </a:r>
            <a:r>
              <a:rPr lang="en-GB" dirty="0"/>
              <a:t>, ‘Emissions from Coal Burning (MtCO2)’: </a:t>
            </a:r>
            <a:r>
              <a:rPr lang="en-GB" dirty="0" err="1"/>
              <a:t>top_ten_Coal</a:t>
            </a:r>
            <a:r>
              <a:rPr lang="en-GB" dirty="0"/>
              <a:t>})</a:t>
            </a:r>
          </a:p>
          <a:p>
            <a:r>
              <a:rPr lang="en-GB" dirty="0" err="1"/>
              <a:t>sns.barplot</a:t>
            </a:r>
            <a:r>
              <a:rPr lang="en-GB" dirty="0"/>
              <a:t> (x = ‘Country’, y = ‘Emissions from Coal Burning (MtCO2’, data = df1).set (title = ‘Top Ten Coal Burners in 2021’)</a:t>
            </a:r>
          </a:p>
          <a:p>
            <a:r>
              <a:rPr lang="en-GB" dirty="0" err="1"/>
              <a:t>plt.xticks</a:t>
            </a:r>
            <a:r>
              <a:rPr lang="en-GB" dirty="0"/>
              <a:t> (rotation = 45)</a:t>
            </a:r>
          </a:p>
          <a:p>
            <a:r>
              <a:rPr lang="en-GB" dirty="0" err="1"/>
              <a:t>plt.show</a:t>
            </a:r>
            <a:r>
              <a:rPr lang="en-GB" dirty="0"/>
              <a:t> ()</a:t>
            </a:r>
          </a:p>
        </p:txBody>
      </p:sp>
    </p:spTree>
    <p:extLst>
      <p:ext uri="{BB962C8B-B14F-4D97-AF65-F5344CB8AC3E}">
        <p14:creationId xmlns:p14="http://schemas.microsoft.com/office/powerpoint/2010/main" val="35771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897-9702-B849-C739-FFFD58A47A0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0F54DD-A009-9310-33B8-C2BEA5C27F56}"/>
              </a:ext>
            </a:extLst>
          </p:cNvPr>
          <p:cNvSpPr>
            <a:spLocks noGrp="1"/>
          </p:cNvSpPr>
          <p:nvPr>
            <p:ph idx="1"/>
          </p:nvPr>
        </p:nvSpPr>
        <p:spPr/>
        <p:txBody>
          <a:bodyPr/>
          <a:lstStyle/>
          <a:p>
            <a:r>
              <a:rPr lang="en-GB" dirty="0"/>
              <a:t>Once you’ve input which country you’re interested in, a line plot of emissions from burning coal in 2021 for that country is produced:</a:t>
            </a:r>
          </a:p>
          <a:p>
            <a:r>
              <a:rPr lang="en-GB" dirty="0"/>
              <a:t>df1 = </a:t>
            </a:r>
            <a:r>
              <a:rPr lang="en-GB" dirty="0" err="1"/>
              <a:t>pd.DataFrame</a:t>
            </a:r>
            <a:r>
              <a:rPr lang="en-GB" dirty="0"/>
              <a:t> ({‘Year’: </a:t>
            </a:r>
            <a:r>
              <a:rPr lang="en-GB" dirty="0" err="1"/>
              <a:t>Country_Year</a:t>
            </a:r>
            <a:r>
              <a:rPr lang="en-GB" dirty="0"/>
              <a:t>, ‘Emission from Burning Coal (MtCO2)’: </a:t>
            </a:r>
            <a:r>
              <a:rPr lang="en-GB" dirty="0" err="1"/>
              <a:t>Country_Coal</a:t>
            </a:r>
            <a:r>
              <a:rPr lang="en-GB" dirty="0"/>
              <a:t>})</a:t>
            </a:r>
          </a:p>
          <a:p>
            <a:r>
              <a:rPr lang="en-GB" dirty="0" err="1"/>
              <a:t>sns.lineplot</a:t>
            </a:r>
            <a:r>
              <a:rPr lang="en-GB" dirty="0"/>
              <a:t> (x = ‘Year’, y = ‘Emission from Burning Coal (MtCO2)’, data = df1).set (title = </a:t>
            </a:r>
            <a:r>
              <a:rPr lang="en-GB" dirty="0" err="1"/>
              <a:t>country_of_interest</a:t>
            </a:r>
            <a:r>
              <a:rPr lang="en-GB" dirty="0"/>
              <a:t>)</a:t>
            </a:r>
          </a:p>
          <a:p>
            <a:r>
              <a:rPr lang="en-GB" dirty="0" err="1"/>
              <a:t>plt.show</a:t>
            </a:r>
            <a:r>
              <a:rPr lang="en-GB" dirty="0"/>
              <a:t> ().</a:t>
            </a:r>
          </a:p>
        </p:txBody>
      </p:sp>
    </p:spTree>
    <p:extLst>
      <p:ext uri="{BB962C8B-B14F-4D97-AF65-F5344CB8AC3E}">
        <p14:creationId xmlns:p14="http://schemas.microsoft.com/office/powerpoint/2010/main" val="5020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41F4-88F0-47D6-1E74-2DF1ECE36EF7}"/>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6A1B0301-834D-74C2-C144-88D52291A685}"/>
              </a:ext>
            </a:extLst>
          </p:cNvPr>
          <p:cNvSpPr>
            <a:spLocks noGrp="1"/>
          </p:cNvSpPr>
          <p:nvPr>
            <p:ph idx="1"/>
          </p:nvPr>
        </p:nvSpPr>
        <p:spPr/>
        <p:txBody>
          <a:bodyPr/>
          <a:lstStyle/>
          <a:p>
            <a:r>
              <a:rPr lang="en-GB" dirty="0"/>
              <a:t>At the risk of promoting bias against Chinese and Indian people, we’ve established that production of CO2 by China and India runs at 8 000 and 2 000 </a:t>
            </a:r>
            <a:r>
              <a:rPr lang="en-GB" dirty="0" err="1"/>
              <a:t>megatonnes</a:t>
            </a:r>
            <a:r>
              <a:rPr lang="en-GB" dirty="0"/>
              <a:t> as of 2021.  This is irrefutable, despite ethical considerations.</a:t>
            </a:r>
          </a:p>
        </p:txBody>
      </p:sp>
    </p:spTree>
    <p:extLst>
      <p:ext uri="{BB962C8B-B14F-4D97-AF65-F5344CB8AC3E}">
        <p14:creationId xmlns:p14="http://schemas.microsoft.com/office/powerpoint/2010/main" val="37169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p:txBody>
          <a:bodyPr vert="horz" lIns="91440" tIns="45720" rIns="91440" bIns="45720" rtlCol="0" anchor="t">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Tree>
    <p:extLst>
      <p:ext uri="{BB962C8B-B14F-4D97-AF65-F5344CB8AC3E}">
        <p14:creationId xmlns:p14="http://schemas.microsoft.com/office/powerpoint/2010/main" val="277766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p:txBody>
          <a:bodyPr vert="horz" lIns="91440" tIns="45720" rIns="91440" bIns="45720" rtlCol="0" anchor="t">
            <a:normAutofit lnSpcReduction="10000"/>
          </a:bodyPr>
          <a:lstStyle/>
          <a:p>
            <a:r>
              <a:rPr lang="en-US"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endParaRPr lang="en-US" dirty="0"/>
          </a:p>
          <a:p>
            <a:r>
              <a:rPr lang="en-US" dirty="0"/>
              <a:t>Also, CO2 dissolves into the ocean and reacts with water to form carbonic acid, raising its acidity.</a:t>
            </a:r>
          </a:p>
        </p:txBody>
      </p:sp>
    </p:spTree>
    <p:extLst>
      <p:ext uri="{BB962C8B-B14F-4D97-AF65-F5344CB8AC3E}">
        <p14:creationId xmlns:p14="http://schemas.microsoft.com/office/powerpoint/2010/main" val="22995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08C8-A620-CD03-507B-56D19B36F2BC}"/>
              </a:ext>
            </a:extLst>
          </p:cNvPr>
          <p:cNvSpPr>
            <a:spLocks noGrp="1"/>
          </p:cNvSpPr>
          <p:nvPr>
            <p:ph type="title"/>
          </p:nvPr>
        </p:nvSpPr>
        <p:spPr/>
        <p:txBody>
          <a:bodyPr/>
          <a:lstStyle/>
          <a:p>
            <a:r>
              <a:rPr lang="en-US" dirty="0"/>
              <a:t>Top ten producers</a:t>
            </a:r>
          </a:p>
        </p:txBody>
      </p:sp>
      <p:sp>
        <p:nvSpPr>
          <p:cNvPr id="3" name="Content Placeholder 2">
            <a:extLst>
              <a:ext uri="{FF2B5EF4-FFF2-40B4-BE49-F238E27FC236}">
                <a16:creationId xmlns:a16="http://schemas.microsoft.com/office/drawing/2014/main" id="{1A6EA36E-5920-0A97-DE14-092CFC3DEAC8}"/>
              </a:ext>
            </a:extLst>
          </p:cNvPr>
          <p:cNvSpPr>
            <a:spLocks noGrp="1"/>
          </p:cNvSpPr>
          <p:nvPr>
            <p:ph idx="1"/>
          </p:nvPr>
        </p:nvSpPr>
        <p:spPr/>
        <p:txBody>
          <a:bodyPr vert="horz" lIns="91440" tIns="45720" rIns="91440" bIns="45720" rtlCol="0" anchor="t">
            <a:normAutofit/>
          </a:bodyPr>
          <a:lstStyle/>
          <a:p>
            <a:r>
              <a:rPr lang="en-US" dirty="0" err="1"/>
              <a:t>Top_ten</a:t>
            </a:r>
            <a:r>
              <a:rPr lang="en-US" dirty="0"/>
              <a:t> = ['China', 'USA', 'India', 'Russia', 'Japan', 'Indonesia', 'Iran', 'Germany', '</a:t>
            </a:r>
            <a:r>
              <a:rPr lang="en-US" dirty="0" err="1"/>
              <a:t>SaudiArabia</a:t>
            </a:r>
            <a:r>
              <a:rPr lang="en-US" dirty="0"/>
              <a:t>', '</a:t>
            </a:r>
            <a:r>
              <a:rPr lang="en-US" dirty="0" err="1"/>
              <a:t>SouthKorea</a:t>
            </a:r>
            <a:r>
              <a:rPr lang="en-US" dirty="0"/>
              <a:t>']</a:t>
            </a:r>
          </a:p>
        </p:txBody>
      </p:sp>
    </p:spTree>
    <p:extLst>
      <p:ext uri="{BB962C8B-B14F-4D97-AF65-F5344CB8AC3E}">
        <p14:creationId xmlns:p14="http://schemas.microsoft.com/office/powerpoint/2010/main" val="348604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0C7-28EB-2B80-0936-CFA563856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D6D93-EE9E-50AE-E7B3-BC013D2E8FC4}"/>
              </a:ext>
            </a:extLst>
          </p:cNvPr>
          <p:cNvSpPr>
            <a:spLocks noGrp="1"/>
          </p:cNvSpPr>
          <p:nvPr>
            <p:ph idx="1"/>
          </p:nvPr>
        </p:nvSpPr>
        <p:spPr/>
        <p:txBody>
          <a:bodyPr vert="horz" lIns="91440" tIns="45720" rIns="91440" bIns="45720" rtlCol="0" anchor="t">
            <a:normAutofit/>
          </a:bodyPr>
          <a:lstStyle/>
          <a:p>
            <a:r>
              <a:rPr lang="en-US" dirty="0"/>
              <a:t>Over 2021, China produced a staggering 8 000 </a:t>
            </a:r>
            <a:r>
              <a:rPr lang="en-US" dirty="0" err="1"/>
              <a:t>megatonnes</a:t>
            </a:r>
            <a:r>
              <a:rPr lang="en-US" dirty="0"/>
              <a:t> of CO2 from burning coal alone.  Based on burning coal again, India was a distant second worst culprit with 2 000 </a:t>
            </a:r>
            <a:r>
              <a:rPr lang="en-US" dirty="0" err="1"/>
              <a:t>megatonnes</a:t>
            </a:r>
            <a:r>
              <a:rPr lang="en-US" dirty="0"/>
              <a:t>, as this bar chart shows:</a:t>
            </a:r>
          </a:p>
        </p:txBody>
      </p:sp>
    </p:spTree>
    <p:extLst>
      <p:ext uri="{BB962C8B-B14F-4D97-AF65-F5344CB8AC3E}">
        <p14:creationId xmlns:p14="http://schemas.microsoft.com/office/powerpoint/2010/main" val="1806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B180-7DE1-845E-9A69-44A1A062E39D}"/>
              </a:ext>
            </a:extLst>
          </p:cNvPr>
          <p:cNvSpPr>
            <a:spLocks noGrp="1"/>
          </p:cNvSpPr>
          <p:nvPr>
            <p:ph type="title"/>
          </p:nvPr>
        </p:nvSpPr>
        <p:spPr/>
        <p:txBody>
          <a:bodyPr/>
          <a:lstStyle/>
          <a:p>
            <a:endParaRPr lang="en-US"/>
          </a:p>
        </p:txBody>
      </p:sp>
      <p:pic>
        <p:nvPicPr>
          <p:cNvPr id="4" name="Content Placeholder 3" descr="A graph of a number of coal burning&#10;&#10;Description automatically generated">
            <a:extLst>
              <a:ext uri="{FF2B5EF4-FFF2-40B4-BE49-F238E27FC236}">
                <a16:creationId xmlns:a16="http://schemas.microsoft.com/office/drawing/2014/main" id="{5CA68C9F-EC1E-1B93-0519-4DCBC14AF9F1}"/>
              </a:ext>
            </a:extLst>
          </p:cNvPr>
          <p:cNvPicPr>
            <a:picLocks noGrp="1" noChangeAspect="1"/>
          </p:cNvPicPr>
          <p:nvPr>
            <p:ph idx="1"/>
          </p:nvPr>
        </p:nvPicPr>
        <p:blipFill>
          <a:blip r:embed="rId2"/>
          <a:stretch>
            <a:fillRect/>
          </a:stretch>
        </p:blipFill>
        <p:spPr>
          <a:xfrm>
            <a:off x="3723939" y="1943894"/>
            <a:ext cx="4744122" cy="4114800"/>
          </a:xfrm>
        </p:spPr>
      </p:pic>
    </p:spTree>
    <p:extLst>
      <p:ext uri="{BB962C8B-B14F-4D97-AF65-F5344CB8AC3E}">
        <p14:creationId xmlns:p14="http://schemas.microsoft.com/office/powerpoint/2010/main" val="21973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532-2810-56FD-51F6-EBC179710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4B914-FF6B-D5C1-87F1-DFF2CF67A5BC}"/>
              </a:ext>
            </a:extLst>
          </p:cNvPr>
          <p:cNvSpPr>
            <a:spLocks noGrp="1"/>
          </p:cNvSpPr>
          <p:nvPr>
            <p:ph idx="1"/>
          </p:nvPr>
        </p:nvSpPr>
        <p:spPr/>
        <p:txBody>
          <a:bodyPr vert="horz" lIns="91440" tIns="45720" rIns="91440" bIns="45720" rtlCol="0" anchor="t">
            <a:normAutofit/>
          </a:bodyPr>
          <a:lstStyle/>
          <a:p>
            <a:r>
              <a:rPr lang="en-US" dirty="0"/>
              <a:t>Looking at this line plot, China's CO2 production seems to be increasing exponentially:</a:t>
            </a:r>
          </a:p>
        </p:txBody>
      </p:sp>
    </p:spTree>
    <p:extLst>
      <p:ext uri="{BB962C8B-B14F-4D97-AF65-F5344CB8AC3E}">
        <p14:creationId xmlns:p14="http://schemas.microsoft.com/office/powerpoint/2010/main" val="317555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6D2-6000-32E2-F838-A81CA83A4D13}"/>
              </a:ext>
            </a:extLst>
          </p:cNvPr>
          <p:cNvSpPr>
            <a:spLocks noGrp="1"/>
          </p:cNvSpPr>
          <p:nvPr>
            <p:ph type="title"/>
          </p:nvPr>
        </p:nvSpPr>
        <p:spPr/>
        <p:txBody>
          <a:bodyPr/>
          <a:lstStyle/>
          <a:p>
            <a:endParaRPr lang="en-US"/>
          </a:p>
        </p:txBody>
      </p:sp>
      <p:pic>
        <p:nvPicPr>
          <p:cNvPr id="4" name="Content Placeholder 3" descr="A graph of growth in china&#10;&#10;Description automatically generated">
            <a:extLst>
              <a:ext uri="{FF2B5EF4-FFF2-40B4-BE49-F238E27FC236}">
                <a16:creationId xmlns:a16="http://schemas.microsoft.com/office/drawing/2014/main" id="{EBBF8A04-B253-9D6D-0C7C-6F52EF0B7855}"/>
              </a:ext>
            </a:extLst>
          </p:cNvPr>
          <p:cNvPicPr>
            <a:picLocks noGrp="1" noChangeAspect="1"/>
          </p:cNvPicPr>
          <p:nvPr>
            <p:ph idx="1"/>
          </p:nvPr>
        </p:nvPicPr>
        <p:blipFill>
          <a:blip r:embed="rId2"/>
          <a:stretch>
            <a:fillRect/>
          </a:stretch>
        </p:blipFill>
        <p:spPr>
          <a:xfrm>
            <a:off x="3473380" y="1943894"/>
            <a:ext cx="5245240" cy="4114800"/>
          </a:xfrm>
        </p:spPr>
      </p:pic>
    </p:spTree>
    <p:extLst>
      <p:ext uri="{BB962C8B-B14F-4D97-AF65-F5344CB8AC3E}">
        <p14:creationId xmlns:p14="http://schemas.microsoft.com/office/powerpoint/2010/main" val="23583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3A-BD43-5AB6-E06B-6F24256CA6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0248C5-DE5D-8578-DF0C-DAC32F433D67}"/>
              </a:ext>
            </a:extLst>
          </p:cNvPr>
          <p:cNvSpPr>
            <a:spLocks noGrp="1"/>
          </p:cNvSpPr>
          <p:nvPr>
            <p:ph idx="1"/>
          </p:nvPr>
        </p:nvSpPr>
        <p:spPr/>
        <p:txBody>
          <a:bodyPr vert="horz" lIns="91440" tIns="45720" rIns="91440" bIns="45720" rtlCol="0" anchor="t">
            <a:normAutofit fontScale="85000" lnSpcReduction="20000"/>
          </a:bodyPr>
          <a:lstStyle/>
          <a:p>
            <a:r>
              <a:rPr lang="en-US"/>
              <a:t>This must stop.  We must</a:t>
            </a:r>
          </a:p>
          <a:p>
            <a:endParaRPr lang="en-US" dirty="0"/>
          </a:p>
          <a:p>
            <a:r>
              <a:rPr lang="en-US"/>
              <a:t>Drive less</a:t>
            </a:r>
          </a:p>
          <a:p>
            <a:r>
              <a:rPr lang="en-US"/>
              <a:t>Fly less</a:t>
            </a:r>
          </a:p>
          <a:p>
            <a:r>
              <a:rPr lang="en-US"/>
              <a:t>Recycle more</a:t>
            </a:r>
            <a:endParaRPr lang="en-US" dirty="0"/>
          </a:p>
          <a:p>
            <a:r>
              <a:rPr lang="en-US" dirty="0"/>
              <a:t>Plant trees (trees absorb CO2)</a:t>
            </a:r>
          </a:p>
          <a:p>
            <a:r>
              <a:rPr lang="en-US"/>
              <a:t>Use less electricity</a:t>
            </a:r>
          </a:p>
          <a:p>
            <a:r>
              <a:rPr lang="en-US"/>
              <a:t>Eat less meat (cows produce methane, another greenhouse gas)</a:t>
            </a:r>
          </a:p>
          <a:p>
            <a:r>
              <a:rPr lang="en-US" dirty="0"/>
              <a:t>Use solar, wind and nuclear power </a:t>
            </a:r>
            <a:r>
              <a:rPr lang="en-US" dirty="0" err="1"/>
              <a:t>etc</a:t>
            </a:r>
            <a:r>
              <a:rPr lang="en-US" dirty="0"/>
              <a:t> rather than burn fossil fuels.</a:t>
            </a:r>
          </a:p>
          <a:p>
            <a:endParaRPr lang="en-US" dirty="0"/>
          </a:p>
          <a:p>
            <a:r>
              <a:rPr lang="en-US" dirty="0"/>
              <a:t>(Data source: Kaggle (www.kaggle.com))</a:t>
            </a:r>
          </a:p>
        </p:txBody>
      </p:sp>
    </p:spTree>
    <p:extLst>
      <p:ext uri="{BB962C8B-B14F-4D97-AF65-F5344CB8AC3E}">
        <p14:creationId xmlns:p14="http://schemas.microsoft.com/office/powerpoint/2010/main" val="323554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607</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Anthropogenic CO2</vt:lpstr>
      <vt:lpstr>PowerPoint Presentation</vt:lpstr>
      <vt:lpstr>PowerPoint Presentation</vt:lpstr>
      <vt:lpstr>Top ten producers</vt:lpstr>
      <vt:lpstr>PowerPoint Presentation</vt:lpstr>
      <vt:lpstr>PowerPoint Presentation</vt:lpstr>
      <vt:lpstr>PowerPoint Presentation</vt:lpstr>
      <vt:lpstr>PowerPoint Presentation</vt:lpstr>
      <vt:lpstr>PowerPoint Presentation</vt:lpstr>
      <vt:lpstr>A Description of the Code</vt:lpstr>
      <vt:lpstr>PowerPoint Presentation</vt:lpstr>
      <vt:lpstr>Ethical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Edward Vaughan</cp:lastModifiedBy>
  <cp:revision>192</cp:revision>
  <dcterms:created xsi:type="dcterms:W3CDTF">2024-05-25T00:50:18Z</dcterms:created>
  <dcterms:modified xsi:type="dcterms:W3CDTF">2024-05-30T17:49:13Z</dcterms:modified>
</cp:coreProperties>
</file>