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Anthropogenic CO2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p:txBody>
          <a:bodyPr vert="horz" lIns="91440" tIns="45720" rIns="91440" bIns="45720" rtlCol="0" anchor="t">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Tree>
    <p:extLst>
      <p:ext uri="{BB962C8B-B14F-4D97-AF65-F5344CB8AC3E}">
        <p14:creationId xmlns:p14="http://schemas.microsoft.com/office/powerpoint/2010/main" val="277766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p:txBody>
          <a:bodyPr vert="horz" lIns="91440" tIns="45720" rIns="91440" bIns="45720" rtlCol="0" anchor="t">
            <a:normAutofit lnSpcReduction="10000"/>
          </a:bodyPr>
          <a:lstStyle/>
          <a:p>
            <a:r>
              <a:rPr lang="en-US"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endParaRPr lang="en-US" dirty="0"/>
          </a:p>
          <a:p>
            <a:r>
              <a:rPr lang="en-US" dirty="0"/>
              <a:t>Also, CO2 dissolves into the ocean and reacts with water to form carbonic acid, raising its acidity.</a:t>
            </a:r>
          </a:p>
        </p:txBody>
      </p:sp>
    </p:spTree>
    <p:extLst>
      <p:ext uri="{BB962C8B-B14F-4D97-AF65-F5344CB8AC3E}">
        <p14:creationId xmlns:p14="http://schemas.microsoft.com/office/powerpoint/2010/main" val="22995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08C8-A620-CD03-507B-56D19B36F2BC}"/>
              </a:ext>
            </a:extLst>
          </p:cNvPr>
          <p:cNvSpPr>
            <a:spLocks noGrp="1"/>
          </p:cNvSpPr>
          <p:nvPr>
            <p:ph type="title"/>
          </p:nvPr>
        </p:nvSpPr>
        <p:spPr/>
        <p:txBody>
          <a:bodyPr/>
          <a:lstStyle/>
          <a:p>
            <a:r>
              <a:rPr lang="en-US" dirty="0"/>
              <a:t>Top ten producers</a:t>
            </a:r>
          </a:p>
        </p:txBody>
      </p:sp>
      <p:sp>
        <p:nvSpPr>
          <p:cNvPr id="3" name="Content Placeholder 2">
            <a:extLst>
              <a:ext uri="{FF2B5EF4-FFF2-40B4-BE49-F238E27FC236}">
                <a16:creationId xmlns:a16="http://schemas.microsoft.com/office/drawing/2014/main" id="{1A6EA36E-5920-0A97-DE14-092CFC3DEAC8}"/>
              </a:ext>
            </a:extLst>
          </p:cNvPr>
          <p:cNvSpPr>
            <a:spLocks noGrp="1"/>
          </p:cNvSpPr>
          <p:nvPr>
            <p:ph idx="1"/>
          </p:nvPr>
        </p:nvSpPr>
        <p:spPr/>
        <p:txBody>
          <a:bodyPr vert="horz" lIns="91440" tIns="45720" rIns="91440" bIns="45720" rtlCol="0" anchor="t">
            <a:normAutofit/>
          </a:bodyPr>
          <a:lstStyle/>
          <a:p>
            <a:r>
              <a:rPr lang="en-US" dirty="0" err="1"/>
              <a:t>Top_ten</a:t>
            </a:r>
            <a:r>
              <a:rPr lang="en-US" dirty="0"/>
              <a:t> = ['China', 'USA', 'India', 'Russia', 'Japan', 'Indonesia', 'Iran', 'Germany', '</a:t>
            </a:r>
            <a:r>
              <a:rPr lang="en-US" dirty="0" err="1"/>
              <a:t>SaudiArabia</a:t>
            </a:r>
            <a:r>
              <a:rPr lang="en-US" dirty="0"/>
              <a:t>', '</a:t>
            </a:r>
            <a:r>
              <a:rPr lang="en-US" dirty="0" err="1"/>
              <a:t>SouthKorea</a:t>
            </a:r>
            <a:r>
              <a:rPr lang="en-US" dirty="0"/>
              <a:t>']</a:t>
            </a:r>
          </a:p>
        </p:txBody>
      </p:sp>
    </p:spTree>
    <p:extLst>
      <p:ext uri="{BB962C8B-B14F-4D97-AF65-F5344CB8AC3E}">
        <p14:creationId xmlns:p14="http://schemas.microsoft.com/office/powerpoint/2010/main" val="348604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0C7-28EB-2B80-0936-CFA563856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D6D93-EE9E-50AE-E7B3-BC013D2E8FC4}"/>
              </a:ext>
            </a:extLst>
          </p:cNvPr>
          <p:cNvSpPr>
            <a:spLocks noGrp="1"/>
          </p:cNvSpPr>
          <p:nvPr>
            <p:ph idx="1"/>
          </p:nvPr>
        </p:nvSpPr>
        <p:spPr/>
        <p:txBody>
          <a:bodyPr vert="horz" lIns="91440" tIns="45720" rIns="91440" bIns="45720" rtlCol="0" anchor="t">
            <a:normAutofit/>
          </a:bodyPr>
          <a:lstStyle/>
          <a:p>
            <a:r>
              <a:rPr lang="en-US" dirty="0"/>
              <a:t>Over 2021, China produced a staggering 8 000 </a:t>
            </a:r>
            <a:r>
              <a:rPr lang="en-US" dirty="0" err="1"/>
              <a:t>megatonnes</a:t>
            </a:r>
            <a:r>
              <a:rPr lang="en-US" dirty="0"/>
              <a:t> of CO2 from burning coal alone.  Based on burning coal again, India was a distant second worst culprit with 2 000 </a:t>
            </a:r>
            <a:r>
              <a:rPr lang="en-US" dirty="0" err="1"/>
              <a:t>megatonnes</a:t>
            </a:r>
            <a:r>
              <a:rPr lang="en-US" dirty="0"/>
              <a:t>, as this bar chart shows:</a:t>
            </a:r>
          </a:p>
        </p:txBody>
      </p:sp>
    </p:spTree>
    <p:extLst>
      <p:ext uri="{BB962C8B-B14F-4D97-AF65-F5344CB8AC3E}">
        <p14:creationId xmlns:p14="http://schemas.microsoft.com/office/powerpoint/2010/main" val="1806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B180-7DE1-845E-9A69-44A1A062E39D}"/>
              </a:ext>
            </a:extLst>
          </p:cNvPr>
          <p:cNvSpPr>
            <a:spLocks noGrp="1"/>
          </p:cNvSpPr>
          <p:nvPr>
            <p:ph type="title"/>
          </p:nvPr>
        </p:nvSpPr>
        <p:spPr/>
        <p:txBody>
          <a:bodyPr/>
          <a:lstStyle/>
          <a:p>
            <a:endParaRPr lang="en-US"/>
          </a:p>
        </p:txBody>
      </p:sp>
      <p:pic>
        <p:nvPicPr>
          <p:cNvPr id="4" name="Content Placeholder 3" descr="A graph of a number of coal burning&#10;&#10;Description automatically generated">
            <a:extLst>
              <a:ext uri="{FF2B5EF4-FFF2-40B4-BE49-F238E27FC236}">
                <a16:creationId xmlns:a16="http://schemas.microsoft.com/office/drawing/2014/main" id="{5CA68C9F-EC1E-1B93-0519-4DCBC14AF9F1}"/>
              </a:ext>
            </a:extLst>
          </p:cNvPr>
          <p:cNvPicPr>
            <a:picLocks noGrp="1" noChangeAspect="1"/>
          </p:cNvPicPr>
          <p:nvPr>
            <p:ph idx="1"/>
          </p:nvPr>
        </p:nvPicPr>
        <p:blipFill>
          <a:blip r:embed="rId2"/>
          <a:stretch>
            <a:fillRect/>
          </a:stretch>
        </p:blipFill>
        <p:spPr>
          <a:xfrm>
            <a:off x="3723939" y="1943894"/>
            <a:ext cx="4744122" cy="4114800"/>
          </a:xfrm>
        </p:spPr>
      </p:pic>
    </p:spTree>
    <p:extLst>
      <p:ext uri="{BB962C8B-B14F-4D97-AF65-F5344CB8AC3E}">
        <p14:creationId xmlns:p14="http://schemas.microsoft.com/office/powerpoint/2010/main" val="21973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532-2810-56FD-51F6-EBC179710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4B914-FF6B-D5C1-87F1-DFF2CF67A5BC}"/>
              </a:ext>
            </a:extLst>
          </p:cNvPr>
          <p:cNvSpPr>
            <a:spLocks noGrp="1"/>
          </p:cNvSpPr>
          <p:nvPr>
            <p:ph idx="1"/>
          </p:nvPr>
        </p:nvSpPr>
        <p:spPr/>
        <p:txBody>
          <a:bodyPr vert="horz" lIns="91440" tIns="45720" rIns="91440" bIns="45720" rtlCol="0" anchor="t">
            <a:normAutofit/>
          </a:bodyPr>
          <a:lstStyle/>
          <a:p>
            <a:r>
              <a:rPr lang="en-US" dirty="0"/>
              <a:t>Looking at this line plot, China's CO2 production seems to be increasing exponentially:</a:t>
            </a:r>
          </a:p>
        </p:txBody>
      </p:sp>
    </p:spTree>
    <p:extLst>
      <p:ext uri="{BB962C8B-B14F-4D97-AF65-F5344CB8AC3E}">
        <p14:creationId xmlns:p14="http://schemas.microsoft.com/office/powerpoint/2010/main" val="317555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6D2-6000-32E2-F838-A81CA83A4D13}"/>
              </a:ext>
            </a:extLst>
          </p:cNvPr>
          <p:cNvSpPr>
            <a:spLocks noGrp="1"/>
          </p:cNvSpPr>
          <p:nvPr>
            <p:ph type="title"/>
          </p:nvPr>
        </p:nvSpPr>
        <p:spPr/>
        <p:txBody>
          <a:bodyPr/>
          <a:lstStyle/>
          <a:p>
            <a:endParaRPr lang="en-US"/>
          </a:p>
        </p:txBody>
      </p:sp>
      <p:pic>
        <p:nvPicPr>
          <p:cNvPr id="4" name="Content Placeholder 3" descr="A graph of growth in china&#10;&#10;Description automatically generated">
            <a:extLst>
              <a:ext uri="{FF2B5EF4-FFF2-40B4-BE49-F238E27FC236}">
                <a16:creationId xmlns:a16="http://schemas.microsoft.com/office/drawing/2014/main" id="{EBBF8A04-B253-9D6D-0C7C-6F52EF0B7855}"/>
              </a:ext>
            </a:extLst>
          </p:cNvPr>
          <p:cNvPicPr>
            <a:picLocks noGrp="1" noChangeAspect="1"/>
          </p:cNvPicPr>
          <p:nvPr>
            <p:ph idx="1"/>
          </p:nvPr>
        </p:nvPicPr>
        <p:blipFill>
          <a:blip r:embed="rId2"/>
          <a:stretch>
            <a:fillRect/>
          </a:stretch>
        </p:blipFill>
        <p:spPr>
          <a:xfrm>
            <a:off x="3473380" y="1943894"/>
            <a:ext cx="5245240" cy="4114800"/>
          </a:xfrm>
        </p:spPr>
      </p:pic>
    </p:spTree>
    <p:extLst>
      <p:ext uri="{BB962C8B-B14F-4D97-AF65-F5344CB8AC3E}">
        <p14:creationId xmlns:p14="http://schemas.microsoft.com/office/powerpoint/2010/main" val="23583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3A-BD43-5AB6-E06B-6F24256CA6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0248C5-DE5D-8578-DF0C-DAC32F433D67}"/>
              </a:ext>
            </a:extLst>
          </p:cNvPr>
          <p:cNvSpPr>
            <a:spLocks noGrp="1"/>
          </p:cNvSpPr>
          <p:nvPr>
            <p:ph idx="1"/>
          </p:nvPr>
        </p:nvSpPr>
        <p:spPr/>
        <p:txBody>
          <a:bodyPr vert="horz" lIns="91440" tIns="45720" rIns="91440" bIns="45720" rtlCol="0" anchor="t">
            <a:normAutofit fontScale="85000" lnSpcReduction="20000"/>
          </a:bodyPr>
          <a:lstStyle/>
          <a:p>
            <a:r>
              <a:rPr lang="en-US"/>
              <a:t>This must stop.  We must</a:t>
            </a:r>
          </a:p>
          <a:p>
            <a:endParaRPr lang="en-US" dirty="0"/>
          </a:p>
          <a:p>
            <a:r>
              <a:rPr lang="en-US"/>
              <a:t>Drive less</a:t>
            </a:r>
          </a:p>
          <a:p>
            <a:r>
              <a:rPr lang="en-US"/>
              <a:t>Fly less</a:t>
            </a:r>
          </a:p>
          <a:p>
            <a:r>
              <a:rPr lang="en-US"/>
              <a:t>Recycle more</a:t>
            </a:r>
            <a:endParaRPr lang="en-US" dirty="0"/>
          </a:p>
          <a:p>
            <a:r>
              <a:rPr lang="en-US" dirty="0"/>
              <a:t>Plant trees (trees absorb CO2)</a:t>
            </a:r>
          </a:p>
          <a:p>
            <a:r>
              <a:rPr lang="en-US"/>
              <a:t>Use less electricity</a:t>
            </a:r>
          </a:p>
          <a:p>
            <a:r>
              <a:rPr lang="en-US"/>
              <a:t>Eat less meat (cows produce methane, another greenhouse gas)</a:t>
            </a:r>
          </a:p>
          <a:p>
            <a:r>
              <a:rPr lang="en-US" dirty="0"/>
              <a:t>Use solar, wind and nuclear power </a:t>
            </a:r>
            <a:r>
              <a:rPr lang="en-US" dirty="0" err="1"/>
              <a:t>etc</a:t>
            </a:r>
            <a:r>
              <a:rPr lang="en-US" dirty="0"/>
              <a:t> rather than burn fossil fuels.</a:t>
            </a:r>
          </a:p>
          <a:p>
            <a:endParaRPr lang="en-US" dirty="0"/>
          </a:p>
          <a:p>
            <a:r>
              <a:rPr lang="en-US" dirty="0"/>
              <a:t>(Data source: Kaggle (www.kaggle.com))</a:t>
            </a:r>
          </a:p>
        </p:txBody>
      </p:sp>
    </p:spTree>
    <p:extLst>
      <p:ext uri="{BB962C8B-B14F-4D97-AF65-F5344CB8AC3E}">
        <p14:creationId xmlns:p14="http://schemas.microsoft.com/office/powerpoint/2010/main" val="323554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Anthropogenic CO2</vt:lpstr>
      <vt:lpstr>PowerPoint Presentation</vt:lpstr>
      <vt:lpstr>PowerPoint Presentation</vt:lpstr>
      <vt:lpstr>Top ten producers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190</cp:revision>
  <dcterms:created xsi:type="dcterms:W3CDTF">2024-05-25T00:50:18Z</dcterms:created>
  <dcterms:modified xsi:type="dcterms:W3CDTF">2024-05-25T01:29:34Z</dcterms:modified>
</cp:coreProperties>
</file>