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97C8DC-C5FD-3B2F-1F81-3A46FB1B9BAC}" v="754" dt="2024-05-25T01:14:51.510"/>
    <p1510:client id="{3C11EB02-7B01-2267-1CAF-3E8D0E3AB530}" v="2" dt="2024-05-25T01:17:40.0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7" d="100"/>
          <a:sy n="67" d="100"/>
        </p:scale>
        <p:origin x="32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Anthropogenic CO2</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5112-35B7-7DF6-F977-5D5F99C4FD6E}"/>
              </a:ext>
            </a:extLst>
          </p:cNvPr>
          <p:cNvSpPr>
            <a:spLocks noGrp="1"/>
          </p:cNvSpPr>
          <p:nvPr>
            <p:ph type="title"/>
          </p:nvPr>
        </p:nvSpPr>
        <p:spPr/>
        <p:txBody>
          <a:bodyPr/>
          <a:lstStyle/>
          <a:p>
            <a:r>
              <a:rPr lang="en-GB" dirty="0"/>
              <a:t>A Description of the Code</a:t>
            </a:r>
          </a:p>
        </p:txBody>
      </p:sp>
      <p:sp>
        <p:nvSpPr>
          <p:cNvPr id="3" name="Content Placeholder 2">
            <a:extLst>
              <a:ext uri="{FF2B5EF4-FFF2-40B4-BE49-F238E27FC236}">
                <a16:creationId xmlns:a16="http://schemas.microsoft.com/office/drawing/2014/main" id="{499D0A79-E5B4-A238-45C2-76F74F9F9A15}"/>
              </a:ext>
            </a:extLst>
          </p:cNvPr>
          <p:cNvSpPr>
            <a:spLocks noGrp="1"/>
          </p:cNvSpPr>
          <p:nvPr>
            <p:ph idx="1"/>
          </p:nvPr>
        </p:nvSpPr>
        <p:spPr/>
        <p:txBody>
          <a:bodyPr>
            <a:normAutofit fontScale="70000" lnSpcReduction="20000"/>
          </a:bodyPr>
          <a:lstStyle/>
          <a:p>
            <a:r>
              <a:rPr lang="en-GB" dirty="0"/>
              <a:t>This program looks at the world’s worst ten carbon producers.  You can specify which of these countries you’d like a look at:</a:t>
            </a:r>
          </a:p>
          <a:p>
            <a:r>
              <a:rPr lang="en-GB" dirty="0" err="1"/>
              <a:t>country_of_interest</a:t>
            </a:r>
            <a:r>
              <a:rPr lang="en-GB" dirty="0"/>
              <a:t> = input (‘Which country are you interested in?’)</a:t>
            </a:r>
          </a:p>
          <a:p>
            <a:r>
              <a:rPr lang="en-GB" dirty="0"/>
              <a:t>Earlier, the </a:t>
            </a:r>
            <a:r>
              <a:rPr lang="en-GB" dirty="0" err="1"/>
              <a:t>dataframe</a:t>
            </a:r>
            <a:r>
              <a:rPr lang="en-GB" dirty="0"/>
              <a:t> is cleaned:</a:t>
            </a:r>
          </a:p>
          <a:p>
            <a:r>
              <a:rPr lang="en-GB" dirty="0" err="1"/>
              <a:t>df.dropna</a:t>
            </a:r>
            <a:r>
              <a:rPr lang="en-GB" dirty="0"/>
              <a:t> (axis = 0, how = ‘any’, subset = ‘Country’, </a:t>
            </a:r>
            <a:r>
              <a:rPr lang="en-GB" dirty="0" err="1"/>
              <a:t>inplace</a:t>
            </a:r>
            <a:r>
              <a:rPr lang="en-GB" dirty="0"/>
              <a:t> = True)</a:t>
            </a:r>
          </a:p>
          <a:p>
            <a:r>
              <a:rPr lang="en-GB" dirty="0" err="1"/>
              <a:t>df</a:t>
            </a:r>
            <a:r>
              <a:rPr lang="en-GB" dirty="0"/>
              <a:t> [‘Country’] = </a:t>
            </a:r>
            <a:r>
              <a:rPr lang="en-GB" dirty="0" err="1"/>
              <a:t>df</a:t>
            </a:r>
            <a:r>
              <a:rPr lang="en-GB" dirty="0"/>
              <a:t> [‘Country’].</a:t>
            </a:r>
            <a:r>
              <a:rPr lang="en-GB" dirty="0" err="1"/>
              <a:t>str.replace</a:t>
            </a:r>
            <a:r>
              <a:rPr lang="en-GB" dirty="0"/>
              <a:t> (r’\W’, ‘’, regex = True)</a:t>
            </a:r>
          </a:p>
          <a:p>
            <a:r>
              <a:rPr lang="en-GB" dirty="0"/>
              <a:t>and a bar chart of the top ten coal burners in 2021 produced using Seaborn and </a:t>
            </a:r>
            <a:r>
              <a:rPr lang="en-GB" dirty="0" err="1"/>
              <a:t>MatPlotLib</a:t>
            </a:r>
            <a:r>
              <a:rPr lang="en-GB" dirty="0"/>
              <a:t>:</a:t>
            </a:r>
          </a:p>
          <a:p>
            <a:r>
              <a:rPr lang="en-GB" dirty="0"/>
              <a:t>df1 = </a:t>
            </a:r>
            <a:r>
              <a:rPr lang="en-GB" dirty="0" err="1"/>
              <a:t>pd.DataFrame</a:t>
            </a:r>
            <a:r>
              <a:rPr lang="en-GB" dirty="0"/>
              <a:t> ({‘Country’: </a:t>
            </a:r>
            <a:r>
              <a:rPr lang="en-GB" dirty="0" err="1"/>
              <a:t>top_ten</a:t>
            </a:r>
            <a:r>
              <a:rPr lang="en-GB" dirty="0"/>
              <a:t>, ‘Emissions from Coal Burning (MtCO2)’: </a:t>
            </a:r>
            <a:r>
              <a:rPr lang="en-GB" dirty="0" err="1"/>
              <a:t>top_ten_Coal</a:t>
            </a:r>
            <a:r>
              <a:rPr lang="en-GB" dirty="0"/>
              <a:t>})</a:t>
            </a:r>
          </a:p>
          <a:p>
            <a:r>
              <a:rPr lang="en-GB" dirty="0" err="1"/>
              <a:t>sns.barplot</a:t>
            </a:r>
            <a:r>
              <a:rPr lang="en-GB" dirty="0"/>
              <a:t> (x = ‘Country’, y = ‘Emissions from Coal Burning (MtCO2’, data = df1).set (title = ‘Top Ten Coal Burners in 2021’)</a:t>
            </a:r>
          </a:p>
          <a:p>
            <a:r>
              <a:rPr lang="en-GB" dirty="0" err="1"/>
              <a:t>plt.xticks</a:t>
            </a:r>
            <a:r>
              <a:rPr lang="en-GB" dirty="0"/>
              <a:t> (rotation = 45)</a:t>
            </a:r>
          </a:p>
          <a:p>
            <a:r>
              <a:rPr lang="en-GB" dirty="0" err="1"/>
              <a:t>plt.show</a:t>
            </a:r>
            <a:r>
              <a:rPr lang="en-GB" dirty="0"/>
              <a:t> ()</a:t>
            </a:r>
          </a:p>
        </p:txBody>
      </p:sp>
    </p:spTree>
    <p:extLst>
      <p:ext uri="{BB962C8B-B14F-4D97-AF65-F5344CB8AC3E}">
        <p14:creationId xmlns:p14="http://schemas.microsoft.com/office/powerpoint/2010/main" val="3577190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A1897-9702-B849-C739-FFFD58A47A03}"/>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AC0F54DD-A009-9310-33B8-C2BEA5C27F56}"/>
              </a:ext>
            </a:extLst>
          </p:cNvPr>
          <p:cNvSpPr>
            <a:spLocks noGrp="1"/>
          </p:cNvSpPr>
          <p:nvPr>
            <p:ph idx="1"/>
          </p:nvPr>
        </p:nvSpPr>
        <p:spPr/>
        <p:txBody>
          <a:bodyPr/>
          <a:lstStyle/>
          <a:p>
            <a:r>
              <a:rPr lang="en-GB" dirty="0"/>
              <a:t>Once you’ve input which country you’re interested in, a line plot of emissions from burning coal in 2021 for that country is produced:</a:t>
            </a:r>
          </a:p>
          <a:p>
            <a:r>
              <a:rPr lang="en-GB" dirty="0"/>
              <a:t>df1 = </a:t>
            </a:r>
            <a:r>
              <a:rPr lang="en-GB" dirty="0" err="1"/>
              <a:t>pd.DataFrame</a:t>
            </a:r>
            <a:r>
              <a:rPr lang="en-GB" dirty="0"/>
              <a:t> ({‘Year’: </a:t>
            </a:r>
            <a:r>
              <a:rPr lang="en-GB" dirty="0" err="1"/>
              <a:t>Country_Year</a:t>
            </a:r>
            <a:r>
              <a:rPr lang="en-GB" dirty="0"/>
              <a:t>, ‘Emission from Burning Coal (MtCO2)’: </a:t>
            </a:r>
            <a:r>
              <a:rPr lang="en-GB" dirty="0" err="1"/>
              <a:t>Country_Coal</a:t>
            </a:r>
            <a:r>
              <a:rPr lang="en-GB" dirty="0"/>
              <a:t>})</a:t>
            </a:r>
          </a:p>
          <a:p>
            <a:r>
              <a:rPr lang="en-GB" dirty="0" err="1"/>
              <a:t>sns.lineplot</a:t>
            </a:r>
            <a:r>
              <a:rPr lang="en-GB" dirty="0"/>
              <a:t> (x = ‘Year’, y = ‘Emission from Burning Coal (MtCO2)’, data = df1).set (title = </a:t>
            </a:r>
            <a:r>
              <a:rPr lang="en-GB" dirty="0" err="1"/>
              <a:t>country_of_interest</a:t>
            </a:r>
            <a:r>
              <a:rPr lang="en-GB" dirty="0"/>
              <a:t>)</a:t>
            </a:r>
          </a:p>
          <a:p>
            <a:r>
              <a:rPr lang="en-GB" dirty="0" err="1"/>
              <a:t>plt.show</a:t>
            </a:r>
            <a:r>
              <a:rPr lang="en-GB" dirty="0"/>
              <a:t> ().</a:t>
            </a:r>
          </a:p>
        </p:txBody>
      </p:sp>
    </p:spTree>
    <p:extLst>
      <p:ext uri="{BB962C8B-B14F-4D97-AF65-F5344CB8AC3E}">
        <p14:creationId xmlns:p14="http://schemas.microsoft.com/office/powerpoint/2010/main" val="50207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4CC2A-07CB-4B9E-EEEA-502E78BCEC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E6D610-E883-795F-51BD-4BA0A690E074}"/>
              </a:ext>
            </a:extLst>
          </p:cNvPr>
          <p:cNvSpPr>
            <a:spLocks noGrp="1"/>
          </p:cNvSpPr>
          <p:nvPr>
            <p:ph idx="1"/>
          </p:nvPr>
        </p:nvSpPr>
        <p:spPr/>
        <p:txBody>
          <a:bodyPr vert="horz" lIns="91440" tIns="45720" rIns="91440" bIns="45720" rtlCol="0" anchor="t">
            <a:normAutofit/>
          </a:bodyPr>
          <a:lstStyle/>
          <a:p>
            <a:r>
              <a:rPr lang="en-US" dirty="0"/>
              <a:t>Human activities are causing CO2 to increase.</a:t>
            </a:r>
          </a:p>
          <a:p>
            <a:endParaRPr lang="en-US" dirty="0"/>
          </a:p>
          <a:p>
            <a:r>
              <a:rPr lang="en-US" dirty="0"/>
              <a:t>Fossil fuels like coal and oil contain carbon that plants gathered by photosynthesis over many millions of years; we are returning that carbon to the atmosphere in just a few hundred.</a:t>
            </a:r>
          </a:p>
        </p:txBody>
      </p:sp>
    </p:spTree>
    <p:extLst>
      <p:ext uri="{BB962C8B-B14F-4D97-AF65-F5344CB8AC3E}">
        <p14:creationId xmlns:p14="http://schemas.microsoft.com/office/powerpoint/2010/main" val="2777660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4F6A-BF98-56F4-82C5-A432BC6D3F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FED33C-3CDB-BB2E-2608-837908D826BF}"/>
              </a:ext>
            </a:extLst>
          </p:cNvPr>
          <p:cNvSpPr>
            <a:spLocks noGrp="1"/>
          </p:cNvSpPr>
          <p:nvPr>
            <p:ph idx="1"/>
          </p:nvPr>
        </p:nvSpPr>
        <p:spPr/>
        <p:txBody>
          <a:bodyPr vert="horz" lIns="91440" tIns="45720" rIns="91440" bIns="45720" rtlCol="0" anchor="t">
            <a:normAutofit lnSpcReduction="10000"/>
          </a:bodyPr>
          <a:lstStyle/>
          <a:p>
            <a:r>
              <a:rPr lang="en-US" dirty="0"/>
              <a:t>CO2 is a greenhouse gas, absorbing heat from the earth and releasing it in all directions, including back to earth.  This causes global temperatures to rise, bringing starvation and disease.  Glaciers and ice caps melt, causing sea levels to rise.  People in low-lying areas such as the Netherlands, Bangladesh and Florida USA could be displaced.  Countries like India, Bolivia and Peru depend on glacial meltwater.  Loss of these glaciers could be devastating. </a:t>
            </a:r>
          </a:p>
          <a:p>
            <a:endParaRPr lang="en-US" dirty="0"/>
          </a:p>
          <a:p>
            <a:r>
              <a:rPr lang="en-US" dirty="0"/>
              <a:t>Also, CO2 dissolves into the ocean and reacts with water to form carbonic acid, raising its acidity.</a:t>
            </a:r>
          </a:p>
        </p:txBody>
      </p:sp>
    </p:spTree>
    <p:extLst>
      <p:ext uri="{BB962C8B-B14F-4D97-AF65-F5344CB8AC3E}">
        <p14:creationId xmlns:p14="http://schemas.microsoft.com/office/powerpoint/2010/main" val="2299523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08C8-A620-CD03-507B-56D19B36F2BC}"/>
              </a:ext>
            </a:extLst>
          </p:cNvPr>
          <p:cNvSpPr>
            <a:spLocks noGrp="1"/>
          </p:cNvSpPr>
          <p:nvPr>
            <p:ph type="title"/>
          </p:nvPr>
        </p:nvSpPr>
        <p:spPr/>
        <p:txBody>
          <a:bodyPr/>
          <a:lstStyle/>
          <a:p>
            <a:r>
              <a:rPr lang="en-US" dirty="0"/>
              <a:t>Top ten producers</a:t>
            </a:r>
          </a:p>
        </p:txBody>
      </p:sp>
      <p:sp>
        <p:nvSpPr>
          <p:cNvPr id="3" name="Content Placeholder 2">
            <a:extLst>
              <a:ext uri="{FF2B5EF4-FFF2-40B4-BE49-F238E27FC236}">
                <a16:creationId xmlns:a16="http://schemas.microsoft.com/office/drawing/2014/main" id="{1A6EA36E-5920-0A97-DE14-092CFC3DEAC8}"/>
              </a:ext>
            </a:extLst>
          </p:cNvPr>
          <p:cNvSpPr>
            <a:spLocks noGrp="1"/>
          </p:cNvSpPr>
          <p:nvPr>
            <p:ph idx="1"/>
          </p:nvPr>
        </p:nvSpPr>
        <p:spPr/>
        <p:txBody>
          <a:bodyPr vert="horz" lIns="91440" tIns="45720" rIns="91440" bIns="45720" rtlCol="0" anchor="t">
            <a:normAutofit/>
          </a:bodyPr>
          <a:lstStyle/>
          <a:p>
            <a:r>
              <a:rPr lang="en-US" dirty="0" err="1"/>
              <a:t>Top_ten</a:t>
            </a:r>
            <a:r>
              <a:rPr lang="en-US" dirty="0"/>
              <a:t> = ['China', 'USA', 'India', 'Russia', 'Japan', 'Indonesia', 'Iran', 'Germany', '</a:t>
            </a:r>
            <a:r>
              <a:rPr lang="en-US" dirty="0" err="1"/>
              <a:t>SaudiArabia</a:t>
            </a:r>
            <a:r>
              <a:rPr lang="en-US" dirty="0"/>
              <a:t>', '</a:t>
            </a:r>
            <a:r>
              <a:rPr lang="en-US" dirty="0" err="1"/>
              <a:t>SouthKorea</a:t>
            </a:r>
            <a:r>
              <a:rPr lang="en-US" dirty="0"/>
              <a:t>']</a:t>
            </a:r>
          </a:p>
        </p:txBody>
      </p:sp>
    </p:spTree>
    <p:extLst>
      <p:ext uri="{BB962C8B-B14F-4D97-AF65-F5344CB8AC3E}">
        <p14:creationId xmlns:p14="http://schemas.microsoft.com/office/powerpoint/2010/main" val="3486045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40C7-28EB-2B80-0936-CFA5638567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0D6D93-EE9E-50AE-E7B3-BC013D2E8FC4}"/>
              </a:ext>
            </a:extLst>
          </p:cNvPr>
          <p:cNvSpPr>
            <a:spLocks noGrp="1"/>
          </p:cNvSpPr>
          <p:nvPr>
            <p:ph idx="1"/>
          </p:nvPr>
        </p:nvSpPr>
        <p:spPr/>
        <p:txBody>
          <a:bodyPr vert="horz" lIns="91440" tIns="45720" rIns="91440" bIns="45720" rtlCol="0" anchor="t">
            <a:normAutofit/>
          </a:bodyPr>
          <a:lstStyle/>
          <a:p>
            <a:r>
              <a:rPr lang="en-US" dirty="0"/>
              <a:t>Over 2021, China produced a staggering 8 000 </a:t>
            </a:r>
            <a:r>
              <a:rPr lang="en-US" dirty="0" err="1"/>
              <a:t>megatonnes</a:t>
            </a:r>
            <a:r>
              <a:rPr lang="en-US" dirty="0"/>
              <a:t> of CO2 from burning coal alone.  Based on burning coal again, India was a distant second worst culprit with 2 000 </a:t>
            </a:r>
            <a:r>
              <a:rPr lang="en-US" dirty="0" err="1"/>
              <a:t>megatonnes</a:t>
            </a:r>
            <a:r>
              <a:rPr lang="en-US" dirty="0"/>
              <a:t>, as this bar chart shows:</a:t>
            </a:r>
          </a:p>
        </p:txBody>
      </p:sp>
    </p:spTree>
    <p:extLst>
      <p:ext uri="{BB962C8B-B14F-4D97-AF65-F5344CB8AC3E}">
        <p14:creationId xmlns:p14="http://schemas.microsoft.com/office/powerpoint/2010/main" val="180695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B180-7DE1-845E-9A69-44A1A062E39D}"/>
              </a:ext>
            </a:extLst>
          </p:cNvPr>
          <p:cNvSpPr>
            <a:spLocks noGrp="1"/>
          </p:cNvSpPr>
          <p:nvPr>
            <p:ph type="title"/>
          </p:nvPr>
        </p:nvSpPr>
        <p:spPr/>
        <p:txBody>
          <a:bodyPr/>
          <a:lstStyle/>
          <a:p>
            <a:endParaRPr lang="en-US"/>
          </a:p>
        </p:txBody>
      </p:sp>
      <p:pic>
        <p:nvPicPr>
          <p:cNvPr id="4" name="Content Placeholder 3" descr="A graph of a number of coal burning&#10;&#10;Description automatically generated">
            <a:extLst>
              <a:ext uri="{FF2B5EF4-FFF2-40B4-BE49-F238E27FC236}">
                <a16:creationId xmlns:a16="http://schemas.microsoft.com/office/drawing/2014/main" id="{5CA68C9F-EC1E-1B93-0519-4DCBC14AF9F1}"/>
              </a:ext>
            </a:extLst>
          </p:cNvPr>
          <p:cNvPicPr>
            <a:picLocks noGrp="1" noChangeAspect="1"/>
          </p:cNvPicPr>
          <p:nvPr>
            <p:ph idx="1"/>
          </p:nvPr>
        </p:nvPicPr>
        <p:blipFill>
          <a:blip r:embed="rId2"/>
          <a:stretch>
            <a:fillRect/>
          </a:stretch>
        </p:blipFill>
        <p:spPr>
          <a:xfrm>
            <a:off x="3723939" y="1943894"/>
            <a:ext cx="4744122" cy="4114800"/>
          </a:xfrm>
        </p:spPr>
      </p:pic>
    </p:spTree>
    <p:extLst>
      <p:ext uri="{BB962C8B-B14F-4D97-AF65-F5344CB8AC3E}">
        <p14:creationId xmlns:p14="http://schemas.microsoft.com/office/powerpoint/2010/main" val="219731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5532-2810-56FD-51F6-EBC179710D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A4B914-FF6B-D5C1-87F1-DFF2CF67A5BC}"/>
              </a:ext>
            </a:extLst>
          </p:cNvPr>
          <p:cNvSpPr>
            <a:spLocks noGrp="1"/>
          </p:cNvSpPr>
          <p:nvPr>
            <p:ph idx="1"/>
          </p:nvPr>
        </p:nvSpPr>
        <p:spPr/>
        <p:txBody>
          <a:bodyPr vert="horz" lIns="91440" tIns="45720" rIns="91440" bIns="45720" rtlCol="0" anchor="t">
            <a:normAutofit/>
          </a:bodyPr>
          <a:lstStyle/>
          <a:p>
            <a:r>
              <a:rPr lang="en-US" dirty="0"/>
              <a:t>Looking at this line plot, China's CO2 production seems to be increasing exponentially:</a:t>
            </a:r>
          </a:p>
        </p:txBody>
      </p:sp>
    </p:spTree>
    <p:extLst>
      <p:ext uri="{BB962C8B-B14F-4D97-AF65-F5344CB8AC3E}">
        <p14:creationId xmlns:p14="http://schemas.microsoft.com/office/powerpoint/2010/main" val="3175557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476D2-6000-32E2-F838-A81CA83A4D13}"/>
              </a:ext>
            </a:extLst>
          </p:cNvPr>
          <p:cNvSpPr>
            <a:spLocks noGrp="1"/>
          </p:cNvSpPr>
          <p:nvPr>
            <p:ph type="title"/>
          </p:nvPr>
        </p:nvSpPr>
        <p:spPr/>
        <p:txBody>
          <a:bodyPr/>
          <a:lstStyle/>
          <a:p>
            <a:endParaRPr lang="en-US"/>
          </a:p>
        </p:txBody>
      </p:sp>
      <p:pic>
        <p:nvPicPr>
          <p:cNvPr id="4" name="Content Placeholder 3" descr="A graph of growth in china&#10;&#10;Description automatically generated">
            <a:extLst>
              <a:ext uri="{FF2B5EF4-FFF2-40B4-BE49-F238E27FC236}">
                <a16:creationId xmlns:a16="http://schemas.microsoft.com/office/drawing/2014/main" id="{EBBF8A04-B253-9D6D-0C7C-6F52EF0B7855}"/>
              </a:ext>
            </a:extLst>
          </p:cNvPr>
          <p:cNvPicPr>
            <a:picLocks noGrp="1" noChangeAspect="1"/>
          </p:cNvPicPr>
          <p:nvPr>
            <p:ph idx="1"/>
          </p:nvPr>
        </p:nvPicPr>
        <p:blipFill>
          <a:blip r:embed="rId2"/>
          <a:stretch>
            <a:fillRect/>
          </a:stretch>
        </p:blipFill>
        <p:spPr>
          <a:xfrm>
            <a:off x="3473380" y="1943894"/>
            <a:ext cx="5245240" cy="4114800"/>
          </a:xfrm>
        </p:spPr>
      </p:pic>
    </p:spTree>
    <p:extLst>
      <p:ext uri="{BB962C8B-B14F-4D97-AF65-F5344CB8AC3E}">
        <p14:creationId xmlns:p14="http://schemas.microsoft.com/office/powerpoint/2010/main" val="2358316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AA3A-BD43-5AB6-E06B-6F24256CA6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0248C5-DE5D-8578-DF0C-DAC32F433D67}"/>
              </a:ext>
            </a:extLst>
          </p:cNvPr>
          <p:cNvSpPr>
            <a:spLocks noGrp="1"/>
          </p:cNvSpPr>
          <p:nvPr>
            <p:ph idx="1"/>
          </p:nvPr>
        </p:nvSpPr>
        <p:spPr/>
        <p:txBody>
          <a:bodyPr vert="horz" lIns="91440" tIns="45720" rIns="91440" bIns="45720" rtlCol="0" anchor="t">
            <a:normAutofit fontScale="85000" lnSpcReduction="20000"/>
          </a:bodyPr>
          <a:lstStyle/>
          <a:p>
            <a:r>
              <a:rPr lang="en-US"/>
              <a:t>This must stop.  We must</a:t>
            </a:r>
          </a:p>
          <a:p>
            <a:endParaRPr lang="en-US" dirty="0"/>
          </a:p>
          <a:p>
            <a:r>
              <a:rPr lang="en-US"/>
              <a:t>Drive less</a:t>
            </a:r>
          </a:p>
          <a:p>
            <a:r>
              <a:rPr lang="en-US"/>
              <a:t>Fly less</a:t>
            </a:r>
          </a:p>
          <a:p>
            <a:r>
              <a:rPr lang="en-US"/>
              <a:t>Recycle more</a:t>
            </a:r>
            <a:endParaRPr lang="en-US" dirty="0"/>
          </a:p>
          <a:p>
            <a:r>
              <a:rPr lang="en-US" dirty="0"/>
              <a:t>Plant trees (trees absorb CO2)</a:t>
            </a:r>
          </a:p>
          <a:p>
            <a:r>
              <a:rPr lang="en-US"/>
              <a:t>Use less electricity</a:t>
            </a:r>
          </a:p>
          <a:p>
            <a:r>
              <a:rPr lang="en-US"/>
              <a:t>Eat less meat (cows produce methane, another greenhouse gas)</a:t>
            </a:r>
          </a:p>
          <a:p>
            <a:r>
              <a:rPr lang="en-US" dirty="0"/>
              <a:t>Use solar, wind and nuclear power </a:t>
            </a:r>
            <a:r>
              <a:rPr lang="en-US" dirty="0" err="1"/>
              <a:t>etc</a:t>
            </a:r>
            <a:r>
              <a:rPr lang="en-US" dirty="0"/>
              <a:t> rather than burn fossil fuels.</a:t>
            </a:r>
          </a:p>
          <a:p>
            <a:endParaRPr lang="en-US" dirty="0"/>
          </a:p>
          <a:p>
            <a:r>
              <a:rPr lang="en-US" dirty="0"/>
              <a:t>(Data source: Kaggle (www.kaggle.com))</a:t>
            </a:r>
          </a:p>
        </p:txBody>
      </p:sp>
    </p:spTree>
    <p:extLst>
      <p:ext uri="{BB962C8B-B14F-4D97-AF65-F5344CB8AC3E}">
        <p14:creationId xmlns:p14="http://schemas.microsoft.com/office/powerpoint/2010/main" val="3235549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18</TotalTime>
  <Words>563</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Anthropogenic CO2</vt:lpstr>
      <vt:lpstr>PowerPoint Presentation</vt:lpstr>
      <vt:lpstr>PowerPoint Presentation</vt:lpstr>
      <vt:lpstr>Top ten producers</vt:lpstr>
      <vt:lpstr>PowerPoint Presentation</vt:lpstr>
      <vt:lpstr>PowerPoint Presentation</vt:lpstr>
      <vt:lpstr>PowerPoint Presentation</vt:lpstr>
      <vt:lpstr>PowerPoint Presentation</vt:lpstr>
      <vt:lpstr>PowerPoint Presentation</vt:lpstr>
      <vt:lpstr>A Description of the 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Edward Vaughan</cp:lastModifiedBy>
  <cp:revision>191</cp:revision>
  <dcterms:created xsi:type="dcterms:W3CDTF">2024-05-25T00:50:18Z</dcterms:created>
  <dcterms:modified xsi:type="dcterms:W3CDTF">2024-05-28T22:49:46Z</dcterms:modified>
</cp:coreProperties>
</file>