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0" r:id="rId3"/>
    <p:sldId id="257" r:id="rId4"/>
    <p:sldId id="258" r:id="rId5"/>
    <p:sldId id="281" r:id="rId6"/>
    <p:sldId id="271" r:id="rId7"/>
    <p:sldId id="273" r:id="rId8"/>
    <p:sldId id="274" r:id="rId9"/>
    <p:sldId id="275" r:id="rId10"/>
    <p:sldId id="276" r:id="rId11"/>
    <p:sldId id="279" r:id="rId12"/>
    <p:sldId id="280" r:id="rId13"/>
    <p:sldId id="278" r:id="rId14"/>
    <p:sldId id="277" r:id="rId15"/>
    <p:sldId id="260" r:id="rId16"/>
    <p:sldId id="262" r:id="rId17"/>
    <p:sldId id="264" r:id="rId18"/>
    <p:sldId id="265" r:id="rId19"/>
    <p:sldId id="266" r:id="rId20"/>
    <p:sldId id="272" r:id="rId21"/>
    <p:sldId id="267" r:id="rId22"/>
    <p:sldId id="282"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97C8DC-C5FD-3B2F-1F81-3A46FB1B9BAC}" v="754" dt="2024-05-25T01:14:51.510"/>
    <p1510:client id="{3C11EB02-7B01-2267-1CAF-3E8D0E3AB530}" v="2" dt="2024-05-25T01:17:40.0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75" d="100"/>
          <a:sy n="75" d="100"/>
        </p:scale>
        <p:origin x="67"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02503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7563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02715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89027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85367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00094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58746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37877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51331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0736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1592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63324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6917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43382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14341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4725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t>6/1/2024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511703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daniel2024.github.io/Project-3/"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moke from factory">
            <a:extLst>
              <a:ext uri="{FF2B5EF4-FFF2-40B4-BE49-F238E27FC236}">
                <a16:creationId xmlns:a16="http://schemas.microsoft.com/office/drawing/2014/main" id="{B6CD1074-2C74-50D4-9E16-EFFD3D6F2BDD}"/>
              </a:ext>
            </a:extLst>
          </p:cNvPr>
          <p:cNvPicPr>
            <a:picLocks noChangeAspect="1"/>
          </p:cNvPicPr>
          <p:nvPr/>
        </p:nvPicPr>
        <p:blipFill rotWithShape="1">
          <a:blip r:embed="rId2"/>
          <a:srcRect l="42900" r="4589"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p:cNvSpPr>
            <a:spLocks noGrp="1"/>
          </p:cNvSpPr>
          <p:nvPr>
            <p:ph type="ctrTitle"/>
          </p:nvPr>
        </p:nvSpPr>
        <p:spPr>
          <a:xfrm>
            <a:off x="5380563" y="1678665"/>
            <a:ext cx="3887839" cy="2372168"/>
          </a:xfrm>
        </p:spPr>
        <p:txBody>
          <a:bodyPr>
            <a:normAutofit/>
          </a:bodyPr>
          <a:lstStyle/>
          <a:p>
            <a:pPr>
              <a:lnSpc>
                <a:spcPct val="90000"/>
              </a:lnSpc>
            </a:pPr>
            <a:r>
              <a:rPr lang="en-US" sz="3800"/>
              <a:t>Project 3</a:t>
            </a:r>
            <a:br>
              <a:rPr lang="en-US" sz="3800"/>
            </a:br>
            <a:r>
              <a:rPr lang="en-US" sz="3800"/>
              <a:t>Data Visualization of CO</a:t>
            </a:r>
            <a:r>
              <a:rPr lang="en-US" sz="3800" baseline="-25000"/>
              <a:t>2</a:t>
            </a:r>
            <a:r>
              <a:rPr lang="en-US" sz="3800"/>
              <a:t> emissions</a:t>
            </a:r>
          </a:p>
        </p:txBody>
      </p:sp>
      <p:sp>
        <p:nvSpPr>
          <p:cNvPr id="3" name="Subtitle 2"/>
          <p:cNvSpPr>
            <a:spLocks noGrp="1"/>
          </p:cNvSpPr>
          <p:nvPr>
            <p:ph type="subTitle" idx="1"/>
          </p:nvPr>
        </p:nvSpPr>
        <p:spPr>
          <a:xfrm>
            <a:off x="5380563" y="4050833"/>
            <a:ext cx="3893440" cy="1096899"/>
          </a:xfrm>
        </p:spPr>
        <p:txBody>
          <a:bodyPr>
            <a:normAutofit/>
          </a:bodyPr>
          <a:lstStyle/>
          <a:p>
            <a:r>
              <a:rPr lang="en-US"/>
              <a:t>Edward Vaughan, Daniel Daniel, Essa Bostan, Mujahid Iqbal</a:t>
            </a:r>
            <a:endParaRPr lang="en-US"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46235-91DA-4B4A-1F89-B07FC1308F75}"/>
              </a:ext>
            </a:extLst>
          </p:cNvPr>
          <p:cNvSpPr>
            <a:spLocks noGrp="1"/>
          </p:cNvSpPr>
          <p:nvPr>
            <p:ph type="title"/>
          </p:nvPr>
        </p:nvSpPr>
        <p:spPr/>
        <p:txBody>
          <a:bodyPr/>
          <a:lstStyle/>
          <a:p>
            <a:r>
              <a:rPr lang="en-GB" dirty="0"/>
              <a:t>Data Cleaning</a:t>
            </a:r>
          </a:p>
        </p:txBody>
      </p:sp>
      <p:sp>
        <p:nvSpPr>
          <p:cNvPr id="3" name="Content Placeholder 2">
            <a:extLst>
              <a:ext uri="{FF2B5EF4-FFF2-40B4-BE49-F238E27FC236}">
                <a16:creationId xmlns:a16="http://schemas.microsoft.com/office/drawing/2014/main" id="{94B54940-C9DE-1073-B5C1-DDCB2DFAE7F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930864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C29F-FE24-F3E0-475C-8ACD3AFA4B65}"/>
              </a:ext>
            </a:extLst>
          </p:cNvPr>
          <p:cNvSpPr>
            <a:spLocks noGrp="1"/>
          </p:cNvSpPr>
          <p:nvPr>
            <p:ph type="title"/>
          </p:nvPr>
        </p:nvSpPr>
        <p:spPr/>
        <p:txBody>
          <a:bodyPr/>
          <a:lstStyle/>
          <a:p>
            <a:r>
              <a:rPr lang="en-GB" dirty="0"/>
              <a:t>Processing</a:t>
            </a:r>
          </a:p>
        </p:txBody>
      </p:sp>
      <p:sp>
        <p:nvSpPr>
          <p:cNvPr id="3" name="Content Placeholder 2">
            <a:extLst>
              <a:ext uri="{FF2B5EF4-FFF2-40B4-BE49-F238E27FC236}">
                <a16:creationId xmlns:a16="http://schemas.microsoft.com/office/drawing/2014/main" id="{896E2D41-DB0E-3E68-EC41-F4A936B6420B}"/>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939528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C7030-B2B9-6B59-3BD2-0F1D635A2460}"/>
              </a:ext>
            </a:extLst>
          </p:cNvPr>
          <p:cNvSpPr>
            <a:spLocks noGrp="1"/>
          </p:cNvSpPr>
          <p:nvPr>
            <p:ph type="title"/>
          </p:nvPr>
        </p:nvSpPr>
        <p:spPr/>
        <p:txBody>
          <a:bodyPr/>
          <a:lstStyle/>
          <a:p>
            <a:r>
              <a:rPr lang="en-GB" dirty="0"/>
              <a:t>Plots</a:t>
            </a:r>
          </a:p>
        </p:txBody>
      </p:sp>
      <p:sp>
        <p:nvSpPr>
          <p:cNvPr id="3" name="Content Placeholder 2">
            <a:extLst>
              <a:ext uri="{FF2B5EF4-FFF2-40B4-BE49-F238E27FC236}">
                <a16:creationId xmlns:a16="http://schemas.microsoft.com/office/drawing/2014/main" id="{1EC2E5F0-0674-019A-6FD4-E440A8DB676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005780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Hand with red strings">
            <a:extLst>
              <a:ext uri="{FF2B5EF4-FFF2-40B4-BE49-F238E27FC236}">
                <a16:creationId xmlns:a16="http://schemas.microsoft.com/office/drawing/2014/main" id="{E32D2A84-6560-E8D0-2F88-3D8F7D938BCC}"/>
              </a:ext>
            </a:extLst>
          </p:cNvPr>
          <p:cNvPicPr>
            <a:picLocks noChangeAspect="1"/>
          </p:cNvPicPr>
          <p:nvPr/>
        </p:nvPicPr>
        <p:blipFill rotWithShape="1">
          <a:blip r:embed="rId2"/>
          <a:srcRect l="27245" r="20244"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435453C3-B42C-1312-6824-B83F8EBEF65A}"/>
              </a:ext>
            </a:extLst>
          </p:cNvPr>
          <p:cNvSpPr>
            <a:spLocks noGrp="1"/>
          </p:cNvSpPr>
          <p:nvPr>
            <p:ph type="title"/>
          </p:nvPr>
        </p:nvSpPr>
        <p:spPr>
          <a:xfrm>
            <a:off x="5380563" y="1678665"/>
            <a:ext cx="3887839" cy="2372168"/>
          </a:xfrm>
        </p:spPr>
        <p:txBody>
          <a:bodyPr vert="horz" lIns="91440" tIns="45720" rIns="91440" bIns="45720" rtlCol="0" anchor="b">
            <a:normAutofit/>
          </a:bodyPr>
          <a:lstStyle/>
          <a:p>
            <a:pPr algn="r"/>
            <a:r>
              <a:rPr lang="en-US" sz="5000"/>
              <a:t>Interactivity</a:t>
            </a:r>
          </a:p>
        </p:txBody>
      </p:sp>
    </p:spTree>
    <p:extLst>
      <p:ext uri="{BB962C8B-B14F-4D97-AF65-F5344CB8AC3E}">
        <p14:creationId xmlns:p14="http://schemas.microsoft.com/office/powerpoint/2010/main" val="242654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5C01B-56A1-109D-14FF-7672EAF4B7D7}"/>
              </a:ext>
            </a:extLst>
          </p:cNvPr>
          <p:cNvSpPr>
            <a:spLocks noGrp="1"/>
          </p:cNvSpPr>
          <p:nvPr>
            <p:ph type="title"/>
          </p:nvPr>
        </p:nvSpPr>
        <p:spPr/>
        <p:txBody>
          <a:bodyPr/>
          <a:lstStyle/>
          <a:p>
            <a:r>
              <a:rPr lang="en-GB" dirty="0"/>
              <a:t>Webpage Styling (CSS)</a:t>
            </a:r>
          </a:p>
        </p:txBody>
      </p:sp>
      <p:sp>
        <p:nvSpPr>
          <p:cNvPr id="3" name="Content Placeholder 2">
            <a:extLst>
              <a:ext uri="{FF2B5EF4-FFF2-40B4-BE49-F238E27FC236}">
                <a16:creationId xmlns:a16="http://schemas.microsoft.com/office/drawing/2014/main" id="{071AABD5-774A-746F-93EA-339D488FD09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857698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40C7-28EB-2B80-0936-CFA5638567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0D6D93-EE9E-50AE-E7B3-BC013D2E8FC4}"/>
              </a:ext>
            </a:extLst>
          </p:cNvPr>
          <p:cNvSpPr>
            <a:spLocks noGrp="1"/>
          </p:cNvSpPr>
          <p:nvPr>
            <p:ph idx="1"/>
          </p:nvPr>
        </p:nvSpPr>
        <p:spPr/>
        <p:txBody>
          <a:bodyPr vert="horz" lIns="91440" tIns="45720" rIns="91440" bIns="45720" rtlCol="0" anchor="t">
            <a:normAutofit/>
          </a:bodyPr>
          <a:lstStyle/>
          <a:p>
            <a:r>
              <a:rPr lang="en-US" dirty="0"/>
              <a:t>Over 2021, China produced a staggering 8 000 </a:t>
            </a:r>
            <a:r>
              <a:rPr lang="en-US" dirty="0" err="1"/>
              <a:t>megatonnes</a:t>
            </a:r>
            <a:r>
              <a:rPr lang="en-US" dirty="0"/>
              <a:t> of CO2 from burning coal alone.  Based on burning coal again, India was a distant second worst culprit with 2 000 </a:t>
            </a:r>
            <a:r>
              <a:rPr lang="en-US" dirty="0" err="1"/>
              <a:t>megatonnes</a:t>
            </a:r>
            <a:r>
              <a:rPr lang="en-US" dirty="0"/>
              <a:t>, as this bar chart shows:</a:t>
            </a:r>
          </a:p>
        </p:txBody>
      </p:sp>
      <p:pic>
        <p:nvPicPr>
          <p:cNvPr id="4" name="Content Placeholder 3" descr="A graph of a number of coal burning&#10;&#10;Description automatically generated">
            <a:extLst>
              <a:ext uri="{FF2B5EF4-FFF2-40B4-BE49-F238E27FC236}">
                <a16:creationId xmlns:a16="http://schemas.microsoft.com/office/drawing/2014/main" id="{5CA68C9F-EC1E-1B93-0519-4DCBC14AF9F1}"/>
              </a:ext>
            </a:extLst>
          </p:cNvPr>
          <p:cNvPicPr>
            <a:picLocks noChangeAspect="1"/>
          </p:cNvPicPr>
          <p:nvPr/>
        </p:nvPicPr>
        <p:blipFill>
          <a:blip r:embed="rId2"/>
          <a:stretch>
            <a:fillRect/>
          </a:stretch>
        </p:blipFill>
        <p:spPr>
          <a:xfrm>
            <a:off x="3723939" y="1943894"/>
            <a:ext cx="4744122" cy="4114800"/>
          </a:xfrm>
          <a:prstGeom prst="rect">
            <a:avLst/>
          </a:prstGeom>
        </p:spPr>
      </p:pic>
    </p:spTree>
    <p:extLst>
      <p:ext uri="{BB962C8B-B14F-4D97-AF65-F5344CB8AC3E}">
        <p14:creationId xmlns:p14="http://schemas.microsoft.com/office/powerpoint/2010/main" val="180695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5532-2810-56FD-51F6-EBC179710D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A4B914-FF6B-D5C1-87F1-DFF2CF67A5BC}"/>
              </a:ext>
            </a:extLst>
          </p:cNvPr>
          <p:cNvSpPr>
            <a:spLocks noGrp="1"/>
          </p:cNvSpPr>
          <p:nvPr>
            <p:ph idx="1"/>
          </p:nvPr>
        </p:nvSpPr>
        <p:spPr/>
        <p:txBody>
          <a:bodyPr vert="horz" lIns="91440" tIns="45720" rIns="91440" bIns="45720" rtlCol="0" anchor="t">
            <a:normAutofit/>
          </a:bodyPr>
          <a:lstStyle/>
          <a:p>
            <a:r>
              <a:rPr lang="en-US" dirty="0"/>
              <a:t>Looking at this line plot, China's CO2 production seems to be increasing exponentially:</a:t>
            </a:r>
          </a:p>
        </p:txBody>
      </p:sp>
      <p:pic>
        <p:nvPicPr>
          <p:cNvPr id="4" name="Content Placeholder 3" descr="A graph of growth in china&#10;&#10;Description automatically generated">
            <a:extLst>
              <a:ext uri="{FF2B5EF4-FFF2-40B4-BE49-F238E27FC236}">
                <a16:creationId xmlns:a16="http://schemas.microsoft.com/office/drawing/2014/main" id="{EBBF8A04-B253-9D6D-0C7C-6F52EF0B7855}"/>
              </a:ext>
            </a:extLst>
          </p:cNvPr>
          <p:cNvPicPr>
            <a:picLocks noChangeAspect="1"/>
          </p:cNvPicPr>
          <p:nvPr/>
        </p:nvPicPr>
        <p:blipFill>
          <a:blip r:embed="rId2"/>
          <a:stretch>
            <a:fillRect/>
          </a:stretch>
        </p:blipFill>
        <p:spPr>
          <a:xfrm>
            <a:off x="3473380" y="1943894"/>
            <a:ext cx="5245240" cy="4114800"/>
          </a:xfrm>
          <a:prstGeom prst="rect">
            <a:avLst/>
          </a:prstGeom>
        </p:spPr>
      </p:pic>
    </p:spTree>
    <p:extLst>
      <p:ext uri="{BB962C8B-B14F-4D97-AF65-F5344CB8AC3E}">
        <p14:creationId xmlns:p14="http://schemas.microsoft.com/office/powerpoint/2010/main" val="3175557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AA3A-BD43-5AB6-E06B-6F24256CA6ED}"/>
              </a:ext>
            </a:extLst>
          </p:cNvPr>
          <p:cNvSpPr>
            <a:spLocks noGrp="1"/>
          </p:cNvSpPr>
          <p:nvPr>
            <p:ph type="title"/>
          </p:nvPr>
        </p:nvSpPr>
        <p:spPr>
          <a:xfrm>
            <a:off x="2849562" y="609600"/>
            <a:ext cx="6424440" cy="1320800"/>
          </a:xfrm>
        </p:spPr>
        <p:txBody>
          <a:bodyPr>
            <a:normAutofit/>
          </a:bodyPr>
          <a:lstStyle/>
          <a:p>
            <a:endParaRPr lang="en-US"/>
          </a:p>
        </p:txBody>
      </p:sp>
      <p:sp>
        <p:nvSpPr>
          <p:cNvPr id="3" name="Content Placeholder 2">
            <a:extLst>
              <a:ext uri="{FF2B5EF4-FFF2-40B4-BE49-F238E27FC236}">
                <a16:creationId xmlns:a16="http://schemas.microsoft.com/office/drawing/2014/main" id="{2E0248C5-DE5D-8578-DF0C-DAC32F433D67}"/>
              </a:ext>
            </a:extLst>
          </p:cNvPr>
          <p:cNvSpPr>
            <a:spLocks noGrp="1"/>
          </p:cNvSpPr>
          <p:nvPr>
            <p:ph idx="1"/>
          </p:nvPr>
        </p:nvSpPr>
        <p:spPr>
          <a:xfrm>
            <a:off x="2849562" y="2160589"/>
            <a:ext cx="6424440" cy="3880773"/>
          </a:xfrm>
        </p:spPr>
        <p:txBody>
          <a:bodyPr vert="horz" lIns="91440" tIns="45720" rIns="91440" bIns="45720" rtlCol="0">
            <a:normAutofit/>
          </a:bodyPr>
          <a:lstStyle/>
          <a:p>
            <a:pPr>
              <a:lnSpc>
                <a:spcPct val="90000"/>
              </a:lnSpc>
            </a:pPr>
            <a:r>
              <a:rPr lang="en-US" sz="1500"/>
              <a:t>This must stop.  We must</a:t>
            </a:r>
          </a:p>
          <a:p>
            <a:pPr>
              <a:lnSpc>
                <a:spcPct val="90000"/>
              </a:lnSpc>
            </a:pPr>
            <a:endParaRPr lang="en-US" sz="1500"/>
          </a:p>
          <a:p>
            <a:pPr>
              <a:lnSpc>
                <a:spcPct val="90000"/>
              </a:lnSpc>
            </a:pPr>
            <a:r>
              <a:rPr lang="en-US" sz="1500"/>
              <a:t>Drive less</a:t>
            </a:r>
          </a:p>
          <a:p>
            <a:pPr>
              <a:lnSpc>
                <a:spcPct val="90000"/>
              </a:lnSpc>
            </a:pPr>
            <a:r>
              <a:rPr lang="en-US" sz="1500"/>
              <a:t>Fly less</a:t>
            </a:r>
          </a:p>
          <a:p>
            <a:pPr>
              <a:lnSpc>
                <a:spcPct val="90000"/>
              </a:lnSpc>
            </a:pPr>
            <a:r>
              <a:rPr lang="en-US" sz="1500"/>
              <a:t>Recycle more</a:t>
            </a:r>
          </a:p>
          <a:p>
            <a:pPr>
              <a:lnSpc>
                <a:spcPct val="90000"/>
              </a:lnSpc>
            </a:pPr>
            <a:r>
              <a:rPr lang="en-US" sz="1500"/>
              <a:t>Plant trees (trees absorb CO2)</a:t>
            </a:r>
          </a:p>
          <a:p>
            <a:pPr>
              <a:lnSpc>
                <a:spcPct val="90000"/>
              </a:lnSpc>
            </a:pPr>
            <a:r>
              <a:rPr lang="en-US" sz="1500"/>
              <a:t>Use less electricity</a:t>
            </a:r>
          </a:p>
          <a:p>
            <a:pPr>
              <a:lnSpc>
                <a:spcPct val="90000"/>
              </a:lnSpc>
            </a:pPr>
            <a:r>
              <a:rPr lang="en-US" sz="1500"/>
              <a:t>Eat less meat (cows produce methane, another greenhouse gas)</a:t>
            </a:r>
          </a:p>
          <a:p>
            <a:pPr>
              <a:lnSpc>
                <a:spcPct val="90000"/>
              </a:lnSpc>
            </a:pPr>
            <a:r>
              <a:rPr lang="en-US" sz="1500"/>
              <a:t>Use solar, wind and nuclear power </a:t>
            </a:r>
            <a:r>
              <a:rPr lang="en-US" sz="1500" err="1"/>
              <a:t>etc</a:t>
            </a:r>
            <a:r>
              <a:rPr lang="en-US" sz="1500"/>
              <a:t> rather than burn fossil fuels.</a:t>
            </a:r>
          </a:p>
          <a:p>
            <a:pPr>
              <a:lnSpc>
                <a:spcPct val="90000"/>
              </a:lnSpc>
            </a:pPr>
            <a:endParaRPr lang="en-US" sz="1500"/>
          </a:p>
          <a:p>
            <a:pPr>
              <a:lnSpc>
                <a:spcPct val="90000"/>
              </a:lnSpc>
            </a:pPr>
            <a:r>
              <a:rPr lang="en-US" sz="1500"/>
              <a:t>(Data source: Kaggle (www.kaggle.com))</a:t>
            </a:r>
          </a:p>
        </p:txBody>
      </p:sp>
      <p:pic>
        <p:nvPicPr>
          <p:cNvPr id="5" name="Picture 4" descr="Plant sprouting from the earth">
            <a:extLst>
              <a:ext uri="{FF2B5EF4-FFF2-40B4-BE49-F238E27FC236}">
                <a16:creationId xmlns:a16="http://schemas.microsoft.com/office/drawing/2014/main" id="{EEE5F273-D7A5-8405-3FF2-3E15BCFADDF9}"/>
              </a:ext>
            </a:extLst>
          </p:cNvPr>
          <p:cNvPicPr>
            <a:picLocks noChangeAspect="1"/>
          </p:cNvPicPr>
          <p:nvPr/>
        </p:nvPicPr>
        <p:blipFill rotWithShape="1">
          <a:blip r:embed="rId2"/>
          <a:srcRect l="46625" r="26802"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Tree>
    <p:extLst>
      <p:ext uri="{BB962C8B-B14F-4D97-AF65-F5344CB8AC3E}">
        <p14:creationId xmlns:p14="http://schemas.microsoft.com/office/powerpoint/2010/main" val="3235549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5112-35B7-7DF6-F977-5D5F99C4FD6E}"/>
              </a:ext>
            </a:extLst>
          </p:cNvPr>
          <p:cNvSpPr>
            <a:spLocks noGrp="1"/>
          </p:cNvSpPr>
          <p:nvPr>
            <p:ph type="title"/>
          </p:nvPr>
        </p:nvSpPr>
        <p:spPr/>
        <p:txBody>
          <a:bodyPr/>
          <a:lstStyle/>
          <a:p>
            <a:r>
              <a:rPr lang="en-GB" dirty="0"/>
              <a:t>A Description of the Code</a:t>
            </a:r>
          </a:p>
        </p:txBody>
      </p:sp>
      <p:sp>
        <p:nvSpPr>
          <p:cNvPr id="3" name="Content Placeholder 2">
            <a:extLst>
              <a:ext uri="{FF2B5EF4-FFF2-40B4-BE49-F238E27FC236}">
                <a16:creationId xmlns:a16="http://schemas.microsoft.com/office/drawing/2014/main" id="{499D0A79-E5B4-A238-45C2-76F74F9F9A15}"/>
              </a:ext>
            </a:extLst>
          </p:cNvPr>
          <p:cNvSpPr>
            <a:spLocks noGrp="1"/>
          </p:cNvSpPr>
          <p:nvPr>
            <p:ph idx="1"/>
          </p:nvPr>
        </p:nvSpPr>
        <p:spPr/>
        <p:txBody>
          <a:bodyPr>
            <a:normAutofit fontScale="85000" lnSpcReduction="20000"/>
          </a:bodyPr>
          <a:lstStyle/>
          <a:p>
            <a:r>
              <a:rPr lang="en-GB" dirty="0"/>
              <a:t>This program looks at the world’s worst ten carbon producers.  You can specify which of these countries you’d like a look at:</a:t>
            </a:r>
          </a:p>
          <a:p>
            <a:r>
              <a:rPr lang="en-GB" dirty="0" err="1"/>
              <a:t>country_of_interest</a:t>
            </a:r>
            <a:r>
              <a:rPr lang="en-GB" dirty="0"/>
              <a:t> = input (‘Which country are you interested in?’)</a:t>
            </a:r>
          </a:p>
          <a:p>
            <a:r>
              <a:rPr lang="en-GB" dirty="0"/>
              <a:t>Earlier, the </a:t>
            </a:r>
            <a:r>
              <a:rPr lang="en-GB" dirty="0" err="1"/>
              <a:t>dataframe</a:t>
            </a:r>
            <a:r>
              <a:rPr lang="en-GB" dirty="0"/>
              <a:t> is cleaned:</a:t>
            </a:r>
          </a:p>
          <a:p>
            <a:r>
              <a:rPr lang="en-GB" dirty="0" err="1"/>
              <a:t>df.dropna</a:t>
            </a:r>
            <a:r>
              <a:rPr lang="en-GB" dirty="0"/>
              <a:t> (axis = 0, how = ‘any’, subset = ‘Country’, </a:t>
            </a:r>
            <a:r>
              <a:rPr lang="en-GB" dirty="0" err="1"/>
              <a:t>inplace</a:t>
            </a:r>
            <a:r>
              <a:rPr lang="en-GB" dirty="0"/>
              <a:t> = True)</a:t>
            </a:r>
          </a:p>
          <a:p>
            <a:r>
              <a:rPr lang="en-GB" dirty="0" err="1"/>
              <a:t>df</a:t>
            </a:r>
            <a:r>
              <a:rPr lang="en-GB" dirty="0"/>
              <a:t> [‘Country’] = </a:t>
            </a:r>
            <a:r>
              <a:rPr lang="en-GB" dirty="0" err="1"/>
              <a:t>df</a:t>
            </a:r>
            <a:r>
              <a:rPr lang="en-GB" dirty="0"/>
              <a:t> [‘Country’].</a:t>
            </a:r>
            <a:r>
              <a:rPr lang="en-GB" dirty="0" err="1"/>
              <a:t>str.replace</a:t>
            </a:r>
            <a:r>
              <a:rPr lang="en-GB" dirty="0"/>
              <a:t> (r’\W’, ‘’, regex = True)</a:t>
            </a:r>
          </a:p>
          <a:p>
            <a:r>
              <a:rPr lang="en-GB" dirty="0"/>
              <a:t>and a bar chart of the top ten coal burners in 2021 produced using Seaborn and </a:t>
            </a:r>
            <a:r>
              <a:rPr lang="en-GB" dirty="0" err="1"/>
              <a:t>MatPlotLib</a:t>
            </a:r>
            <a:r>
              <a:rPr lang="en-GB" dirty="0"/>
              <a:t>:</a:t>
            </a:r>
          </a:p>
          <a:p>
            <a:r>
              <a:rPr lang="en-GB" dirty="0"/>
              <a:t>df1 = </a:t>
            </a:r>
            <a:r>
              <a:rPr lang="en-GB" dirty="0" err="1"/>
              <a:t>pd.DataFrame</a:t>
            </a:r>
            <a:r>
              <a:rPr lang="en-GB" dirty="0"/>
              <a:t> ({‘Country’: </a:t>
            </a:r>
            <a:r>
              <a:rPr lang="en-GB" dirty="0" err="1"/>
              <a:t>top_ten</a:t>
            </a:r>
            <a:r>
              <a:rPr lang="en-GB" dirty="0"/>
              <a:t>, ‘Emissions from Coal Burning (MtCO2)’: </a:t>
            </a:r>
            <a:r>
              <a:rPr lang="en-GB" dirty="0" err="1"/>
              <a:t>top_ten_Coal</a:t>
            </a:r>
            <a:r>
              <a:rPr lang="en-GB" dirty="0"/>
              <a:t>})</a:t>
            </a:r>
          </a:p>
          <a:p>
            <a:r>
              <a:rPr lang="en-GB" dirty="0" err="1"/>
              <a:t>sns.barplot</a:t>
            </a:r>
            <a:r>
              <a:rPr lang="en-GB" dirty="0"/>
              <a:t> (x = ‘Country’, y = ‘Emissions from Coal Burning (MtCO2’, data = df1).set (title = ‘Top Ten Coal Burners in 2021’)</a:t>
            </a:r>
          </a:p>
          <a:p>
            <a:r>
              <a:rPr lang="en-GB" dirty="0" err="1"/>
              <a:t>plt.xticks</a:t>
            </a:r>
            <a:r>
              <a:rPr lang="en-GB" dirty="0"/>
              <a:t> (rotation = 45)</a:t>
            </a:r>
          </a:p>
          <a:p>
            <a:r>
              <a:rPr lang="en-GB" dirty="0" err="1"/>
              <a:t>plt.show</a:t>
            </a:r>
            <a:r>
              <a:rPr lang="en-GB" dirty="0"/>
              <a:t> ()</a:t>
            </a:r>
          </a:p>
        </p:txBody>
      </p:sp>
    </p:spTree>
    <p:extLst>
      <p:ext uri="{BB962C8B-B14F-4D97-AF65-F5344CB8AC3E}">
        <p14:creationId xmlns:p14="http://schemas.microsoft.com/office/powerpoint/2010/main" val="3577190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A1897-9702-B849-C739-FFFD58A47A03}"/>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AC0F54DD-A009-9310-33B8-C2BEA5C27F56}"/>
              </a:ext>
            </a:extLst>
          </p:cNvPr>
          <p:cNvSpPr>
            <a:spLocks noGrp="1"/>
          </p:cNvSpPr>
          <p:nvPr>
            <p:ph idx="1"/>
          </p:nvPr>
        </p:nvSpPr>
        <p:spPr/>
        <p:txBody>
          <a:bodyPr/>
          <a:lstStyle/>
          <a:p>
            <a:r>
              <a:rPr lang="en-GB" dirty="0"/>
              <a:t>Once you’ve input which country you’re interested in, a line plot of emissions from burning coal in 2021 for that country is produced:</a:t>
            </a:r>
          </a:p>
          <a:p>
            <a:r>
              <a:rPr lang="en-GB" dirty="0"/>
              <a:t>df1 = </a:t>
            </a:r>
            <a:r>
              <a:rPr lang="en-GB" dirty="0" err="1"/>
              <a:t>pd.DataFrame</a:t>
            </a:r>
            <a:r>
              <a:rPr lang="en-GB" dirty="0"/>
              <a:t> ({‘Year’: </a:t>
            </a:r>
            <a:r>
              <a:rPr lang="en-GB" dirty="0" err="1"/>
              <a:t>Country_Year</a:t>
            </a:r>
            <a:r>
              <a:rPr lang="en-GB" dirty="0"/>
              <a:t>, ‘Emission from Burning Coal (MtCO2)’: </a:t>
            </a:r>
            <a:r>
              <a:rPr lang="en-GB" dirty="0" err="1"/>
              <a:t>Country_Coal</a:t>
            </a:r>
            <a:r>
              <a:rPr lang="en-GB" dirty="0"/>
              <a:t>})</a:t>
            </a:r>
          </a:p>
          <a:p>
            <a:r>
              <a:rPr lang="en-GB" dirty="0" err="1"/>
              <a:t>sns.lineplot</a:t>
            </a:r>
            <a:r>
              <a:rPr lang="en-GB" dirty="0"/>
              <a:t> (x = ‘Year’, y = ‘Emission from Burning Coal (MtCO2)’, data = df1).set (title = </a:t>
            </a:r>
            <a:r>
              <a:rPr lang="en-GB" dirty="0" err="1"/>
              <a:t>country_of_interest</a:t>
            </a:r>
            <a:r>
              <a:rPr lang="en-GB" dirty="0"/>
              <a:t>)</a:t>
            </a:r>
          </a:p>
          <a:p>
            <a:r>
              <a:rPr lang="en-GB" dirty="0" err="1"/>
              <a:t>plt.show</a:t>
            </a:r>
            <a:r>
              <a:rPr lang="en-GB" dirty="0"/>
              <a:t> ().</a:t>
            </a:r>
          </a:p>
        </p:txBody>
      </p:sp>
    </p:spTree>
    <p:extLst>
      <p:ext uri="{BB962C8B-B14F-4D97-AF65-F5344CB8AC3E}">
        <p14:creationId xmlns:p14="http://schemas.microsoft.com/office/powerpoint/2010/main" val="50207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7C2C8F-2BB1-BB2D-1A05-FCF8E4AAE8BE}"/>
              </a:ext>
            </a:extLst>
          </p:cNvPr>
          <p:cNvSpPr>
            <a:spLocks noGrp="1"/>
          </p:cNvSpPr>
          <p:nvPr>
            <p:ph type="title"/>
          </p:nvPr>
        </p:nvSpPr>
        <p:spPr/>
        <p:txBody>
          <a:bodyPr/>
          <a:lstStyle/>
          <a:p>
            <a:r>
              <a:rPr lang="en-GB" dirty="0"/>
              <a:t>Background</a:t>
            </a:r>
          </a:p>
        </p:txBody>
      </p:sp>
      <p:sp>
        <p:nvSpPr>
          <p:cNvPr id="5" name="Text Placeholder 4">
            <a:extLst>
              <a:ext uri="{FF2B5EF4-FFF2-40B4-BE49-F238E27FC236}">
                <a16:creationId xmlns:a16="http://schemas.microsoft.com/office/drawing/2014/main" id="{F9ED4BA8-6268-F14C-A9F8-D56E87FFC3C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028857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5E6D1F-3237-A86C-F2A3-8EC545B61C8F}"/>
              </a:ext>
            </a:extLst>
          </p:cNvPr>
          <p:cNvSpPr>
            <a:spLocks noGrp="1"/>
          </p:cNvSpPr>
          <p:nvPr>
            <p:ph type="title"/>
          </p:nvPr>
        </p:nvSpPr>
        <p:spPr/>
        <p:txBody>
          <a:bodyPr/>
          <a:lstStyle/>
          <a:p>
            <a:r>
              <a:rPr lang="en-GB" dirty="0"/>
              <a:t>Ethics</a:t>
            </a:r>
          </a:p>
        </p:txBody>
      </p:sp>
      <p:sp>
        <p:nvSpPr>
          <p:cNvPr id="5" name="Text Placeholder 4">
            <a:extLst>
              <a:ext uri="{FF2B5EF4-FFF2-40B4-BE49-F238E27FC236}">
                <a16:creationId xmlns:a16="http://schemas.microsoft.com/office/drawing/2014/main" id="{4F2AD9B8-F234-7580-FBA6-0E82DD0080C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253070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141F4-88F0-47D6-1E74-2DF1ECE36EF7}"/>
              </a:ext>
            </a:extLst>
          </p:cNvPr>
          <p:cNvSpPr>
            <a:spLocks noGrp="1"/>
          </p:cNvSpPr>
          <p:nvPr>
            <p:ph type="title"/>
          </p:nvPr>
        </p:nvSpPr>
        <p:spPr/>
        <p:txBody>
          <a:bodyPr/>
          <a:lstStyle/>
          <a:p>
            <a:r>
              <a:rPr lang="en-GB" dirty="0"/>
              <a:t>Ethical considerations</a:t>
            </a:r>
          </a:p>
        </p:txBody>
      </p:sp>
      <p:sp>
        <p:nvSpPr>
          <p:cNvPr id="3" name="Content Placeholder 2">
            <a:extLst>
              <a:ext uri="{FF2B5EF4-FFF2-40B4-BE49-F238E27FC236}">
                <a16:creationId xmlns:a16="http://schemas.microsoft.com/office/drawing/2014/main" id="{6A1B0301-834D-74C2-C144-88D52291A685}"/>
              </a:ext>
            </a:extLst>
          </p:cNvPr>
          <p:cNvSpPr>
            <a:spLocks noGrp="1"/>
          </p:cNvSpPr>
          <p:nvPr>
            <p:ph idx="1"/>
          </p:nvPr>
        </p:nvSpPr>
        <p:spPr/>
        <p:txBody>
          <a:bodyPr/>
          <a:lstStyle/>
          <a:p>
            <a:r>
              <a:rPr lang="en-GB" dirty="0"/>
              <a:t>At the risk of promoting bias against Chinese and Indian people, we’ve established that production of CO2 by China and India runs at 8 000 and 2 000 </a:t>
            </a:r>
            <a:r>
              <a:rPr lang="en-GB" dirty="0" err="1"/>
              <a:t>megatonnes</a:t>
            </a:r>
            <a:r>
              <a:rPr lang="en-GB" dirty="0"/>
              <a:t> respectively as of 2021.  This is irrefutable, despite ethical considerations.</a:t>
            </a:r>
          </a:p>
        </p:txBody>
      </p:sp>
    </p:spTree>
    <p:extLst>
      <p:ext uri="{BB962C8B-B14F-4D97-AF65-F5344CB8AC3E}">
        <p14:creationId xmlns:p14="http://schemas.microsoft.com/office/powerpoint/2010/main" val="371696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2" name="Straight Connector 31">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5"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6" name="Isosceles Triangle 35">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7"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8"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9"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40" name="Isosceles Triangle 39">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41" name="Isosceles Triangle 40">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useBgFill="1">
        <p:nvSpPr>
          <p:cNvPr id="43" name="Rectangle 42">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51"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53" name="Isosceles Triangle 52">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55"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57" name="Isosceles Triangle 56">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59" name="Freeform: Shape 58">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09DA93-EEF7-A37E-71BD-BB42463AEFA0}"/>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a:solidFill>
                  <a:srgbClr val="FFFFFF"/>
                </a:solidFill>
              </a:rPr>
              <a:t>Webpage Link</a:t>
            </a:r>
          </a:p>
        </p:txBody>
      </p:sp>
      <p:sp>
        <p:nvSpPr>
          <p:cNvPr id="3" name="Content Placeholder 2">
            <a:extLst>
              <a:ext uri="{FF2B5EF4-FFF2-40B4-BE49-F238E27FC236}">
                <a16:creationId xmlns:a16="http://schemas.microsoft.com/office/drawing/2014/main" id="{18600AEB-AFEC-0D55-D021-34E57CD3A4CA}"/>
              </a:ext>
            </a:extLst>
          </p:cNvPr>
          <p:cNvSpPr>
            <a:spLocks noGrp="1"/>
          </p:cNvSpPr>
          <p:nvPr>
            <p:ph idx="1"/>
          </p:nvPr>
        </p:nvSpPr>
        <p:spPr>
          <a:xfrm>
            <a:off x="4548104" y="3962088"/>
            <a:ext cx="6112077" cy="1186108"/>
          </a:xfrm>
        </p:spPr>
        <p:txBody>
          <a:bodyPr vert="horz" lIns="91440" tIns="45720" rIns="91440" bIns="45720" rtlCol="0" anchor="t">
            <a:normAutofit/>
          </a:bodyPr>
          <a:lstStyle/>
          <a:p>
            <a:pPr marL="0" indent="0">
              <a:buNone/>
            </a:pPr>
            <a:r>
              <a:rPr lang="en-US" b="1" i="0" u="sng">
                <a:solidFill>
                  <a:srgbClr val="FFFFFF">
                    <a:alpha val="70000"/>
                  </a:srgbClr>
                </a:solidFill>
                <a:effectLst/>
                <a:highlight>
                  <a:srgbClr val="FFFFFF"/>
                </a:highlight>
                <a:hlinkClick r:id="rId2"/>
              </a:rPr>
              <a:t>https://ddaniel2024.github.io/Project-3/</a:t>
            </a:r>
            <a:endParaRPr lang="en-US">
              <a:solidFill>
                <a:srgbClr val="FFFFFF">
                  <a:alpha val="70000"/>
                </a:srgbClr>
              </a:solidFill>
            </a:endParaRPr>
          </a:p>
        </p:txBody>
      </p:sp>
      <p:sp>
        <p:nvSpPr>
          <p:cNvPr id="61" name="Isosceles Triangle 60">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639506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FE38FB-53F6-4DFF-85F1-0ED94E938FF7}"/>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Thanks for watching!</a:t>
            </a:r>
          </a:p>
        </p:txBody>
      </p:sp>
      <p:sp>
        <p:nvSpPr>
          <p:cNvPr id="5" name="Text Placeholder 4">
            <a:extLst>
              <a:ext uri="{FF2B5EF4-FFF2-40B4-BE49-F238E27FC236}">
                <a16:creationId xmlns:a16="http://schemas.microsoft.com/office/drawing/2014/main" id="{20F428DC-34F9-42C2-D4CF-EA32F84DD298}"/>
              </a:ext>
            </a:extLst>
          </p:cNvPr>
          <p:cNvSpPr>
            <a:spLocks noGrp="1"/>
          </p:cNvSpPr>
          <p:nvPr>
            <p:ph type="body" idx="1"/>
          </p:nvPr>
        </p:nvSpPr>
        <p:spPr>
          <a:xfrm>
            <a:off x="4974336" y="4514446"/>
            <a:ext cx="4299666" cy="871042"/>
          </a:xfrm>
        </p:spPr>
        <p:txBody>
          <a:bodyPr vert="horz" lIns="91440" tIns="45720" rIns="91440" bIns="45720" rtlCol="0" anchor="t">
            <a:normAutofit/>
          </a:bodyPr>
          <a:lstStyle/>
          <a:p>
            <a:endParaRPr lang="en-US" sz="1800"/>
          </a:p>
        </p:txBody>
      </p:sp>
      <p:pic>
        <p:nvPicPr>
          <p:cNvPr id="9" name="Graphic 8" descr="Smiling Face with No Fill">
            <a:extLst>
              <a:ext uri="{FF2B5EF4-FFF2-40B4-BE49-F238E27FC236}">
                <a16:creationId xmlns:a16="http://schemas.microsoft.com/office/drawing/2014/main" id="{7774B8F6-2EC4-08BB-0C3B-FF10124923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1507498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hermal power station">
            <a:extLst>
              <a:ext uri="{FF2B5EF4-FFF2-40B4-BE49-F238E27FC236}">
                <a16:creationId xmlns:a16="http://schemas.microsoft.com/office/drawing/2014/main" id="{38EFFC63-CE89-7F9C-5C4E-1CE59F304946}"/>
              </a:ext>
            </a:extLst>
          </p:cNvPr>
          <p:cNvPicPr>
            <a:picLocks noChangeAspect="1"/>
          </p:cNvPicPr>
          <p:nvPr/>
        </p:nvPicPr>
        <p:blipFill rotWithShape="1">
          <a:blip r:embed="rId2"/>
          <a:srcRect l="307" r="13055"/>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4844CC2A-07CB-4B9E-EEEA-502E78BCEC0B}"/>
              </a:ext>
            </a:extLst>
          </p:cNvPr>
          <p:cNvSpPr>
            <a:spLocks noGrp="1"/>
          </p:cNvSpPr>
          <p:nvPr>
            <p:ph type="title"/>
          </p:nvPr>
        </p:nvSpPr>
        <p:spPr>
          <a:xfrm>
            <a:off x="677333" y="609600"/>
            <a:ext cx="3851123" cy="1320800"/>
          </a:xfrm>
        </p:spPr>
        <p:txBody>
          <a:bodyPr>
            <a:normAutofit/>
          </a:bodyPr>
          <a:lstStyle/>
          <a:p>
            <a:r>
              <a:rPr lang="en-US" dirty="0"/>
              <a:t>Background</a:t>
            </a:r>
          </a:p>
        </p:txBody>
      </p:sp>
      <p:sp>
        <p:nvSpPr>
          <p:cNvPr id="3" name="Content Placeholder 2">
            <a:extLst>
              <a:ext uri="{FF2B5EF4-FFF2-40B4-BE49-F238E27FC236}">
                <a16:creationId xmlns:a16="http://schemas.microsoft.com/office/drawing/2014/main" id="{60E6D610-E883-795F-51BD-4BA0A690E074}"/>
              </a:ext>
            </a:extLst>
          </p:cNvPr>
          <p:cNvSpPr>
            <a:spLocks noGrp="1"/>
          </p:cNvSpPr>
          <p:nvPr>
            <p:ph idx="1"/>
          </p:nvPr>
        </p:nvSpPr>
        <p:spPr>
          <a:xfrm>
            <a:off x="677334" y="2160589"/>
            <a:ext cx="3851122" cy="3880773"/>
          </a:xfrm>
        </p:spPr>
        <p:txBody>
          <a:bodyPr vert="horz" lIns="91440" tIns="45720" rIns="91440" bIns="45720" rtlCol="0">
            <a:normAutofit/>
          </a:bodyPr>
          <a:lstStyle/>
          <a:p>
            <a:r>
              <a:rPr lang="en-US" dirty="0"/>
              <a:t>Human activities are causing CO2 to increase.</a:t>
            </a:r>
          </a:p>
          <a:p>
            <a:endParaRPr lang="en-US" dirty="0"/>
          </a:p>
          <a:p>
            <a:r>
              <a:rPr lang="en-US" dirty="0"/>
              <a:t>Fossil fuels like coal and oil contain carbon that plants gathered by photosynthesis over many millions of years; we are returning that carbon to the atmosphere in just a few hundred.</a:t>
            </a:r>
          </a:p>
        </p:txBody>
      </p:sp>
    </p:spTree>
    <p:extLst>
      <p:ext uri="{BB962C8B-B14F-4D97-AF65-F5344CB8AC3E}">
        <p14:creationId xmlns:p14="http://schemas.microsoft.com/office/powerpoint/2010/main" val="27776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4F6A-BF98-56F4-82C5-A432BC6D3F89}"/>
              </a:ext>
            </a:extLst>
          </p:cNvPr>
          <p:cNvSpPr>
            <a:spLocks noGrp="1"/>
          </p:cNvSpPr>
          <p:nvPr>
            <p:ph type="title"/>
          </p:nvPr>
        </p:nvSpPr>
        <p:spPr>
          <a:xfrm>
            <a:off x="5536734" y="609600"/>
            <a:ext cx="3737268" cy="1320800"/>
          </a:xfrm>
        </p:spPr>
        <p:txBody>
          <a:bodyPr>
            <a:normAutofit/>
          </a:bodyPr>
          <a:lstStyle/>
          <a:p>
            <a:r>
              <a:rPr lang="en-US" dirty="0"/>
              <a:t>Background</a:t>
            </a:r>
          </a:p>
        </p:txBody>
      </p:sp>
      <p:sp>
        <p:nvSpPr>
          <p:cNvPr id="3" name="Content Placeholder 2">
            <a:extLst>
              <a:ext uri="{FF2B5EF4-FFF2-40B4-BE49-F238E27FC236}">
                <a16:creationId xmlns:a16="http://schemas.microsoft.com/office/drawing/2014/main" id="{84FED33C-3CDB-BB2E-2608-837908D826BF}"/>
              </a:ext>
            </a:extLst>
          </p:cNvPr>
          <p:cNvSpPr>
            <a:spLocks noGrp="1"/>
          </p:cNvSpPr>
          <p:nvPr>
            <p:ph idx="1"/>
          </p:nvPr>
        </p:nvSpPr>
        <p:spPr>
          <a:xfrm>
            <a:off x="5209563" y="2160589"/>
            <a:ext cx="4064439" cy="3880773"/>
          </a:xfrm>
        </p:spPr>
        <p:txBody>
          <a:bodyPr vert="horz" lIns="91440" tIns="45720" rIns="91440" bIns="45720" rtlCol="0">
            <a:normAutofit/>
          </a:bodyPr>
          <a:lstStyle/>
          <a:p>
            <a:pPr>
              <a:lnSpc>
                <a:spcPct val="90000"/>
              </a:lnSpc>
            </a:pPr>
            <a:r>
              <a:rPr lang="en-US" sz="1500"/>
              <a:t>CO2 is a greenhouse gas, absorbing heat from the earth and releasing it in all directions, including back to earth.  This causes global temperatures to rise, bringing starvation and disease.  Glaciers and ice caps melt, causing sea levels to rise.  People in low-lying areas such as the Netherlands, Bangladesh and Florida USA could be displaced.  Countries like India, Bolivia and Peru depend on glacial meltwater.  Loss of these glaciers could be devastating. </a:t>
            </a:r>
          </a:p>
          <a:p>
            <a:pPr>
              <a:lnSpc>
                <a:spcPct val="90000"/>
              </a:lnSpc>
            </a:pPr>
            <a:endParaRPr lang="en-US" sz="1500"/>
          </a:p>
          <a:p>
            <a:pPr>
              <a:lnSpc>
                <a:spcPct val="90000"/>
              </a:lnSpc>
            </a:pPr>
            <a:r>
              <a:rPr lang="en-US" sz="1500"/>
              <a:t>Also, CO2 dissolves into the ocean and reacts with water to form carbonic acid, raising its acidity.</a:t>
            </a:r>
          </a:p>
        </p:txBody>
      </p:sp>
      <p:pic>
        <p:nvPicPr>
          <p:cNvPr id="5" name="Picture 4" descr="Large icebergs in Greenland">
            <a:extLst>
              <a:ext uri="{FF2B5EF4-FFF2-40B4-BE49-F238E27FC236}">
                <a16:creationId xmlns:a16="http://schemas.microsoft.com/office/drawing/2014/main" id="{3D53F16B-E17A-D89D-1562-9248BB3D5D01}"/>
              </a:ext>
            </a:extLst>
          </p:cNvPr>
          <p:cNvPicPr>
            <a:picLocks noChangeAspect="1"/>
          </p:cNvPicPr>
          <p:nvPr/>
        </p:nvPicPr>
        <p:blipFill rotWithShape="1">
          <a:blip r:embed="rId2"/>
          <a:srcRect l="28711" r="12289"/>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229952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screenshot of a graph&#10;&#10;Description automatically generated">
            <a:extLst>
              <a:ext uri="{FF2B5EF4-FFF2-40B4-BE49-F238E27FC236}">
                <a16:creationId xmlns:a16="http://schemas.microsoft.com/office/drawing/2014/main" id="{A718B3CB-443B-9FB9-D43D-655FCD2F5E7B}"/>
              </a:ext>
            </a:extLst>
          </p:cNvPr>
          <p:cNvPicPr>
            <a:picLocks noChangeAspect="1"/>
          </p:cNvPicPr>
          <p:nvPr/>
        </p:nvPicPr>
        <p:blipFill>
          <a:blip r:embed="rId2"/>
          <a:stretch>
            <a:fillRect/>
          </a:stretch>
        </p:blipFill>
        <p:spPr>
          <a:xfrm>
            <a:off x="457202" y="485462"/>
            <a:ext cx="5426764" cy="2577713"/>
          </a:xfrm>
          <a:prstGeom prst="rect">
            <a:avLst/>
          </a:prstGeom>
        </p:spPr>
      </p:pic>
      <p:pic>
        <p:nvPicPr>
          <p:cNvPr id="7" name="Picture 6" descr="A white rectangular object with black text&#10;&#10;Description automatically generated">
            <a:extLst>
              <a:ext uri="{FF2B5EF4-FFF2-40B4-BE49-F238E27FC236}">
                <a16:creationId xmlns:a16="http://schemas.microsoft.com/office/drawing/2014/main" id="{9D28C884-180E-C8D0-7FDC-FF62B4AE8FB4}"/>
              </a:ext>
            </a:extLst>
          </p:cNvPr>
          <p:cNvPicPr>
            <a:picLocks noChangeAspect="1"/>
          </p:cNvPicPr>
          <p:nvPr/>
        </p:nvPicPr>
        <p:blipFill>
          <a:blip r:embed="rId3"/>
          <a:stretch>
            <a:fillRect/>
          </a:stretch>
        </p:blipFill>
        <p:spPr>
          <a:xfrm>
            <a:off x="457201" y="4048125"/>
            <a:ext cx="5426764" cy="1926501"/>
          </a:xfrm>
          <a:prstGeom prst="rect">
            <a:avLst/>
          </a:prstGeom>
        </p:spPr>
      </p:pic>
      <p:pic>
        <p:nvPicPr>
          <p:cNvPr id="5" name="Picture 4" descr="A screenshot of a graph&#10;&#10;Description automatically generated">
            <a:extLst>
              <a:ext uri="{FF2B5EF4-FFF2-40B4-BE49-F238E27FC236}">
                <a16:creationId xmlns:a16="http://schemas.microsoft.com/office/drawing/2014/main" id="{5C25E4AD-9ADD-7A35-1873-1C6D918A4E26}"/>
              </a:ext>
            </a:extLst>
          </p:cNvPr>
          <p:cNvPicPr>
            <a:picLocks noChangeAspect="1"/>
          </p:cNvPicPr>
          <p:nvPr/>
        </p:nvPicPr>
        <p:blipFill>
          <a:blip r:embed="rId4"/>
          <a:stretch>
            <a:fillRect/>
          </a:stretch>
        </p:blipFill>
        <p:spPr>
          <a:xfrm>
            <a:off x="6308034" y="2067838"/>
            <a:ext cx="5426764" cy="2577713"/>
          </a:xfrm>
          <a:prstGeom prst="rect">
            <a:avLst/>
          </a:prstGeom>
        </p:spPr>
      </p:pic>
    </p:spTree>
    <p:extLst>
      <p:ext uri="{BB962C8B-B14F-4D97-AF65-F5344CB8AC3E}">
        <p14:creationId xmlns:p14="http://schemas.microsoft.com/office/powerpoint/2010/main" val="1792528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omputer script on a screen">
            <a:extLst>
              <a:ext uri="{FF2B5EF4-FFF2-40B4-BE49-F238E27FC236}">
                <a16:creationId xmlns:a16="http://schemas.microsoft.com/office/drawing/2014/main" id="{77E38982-9837-086A-58ED-9682C3DB0D0E}"/>
              </a:ext>
            </a:extLst>
          </p:cNvPr>
          <p:cNvPicPr>
            <a:picLocks noChangeAspect="1"/>
          </p:cNvPicPr>
          <p:nvPr/>
        </p:nvPicPr>
        <p:blipFill rotWithShape="1">
          <a:blip r:embed="rId2"/>
          <a:srcRect l="5366" r="42123"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4" name="Title 3">
            <a:extLst>
              <a:ext uri="{FF2B5EF4-FFF2-40B4-BE49-F238E27FC236}">
                <a16:creationId xmlns:a16="http://schemas.microsoft.com/office/drawing/2014/main" id="{B596E180-0990-2104-87AF-ED8F2FC5A639}"/>
              </a:ext>
            </a:extLst>
          </p:cNvPr>
          <p:cNvSpPr>
            <a:spLocks noGrp="1"/>
          </p:cNvSpPr>
          <p:nvPr>
            <p:ph type="title"/>
          </p:nvPr>
        </p:nvSpPr>
        <p:spPr>
          <a:xfrm>
            <a:off x="5380563" y="1678665"/>
            <a:ext cx="3887839" cy="2372168"/>
          </a:xfrm>
        </p:spPr>
        <p:txBody>
          <a:bodyPr vert="horz" lIns="91440" tIns="45720" rIns="91440" bIns="45720" rtlCol="0" anchor="b">
            <a:normAutofit/>
          </a:bodyPr>
          <a:lstStyle/>
          <a:p>
            <a:pPr algn="r"/>
            <a:r>
              <a:rPr lang="en-US" sz="5400"/>
              <a:t>Coding and Process</a:t>
            </a:r>
          </a:p>
        </p:txBody>
      </p:sp>
      <p:sp>
        <p:nvSpPr>
          <p:cNvPr id="5" name="Text Placeholder 4">
            <a:extLst>
              <a:ext uri="{FF2B5EF4-FFF2-40B4-BE49-F238E27FC236}">
                <a16:creationId xmlns:a16="http://schemas.microsoft.com/office/drawing/2014/main" id="{FF11FB3B-B373-3802-91D8-F1EF365D78A6}"/>
              </a:ext>
            </a:extLst>
          </p:cNvPr>
          <p:cNvSpPr>
            <a:spLocks noGrp="1"/>
          </p:cNvSpPr>
          <p:nvPr>
            <p:ph type="body" idx="1"/>
          </p:nvPr>
        </p:nvSpPr>
        <p:spPr>
          <a:xfrm>
            <a:off x="5380563" y="4050833"/>
            <a:ext cx="3893440" cy="1096899"/>
          </a:xfrm>
        </p:spPr>
        <p:txBody>
          <a:bodyPr vert="horz" lIns="91440" tIns="45720" rIns="91440" bIns="45720" rtlCol="0" anchor="t">
            <a:normAutofit/>
          </a:bodyPr>
          <a:lstStyle/>
          <a:p>
            <a:pPr algn="r"/>
            <a:endParaRPr lang="en-US" sz="1800"/>
          </a:p>
        </p:txBody>
      </p:sp>
    </p:spTree>
    <p:extLst>
      <p:ext uri="{BB962C8B-B14F-4D97-AF65-F5344CB8AC3E}">
        <p14:creationId xmlns:p14="http://schemas.microsoft.com/office/powerpoint/2010/main" val="1692276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A21451-0F19-7BD3-C5E0-58AF4F611F6D}"/>
              </a:ext>
            </a:extLst>
          </p:cNvPr>
          <p:cNvSpPr>
            <a:spLocks noGrp="1"/>
          </p:cNvSpPr>
          <p:nvPr>
            <p:ph type="title"/>
          </p:nvPr>
        </p:nvSpPr>
        <p:spPr/>
        <p:txBody>
          <a:bodyPr/>
          <a:lstStyle/>
          <a:p>
            <a:r>
              <a:rPr lang="en-GB" dirty="0"/>
              <a:t>Sources</a:t>
            </a:r>
          </a:p>
        </p:txBody>
      </p:sp>
      <p:sp>
        <p:nvSpPr>
          <p:cNvPr id="5" name="Content Placeholder 4">
            <a:extLst>
              <a:ext uri="{FF2B5EF4-FFF2-40B4-BE49-F238E27FC236}">
                <a16:creationId xmlns:a16="http://schemas.microsoft.com/office/drawing/2014/main" id="{C2A3F1A3-2AAF-D6B2-CF73-1B74AA23E52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637847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E568-0CDB-2769-FEF9-745C946E1DA6}"/>
              </a:ext>
            </a:extLst>
          </p:cNvPr>
          <p:cNvSpPr>
            <a:spLocks noGrp="1"/>
          </p:cNvSpPr>
          <p:nvPr>
            <p:ph type="title"/>
          </p:nvPr>
        </p:nvSpPr>
        <p:spPr/>
        <p:txBody>
          <a:bodyPr/>
          <a:lstStyle/>
          <a:p>
            <a:r>
              <a:rPr lang="en-GB" dirty="0"/>
              <a:t>Data Storage (MongoDB)</a:t>
            </a:r>
          </a:p>
        </p:txBody>
      </p:sp>
      <p:sp>
        <p:nvSpPr>
          <p:cNvPr id="3" name="Content Placeholder 2">
            <a:extLst>
              <a:ext uri="{FF2B5EF4-FFF2-40B4-BE49-F238E27FC236}">
                <a16:creationId xmlns:a16="http://schemas.microsoft.com/office/drawing/2014/main" id="{5AD24375-2630-4169-64CB-1AF3142E739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229069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0D4DB-E756-8C8D-790F-F5D70A15EC5D}"/>
              </a:ext>
            </a:extLst>
          </p:cNvPr>
          <p:cNvSpPr>
            <a:spLocks noGrp="1"/>
          </p:cNvSpPr>
          <p:nvPr>
            <p:ph type="title"/>
          </p:nvPr>
        </p:nvSpPr>
        <p:spPr/>
        <p:txBody>
          <a:bodyPr/>
          <a:lstStyle/>
          <a:p>
            <a:r>
              <a:rPr lang="en-GB" dirty="0"/>
              <a:t>Data Extraction</a:t>
            </a:r>
          </a:p>
        </p:txBody>
      </p:sp>
      <p:sp>
        <p:nvSpPr>
          <p:cNvPr id="3" name="Content Placeholder 2">
            <a:extLst>
              <a:ext uri="{FF2B5EF4-FFF2-40B4-BE49-F238E27FC236}">
                <a16:creationId xmlns:a16="http://schemas.microsoft.com/office/drawing/2014/main" id="{E3ABF9F3-9FA7-D61E-B206-CA0BCEF3DA5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813362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TotalTime>
  <Words>638</Words>
  <Application>Microsoft Office PowerPoint</Application>
  <PresentationFormat>Widescreen</PresentationFormat>
  <Paragraphs>54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 3</vt:lpstr>
      <vt:lpstr>Facet</vt:lpstr>
      <vt:lpstr>Project 3 Data Visualization of CO2 emissions</vt:lpstr>
      <vt:lpstr>Background</vt:lpstr>
      <vt:lpstr>Background</vt:lpstr>
      <vt:lpstr>Background</vt:lpstr>
      <vt:lpstr>PowerPoint Presentation</vt:lpstr>
      <vt:lpstr>Coding and Process</vt:lpstr>
      <vt:lpstr>Sources</vt:lpstr>
      <vt:lpstr>Data Storage (MongoDB)</vt:lpstr>
      <vt:lpstr>Data Extraction</vt:lpstr>
      <vt:lpstr>Data Cleaning</vt:lpstr>
      <vt:lpstr>Processing</vt:lpstr>
      <vt:lpstr>Plots</vt:lpstr>
      <vt:lpstr>Interactivity</vt:lpstr>
      <vt:lpstr>Webpage Styling (CSS)</vt:lpstr>
      <vt:lpstr>PowerPoint Presentation</vt:lpstr>
      <vt:lpstr>PowerPoint Presentation</vt:lpstr>
      <vt:lpstr>PowerPoint Presentation</vt:lpstr>
      <vt:lpstr>A Description of the Code</vt:lpstr>
      <vt:lpstr>PowerPoint Presentation</vt:lpstr>
      <vt:lpstr>Ethics</vt:lpstr>
      <vt:lpstr>Ethical considerations</vt:lpstr>
      <vt:lpstr>Webpage Link</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Comment</cp:lastModifiedBy>
  <cp:revision>197</cp:revision>
  <dcterms:created xsi:type="dcterms:W3CDTF">2024-05-25T00:50:18Z</dcterms:created>
  <dcterms:modified xsi:type="dcterms:W3CDTF">2024-06-01T18:23:44Z</dcterms:modified>
</cp:coreProperties>
</file>