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3" r:id="rId2"/>
    <p:sldId id="296" r:id="rId3"/>
    <p:sldId id="266" r:id="rId4"/>
    <p:sldId id="277" r:id="rId5"/>
    <p:sldId id="267" r:id="rId6"/>
    <p:sldId id="276" r:id="rId7"/>
    <p:sldId id="279" r:id="rId8"/>
    <p:sldId id="274" r:id="rId9"/>
    <p:sldId id="275" r:id="rId10"/>
    <p:sldId id="280" r:id="rId11"/>
    <p:sldId id="281" r:id="rId12"/>
    <p:sldId id="282" r:id="rId13"/>
    <p:sldId id="283" r:id="rId14"/>
    <p:sldId id="270" r:id="rId15"/>
    <p:sldId id="284" r:id="rId16"/>
    <p:sldId id="271" r:id="rId17"/>
    <p:sldId id="285" r:id="rId18"/>
    <p:sldId id="289" r:id="rId19"/>
    <p:sldId id="286" r:id="rId20"/>
    <p:sldId id="291" r:id="rId21"/>
    <p:sldId id="287" r:id="rId22"/>
    <p:sldId id="292" r:id="rId23"/>
    <p:sldId id="288" r:id="rId24"/>
    <p:sldId id="293" r:id="rId25"/>
    <p:sldId id="290" r:id="rId26"/>
    <p:sldId id="294" r:id="rId27"/>
    <p:sldId id="295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85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D3A99-FEC9-A424-5A20-66F146FC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US" sz="4400"/>
              <a:t>Project 4 – Predicting Employee Attrition</a:t>
            </a:r>
            <a:endParaRPr lang="en-GB" sz="44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04467-4F91-C465-8AD0-1C01A3E3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Athul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Madhusudhanan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Mujahid Iqbal, Edward Vaughan, Daniel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Daniel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1CDA9-B7A3-5135-6DEC-2C3815E2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90" b="4110"/>
          <a:stretch/>
        </p:blipFill>
        <p:spPr>
          <a:xfrm>
            <a:off x="1319503" y="2310417"/>
            <a:ext cx="3525628" cy="198316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84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EmployeeCount</a:t>
            </a:r>
            <a:endParaRPr lang="en-GB" dirty="0"/>
          </a:p>
          <a:p>
            <a:pPr lvl="1"/>
            <a:r>
              <a:rPr lang="en-GB" dirty="0"/>
              <a:t>“1” for all employees.</a:t>
            </a:r>
          </a:p>
          <a:p>
            <a:r>
              <a:rPr lang="en-GB" dirty="0" err="1"/>
              <a:t>EmployeeNumber</a:t>
            </a:r>
            <a:endParaRPr lang="en-GB" dirty="0"/>
          </a:p>
          <a:p>
            <a:pPr lvl="1"/>
            <a:r>
              <a:rPr lang="en-GB" dirty="0"/>
              <a:t>Identification Number</a:t>
            </a:r>
          </a:p>
          <a:p>
            <a:r>
              <a:rPr lang="en-GB" dirty="0"/>
              <a:t>Over18</a:t>
            </a:r>
          </a:p>
          <a:p>
            <a:pPr lvl="1"/>
            <a:r>
              <a:rPr lang="en-GB" dirty="0"/>
              <a:t>All participants were over 18</a:t>
            </a:r>
          </a:p>
          <a:p>
            <a:r>
              <a:rPr lang="en-GB" dirty="0"/>
              <a:t>Standard hours</a:t>
            </a:r>
          </a:p>
          <a:p>
            <a:pPr lvl="1"/>
            <a:r>
              <a:rPr lang="en-GB" dirty="0"/>
              <a:t>All staff worked the same standard hours of 80.</a:t>
            </a:r>
          </a:p>
        </p:txBody>
      </p:sp>
    </p:spTree>
    <p:extLst>
      <p:ext uri="{BB962C8B-B14F-4D97-AF65-F5344CB8AC3E}">
        <p14:creationId xmlns:p14="http://schemas.microsoft.com/office/powerpoint/2010/main" val="212557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296"/>
            <a:ext cx="3630612" cy="27614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Attrition</a:t>
            </a:r>
          </a:p>
          <a:p>
            <a:pPr lvl="1"/>
            <a:r>
              <a:rPr lang="en-GB" dirty="0"/>
              <a:t>Yes or No</a:t>
            </a:r>
          </a:p>
          <a:p>
            <a:r>
              <a:rPr lang="en-GB" dirty="0"/>
              <a:t>Gender</a:t>
            </a:r>
          </a:p>
          <a:p>
            <a:pPr lvl="1"/>
            <a:r>
              <a:rPr lang="en-GB" dirty="0"/>
              <a:t>Male or Female</a:t>
            </a:r>
          </a:p>
          <a:p>
            <a:r>
              <a:rPr lang="en-GB" dirty="0" err="1"/>
              <a:t>OverTime</a:t>
            </a:r>
            <a:endParaRPr lang="en-GB" dirty="0"/>
          </a:p>
          <a:p>
            <a:pPr lvl="1"/>
            <a:r>
              <a:rPr lang="en-GB" dirty="0"/>
              <a:t>Yes or No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0B80A2-DC15-71BE-1015-B34A3F345398}"/>
              </a:ext>
            </a:extLst>
          </p:cNvPr>
          <p:cNvSpPr txBox="1">
            <a:spLocks/>
          </p:cNvSpPr>
          <p:nvPr/>
        </p:nvSpPr>
        <p:spPr>
          <a:xfrm>
            <a:off x="7184566" y="1862296"/>
            <a:ext cx="3630611" cy="2761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BusinessTravel</a:t>
            </a:r>
          </a:p>
          <a:p>
            <a:r>
              <a:rPr lang="en-GB"/>
              <a:t>Department</a:t>
            </a:r>
          </a:p>
          <a:p>
            <a:r>
              <a:rPr lang="en-GB"/>
              <a:t>EducationField</a:t>
            </a:r>
          </a:p>
          <a:p>
            <a:r>
              <a:rPr lang="en-GB"/>
              <a:t>JobRole</a:t>
            </a:r>
          </a:p>
          <a:p>
            <a:r>
              <a:rPr lang="en-GB"/>
              <a:t>MaritalStatus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C421A-D3F7-7EA7-DF13-E628F02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72" y="4757372"/>
            <a:ext cx="5400000" cy="1186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9D7F7B-A608-3B52-8AB1-1B05E266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18" y="4757372"/>
            <a:ext cx="332640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5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LR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1022D-2117-6260-052B-C5A63751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999700"/>
            <a:ext cx="3519441" cy="11777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DB4EE-3ACE-84CD-59C9-F6F0365B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665167"/>
            <a:ext cx="3519442" cy="10541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52D925-C117-0CE8-9BB9-6601134F1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835" y="3429000"/>
            <a:ext cx="3519441" cy="9846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GB" dirty="0"/>
              <a:t>Random state of “1”, used across the whole project.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5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99FDE-415E-8764-F1A9-2688F1201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75913" cy="1478570"/>
          </a:xfrm>
        </p:spPr>
        <p:txBody>
          <a:bodyPr/>
          <a:lstStyle/>
          <a:p>
            <a:r>
              <a:rPr lang="en-GB" dirty="0"/>
              <a:t>Evaluating the </a:t>
            </a:r>
            <a:r>
              <a:rPr lang="en-GB" dirty="0" err="1"/>
              <a:t>lr</a:t>
            </a:r>
            <a:r>
              <a:rPr lang="en-GB" dirty="0"/>
              <a:t> model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8B1E7E9-3C5E-34A2-565E-F8C3D5C45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00314"/>
              </p:ext>
            </p:extLst>
          </p:nvPr>
        </p:nvGraphicFramePr>
        <p:xfrm>
          <a:off x="278674" y="3834371"/>
          <a:ext cx="4840663" cy="12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93385023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4149798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9013037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9576551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837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B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079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B" dirty="0"/>
                        <a:t>No 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19783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458083DC-FB27-D7CD-2EAC-B6596A11B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062007"/>
              </p:ext>
            </p:extLst>
          </p:nvPr>
        </p:nvGraphicFramePr>
        <p:xfrm>
          <a:off x="304800" y="3023629"/>
          <a:ext cx="2536663" cy="37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93385023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4149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07961"/>
                  </a:ext>
                </a:extLst>
              </a:tr>
            </a:tbl>
          </a:graphicData>
        </a:graphic>
      </p:graphicFrame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9EB4CBCC-A057-F6D3-847E-70423CE5F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36" y="1040772"/>
            <a:ext cx="593446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AF38-1425-90D6-A955-46DF61DD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pre-processing</a:t>
            </a:r>
          </a:p>
          <a:p>
            <a:pPr lvl="1"/>
            <a:r>
              <a:rPr lang="en-GB" dirty="0"/>
              <a:t>Dropping more columns</a:t>
            </a:r>
          </a:p>
          <a:p>
            <a:r>
              <a:rPr lang="en-GB" dirty="0"/>
              <a:t>Only using the most important features:</a:t>
            </a:r>
          </a:p>
          <a:p>
            <a:pPr lvl="1"/>
            <a:r>
              <a:rPr lang="en-GB" dirty="0"/>
              <a:t>Comparing model coefficients</a:t>
            </a:r>
          </a:p>
          <a:p>
            <a:pPr lvl="1"/>
            <a:r>
              <a:rPr lang="en-GB" dirty="0"/>
              <a:t>Permutation </a:t>
            </a:r>
            <a:r>
              <a:rPr lang="en-GB" dirty="0" err="1"/>
              <a:t>analyis</a:t>
            </a:r>
            <a:endParaRPr lang="en-GB" dirty="0"/>
          </a:p>
          <a:p>
            <a:pPr lvl="1"/>
            <a:r>
              <a:rPr lang="en-GB" dirty="0"/>
              <a:t>Correlation analysis</a:t>
            </a:r>
          </a:p>
          <a:p>
            <a:pPr lvl="1"/>
            <a:r>
              <a:rPr lang="en-GB" dirty="0"/>
              <a:t>RFE (Recursive Feature Elimination)</a:t>
            </a:r>
          </a:p>
        </p:txBody>
      </p:sp>
    </p:spTree>
    <p:extLst>
      <p:ext uri="{BB962C8B-B14F-4D97-AF65-F5344CB8AC3E}">
        <p14:creationId xmlns:p14="http://schemas.microsoft.com/office/powerpoint/2010/main" val="118374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Further pre-processing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3" y="2249487"/>
            <a:ext cx="3486487" cy="3541714"/>
          </a:xfrm>
        </p:spPr>
        <p:txBody>
          <a:bodyPr>
            <a:normAutofit/>
          </a:bodyPr>
          <a:lstStyle/>
          <a:p>
            <a:r>
              <a:rPr lang="en-GB" dirty="0"/>
              <a:t>“rate” columns dropped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DDF35-177A-D920-B13F-DE246DA8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0" y="2462077"/>
            <a:ext cx="736385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1232-BE92-4217-C34A-7D3BE152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584297"/>
            <a:ext cx="4630390" cy="287209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2ACA0-51A3-D0A7-D712-92394A58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49487"/>
            <a:ext cx="4951411" cy="3541714"/>
          </a:xfrm>
        </p:spPr>
        <p:txBody>
          <a:bodyPr/>
          <a:lstStyle/>
          <a:p>
            <a:r>
              <a:rPr lang="en-GB" dirty="0"/>
              <a:t>Model coefficient array converted to </a:t>
            </a:r>
            <a:r>
              <a:rPr lang="en-GB" dirty="0" err="1"/>
              <a:t>DataFrame</a:t>
            </a:r>
            <a:r>
              <a:rPr lang="en-GB" dirty="0"/>
              <a:t>, and then bar plot.</a:t>
            </a:r>
          </a:p>
          <a:p>
            <a:r>
              <a:rPr lang="en-GB" dirty="0"/>
              <a:t>Absolute values were used, so only the magnitude of importance was considered.</a:t>
            </a:r>
          </a:p>
          <a:p>
            <a:r>
              <a:rPr lang="en-GB" dirty="0"/>
              <a:t>Bar plot was created.</a:t>
            </a:r>
          </a:p>
        </p:txBody>
      </p:sp>
    </p:spTree>
    <p:extLst>
      <p:ext uri="{BB962C8B-B14F-4D97-AF65-F5344CB8AC3E}">
        <p14:creationId xmlns:p14="http://schemas.microsoft.com/office/powerpoint/2010/main" val="293014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5AA1-6AD4-4B77-D5E6-57DBEE90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8CA2-8B47-21C5-373B-C3289903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Employee attrition – </a:t>
            </a:r>
            <a:r>
              <a:rPr lang="en-GB" i="1" dirty="0"/>
              <a:t>the departure of an employee(s) from employment, for whatever reason, be it voluntary or involuntary.</a:t>
            </a:r>
          </a:p>
          <a:p>
            <a:r>
              <a:rPr lang="en-GB" dirty="0"/>
              <a:t>Attrition in the UK is around 16.8%.</a:t>
            </a:r>
          </a:p>
          <a:p>
            <a:r>
              <a:rPr lang="en-GB" dirty="0"/>
              <a:t>20% is the accepted maximum threshold.</a:t>
            </a:r>
          </a:p>
          <a:p>
            <a:r>
              <a:rPr lang="en-GB" dirty="0"/>
              <a:t>Logistic Regression model to predict attrition.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95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A7C9DCA2-B4F7-8A42-E03F-248A488CA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21" y="1136606"/>
            <a:ext cx="5849579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permutations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7924D-820E-DA77-5055-516181A5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84" y="3220583"/>
            <a:ext cx="884996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5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5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94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B656D431-83ED-30E6-D870-C16990AA4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030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D2D1-77E7-B105-1889-3E611094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15" y="3493986"/>
            <a:ext cx="333375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CD49B-CFF9-44C6-22AE-3E972828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17" y="2097088"/>
            <a:ext cx="6457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2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6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7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8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9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1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2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6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7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1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2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8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2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3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4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9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1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A27A25-B4A1-00F5-7D73-8F22820D2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99" y="1294978"/>
            <a:ext cx="4809066" cy="42680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0E55BBF-E12D-F08E-4E51-B8B4B79F1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5" y="1447526"/>
            <a:ext cx="4809066" cy="37991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RFE (Recursive Feature Elimination)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4754A-2FFF-BB5F-B3AB-73BFA7A3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73" y="3229769"/>
            <a:ext cx="5705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66308-9FB8-7ED3-A56B-84BD8412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DEEE9-059B-6665-16AA-C4D8B32D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96" y="2982830"/>
            <a:ext cx="703043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05A-4FF3-CBA4-A143-6DCB4E0F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A4E90-8E4C-2091-2828-98654C9FC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190386"/>
              </p:ext>
            </p:extLst>
          </p:nvPr>
        </p:nvGraphicFramePr>
        <p:xfrm>
          <a:off x="1141413" y="2249488"/>
          <a:ext cx="990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79496338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91213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7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Optimisation with further 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Optimisation with RFE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9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Optimisation with Permutation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Optimisation with Correlation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9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Optimisation with Coefficient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4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0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IBM HR Analytics Employee Attrition &amp; Performance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IBM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Sourced from Kaggle: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Wide variety of metrics to analyse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1470 records</a:t>
            </a:r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F3286-BD38-66CE-CD98-421B678C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85897"/>
            <a:ext cx="1567136" cy="2215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48F7A-6094-B1F8-858C-F5DE3569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319476"/>
            <a:ext cx="3494597" cy="12667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ACCA5492-F318-124C-D92D-CD1570B8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CSV imported into SQL with this schema.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Table import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EB09A-1700-AB35-8EDE-6C5A1A5AB7D8}"/>
              </a:ext>
            </a:extLst>
          </p:cNvPr>
          <p:cNvSpPr txBox="1">
            <a:spLocks/>
          </p:cNvSpPr>
          <p:nvPr/>
        </p:nvSpPr>
        <p:spPr>
          <a:xfrm>
            <a:off x="4319874" y="1825625"/>
            <a:ext cx="7033925" cy="179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Psycopg2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F122D-9C03-A0B0-AB82-0F2B56D4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8"/>
            <a:ext cx="4689234" cy="24735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097088"/>
            <a:ext cx="4710683" cy="2135700"/>
          </a:xfrm>
        </p:spPr>
        <p:txBody>
          <a:bodyPr>
            <a:normAutofit/>
          </a:bodyPr>
          <a:lstStyle/>
          <a:p>
            <a:r>
              <a:rPr lang="en-GB" dirty="0"/>
              <a:t>Database connection established.</a:t>
            </a:r>
          </a:p>
          <a:p>
            <a:r>
              <a:rPr lang="en-GB" dirty="0"/>
              <a:t>SQL query executed, and </a:t>
            </a:r>
            <a:r>
              <a:rPr lang="en-GB" dirty="0" err="1"/>
              <a:t>DataFrame</a:t>
            </a:r>
            <a:r>
              <a:rPr lang="en-GB" dirty="0"/>
              <a:t> created.</a:t>
            </a:r>
          </a:p>
          <a:p>
            <a:r>
              <a:rPr lang="en-GB" dirty="0"/>
              <a:t>Connection closed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56756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err="1"/>
              <a:t>gitignore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3F792-5412-CCE5-CF5C-75F9AFCF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0823"/>
          <a:stretch/>
        </p:blipFill>
        <p:spPr>
          <a:xfrm>
            <a:off x="1141410" y="2844799"/>
            <a:ext cx="4689234" cy="13590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8" y="2844799"/>
            <a:ext cx="4710683" cy="1179513"/>
          </a:xfrm>
        </p:spPr>
        <p:txBody>
          <a:bodyPr>
            <a:normAutofit/>
          </a:bodyPr>
          <a:lstStyle/>
          <a:p>
            <a:r>
              <a:rPr lang="en-GB" dirty="0"/>
              <a:t>File containing </a:t>
            </a:r>
            <a:r>
              <a:rPr lang="en-GB" dirty="0" err="1"/>
              <a:t>postgres</a:t>
            </a:r>
            <a:r>
              <a:rPr lang="en-GB" dirty="0"/>
              <a:t> password (passwords.py) added to </a:t>
            </a:r>
            <a:r>
              <a:rPr lang="en-GB" dirty="0" err="1"/>
              <a:t>gitignore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8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BF268-88E7-D92D-1B2E-006D2831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90360"/>
              </p:ext>
            </p:extLst>
          </p:nvPr>
        </p:nvGraphicFramePr>
        <p:xfrm>
          <a:off x="574766" y="1720685"/>
          <a:ext cx="1113826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414">
                  <a:extLst>
                    <a:ext uri="{9D8B030D-6E8A-4147-A177-3AD203B41FA5}">
                      <a16:colId xmlns:a16="http://schemas.microsoft.com/office/drawing/2014/main" val="1570194124"/>
                    </a:ext>
                  </a:extLst>
                </a:gridCol>
                <a:gridCol w="2634015">
                  <a:extLst>
                    <a:ext uri="{9D8B030D-6E8A-4147-A177-3AD203B41FA5}">
                      <a16:colId xmlns:a16="http://schemas.microsoft.com/office/drawing/2014/main" val="1242284847"/>
                    </a:ext>
                  </a:extLst>
                </a:gridCol>
                <a:gridCol w="1121834">
                  <a:extLst>
                    <a:ext uri="{9D8B030D-6E8A-4147-A177-3AD203B41FA5}">
                      <a16:colId xmlns:a16="http://schemas.microsoft.com/office/drawing/2014/main" val="18545251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9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Age, Gender, Marital Status, Over 18, Work Life Balance,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Personal Details</a:t>
                      </a:r>
                    </a:p>
                  </a:txBody>
                  <a:tcPr anchor="ctr"/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076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Daily Rate, Hourly Rate, Monthly Income, Monthly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Salary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32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Business Travel, Distance from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Commute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15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Education, Education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Education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6837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Department, Job Level, Job 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4978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Environment Satisfaction, Job Satisfaction, Relationship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Satisfaction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744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Num Companies Worked, Total Working Years, Years At Company, Years In Current Role, Years With Curr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Work History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3943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Job Involvement, Percent Salary Hike, Performance Rating, Years Since Last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Performance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0628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Employee Number, Employee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Identification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2567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Overtime, Standard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Hours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430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Training Times Last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Other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814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Stock Option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Perks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835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3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7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606</TotalTime>
  <Words>481</Words>
  <Application>Microsoft Office PowerPoint</Application>
  <PresentationFormat>Widescreen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Project 4 – Predicting Employee Attrition</vt:lpstr>
      <vt:lpstr>Background</vt:lpstr>
      <vt:lpstr>Data Source</vt:lpstr>
      <vt:lpstr>Data Importing</vt:lpstr>
      <vt:lpstr>PostgreSQL</vt:lpstr>
      <vt:lpstr>Psycopg2</vt:lpstr>
      <vt:lpstr>gitignore</vt:lpstr>
      <vt:lpstr>Data Preprocessing</vt:lpstr>
      <vt:lpstr>Input Data</vt:lpstr>
      <vt:lpstr>Dropping columns</vt:lpstr>
      <vt:lpstr>Encoding</vt:lpstr>
      <vt:lpstr>Logistic regression model</vt:lpstr>
      <vt:lpstr>LR MODEL</vt:lpstr>
      <vt:lpstr>Evaluation</vt:lpstr>
      <vt:lpstr>Evaluating the lr model</vt:lpstr>
      <vt:lpstr>Optimisation</vt:lpstr>
      <vt:lpstr>Optimisation methods</vt:lpstr>
      <vt:lpstr>Further pre-processing</vt:lpstr>
      <vt:lpstr>Model coefficients</vt:lpstr>
      <vt:lpstr>PowerPoint Presentation</vt:lpstr>
      <vt:lpstr>permutations</vt:lpstr>
      <vt:lpstr>PowerPoint Presentation</vt:lpstr>
      <vt:lpstr>Correlation analysis</vt:lpstr>
      <vt:lpstr>PowerPoint Presentation</vt:lpstr>
      <vt:lpstr>RFE (Recursive Feature Elimination)</vt:lpstr>
      <vt:lpstr>PowerPoint Presentation</vt:lpstr>
      <vt:lpstr>Optimisation Evaluation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379</cp:revision>
  <dcterms:created xsi:type="dcterms:W3CDTF">2024-07-09T01:00:21Z</dcterms:created>
  <dcterms:modified xsi:type="dcterms:W3CDTF">2024-07-22T13:20:20Z</dcterms:modified>
</cp:coreProperties>
</file>