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65" r:id="rId3"/>
    <p:sldId id="266" r:id="rId4"/>
    <p:sldId id="267" r:id="rId5"/>
    <p:sldId id="274" r:id="rId6"/>
    <p:sldId id="275" r:id="rId7"/>
    <p:sldId id="268" r:id="rId8"/>
    <p:sldId id="260" r:id="rId9"/>
    <p:sldId id="269" r:id="rId10"/>
    <p:sldId id="261" r:id="rId11"/>
    <p:sldId id="270" r:id="rId12"/>
    <p:sldId id="262" r:id="rId13"/>
    <p:sldId id="263" r:id="rId14"/>
    <p:sldId id="271" r:id="rId15"/>
    <p:sldId id="26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7FE41-69DA-E80A-0842-650E34553C20}" v="661" dt="2024-07-09T01:39:05.473"/>
    <p1510:client id="{C46C95EC-D897-144D-C857-7DAC0E2C583E}" v="62" dt="2024-07-09T01:05:42.806"/>
    <p1510:client id="{FAF3DDD8-B6DF-1C1C-E195-BD7478C8F6A8}" v="510" dt="2024-07-09T02:00:12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nseaddataanalytics.github.io/INSEADAnalytics/groupprojects/January2018FBL/IBM_Attrition_VSS.html" TargetMode="External"/><Relationship Id="rId2" Type="http://schemas.openxmlformats.org/officeDocument/2006/relationships/hyperlink" Target="https://www.kaggle.com/datasets/pavansubhasht/ibm-hr-analytics-attrition-dataset/discussion/23375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interpreting-coefficients-in-linear-and-logistic-regression-6ddf1295f6f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vansubhasht/ibm-hr-analytics-attrition-dataset/discussion/23375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1CDA9-B7A3-5135-6DEC-2C3815E2B0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890" b="411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3CD3A99-FEC9-A424-5A20-66F146FCD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4 – Predicting Employee Attrition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404467-4F91-C465-8AD0-1C01A3E3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Ayesha Maryam, Athul Madhusudhanan, Mujahid Iqbal, Edward Vaughan, Daniel Daniel</a:t>
            </a:r>
          </a:p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46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3569-2D02-F169-A249-3720C534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B250-AC2D-D651-2E01-8FC8302C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predictions = </a:t>
            </a:r>
            <a:r>
              <a:rPr lang="en-US" dirty="0" err="1"/>
              <a:t>classifier.predict</a:t>
            </a:r>
            <a:r>
              <a:rPr lang="en-US" dirty="0"/>
              <a:t> 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244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150-BF61-9D75-0274-0AF0E9D2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99FDE-415E-8764-F1A9-2688F1201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3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CB2A-3CB9-C62C-B6CD-7F32B97B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81E2-E098-78AB-1E4F-6F401B7E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sklearn.svm</a:t>
            </a:r>
            <a:r>
              <a:rPr lang="en-US" dirty="0"/>
              <a:t> import SVC</a:t>
            </a:r>
            <a:endParaRPr lang="en-US"/>
          </a:p>
          <a:p>
            <a:pPr marL="0" indent="0">
              <a:buNone/>
            </a:pPr>
            <a:r>
              <a:rPr lang="en-US" err="1"/>
              <a:t>confusion_matrix</a:t>
            </a:r>
            <a:r>
              <a:rPr lang="en-US" dirty="0"/>
              <a:t> (</a:t>
            </a:r>
            <a:r>
              <a:rPr lang="en-US" err="1"/>
              <a:t>y_test</a:t>
            </a:r>
            <a:r>
              <a:rPr lang="en-US" dirty="0"/>
              <a:t>, predictions)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Array ([[317, 0].</a:t>
            </a:r>
          </a:p>
          <a:p>
            <a:pPr marL="914400" lvl="2" indent="0">
              <a:buNone/>
            </a:pPr>
            <a:r>
              <a:rPr lang="en-US" dirty="0"/>
              <a:t>     [   50,    1]])</a:t>
            </a:r>
          </a:p>
        </p:txBody>
      </p:sp>
    </p:spTree>
    <p:extLst>
      <p:ext uri="{BB962C8B-B14F-4D97-AF65-F5344CB8AC3E}">
        <p14:creationId xmlns:p14="http://schemas.microsoft.com/office/powerpoint/2010/main" val="325788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FC48-066F-FF53-C720-5FF94DAB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915B-9385-86E9-A474-DDA53321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target_names</a:t>
            </a:r>
            <a:r>
              <a:rPr lang="en-US" dirty="0"/>
              <a:t> = ['Attrition', 'No Attrition']</a:t>
            </a:r>
          </a:p>
          <a:p>
            <a:pPr marL="0" indent="0">
              <a:buNone/>
            </a:pPr>
            <a:r>
              <a:rPr lang="en-US" dirty="0"/>
              <a:t>print (</a:t>
            </a:r>
            <a:r>
              <a:rPr lang="en-US" dirty="0" err="1"/>
              <a:t>classification_report</a:t>
            </a:r>
            <a:r>
              <a:rPr lang="en-US" dirty="0"/>
              <a:t> (</a:t>
            </a:r>
            <a:r>
              <a:rPr lang="en-US" dirty="0" err="1"/>
              <a:t>y_test</a:t>
            </a:r>
            <a:r>
              <a:rPr lang="en-US" dirty="0"/>
              <a:t>, predictions, </a:t>
            </a:r>
            <a:r>
              <a:rPr lang="en-US" dirty="0" err="1"/>
              <a:t>target_names</a:t>
            </a:r>
            <a:r>
              <a:rPr lang="en-US" dirty="0"/>
              <a:t> = </a:t>
            </a:r>
            <a:r>
              <a:rPr lang="en-US" dirty="0" err="1"/>
              <a:t>target_names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      precision recall f1-score support</a:t>
            </a:r>
          </a:p>
          <a:p>
            <a:pPr marL="0" indent="0">
              <a:buNone/>
            </a:pPr>
            <a:r>
              <a:rPr lang="en-US" dirty="0"/>
              <a:t>Attrition      0.86   1.00     0.93   317</a:t>
            </a:r>
          </a:p>
          <a:p>
            <a:pPr marL="0" indent="0">
              <a:buNone/>
            </a:pPr>
            <a:r>
              <a:rPr lang="en-US" dirty="0"/>
              <a:t>No Attrition   1.00    0.02     0.04     51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accuracy            0.86    368</a:t>
            </a:r>
          </a:p>
          <a:p>
            <a:pPr marL="0" indent="0">
              <a:buNone/>
            </a:pPr>
            <a:r>
              <a:rPr lang="en-US" dirty="0"/>
              <a:t>macro avg      0.93    0.51    0.48    368</a:t>
            </a:r>
          </a:p>
          <a:p>
            <a:pPr marL="0" indent="0">
              <a:buNone/>
            </a:pPr>
            <a:r>
              <a:rPr lang="en-US" dirty="0"/>
              <a:t>weighted avg    0.88    0.86    0.80     368</a:t>
            </a:r>
          </a:p>
        </p:txBody>
      </p:sp>
    </p:spTree>
    <p:extLst>
      <p:ext uri="{BB962C8B-B14F-4D97-AF65-F5344CB8AC3E}">
        <p14:creationId xmlns:p14="http://schemas.microsoft.com/office/powerpoint/2010/main" val="403285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3080-3B6A-C133-A9F8-FDA6228A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1AF38-1425-90D6-A955-46DF61DDF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06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From the confusion matrix, the classifier does very well on no attrition, correctly labelling all the samples.  It does less well on attrition, getting all but one wrong.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From the classification report, the precision (the ability of a classifier not to label a negative sample as positive) is good for both attrition and no attrition.  The recall (the ability of a classifier to find all the positive samples) is good for attrition but bad for no attrition. </a:t>
            </a:r>
          </a:p>
        </p:txBody>
      </p:sp>
    </p:spTree>
    <p:extLst>
      <p:ext uri="{BB962C8B-B14F-4D97-AF65-F5344CB8AC3E}">
        <p14:creationId xmlns:p14="http://schemas.microsoft.com/office/powerpoint/2010/main" val="24607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DF19-5012-94CE-8777-EA0983D7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4DF02-DE7E-B92C-0814-439A51FD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Dataset: </a:t>
            </a:r>
            <a:r>
              <a:rPr lang="en-GB" dirty="0">
                <a:hlinkClick r:id="rId2"/>
              </a:rPr>
              <a:t>https://www.kaggle.com/datasets/pavansubhasht/ibm-hr-analytics-attrition-dataset/discussion/233758</a:t>
            </a:r>
            <a:endParaRPr lang="en-GB" dirty="0"/>
          </a:p>
          <a:p>
            <a:r>
              <a:rPr lang="en-GB" dirty="0"/>
              <a:t>Help: </a:t>
            </a:r>
            <a:r>
              <a:rPr lang="en-GB" dirty="0">
                <a:hlinkClick r:id="rId3"/>
              </a:rPr>
              <a:t>https://inseaddataanalytics.github.io/INSEADAnalytics/groupprojects/January2018FBL/IBM_Attrition_VSS.html</a:t>
            </a:r>
            <a:endParaRPr lang="en-GB" dirty="0"/>
          </a:p>
          <a:p>
            <a:r>
              <a:rPr lang="en-GB" dirty="0" err="1"/>
              <a:t>Coefs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https://towardsdatascience.com/interpreting-coefficients-in-linear-and-logistic-regression-6ddf1295f6f1</a:t>
            </a:r>
            <a:endParaRPr lang="en-GB" dirty="0"/>
          </a:p>
          <a:p>
            <a:r>
              <a:rPr lang="en-GB"/>
              <a:t>POSTGRES: https://www.tutorialspoint.com/python_data_access/python_postgresql_database_connection.htm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13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20C4-4D40-A797-D87D-1713BE80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2708-DF62-F005-513F-E2497398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39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F859-F17B-7596-ACEF-876C2B74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43E5-5AFF-5E16-2814-306F80D2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IBM HR Analytics Employee Attrition &amp; Performance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From IBM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Sourced from Kaggle: </a:t>
            </a:r>
            <a:r>
              <a:rPr lang="en-GB" dirty="0">
                <a:hlinkClick r:id="rId2"/>
              </a:rPr>
              <a:t>https://www.kaggle.com/datasets/pavansubhasht/ibm-hr-analytics-attrition-dataset/discussion/233758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Wide variety of metrics to analyse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1470 records</a:t>
            </a:r>
          </a:p>
        </p:txBody>
      </p:sp>
    </p:spTree>
    <p:extLst>
      <p:ext uri="{BB962C8B-B14F-4D97-AF65-F5344CB8AC3E}">
        <p14:creationId xmlns:p14="http://schemas.microsoft.com/office/powerpoint/2010/main" val="20948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A461-FD16-D766-795B-08997DCB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1AA1-5C05-5660-6431-40108342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the CSV file into a Pandas </a:t>
            </a:r>
            <a:r>
              <a:rPr lang="en-US" dirty="0" err="1"/>
              <a:t>dataframe</a:t>
            </a:r>
            <a:r>
              <a:rPr lang="en-US" dirty="0"/>
              <a:t> after it's been uploaded to </a:t>
            </a:r>
            <a:r>
              <a:rPr lang="en-US" dirty="0" err="1"/>
              <a:t>Colab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attrition_data_df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 ('/content/WA_Fn-UseC_-HR-Employee-Attrition.csv')</a:t>
            </a:r>
          </a:p>
          <a:p>
            <a:pPr marL="0" indent="0">
              <a:buNone/>
            </a:pPr>
            <a:r>
              <a:rPr lang="en-US" dirty="0" err="1"/>
              <a:t>attrition_data_df.head</a:t>
            </a:r>
            <a:r>
              <a:rPr lang="en-US" dirty="0"/>
              <a:t> 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22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38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Data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8A3EF7-2BD4-49A1-20E7-110F39634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618812"/>
              </p:ext>
            </p:extLst>
          </p:nvPr>
        </p:nvGraphicFramePr>
        <p:xfrm>
          <a:off x="931817" y="1524002"/>
          <a:ext cx="8725989" cy="49029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727269">
                  <a:extLst>
                    <a:ext uri="{9D8B030D-6E8A-4147-A177-3AD203B41FA5}">
                      <a16:colId xmlns:a16="http://schemas.microsoft.com/office/drawing/2014/main" val="467901364"/>
                    </a:ext>
                  </a:extLst>
                </a:gridCol>
                <a:gridCol w="4998720">
                  <a:extLst>
                    <a:ext uri="{9D8B030D-6E8A-4147-A177-3AD203B41FA5}">
                      <a16:colId xmlns:a16="http://schemas.microsoft.com/office/drawing/2014/main" val="930196476"/>
                    </a:ext>
                  </a:extLst>
                </a:gridCol>
              </a:tblGrid>
              <a:tr h="1939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 dirty="0">
                          <a:effectLst/>
                        </a:rPr>
                        <a:t>Column Names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kern="100" dirty="0">
                          <a:effectLst/>
                        </a:rPr>
                        <a:t>Description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48565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Age, Gender,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MaritalStatus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Over18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2290241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Attrition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71742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BusinessTravel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DistanceFromHome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331982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DailyRate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HourlyRate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MonthlyRate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0243689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Department,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JobLevel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JobRole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3162789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Education,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EducationField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80238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EmployeeCount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382428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EmployeeNumber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0951268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EnvironmentSatisfaction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4380118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JobInvolvement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5817986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JobSatisfaction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5963660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MonthlyIncome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8025216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NumCompaniesWorked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2484606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OverTime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5888883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PercentSalaryHike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888504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PerformanceRating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7731157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RelationshipSatisfaction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191207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StandardHours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0124625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StockOptionLevel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0255621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TotalWorkingYears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0915272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TrainingTimesLastYear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076994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WorkLifeBalance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3141562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YearsAtCompany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YearsInCurrentRole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YearsSinceLastPromotion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2449285"/>
                  </a:ext>
                </a:extLst>
              </a:tr>
              <a:tr h="19620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YearsWithCurrManager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0496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673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178C-B1EA-32CE-54AB-224E912D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and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3275-ED7F-13CB-B8B5-4396224B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label the attrition column, convert Yes/No columns to 1/0 columns and then drop attrition column from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 = </a:t>
            </a:r>
            <a:r>
              <a:rPr lang="en-US" dirty="0" err="1"/>
              <a:t>attrition_data_df</a:t>
            </a:r>
            <a:r>
              <a:rPr lang="en-US" dirty="0"/>
              <a:t> ('Attrition')</a:t>
            </a:r>
          </a:p>
          <a:p>
            <a:pPr marL="0" indent="0">
              <a:buNone/>
            </a:pPr>
            <a:r>
              <a:rPr lang="en-US" dirty="0"/>
              <a:t>y = </a:t>
            </a:r>
            <a:r>
              <a:rPr lang="en-US" dirty="0" err="1"/>
              <a:t>y.apply</a:t>
            </a:r>
            <a:r>
              <a:rPr lang="en-US" dirty="0"/>
              <a:t> (lambda x: 1 if x == 'Yes else 0)</a:t>
            </a:r>
          </a:p>
          <a:p>
            <a:pPr marL="0" indent="0">
              <a:buNone/>
            </a:pPr>
            <a:r>
              <a:rPr lang="en-US" dirty="0"/>
              <a:t>X = </a:t>
            </a:r>
            <a:r>
              <a:rPr lang="en-US" dirty="0" err="1"/>
              <a:t>attrition_data_df.drop</a:t>
            </a:r>
            <a:r>
              <a:rPr lang="en-US" dirty="0"/>
              <a:t> ('Attrition', axis = 1)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08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ABFD-179B-8554-8055-9BC52D19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C319-2F84-A3CD-8F93-FDBE17E9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err="1"/>
              <a:t>sklearn.model_selection</a:t>
            </a:r>
            <a:r>
              <a:rPr lang="en-US" dirty="0"/>
              <a:t> import </a:t>
            </a:r>
            <a:r>
              <a:rPr lang="en-US" err="1"/>
              <a:t>train_test_split</a:t>
            </a:r>
            <a:endParaRPr lang="en-US"/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err="1"/>
              <a:t>sklearn.preprocessing</a:t>
            </a:r>
            <a:r>
              <a:rPr lang="en-US" dirty="0"/>
              <a:t> import </a:t>
            </a:r>
            <a:r>
              <a:rPr lang="en-US" err="1"/>
              <a:t>LabelEncoder</a:t>
            </a:r>
            <a:endParaRPr lang="en-US"/>
          </a:p>
          <a:p>
            <a:pPr marL="0" indent="0">
              <a:buNone/>
            </a:pPr>
            <a:r>
              <a:rPr lang="en-US" dirty="0"/>
              <a:t>lc = </a:t>
            </a:r>
            <a:r>
              <a:rPr lang="en-US" err="1"/>
              <a:t>LabelEncoder</a:t>
            </a:r>
            <a:r>
              <a:rPr lang="en-US" dirty="0"/>
              <a:t> ()</a:t>
            </a:r>
          </a:p>
          <a:p>
            <a:pPr marL="0" indent="0">
              <a:buNone/>
            </a:pPr>
            <a:r>
              <a:rPr lang="en-US" dirty="0"/>
              <a:t>for col in </a:t>
            </a:r>
            <a:r>
              <a:rPr lang="en-US" err="1"/>
              <a:t>X.columns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 X [col].</a:t>
            </a:r>
            <a:r>
              <a:rPr lang="en-US" err="1"/>
              <a:t>dtype</a:t>
            </a:r>
            <a:r>
              <a:rPr lang="en-US" dirty="0"/>
              <a:t> == 'object':</a:t>
            </a:r>
          </a:p>
          <a:p>
            <a:pPr marL="914400" lvl="2" indent="0">
              <a:buNone/>
            </a:pPr>
            <a:r>
              <a:rPr lang="en-US" dirty="0"/>
              <a:t>X [col] = </a:t>
            </a:r>
            <a:r>
              <a:rPr lang="en-US" err="1"/>
              <a:t>lc.fit_transform</a:t>
            </a:r>
            <a:r>
              <a:rPr lang="en-US" dirty="0"/>
              <a:t> (X [col]</a:t>
            </a:r>
          </a:p>
          <a:p>
            <a:pPr marL="0" indent="0">
              <a:buNone/>
            </a:pP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 (X, y, </a:t>
            </a:r>
            <a:r>
              <a:rPr lang="en-US" dirty="0" err="1"/>
              <a:t>random_state</a:t>
            </a:r>
            <a:r>
              <a:rPr lang="en-US" dirty="0"/>
              <a:t> = 165)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classifier = </a:t>
            </a:r>
            <a:r>
              <a:rPr lang="en-US" dirty="0" err="1"/>
              <a:t>LogisticRegression</a:t>
            </a:r>
            <a:r>
              <a:rPr lang="en-US" dirty="0"/>
              <a:t> (solver = '</a:t>
            </a:r>
            <a:r>
              <a:rPr lang="en-US" dirty="0" err="1"/>
              <a:t>lbfgs</a:t>
            </a:r>
            <a:r>
              <a:rPr lang="en-US" dirty="0"/>
              <a:t>', </a:t>
            </a:r>
            <a:r>
              <a:rPr lang="en-US" dirty="0" err="1"/>
              <a:t>random_state</a:t>
            </a:r>
            <a:r>
              <a:rPr lang="en-US" dirty="0"/>
              <a:t> = 165)</a:t>
            </a:r>
          </a:p>
          <a:p>
            <a:pPr marL="0" indent="0">
              <a:buNone/>
            </a:pPr>
            <a:r>
              <a:rPr lang="en-US" dirty="0" err="1"/>
              <a:t>classifier_fit</a:t>
            </a:r>
            <a:r>
              <a:rPr lang="en-US" dirty="0"/>
              <a:t> 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  </a:t>
            </a:r>
          </a:p>
        </p:txBody>
      </p:sp>
    </p:spTree>
    <p:extLst>
      <p:ext uri="{BB962C8B-B14F-4D97-AF65-F5344CB8AC3E}">
        <p14:creationId xmlns:p14="http://schemas.microsoft.com/office/powerpoint/2010/main" val="393094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C1B2-6680-9EE7-F905-B19C196D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613D6-DB10-29A4-A285-D475B86D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0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625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office theme</vt:lpstr>
      <vt:lpstr>Project 4 – Predicting Employee Attrition</vt:lpstr>
      <vt:lpstr>Background</vt:lpstr>
      <vt:lpstr>Data Source</vt:lpstr>
      <vt:lpstr>Data Import</vt:lpstr>
      <vt:lpstr>Data Preprocessing</vt:lpstr>
      <vt:lpstr>Input Data</vt:lpstr>
      <vt:lpstr>Features and Targets</vt:lpstr>
      <vt:lpstr>Split the data</vt:lpstr>
      <vt:lpstr>Logistic Regression Model</vt:lpstr>
      <vt:lpstr>Predictions</vt:lpstr>
      <vt:lpstr>Evaluation</vt:lpstr>
      <vt:lpstr>Confusion Matrix</vt:lpstr>
      <vt:lpstr>Classification Report</vt:lpstr>
      <vt:lpstr>Optimisation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Comment</cp:lastModifiedBy>
  <cp:revision>362</cp:revision>
  <dcterms:created xsi:type="dcterms:W3CDTF">2024-07-09T01:00:21Z</dcterms:created>
  <dcterms:modified xsi:type="dcterms:W3CDTF">2024-07-16T20:36:08Z</dcterms:modified>
</cp:coreProperties>
</file>