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73" r:id="rId2"/>
    <p:sldId id="296" r:id="rId3"/>
    <p:sldId id="266" r:id="rId4"/>
    <p:sldId id="277" r:id="rId5"/>
    <p:sldId id="267" r:id="rId6"/>
    <p:sldId id="276" r:id="rId7"/>
    <p:sldId id="279" r:id="rId8"/>
    <p:sldId id="274" r:id="rId9"/>
    <p:sldId id="275" r:id="rId10"/>
    <p:sldId id="280" r:id="rId11"/>
    <p:sldId id="281" r:id="rId12"/>
    <p:sldId id="282" r:id="rId13"/>
    <p:sldId id="283" r:id="rId14"/>
    <p:sldId id="270" r:id="rId15"/>
    <p:sldId id="284" r:id="rId16"/>
    <p:sldId id="271" r:id="rId17"/>
    <p:sldId id="285" r:id="rId18"/>
    <p:sldId id="289" r:id="rId19"/>
    <p:sldId id="286" r:id="rId20"/>
    <p:sldId id="291" r:id="rId21"/>
    <p:sldId id="287" r:id="rId22"/>
    <p:sldId id="292" r:id="rId23"/>
    <p:sldId id="288" r:id="rId24"/>
    <p:sldId id="293" r:id="rId25"/>
    <p:sldId id="290" r:id="rId26"/>
    <p:sldId id="294" r:id="rId27"/>
    <p:sldId id="295" r:id="rId28"/>
    <p:sldId id="264" r:id="rId29"/>
    <p:sldId id="297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37FE41-69DA-E80A-0842-650E34553C20}" v="661" dt="2024-07-09T01:39:05.473"/>
    <p1510:client id="{C46C95EC-D897-144D-C857-7DAC0E2C583E}" v="62" dt="2024-07-09T01:05:42.806"/>
    <p1510:client id="{FAF3DDD8-B6DF-1C1C-E195-BD7478C8F6A8}" v="510" dt="2024-07-09T02:00:12.7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32" autoAdjust="0"/>
    <p:restoredTop sz="94660"/>
  </p:normalViewPr>
  <p:slideViewPr>
    <p:cSldViewPr snapToGrid="0">
      <p:cViewPr varScale="1">
        <p:scale>
          <a:sx n="47" d="100"/>
          <a:sy n="47" d="100"/>
        </p:scale>
        <p:origin x="53" y="9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46CE7D5-CF57-46EF-B807-FDD0502418D4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386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56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5970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418572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4188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4168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4503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886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722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890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34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708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535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029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142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552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418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5973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pavansubhasht/ibm-hr-analytics-attrition-dataset/discussion/233758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CD3A99-FEC9-A424-5A20-66F146FCD9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1668" y="1215496"/>
            <a:ext cx="5367866" cy="2387600"/>
          </a:xfrm>
        </p:spPr>
        <p:txBody>
          <a:bodyPr>
            <a:normAutofit/>
          </a:bodyPr>
          <a:lstStyle/>
          <a:p>
            <a:r>
              <a:rPr lang="en-US" sz="4400"/>
              <a:t>Project 4 – Predicting Employee Attrition</a:t>
            </a:r>
            <a:endParaRPr lang="en-GB" sz="440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F404467-4F91-C465-8AD0-1C01A3E3D7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1667" y="3602038"/>
            <a:ext cx="5376333" cy="1655762"/>
          </a:xfrm>
        </p:spPr>
        <p:txBody>
          <a:bodyPr>
            <a:normAutofit/>
          </a:bodyPr>
          <a:lstStyle/>
          <a:p>
            <a:r>
              <a:rPr lang="en-GB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Ayesha Maryam, </a:t>
            </a:r>
            <a:r>
              <a:rPr lang="en-GB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Athul</a:t>
            </a:r>
            <a:r>
              <a:rPr lang="en-GB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GB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Madhusudhanan</a:t>
            </a:r>
            <a:r>
              <a:rPr lang="en-GB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, Mujahid Iqbal, Edward Vaughan, Daniel </a:t>
            </a:r>
            <a:r>
              <a:rPr lang="en-GB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Daniel</a:t>
            </a:r>
            <a:endParaRPr lang="en-GB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GB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D1CDA9-B7A3-5135-6DEC-2C3815E2B05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890" b="4110"/>
          <a:stretch/>
        </p:blipFill>
        <p:spPr>
          <a:xfrm>
            <a:off x="1319503" y="2310417"/>
            <a:ext cx="3525628" cy="1983165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87846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79525E-0BC5-351D-531E-E1A27D188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Dropping 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E68C6-DC9B-6342-A57B-0012D2839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err="1"/>
              <a:t>EmployeeCount</a:t>
            </a:r>
            <a:endParaRPr lang="en-GB" dirty="0"/>
          </a:p>
          <a:p>
            <a:pPr lvl="1"/>
            <a:r>
              <a:rPr lang="en-GB" dirty="0"/>
              <a:t>“1” for all employees.</a:t>
            </a:r>
          </a:p>
          <a:p>
            <a:r>
              <a:rPr lang="en-GB" dirty="0" err="1"/>
              <a:t>EmployeeNumber</a:t>
            </a:r>
            <a:endParaRPr lang="en-GB" dirty="0"/>
          </a:p>
          <a:p>
            <a:pPr lvl="1"/>
            <a:r>
              <a:rPr lang="en-GB" dirty="0"/>
              <a:t>Identification Number</a:t>
            </a:r>
          </a:p>
          <a:p>
            <a:r>
              <a:rPr lang="en-GB" dirty="0"/>
              <a:t>Over18</a:t>
            </a:r>
          </a:p>
          <a:p>
            <a:pPr lvl="1"/>
            <a:r>
              <a:rPr lang="en-GB" dirty="0"/>
              <a:t>All participants were over 18</a:t>
            </a:r>
          </a:p>
          <a:p>
            <a:r>
              <a:rPr lang="en-GB" dirty="0"/>
              <a:t>Standard hours</a:t>
            </a:r>
          </a:p>
          <a:p>
            <a:pPr lvl="1"/>
            <a:r>
              <a:rPr lang="en-GB" dirty="0"/>
              <a:t>All staff worked the same standard hours of 80.</a:t>
            </a:r>
          </a:p>
        </p:txBody>
      </p:sp>
    </p:spTree>
    <p:extLst>
      <p:ext uri="{BB962C8B-B14F-4D97-AF65-F5344CB8AC3E}">
        <p14:creationId xmlns:p14="http://schemas.microsoft.com/office/powerpoint/2010/main" val="2125573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79525E-0BC5-351D-531E-E1A27D188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Encoding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E68C6-DC9B-6342-A57B-0012D2839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62296"/>
            <a:ext cx="3630612" cy="2761462"/>
          </a:xfrm>
        </p:spPr>
        <p:txBody>
          <a:bodyPr>
            <a:normAutofit lnSpcReduction="10000"/>
          </a:bodyPr>
          <a:lstStyle/>
          <a:p>
            <a:r>
              <a:rPr lang="en-GB" dirty="0"/>
              <a:t>Attrition</a:t>
            </a:r>
          </a:p>
          <a:p>
            <a:pPr lvl="1"/>
            <a:r>
              <a:rPr lang="en-GB" dirty="0"/>
              <a:t>Yes or No</a:t>
            </a:r>
          </a:p>
          <a:p>
            <a:r>
              <a:rPr lang="en-GB" dirty="0"/>
              <a:t>Gender</a:t>
            </a:r>
          </a:p>
          <a:p>
            <a:pPr lvl="1"/>
            <a:r>
              <a:rPr lang="en-GB" dirty="0"/>
              <a:t>Male or Female</a:t>
            </a:r>
          </a:p>
          <a:p>
            <a:r>
              <a:rPr lang="en-GB" dirty="0" err="1"/>
              <a:t>OverTime</a:t>
            </a:r>
            <a:endParaRPr lang="en-GB" dirty="0"/>
          </a:p>
          <a:p>
            <a:pPr lvl="1"/>
            <a:r>
              <a:rPr lang="en-GB" dirty="0"/>
              <a:t>Yes or No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70B80A2-DC15-71BE-1015-B34A3F345398}"/>
              </a:ext>
            </a:extLst>
          </p:cNvPr>
          <p:cNvSpPr txBox="1">
            <a:spLocks/>
          </p:cNvSpPr>
          <p:nvPr/>
        </p:nvSpPr>
        <p:spPr>
          <a:xfrm>
            <a:off x="7184566" y="1862296"/>
            <a:ext cx="3630611" cy="27614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BusinessTravel</a:t>
            </a:r>
          </a:p>
          <a:p>
            <a:r>
              <a:rPr lang="en-GB"/>
              <a:t>Department</a:t>
            </a:r>
          </a:p>
          <a:p>
            <a:r>
              <a:rPr lang="en-GB"/>
              <a:t>EducationField</a:t>
            </a:r>
          </a:p>
          <a:p>
            <a:r>
              <a:rPr lang="en-GB"/>
              <a:t>JobRole</a:t>
            </a:r>
          </a:p>
          <a:p>
            <a:r>
              <a:rPr lang="en-GB"/>
              <a:t>MaritalStatus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0C421A-D3F7-7EA7-DF13-E628F02E8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9872" y="4757372"/>
            <a:ext cx="5400000" cy="11862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F9D7F7B-A608-3B52-8AB1-1B05E2669C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3518" y="4757372"/>
            <a:ext cx="3326401" cy="11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951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ED9828-FC9C-DA7E-1099-904BCA7C4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Logistic regression model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431871-5C7D-5E8D-21C7-F6C39B6A1F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717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79525E-0BC5-351D-531E-E1A27D188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GB" dirty="0"/>
              <a:t>LR MODEL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31022D-2117-6260-052B-C5A63751C2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3" y="1999700"/>
            <a:ext cx="3519441" cy="1177738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BFDB4EE-3ACE-84CD-59C9-F6F0365B11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413" y="4665167"/>
            <a:ext cx="3519442" cy="1054171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452D925-C117-0CE8-9BB9-6601134F12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1835" y="3429000"/>
            <a:ext cx="3519441" cy="984605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E68C6-DC9B-6342-A57B-0012D2839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728" y="3012125"/>
            <a:ext cx="4710683" cy="1653042"/>
          </a:xfrm>
        </p:spPr>
        <p:txBody>
          <a:bodyPr>
            <a:normAutofit/>
          </a:bodyPr>
          <a:lstStyle/>
          <a:p>
            <a:r>
              <a:rPr lang="en-GB" dirty="0"/>
              <a:t>Random state of “1”, used across the whole project, (for further reproducibility)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5560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60150-BF61-9D75-0274-0AF0E9D28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E99FDE-415E-8764-F1A9-2688F12013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53327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79525E-0BC5-351D-531E-E1A27D188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675913" cy="1478570"/>
          </a:xfrm>
        </p:spPr>
        <p:txBody>
          <a:bodyPr/>
          <a:lstStyle/>
          <a:p>
            <a:r>
              <a:rPr lang="en-GB" dirty="0"/>
              <a:t>Evaluating the </a:t>
            </a:r>
            <a:r>
              <a:rPr lang="en-GB" dirty="0" err="1"/>
              <a:t>lr</a:t>
            </a:r>
            <a:r>
              <a:rPr lang="en-GB" dirty="0"/>
              <a:t> model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78B1E7E9-3C5E-34A2-565E-F8C3D5C450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3500314"/>
              </p:ext>
            </p:extLst>
          </p:nvPr>
        </p:nvGraphicFramePr>
        <p:xfrm>
          <a:off x="278674" y="3834371"/>
          <a:ext cx="4840663" cy="1296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84663">
                  <a:extLst>
                    <a:ext uri="{9D8B030D-6E8A-4147-A177-3AD203B41FA5}">
                      <a16:colId xmlns:a16="http://schemas.microsoft.com/office/drawing/2014/main" val="2933850237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741497986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190130379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359576551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f1-score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1837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GB" dirty="0"/>
                        <a:t>Attrition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00796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r>
                        <a:rPr lang="en-GB" dirty="0"/>
                        <a:t>No Attrition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319783"/>
                  </a:ext>
                </a:extLst>
              </a:tr>
            </a:tbl>
          </a:graphicData>
        </a:graphic>
      </p:graphicFrame>
      <p:graphicFrame>
        <p:nvGraphicFramePr>
          <p:cNvPr id="8" name="Content Placeholder 1">
            <a:extLst>
              <a:ext uri="{FF2B5EF4-FFF2-40B4-BE49-F238E27FC236}">
                <a16:creationId xmlns:a16="http://schemas.microsoft.com/office/drawing/2014/main" id="{458083DC-FB27-D7CD-2EAC-B6596A11BC9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3062007"/>
              </p:ext>
            </p:extLst>
          </p:nvPr>
        </p:nvGraphicFramePr>
        <p:xfrm>
          <a:off x="304800" y="3023629"/>
          <a:ext cx="2536663" cy="3708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84663">
                  <a:extLst>
                    <a:ext uri="{9D8B030D-6E8A-4147-A177-3AD203B41FA5}">
                      <a16:colId xmlns:a16="http://schemas.microsoft.com/office/drawing/2014/main" val="2933850237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17414979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007961"/>
                  </a:ext>
                </a:extLst>
              </a:tr>
            </a:tbl>
          </a:graphicData>
        </a:graphic>
      </p:graphicFrame>
      <p:pic>
        <p:nvPicPr>
          <p:cNvPr id="5" name="Picture 4" descr="A diagram of a confusion matrix&#10;&#10;Description automatically generated">
            <a:extLst>
              <a:ext uri="{FF2B5EF4-FFF2-40B4-BE49-F238E27FC236}">
                <a16:creationId xmlns:a16="http://schemas.microsoft.com/office/drawing/2014/main" id="{9EB4CBCC-A057-F6D3-847E-70423CE5F2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5536" y="1040772"/>
            <a:ext cx="5934468" cy="4983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8462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D3080-3B6A-C133-A9F8-FDA6228AB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Optimisation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61AF38-1425-90D6-A955-46DF61DDF1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00620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2B433-18ED-5FDF-32EF-00C14CCCE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Optimisation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79995-1D90-058F-2B45-302FFC41C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Further pre-processing</a:t>
            </a:r>
          </a:p>
          <a:p>
            <a:pPr lvl="1"/>
            <a:r>
              <a:rPr lang="en-GB" dirty="0"/>
              <a:t>Dropping more columns</a:t>
            </a:r>
          </a:p>
          <a:p>
            <a:r>
              <a:rPr lang="en-GB" dirty="0"/>
              <a:t>Only using the most important features:</a:t>
            </a:r>
          </a:p>
          <a:p>
            <a:pPr lvl="1"/>
            <a:r>
              <a:rPr lang="en-GB" dirty="0"/>
              <a:t>Comparing model coefficients</a:t>
            </a:r>
          </a:p>
          <a:p>
            <a:pPr lvl="1"/>
            <a:r>
              <a:rPr lang="en-GB" dirty="0"/>
              <a:t>Permutation </a:t>
            </a:r>
            <a:r>
              <a:rPr lang="en-GB" dirty="0" err="1"/>
              <a:t>analyis</a:t>
            </a:r>
            <a:endParaRPr lang="en-GB" dirty="0"/>
          </a:p>
          <a:p>
            <a:pPr lvl="1"/>
            <a:r>
              <a:rPr lang="en-GB" dirty="0"/>
              <a:t>Correlation analysis</a:t>
            </a:r>
          </a:p>
          <a:p>
            <a:pPr lvl="1"/>
            <a:r>
              <a:rPr lang="en-GB" dirty="0"/>
              <a:t>RFE (Recursive Feature Elimination)</a:t>
            </a:r>
          </a:p>
        </p:txBody>
      </p:sp>
    </p:spTree>
    <p:extLst>
      <p:ext uri="{BB962C8B-B14F-4D97-AF65-F5344CB8AC3E}">
        <p14:creationId xmlns:p14="http://schemas.microsoft.com/office/powerpoint/2010/main" val="11837465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2B433-18ED-5FDF-32EF-00C14CCCE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GB"/>
              <a:t>Further pre-processing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79995-1D90-058F-2B45-302FFC41C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1613" y="2249487"/>
            <a:ext cx="3486487" cy="3541714"/>
          </a:xfrm>
        </p:spPr>
        <p:txBody>
          <a:bodyPr>
            <a:normAutofit/>
          </a:bodyPr>
          <a:lstStyle/>
          <a:p>
            <a:r>
              <a:rPr lang="en-GB" dirty="0"/>
              <a:t>“rate” columns dropped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EDDF35-177A-D920-B13F-DE246DA83F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900" y="2462077"/>
            <a:ext cx="7363853" cy="193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4104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2B433-18ED-5FDF-32EF-00C14CCCE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coefficients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0C1232-BE92-4217-C34A-7D3BE152F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2584297"/>
            <a:ext cx="4630390" cy="2872093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602ACA0-51A3-D0A7-D712-92394A589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249487"/>
            <a:ext cx="4951411" cy="3541714"/>
          </a:xfrm>
        </p:spPr>
        <p:txBody>
          <a:bodyPr/>
          <a:lstStyle/>
          <a:p>
            <a:r>
              <a:rPr lang="en-GB" dirty="0"/>
              <a:t>Model coefficient array converted to </a:t>
            </a:r>
            <a:r>
              <a:rPr lang="en-GB" dirty="0" err="1"/>
              <a:t>DataFrame</a:t>
            </a:r>
            <a:r>
              <a:rPr lang="en-GB" dirty="0"/>
              <a:t>, and then bar plot.</a:t>
            </a:r>
          </a:p>
          <a:p>
            <a:r>
              <a:rPr lang="en-GB" dirty="0"/>
              <a:t>Absolute values were used, so only the magnitude of importance was considered.</a:t>
            </a:r>
          </a:p>
          <a:p>
            <a:r>
              <a:rPr lang="en-GB" dirty="0"/>
              <a:t>Bar plot was created.</a:t>
            </a:r>
          </a:p>
        </p:txBody>
      </p:sp>
    </p:spTree>
    <p:extLst>
      <p:ext uri="{BB962C8B-B14F-4D97-AF65-F5344CB8AC3E}">
        <p14:creationId xmlns:p14="http://schemas.microsoft.com/office/powerpoint/2010/main" val="2930142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95AA1-6AD4-4B77-D5E6-57DBEE90C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F8CA2-8B47-21C5-373B-C32899033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Employee attrition – </a:t>
            </a:r>
            <a:r>
              <a:rPr lang="en-GB" i="1" dirty="0"/>
              <a:t>the departure of an employee(s) from employment, for whatever reason, be it voluntary or involuntary.</a:t>
            </a:r>
          </a:p>
          <a:p>
            <a:r>
              <a:rPr lang="en-GB" dirty="0"/>
              <a:t>Attrition in the UK is around 16.8%.</a:t>
            </a:r>
          </a:p>
          <a:p>
            <a:r>
              <a:rPr lang="en-GB" dirty="0"/>
              <a:t>20% is the accepted maximum threshold.</a:t>
            </a:r>
          </a:p>
          <a:p>
            <a:r>
              <a:rPr lang="en-GB" dirty="0"/>
              <a:t>Logistic Regression model to predict attrition.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49596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>
            <a:extLst>
              <a:ext uri="{FF2B5EF4-FFF2-40B4-BE49-F238E27FC236}">
                <a16:creationId xmlns:a16="http://schemas.microsoft.com/office/drawing/2014/main" id="{EA8ADA9F-99E3-4964-8962-1118D1439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366C3164-AA9F-47E3-913A-4F002BC0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23FFBAC2-26D2-48B6-B2AA-34AEA0E79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9B164BCB-27D3-4B8C-AC13-0A6F461082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8" name="Freeform 6">
                <a:extLst>
                  <a:ext uri="{FF2B5EF4-FFF2-40B4-BE49-F238E27FC236}">
                    <a16:creationId xmlns:a16="http://schemas.microsoft.com/office/drawing/2014/main" id="{10B247BE-F4A2-4259-9B20-FB9A555D2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9" name="Freeform 7">
                <a:extLst>
                  <a:ext uri="{FF2B5EF4-FFF2-40B4-BE49-F238E27FC236}">
                    <a16:creationId xmlns:a16="http://schemas.microsoft.com/office/drawing/2014/main" id="{39322C5A-DB6D-4B28-8C1C-1B1E89678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0" name="Freeform 8">
                <a:extLst>
                  <a:ext uri="{FF2B5EF4-FFF2-40B4-BE49-F238E27FC236}">
                    <a16:creationId xmlns:a16="http://schemas.microsoft.com/office/drawing/2014/main" id="{67009B08-E345-4516-96EC-ED0AB1F30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1" name="Freeform 9">
                <a:extLst>
                  <a:ext uri="{FF2B5EF4-FFF2-40B4-BE49-F238E27FC236}">
                    <a16:creationId xmlns:a16="http://schemas.microsoft.com/office/drawing/2014/main" id="{DFE2793C-165C-4635-A26E-C569C8E0C5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2" name="Freeform 10">
                <a:extLst>
                  <a:ext uri="{FF2B5EF4-FFF2-40B4-BE49-F238E27FC236}">
                    <a16:creationId xmlns:a16="http://schemas.microsoft.com/office/drawing/2014/main" id="{ECDFEF2C-7B0A-41A1-BB61-C92CB3E3A7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3" name="Freeform 11">
                <a:extLst>
                  <a:ext uri="{FF2B5EF4-FFF2-40B4-BE49-F238E27FC236}">
                    <a16:creationId xmlns:a16="http://schemas.microsoft.com/office/drawing/2014/main" id="{0012A396-1946-4B40-AA39-0790157CE9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4" name="Freeform 12">
                <a:extLst>
                  <a:ext uri="{FF2B5EF4-FFF2-40B4-BE49-F238E27FC236}">
                    <a16:creationId xmlns:a16="http://schemas.microsoft.com/office/drawing/2014/main" id="{CD6C6024-F73D-4991-97B9-BE53FF24E3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5" name="Freeform 13">
                <a:extLst>
                  <a:ext uri="{FF2B5EF4-FFF2-40B4-BE49-F238E27FC236}">
                    <a16:creationId xmlns:a16="http://schemas.microsoft.com/office/drawing/2014/main" id="{5977EDD1-3D10-43FA-B800-7A7C8112B7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6" name="Freeform 14">
                <a:extLst>
                  <a:ext uri="{FF2B5EF4-FFF2-40B4-BE49-F238E27FC236}">
                    <a16:creationId xmlns:a16="http://schemas.microsoft.com/office/drawing/2014/main" id="{D37988CF-9FC6-48F5-82F8-D2EB0178A3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7" name="Freeform 15">
                <a:extLst>
                  <a:ext uri="{FF2B5EF4-FFF2-40B4-BE49-F238E27FC236}">
                    <a16:creationId xmlns:a16="http://schemas.microsoft.com/office/drawing/2014/main" id="{EC5BB05B-491C-414A-91C3-B1CAB785A8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8" name="Line 16">
                <a:extLst>
                  <a:ext uri="{FF2B5EF4-FFF2-40B4-BE49-F238E27FC236}">
                    <a16:creationId xmlns:a16="http://schemas.microsoft.com/office/drawing/2014/main" id="{F3180CB6-F8D2-4596-B6CB-F9CEF5D389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9" name="Freeform 17">
                <a:extLst>
                  <a:ext uri="{FF2B5EF4-FFF2-40B4-BE49-F238E27FC236}">
                    <a16:creationId xmlns:a16="http://schemas.microsoft.com/office/drawing/2014/main" id="{DF338DD3-80F8-4F68-AC7C-361ABF2A9B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0" name="Freeform 18">
                <a:extLst>
                  <a:ext uri="{FF2B5EF4-FFF2-40B4-BE49-F238E27FC236}">
                    <a16:creationId xmlns:a16="http://schemas.microsoft.com/office/drawing/2014/main" id="{9666E4DB-B855-4A4E-BB50-1880738C11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1" name="Freeform 19">
                <a:extLst>
                  <a:ext uri="{FF2B5EF4-FFF2-40B4-BE49-F238E27FC236}">
                    <a16:creationId xmlns:a16="http://schemas.microsoft.com/office/drawing/2014/main" id="{F570FD9C-B435-4EF1-962C-621F1261AA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2" name="Freeform 20">
                <a:extLst>
                  <a:ext uri="{FF2B5EF4-FFF2-40B4-BE49-F238E27FC236}">
                    <a16:creationId xmlns:a16="http://schemas.microsoft.com/office/drawing/2014/main" id="{E236AF0B-3BDC-43C3-8FFC-2A94121E94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3" name="Rectangle 21">
                <a:extLst>
                  <a:ext uri="{FF2B5EF4-FFF2-40B4-BE49-F238E27FC236}">
                    <a16:creationId xmlns:a16="http://schemas.microsoft.com/office/drawing/2014/main" id="{3BA2C208-5097-4497-AA2C-ADDDAB48B6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4" name="Freeform 22">
                <a:extLst>
                  <a:ext uri="{FF2B5EF4-FFF2-40B4-BE49-F238E27FC236}">
                    <a16:creationId xmlns:a16="http://schemas.microsoft.com/office/drawing/2014/main" id="{6A45DD96-8D07-43CA-B036-6FDA880A17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5" name="Freeform 23">
                <a:extLst>
                  <a:ext uri="{FF2B5EF4-FFF2-40B4-BE49-F238E27FC236}">
                    <a16:creationId xmlns:a16="http://schemas.microsoft.com/office/drawing/2014/main" id="{AF7F7CBB-E154-4CD5-9ED0-D5DDC1DFEA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6" name="Freeform 24">
                <a:extLst>
                  <a:ext uri="{FF2B5EF4-FFF2-40B4-BE49-F238E27FC236}">
                    <a16:creationId xmlns:a16="http://schemas.microsoft.com/office/drawing/2014/main" id="{EFF4AB16-41DD-4877-8C28-ED78F4CA7F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7" name="Freeform 25">
                <a:extLst>
                  <a:ext uri="{FF2B5EF4-FFF2-40B4-BE49-F238E27FC236}">
                    <a16:creationId xmlns:a16="http://schemas.microsoft.com/office/drawing/2014/main" id="{30BCBD5D-92EB-487E-B1D0-F9000D45D1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8" name="Freeform 26">
                <a:extLst>
                  <a:ext uri="{FF2B5EF4-FFF2-40B4-BE49-F238E27FC236}">
                    <a16:creationId xmlns:a16="http://schemas.microsoft.com/office/drawing/2014/main" id="{DA07BDB8-9827-4EBF-9B99-6C503EA0BC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49" name="Freeform 27">
                <a:extLst>
                  <a:ext uri="{FF2B5EF4-FFF2-40B4-BE49-F238E27FC236}">
                    <a16:creationId xmlns:a16="http://schemas.microsoft.com/office/drawing/2014/main" id="{7F41FB05-1B3F-450A-A1A7-8C8BD182A5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0" name="Freeform 28">
                <a:extLst>
                  <a:ext uri="{FF2B5EF4-FFF2-40B4-BE49-F238E27FC236}">
                    <a16:creationId xmlns:a16="http://schemas.microsoft.com/office/drawing/2014/main" id="{0629E219-1F32-41C1-B921-05E4561179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1" name="Freeform 29">
                <a:extLst>
                  <a:ext uri="{FF2B5EF4-FFF2-40B4-BE49-F238E27FC236}">
                    <a16:creationId xmlns:a16="http://schemas.microsoft.com/office/drawing/2014/main" id="{8081FB28-486E-4C09-9D15-0B2657B56F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2" name="Freeform 30">
                <a:extLst>
                  <a:ext uri="{FF2B5EF4-FFF2-40B4-BE49-F238E27FC236}">
                    <a16:creationId xmlns:a16="http://schemas.microsoft.com/office/drawing/2014/main" id="{CB547EFB-F29D-4336-9644-0AE7A94EA4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3" name="Freeform 31">
                <a:extLst>
                  <a:ext uri="{FF2B5EF4-FFF2-40B4-BE49-F238E27FC236}">
                    <a16:creationId xmlns:a16="http://schemas.microsoft.com/office/drawing/2014/main" id="{BB2793F4-FAD7-459A-BC46-06BB1D4FAA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C01589C-0235-4B21-B264-777746D4D5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7" name="Freeform 32">
                <a:extLst>
                  <a:ext uri="{FF2B5EF4-FFF2-40B4-BE49-F238E27FC236}">
                    <a16:creationId xmlns:a16="http://schemas.microsoft.com/office/drawing/2014/main" id="{678F5669-8CE7-445E-8D54-49C5E2013B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8" name="Freeform 33">
                <a:extLst>
                  <a:ext uri="{FF2B5EF4-FFF2-40B4-BE49-F238E27FC236}">
                    <a16:creationId xmlns:a16="http://schemas.microsoft.com/office/drawing/2014/main" id="{E93A3F8E-D876-485E-9EDC-43E315DE1E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9" name="Freeform 34">
                <a:extLst>
                  <a:ext uri="{FF2B5EF4-FFF2-40B4-BE49-F238E27FC236}">
                    <a16:creationId xmlns:a16="http://schemas.microsoft.com/office/drawing/2014/main" id="{B4F848A6-931A-4CC9-9B29-C7A9CEA3AC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0" name="Freeform 35">
                <a:extLst>
                  <a:ext uri="{FF2B5EF4-FFF2-40B4-BE49-F238E27FC236}">
                    <a16:creationId xmlns:a16="http://schemas.microsoft.com/office/drawing/2014/main" id="{5C4204D4-6782-4DB1-8FF8-86CC698AF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1" name="Freeform 36">
                <a:extLst>
                  <a:ext uri="{FF2B5EF4-FFF2-40B4-BE49-F238E27FC236}">
                    <a16:creationId xmlns:a16="http://schemas.microsoft.com/office/drawing/2014/main" id="{3907C583-5764-43DC-8AF9-992D3472F6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2" name="Freeform 37">
                <a:extLst>
                  <a:ext uri="{FF2B5EF4-FFF2-40B4-BE49-F238E27FC236}">
                    <a16:creationId xmlns:a16="http://schemas.microsoft.com/office/drawing/2014/main" id="{56CE3D6E-1121-4EF2-9DFB-7F3937FCCD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3" name="Freeform 38">
                <a:extLst>
                  <a:ext uri="{FF2B5EF4-FFF2-40B4-BE49-F238E27FC236}">
                    <a16:creationId xmlns:a16="http://schemas.microsoft.com/office/drawing/2014/main" id="{3AEB7245-E197-4AE5-BCFC-7821E49EFE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4" name="Freeform 39">
                <a:extLst>
                  <a:ext uri="{FF2B5EF4-FFF2-40B4-BE49-F238E27FC236}">
                    <a16:creationId xmlns:a16="http://schemas.microsoft.com/office/drawing/2014/main" id="{801E9C76-F4FB-4C4D-9350-B526F294E0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5" name="Freeform 40">
                <a:extLst>
                  <a:ext uri="{FF2B5EF4-FFF2-40B4-BE49-F238E27FC236}">
                    <a16:creationId xmlns:a16="http://schemas.microsoft.com/office/drawing/2014/main" id="{F9C0C5DE-6C8C-4CD0-9C91-6A132A06DA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26" name="Rectangle 41">
                <a:extLst>
                  <a:ext uri="{FF2B5EF4-FFF2-40B4-BE49-F238E27FC236}">
                    <a16:creationId xmlns:a16="http://schemas.microsoft.com/office/drawing/2014/main" id="{955A7039-8B66-4CF0-8048-0AD0F4A5B8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</p:grpSp>
      <p:pic>
        <p:nvPicPr>
          <p:cNvPr id="97" name="Picture 2">
            <a:extLst>
              <a:ext uri="{FF2B5EF4-FFF2-40B4-BE49-F238E27FC236}">
                <a16:creationId xmlns:a16="http://schemas.microsoft.com/office/drawing/2014/main" id="{6D651BB0-1DFD-4941-83DD-704006F6B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8" name="Round Diagonal Corner Rectangle 6">
            <a:extLst>
              <a:ext uri="{FF2B5EF4-FFF2-40B4-BE49-F238E27FC236}">
                <a16:creationId xmlns:a16="http://schemas.microsoft.com/office/drawing/2014/main" id="{3D66C6E3-EBD2-40B7-8FD8-D6D2250FC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0544" y="808057"/>
            <a:ext cx="10227733" cy="5234394"/>
          </a:xfrm>
          <a:prstGeom prst="round2DiagRect">
            <a:avLst>
              <a:gd name="adj1" fmla="val 6185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graph with blue and white text&#10;&#10;Description automatically generated">
            <a:extLst>
              <a:ext uri="{FF2B5EF4-FFF2-40B4-BE49-F238E27FC236}">
                <a16:creationId xmlns:a16="http://schemas.microsoft.com/office/drawing/2014/main" id="{A7C9DCA2-B4F7-8A42-E03F-248A488CA8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621" y="1136606"/>
            <a:ext cx="5849579" cy="457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5355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2B433-18ED-5FDF-32EF-00C14CCCE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permutations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87924D-820E-DA77-5055-516181A54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884" y="3220583"/>
            <a:ext cx="8849960" cy="67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3552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2">
            <a:extLst>
              <a:ext uri="{FF2B5EF4-FFF2-40B4-BE49-F238E27FC236}">
                <a16:creationId xmlns:a16="http://schemas.microsoft.com/office/drawing/2014/main" id="{6551C300-1D7A-46C3-9EF6-0EAC9B1E1F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6" name="Group 55">
            <a:extLst>
              <a:ext uri="{FF2B5EF4-FFF2-40B4-BE49-F238E27FC236}">
                <a16:creationId xmlns:a16="http://schemas.microsoft.com/office/drawing/2014/main" id="{8EC1EDC6-1B42-4FCD-BC53-B1D05BFF2E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33EFBCB-98A2-4F16-B3BB-BF9EC17846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57" name="Rectangle 5">
                <a:extLst>
                  <a:ext uri="{FF2B5EF4-FFF2-40B4-BE49-F238E27FC236}">
                    <a16:creationId xmlns:a16="http://schemas.microsoft.com/office/drawing/2014/main" id="{B399E29C-9CF8-4BD1-8750-949BA21268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8" name="Freeform 6">
                <a:extLst>
                  <a:ext uri="{FF2B5EF4-FFF2-40B4-BE49-F238E27FC236}">
                    <a16:creationId xmlns:a16="http://schemas.microsoft.com/office/drawing/2014/main" id="{CB02DFF7-56DA-42B6-B49A-C8926B841A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9" name="Freeform 7">
                <a:extLst>
                  <a:ext uri="{FF2B5EF4-FFF2-40B4-BE49-F238E27FC236}">
                    <a16:creationId xmlns:a16="http://schemas.microsoft.com/office/drawing/2014/main" id="{07F77B45-21CD-43DB-AD58-24F8145021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60" name="Freeform 8">
                <a:extLst>
                  <a:ext uri="{FF2B5EF4-FFF2-40B4-BE49-F238E27FC236}">
                    <a16:creationId xmlns:a16="http://schemas.microsoft.com/office/drawing/2014/main" id="{F0151C40-12A4-4A09-A8B6-179A062EF6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61" name="Freeform 9">
                <a:extLst>
                  <a:ext uri="{FF2B5EF4-FFF2-40B4-BE49-F238E27FC236}">
                    <a16:creationId xmlns:a16="http://schemas.microsoft.com/office/drawing/2014/main" id="{F0146EA7-EB82-410D-A6ED-7C10C525AD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62" name="Freeform 10">
                <a:extLst>
                  <a:ext uri="{FF2B5EF4-FFF2-40B4-BE49-F238E27FC236}">
                    <a16:creationId xmlns:a16="http://schemas.microsoft.com/office/drawing/2014/main" id="{20DD5C02-0C86-4FA9-B82A-254EF58D37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63" name="Freeform 11">
                <a:extLst>
                  <a:ext uri="{FF2B5EF4-FFF2-40B4-BE49-F238E27FC236}">
                    <a16:creationId xmlns:a16="http://schemas.microsoft.com/office/drawing/2014/main" id="{19ED9FD5-1147-400A-8A32-82A74F7AD8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64" name="Freeform 12">
                <a:extLst>
                  <a:ext uri="{FF2B5EF4-FFF2-40B4-BE49-F238E27FC236}">
                    <a16:creationId xmlns:a16="http://schemas.microsoft.com/office/drawing/2014/main" id="{E79E6A0D-4D79-4788-8769-B989488019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65" name="Freeform 13">
                <a:extLst>
                  <a:ext uri="{FF2B5EF4-FFF2-40B4-BE49-F238E27FC236}">
                    <a16:creationId xmlns:a16="http://schemas.microsoft.com/office/drawing/2014/main" id="{A6F42038-BF59-409A-902B-AD7799149A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66" name="Freeform 14">
                <a:extLst>
                  <a:ext uri="{FF2B5EF4-FFF2-40B4-BE49-F238E27FC236}">
                    <a16:creationId xmlns:a16="http://schemas.microsoft.com/office/drawing/2014/main" id="{D8B0BD48-5982-4C95-A7C8-E0D2306453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67" name="Freeform 15">
                <a:extLst>
                  <a:ext uri="{FF2B5EF4-FFF2-40B4-BE49-F238E27FC236}">
                    <a16:creationId xmlns:a16="http://schemas.microsoft.com/office/drawing/2014/main" id="{F6C539D3-C6BD-4FB0-AA91-5AF1BF14C5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68" name="Line 16">
                <a:extLst>
                  <a:ext uri="{FF2B5EF4-FFF2-40B4-BE49-F238E27FC236}">
                    <a16:creationId xmlns:a16="http://schemas.microsoft.com/office/drawing/2014/main" id="{34F70AD6-B8F4-4F9D-8593-D4047107BD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69" name="Freeform 17">
                <a:extLst>
                  <a:ext uri="{FF2B5EF4-FFF2-40B4-BE49-F238E27FC236}">
                    <a16:creationId xmlns:a16="http://schemas.microsoft.com/office/drawing/2014/main" id="{51EAB0E0-5DE2-4906-80B0-211A624789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0" name="Freeform 18">
                <a:extLst>
                  <a:ext uri="{FF2B5EF4-FFF2-40B4-BE49-F238E27FC236}">
                    <a16:creationId xmlns:a16="http://schemas.microsoft.com/office/drawing/2014/main" id="{38E8B65E-526B-458D-85A5-21C0A1A74F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1" name="Freeform 19">
                <a:extLst>
                  <a:ext uri="{FF2B5EF4-FFF2-40B4-BE49-F238E27FC236}">
                    <a16:creationId xmlns:a16="http://schemas.microsoft.com/office/drawing/2014/main" id="{CCE331A2-5388-42F4-A175-69310C1BEF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2" name="Freeform 20">
                <a:extLst>
                  <a:ext uri="{FF2B5EF4-FFF2-40B4-BE49-F238E27FC236}">
                    <a16:creationId xmlns:a16="http://schemas.microsoft.com/office/drawing/2014/main" id="{4E758D69-ACA2-4888-84BB-B05B1FAF2A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3" name="Rectangle 21">
                <a:extLst>
                  <a:ext uri="{FF2B5EF4-FFF2-40B4-BE49-F238E27FC236}">
                    <a16:creationId xmlns:a16="http://schemas.microsoft.com/office/drawing/2014/main" id="{078AAA22-796B-4F0E-85DA-B8B0E81115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4" name="Freeform 22">
                <a:extLst>
                  <a:ext uri="{FF2B5EF4-FFF2-40B4-BE49-F238E27FC236}">
                    <a16:creationId xmlns:a16="http://schemas.microsoft.com/office/drawing/2014/main" id="{D1254A9A-3E31-4A25-9A91-F9BC6CF6A3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5" name="Freeform 23">
                <a:extLst>
                  <a:ext uri="{FF2B5EF4-FFF2-40B4-BE49-F238E27FC236}">
                    <a16:creationId xmlns:a16="http://schemas.microsoft.com/office/drawing/2014/main" id="{18CADB3C-936C-476A-A261-28DD5ABA73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6" name="Freeform 24">
                <a:extLst>
                  <a:ext uri="{FF2B5EF4-FFF2-40B4-BE49-F238E27FC236}">
                    <a16:creationId xmlns:a16="http://schemas.microsoft.com/office/drawing/2014/main" id="{771961D1-28D7-4CC1-A720-2933E8B913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7" name="Freeform 25">
                <a:extLst>
                  <a:ext uri="{FF2B5EF4-FFF2-40B4-BE49-F238E27FC236}">
                    <a16:creationId xmlns:a16="http://schemas.microsoft.com/office/drawing/2014/main" id="{E7B8B616-B89E-4A1C-98DE-13B8B93947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8" name="Freeform 26">
                <a:extLst>
                  <a:ext uri="{FF2B5EF4-FFF2-40B4-BE49-F238E27FC236}">
                    <a16:creationId xmlns:a16="http://schemas.microsoft.com/office/drawing/2014/main" id="{5D6CC1A1-D003-44BA-87E4-B3A7F3D300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79" name="Freeform 27">
                <a:extLst>
                  <a:ext uri="{FF2B5EF4-FFF2-40B4-BE49-F238E27FC236}">
                    <a16:creationId xmlns:a16="http://schemas.microsoft.com/office/drawing/2014/main" id="{FF32749B-B34C-4FCB-A33A-0478844A93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0" name="Freeform 28">
                <a:extLst>
                  <a:ext uri="{FF2B5EF4-FFF2-40B4-BE49-F238E27FC236}">
                    <a16:creationId xmlns:a16="http://schemas.microsoft.com/office/drawing/2014/main" id="{4455F261-AC57-4085-8989-4DBED747F1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1" name="Freeform 29">
                <a:extLst>
                  <a:ext uri="{FF2B5EF4-FFF2-40B4-BE49-F238E27FC236}">
                    <a16:creationId xmlns:a16="http://schemas.microsoft.com/office/drawing/2014/main" id="{57CEA90D-DB58-4EC0-A55C-15FAF59E04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2" name="Freeform 30">
                <a:extLst>
                  <a:ext uri="{FF2B5EF4-FFF2-40B4-BE49-F238E27FC236}">
                    <a16:creationId xmlns:a16="http://schemas.microsoft.com/office/drawing/2014/main" id="{66BBB005-2E38-496A-A46C-FD2B0605C1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3" name="Freeform 31">
                <a:extLst>
                  <a:ext uri="{FF2B5EF4-FFF2-40B4-BE49-F238E27FC236}">
                    <a16:creationId xmlns:a16="http://schemas.microsoft.com/office/drawing/2014/main" id="{E1A7618C-DE9D-401A-AD7A-784F19DA85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E441C57-A0CF-4D49-9609-55CB4646BD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84" name="Freeform 32">
                <a:extLst>
                  <a:ext uri="{FF2B5EF4-FFF2-40B4-BE49-F238E27FC236}">
                    <a16:creationId xmlns:a16="http://schemas.microsoft.com/office/drawing/2014/main" id="{2D3240AD-75B9-452B-9967-D05B40DE5F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5" name="Freeform 33">
                <a:extLst>
                  <a:ext uri="{FF2B5EF4-FFF2-40B4-BE49-F238E27FC236}">
                    <a16:creationId xmlns:a16="http://schemas.microsoft.com/office/drawing/2014/main" id="{6A557EE5-4777-4655-A433-05006D8410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6" name="Freeform 34">
                <a:extLst>
                  <a:ext uri="{FF2B5EF4-FFF2-40B4-BE49-F238E27FC236}">
                    <a16:creationId xmlns:a16="http://schemas.microsoft.com/office/drawing/2014/main" id="{6B721B6E-8FF2-470B-A180-C594E82718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7" name="Freeform 35">
                <a:extLst>
                  <a:ext uri="{FF2B5EF4-FFF2-40B4-BE49-F238E27FC236}">
                    <a16:creationId xmlns:a16="http://schemas.microsoft.com/office/drawing/2014/main" id="{23E045A6-2D54-488D-B5F0-6885184308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8" name="Freeform 36">
                <a:extLst>
                  <a:ext uri="{FF2B5EF4-FFF2-40B4-BE49-F238E27FC236}">
                    <a16:creationId xmlns:a16="http://schemas.microsoft.com/office/drawing/2014/main" id="{2A4F07ED-57C7-4FF7-ABF8-793FC03A24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89" name="Freeform 37">
                <a:extLst>
                  <a:ext uri="{FF2B5EF4-FFF2-40B4-BE49-F238E27FC236}">
                    <a16:creationId xmlns:a16="http://schemas.microsoft.com/office/drawing/2014/main" id="{8829D0E6-D04F-4297-A784-6837F13ECA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90" name="Freeform 38">
                <a:extLst>
                  <a:ext uri="{FF2B5EF4-FFF2-40B4-BE49-F238E27FC236}">
                    <a16:creationId xmlns:a16="http://schemas.microsoft.com/office/drawing/2014/main" id="{9477D3D3-AA00-446F-B05D-EBBA25D3C9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91" name="Freeform 39">
                <a:extLst>
                  <a:ext uri="{FF2B5EF4-FFF2-40B4-BE49-F238E27FC236}">
                    <a16:creationId xmlns:a16="http://schemas.microsoft.com/office/drawing/2014/main" id="{5AC450AD-A350-42FA-B7EA-103D4416B4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92" name="Freeform 40">
                <a:extLst>
                  <a:ext uri="{FF2B5EF4-FFF2-40B4-BE49-F238E27FC236}">
                    <a16:creationId xmlns:a16="http://schemas.microsoft.com/office/drawing/2014/main" id="{A10F783A-EC27-47BE-A21D-3531A036FA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93" name="Rectangle 41">
                <a:extLst>
                  <a:ext uri="{FF2B5EF4-FFF2-40B4-BE49-F238E27FC236}">
                    <a16:creationId xmlns:a16="http://schemas.microsoft.com/office/drawing/2014/main" id="{A2CBE444-D00C-4C80-9F29-42A250C500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</p:grpSp>
      <p:pic>
        <p:nvPicPr>
          <p:cNvPr id="94" name="Picture 2">
            <a:extLst>
              <a:ext uri="{FF2B5EF4-FFF2-40B4-BE49-F238E27FC236}">
                <a16:creationId xmlns:a16="http://schemas.microsoft.com/office/drawing/2014/main" id="{705E34FB-F15B-4B97-A591-8EE92E5FAE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Round Diagonal Corner Rectangle 6">
            <a:extLst>
              <a:ext uri="{FF2B5EF4-FFF2-40B4-BE49-F238E27FC236}">
                <a16:creationId xmlns:a16="http://schemas.microsoft.com/office/drawing/2014/main" id="{1E43660D-412A-41EF-9745-E92C0AC604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0544" y="808057"/>
            <a:ext cx="10227733" cy="5234394"/>
          </a:xfrm>
          <a:prstGeom prst="round2DiagRect">
            <a:avLst>
              <a:gd name="adj1" fmla="val 6185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graph with blue and white bars&#10;&#10;Description automatically generated">
            <a:extLst>
              <a:ext uri="{FF2B5EF4-FFF2-40B4-BE49-F238E27FC236}">
                <a16:creationId xmlns:a16="http://schemas.microsoft.com/office/drawing/2014/main" id="{B656D431-83ED-30E6-D870-C16990AA43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3030"/>
          <a:stretch/>
        </p:blipFill>
        <p:spPr>
          <a:xfrm>
            <a:off x="1302278" y="1136606"/>
            <a:ext cx="9584265" cy="457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2037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2B433-18ED-5FDF-32EF-00C14CCCE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Correlation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8ED2D1-77E7-B105-1889-3E6110945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815" y="3493986"/>
            <a:ext cx="3333750" cy="914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2CD49B-CFF9-44C6-22AE-3E9728288F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9117" y="2097088"/>
            <a:ext cx="6457950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6094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Picture 2">
            <a:extLst>
              <a:ext uri="{FF2B5EF4-FFF2-40B4-BE49-F238E27FC236}">
                <a16:creationId xmlns:a16="http://schemas.microsoft.com/office/drawing/2014/main" id="{B882E441-FBBB-4BE0-AD21-E7ADF5F6A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9" name="Group 108">
            <a:extLst>
              <a:ext uri="{FF2B5EF4-FFF2-40B4-BE49-F238E27FC236}">
                <a16:creationId xmlns:a16="http://schemas.microsoft.com/office/drawing/2014/main" id="{72A9CFA7-7B9A-4AD7-AB70-C7667C594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02D181EE-0684-4FB2-A7D1-87DC0D9E3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22" name="Rectangle 5">
                <a:extLst>
                  <a:ext uri="{FF2B5EF4-FFF2-40B4-BE49-F238E27FC236}">
                    <a16:creationId xmlns:a16="http://schemas.microsoft.com/office/drawing/2014/main" id="{65F0E1C9-0581-49F0-9914-4BA9274E9F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23" name="Freeform 6">
                <a:extLst>
                  <a:ext uri="{FF2B5EF4-FFF2-40B4-BE49-F238E27FC236}">
                    <a16:creationId xmlns:a16="http://schemas.microsoft.com/office/drawing/2014/main" id="{921A05EA-3A7D-47C1-AFB8-55355BA872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24" name="Freeform 7">
                <a:extLst>
                  <a:ext uri="{FF2B5EF4-FFF2-40B4-BE49-F238E27FC236}">
                    <a16:creationId xmlns:a16="http://schemas.microsoft.com/office/drawing/2014/main" id="{09782112-2D7D-4B3E-A1F0-A1C3819AD8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25" name="Freeform 8">
                <a:extLst>
                  <a:ext uri="{FF2B5EF4-FFF2-40B4-BE49-F238E27FC236}">
                    <a16:creationId xmlns:a16="http://schemas.microsoft.com/office/drawing/2014/main" id="{4F9C8459-423F-4B2B-ADBE-439B861060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26" name="Freeform 9">
                <a:extLst>
                  <a:ext uri="{FF2B5EF4-FFF2-40B4-BE49-F238E27FC236}">
                    <a16:creationId xmlns:a16="http://schemas.microsoft.com/office/drawing/2014/main" id="{286C3962-CCDF-4801-824A-25618CC479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27" name="Freeform 10">
                <a:extLst>
                  <a:ext uri="{FF2B5EF4-FFF2-40B4-BE49-F238E27FC236}">
                    <a16:creationId xmlns:a16="http://schemas.microsoft.com/office/drawing/2014/main" id="{D640D23A-5BDE-4714-8681-936AAC574E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28" name="Freeform 11">
                <a:extLst>
                  <a:ext uri="{FF2B5EF4-FFF2-40B4-BE49-F238E27FC236}">
                    <a16:creationId xmlns:a16="http://schemas.microsoft.com/office/drawing/2014/main" id="{4F8E92AC-B601-4317-B46F-8ED054DBDE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29" name="Freeform 12">
                <a:extLst>
                  <a:ext uri="{FF2B5EF4-FFF2-40B4-BE49-F238E27FC236}">
                    <a16:creationId xmlns:a16="http://schemas.microsoft.com/office/drawing/2014/main" id="{0CF7AD71-F8E9-4F13-BBB9-8D3856C982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0" name="Freeform 13">
                <a:extLst>
                  <a:ext uri="{FF2B5EF4-FFF2-40B4-BE49-F238E27FC236}">
                    <a16:creationId xmlns:a16="http://schemas.microsoft.com/office/drawing/2014/main" id="{32F7368C-4F04-45C5-8243-9E26D8DB11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1" name="Freeform 14">
                <a:extLst>
                  <a:ext uri="{FF2B5EF4-FFF2-40B4-BE49-F238E27FC236}">
                    <a16:creationId xmlns:a16="http://schemas.microsoft.com/office/drawing/2014/main" id="{335A85BC-6E54-4DE0-BB0C-A54BADF221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2" name="Freeform 15">
                <a:extLst>
                  <a:ext uri="{FF2B5EF4-FFF2-40B4-BE49-F238E27FC236}">
                    <a16:creationId xmlns:a16="http://schemas.microsoft.com/office/drawing/2014/main" id="{E7DFA615-C86D-46F3-9A2D-A66EC25C83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3" name="Line 16">
                <a:extLst>
                  <a:ext uri="{FF2B5EF4-FFF2-40B4-BE49-F238E27FC236}">
                    <a16:creationId xmlns:a16="http://schemas.microsoft.com/office/drawing/2014/main" id="{8C9054DF-8242-4F51-AA1F-2C3E578934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4" name="Freeform 17">
                <a:extLst>
                  <a:ext uri="{FF2B5EF4-FFF2-40B4-BE49-F238E27FC236}">
                    <a16:creationId xmlns:a16="http://schemas.microsoft.com/office/drawing/2014/main" id="{C8597469-1168-4794-BA2D-5D8BDAA798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5" name="Freeform 18">
                <a:extLst>
                  <a:ext uri="{FF2B5EF4-FFF2-40B4-BE49-F238E27FC236}">
                    <a16:creationId xmlns:a16="http://schemas.microsoft.com/office/drawing/2014/main" id="{0A19C83D-19FF-4041-B0F8-EB49ABD675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6" name="Freeform 19">
                <a:extLst>
                  <a:ext uri="{FF2B5EF4-FFF2-40B4-BE49-F238E27FC236}">
                    <a16:creationId xmlns:a16="http://schemas.microsoft.com/office/drawing/2014/main" id="{A2794D14-45AE-4C56-893E-1618DE3652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7" name="Freeform 20">
                <a:extLst>
                  <a:ext uri="{FF2B5EF4-FFF2-40B4-BE49-F238E27FC236}">
                    <a16:creationId xmlns:a16="http://schemas.microsoft.com/office/drawing/2014/main" id="{5B5CB3C0-3FEC-445D-9AE7-B76DC83184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8" name="Rectangle 21">
                <a:extLst>
                  <a:ext uri="{FF2B5EF4-FFF2-40B4-BE49-F238E27FC236}">
                    <a16:creationId xmlns:a16="http://schemas.microsoft.com/office/drawing/2014/main" id="{EF87049D-247B-4090-A5FD-72596A49C9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39" name="Freeform 22">
                <a:extLst>
                  <a:ext uri="{FF2B5EF4-FFF2-40B4-BE49-F238E27FC236}">
                    <a16:creationId xmlns:a16="http://schemas.microsoft.com/office/drawing/2014/main" id="{1D048CEC-518F-4BCB-A350-C0B610161B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40" name="Freeform 23">
                <a:extLst>
                  <a:ext uri="{FF2B5EF4-FFF2-40B4-BE49-F238E27FC236}">
                    <a16:creationId xmlns:a16="http://schemas.microsoft.com/office/drawing/2014/main" id="{AA6F6866-13D5-468C-84DE-36A4F41BE7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41" name="Freeform 24">
                <a:extLst>
                  <a:ext uri="{FF2B5EF4-FFF2-40B4-BE49-F238E27FC236}">
                    <a16:creationId xmlns:a16="http://schemas.microsoft.com/office/drawing/2014/main" id="{41E0D740-4AD8-417B-873E-ADFE6632ED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42" name="Freeform 25">
                <a:extLst>
                  <a:ext uri="{FF2B5EF4-FFF2-40B4-BE49-F238E27FC236}">
                    <a16:creationId xmlns:a16="http://schemas.microsoft.com/office/drawing/2014/main" id="{193D799E-85C6-4E13-94FB-1B1629A17C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43" name="Freeform 26">
                <a:extLst>
                  <a:ext uri="{FF2B5EF4-FFF2-40B4-BE49-F238E27FC236}">
                    <a16:creationId xmlns:a16="http://schemas.microsoft.com/office/drawing/2014/main" id="{F60165E1-F8F1-4814-B0D9-A1806CE349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44" name="Freeform 27">
                <a:extLst>
                  <a:ext uri="{FF2B5EF4-FFF2-40B4-BE49-F238E27FC236}">
                    <a16:creationId xmlns:a16="http://schemas.microsoft.com/office/drawing/2014/main" id="{1289F749-6039-4BA9-A27C-DDEA97BAF6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45" name="Freeform 28">
                <a:extLst>
                  <a:ext uri="{FF2B5EF4-FFF2-40B4-BE49-F238E27FC236}">
                    <a16:creationId xmlns:a16="http://schemas.microsoft.com/office/drawing/2014/main" id="{E81B336E-CA05-40DD-A252-78B1426565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46" name="Freeform 29">
                <a:extLst>
                  <a:ext uri="{FF2B5EF4-FFF2-40B4-BE49-F238E27FC236}">
                    <a16:creationId xmlns:a16="http://schemas.microsoft.com/office/drawing/2014/main" id="{27CEA681-1510-4213-A605-0A250A7486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47" name="Freeform 30">
                <a:extLst>
                  <a:ext uri="{FF2B5EF4-FFF2-40B4-BE49-F238E27FC236}">
                    <a16:creationId xmlns:a16="http://schemas.microsoft.com/office/drawing/2014/main" id="{99A7CF31-4EC7-47B7-9A6B-95A0CFC797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48" name="Freeform 31">
                <a:extLst>
                  <a:ext uri="{FF2B5EF4-FFF2-40B4-BE49-F238E27FC236}">
                    <a16:creationId xmlns:a16="http://schemas.microsoft.com/office/drawing/2014/main" id="{733E9F48-DD20-413A-A03E-7C7EF1EFC1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9AC11C72-708D-4226-83D9-846584786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2" name="Freeform 32">
                <a:extLst>
                  <a:ext uri="{FF2B5EF4-FFF2-40B4-BE49-F238E27FC236}">
                    <a16:creationId xmlns:a16="http://schemas.microsoft.com/office/drawing/2014/main" id="{A3BDCBC2-F3C9-4322-A19F-92D799BA27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13" name="Freeform 33">
                <a:extLst>
                  <a:ext uri="{FF2B5EF4-FFF2-40B4-BE49-F238E27FC236}">
                    <a16:creationId xmlns:a16="http://schemas.microsoft.com/office/drawing/2014/main" id="{D6499DC4-58DE-4F54-8244-418F53503E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14" name="Freeform 34">
                <a:extLst>
                  <a:ext uri="{FF2B5EF4-FFF2-40B4-BE49-F238E27FC236}">
                    <a16:creationId xmlns:a16="http://schemas.microsoft.com/office/drawing/2014/main" id="{FF4F0425-C4EA-4063-86D6-BA8336ECCE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15" name="Freeform 35">
                <a:extLst>
                  <a:ext uri="{FF2B5EF4-FFF2-40B4-BE49-F238E27FC236}">
                    <a16:creationId xmlns:a16="http://schemas.microsoft.com/office/drawing/2014/main" id="{CBF60FB4-6211-4E97-B5B8-32B0997F80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16" name="Freeform 36">
                <a:extLst>
                  <a:ext uri="{FF2B5EF4-FFF2-40B4-BE49-F238E27FC236}">
                    <a16:creationId xmlns:a16="http://schemas.microsoft.com/office/drawing/2014/main" id="{21925C84-D56D-4B52-874C-AC2783823C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17" name="Freeform 37">
                <a:extLst>
                  <a:ext uri="{FF2B5EF4-FFF2-40B4-BE49-F238E27FC236}">
                    <a16:creationId xmlns:a16="http://schemas.microsoft.com/office/drawing/2014/main" id="{518070E4-22B7-4742-B08A-1BE99661E5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18" name="Freeform 38">
                <a:extLst>
                  <a:ext uri="{FF2B5EF4-FFF2-40B4-BE49-F238E27FC236}">
                    <a16:creationId xmlns:a16="http://schemas.microsoft.com/office/drawing/2014/main" id="{325D21C8-5AC6-464B-B6C7-1347BEF537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19" name="Freeform 39">
                <a:extLst>
                  <a:ext uri="{FF2B5EF4-FFF2-40B4-BE49-F238E27FC236}">
                    <a16:creationId xmlns:a16="http://schemas.microsoft.com/office/drawing/2014/main" id="{A17FB258-8D26-45E8-8E81-50E9C1DF86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20" name="Freeform 40">
                <a:extLst>
                  <a:ext uri="{FF2B5EF4-FFF2-40B4-BE49-F238E27FC236}">
                    <a16:creationId xmlns:a16="http://schemas.microsoft.com/office/drawing/2014/main" id="{1F572CD7-AE60-496C-8D34-233853EFBF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21" name="Rectangle 41">
                <a:extLst>
                  <a:ext uri="{FF2B5EF4-FFF2-40B4-BE49-F238E27FC236}">
                    <a16:creationId xmlns:a16="http://schemas.microsoft.com/office/drawing/2014/main" id="{BBFDA56D-E398-47C5-B776-15DD0A9A11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GB"/>
              </a:p>
            </p:txBody>
          </p:sp>
        </p:grpSp>
      </p:grpSp>
      <p:pic>
        <p:nvPicPr>
          <p:cNvPr id="150" name="Picture 2">
            <a:extLst>
              <a:ext uri="{FF2B5EF4-FFF2-40B4-BE49-F238E27FC236}">
                <a16:creationId xmlns:a16="http://schemas.microsoft.com/office/drawing/2014/main" id="{E25531F0-2399-4F2A-824C-26C3563711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52" name="Rectangle 151">
            <a:extLst>
              <a:ext uri="{FF2B5EF4-FFF2-40B4-BE49-F238E27FC236}">
                <a16:creationId xmlns:a16="http://schemas.microsoft.com/office/drawing/2014/main" id="{82A94579-01B7-454A-9C90-6EE06CC1E1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6DA27A25-B4A1-00F5-7D73-8F22820D29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3799" y="1294978"/>
            <a:ext cx="4809066" cy="4268045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 descr="A screen shot of a computer screen&#10;&#10;Description automatically generated">
            <a:extLst>
              <a:ext uri="{FF2B5EF4-FFF2-40B4-BE49-F238E27FC236}">
                <a16:creationId xmlns:a16="http://schemas.microsoft.com/office/drawing/2014/main" id="{50E55BBF-E12D-F08E-4E51-B8B4B79F1F2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795" y="1447526"/>
            <a:ext cx="4809066" cy="3799162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640484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2B433-18ED-5FDF-32EF-00C14CCCE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RFE (Recursive Feature Elimination)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79995-1D90-058F-2B45-302FFC41C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B4754A-2FFF-BB5F-B3AB-73BFA7A3D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1673" y="3229769"/>
            <a:ext cx="5705475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1850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3666308-9FB8-7ED3-A56B-84BD8412E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9DEEE9-059B-6665-16AA-C4D8B32DC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9196" y="2982830"/>
            <a:ext cx="7030431" cy="149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7413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B105A-4FF3-CBA4-A143-6DCB4E0FB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Optimisation Evaluation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7DA4E90-8E4C-2091-2828-98654C9FCE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7190386"/>
              </p:ext>
            </p:extLst>
          </p:nvPr>
        </p:nvGraphicFramePr>
        <p:xfrm>
          <a:off x="1141413" y="2249488"/>
          <a:ext cx="990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0">
                  <a:extLst>
                    <a:ext uri="{9D8B030D-6E8A-4147-A177-3AD203B41FA5}">
                      <a16:colId xmlns:a16="http://schemas.microsoft.com/office/drawing/2014/main" val="794963387"/>
                    </a:ext>
                  </a:extLst>
                </a:gridCol>
                <a:gridCol w="4953000">
                  <a:extLst>
                    <a:ext uri="{9D8B030D-6E8A-4147-A177-3AD203B41FA5}">
                      <a16:colId xmlns:a16="http://schemas.microsoft.com/office/drawing/2014/main" val="2912133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Accuracy 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577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Base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1809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Optimisation with further pre-processing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242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Optimisation with RFE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593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Optimisation with Permutation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137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Optimisation with Correlation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597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Optimisation with Coefficient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92405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6070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2B433-18ED-5FDF-32EF-00C14CCCE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79995-1D90-058F-2B45-302FFC41C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85% accuracy was achieved after optimising with RFE.</a:t>
            </a:r>
          </a:p>
          <a:p>
            <a:r>
              <a:rPr lang="en-GB" dirty="0"/>
              <a:t>Feature importance selection was fairly balanced throughout.</a:t>
            </a:r>
          </a:p>
          <a:p>
            <a:r>
              <a:rPr lang="en-GB" dirty="0"/>
              <a:t>Further analysis ideas:</a:t>
            </a:r>
          </a:p>
          <a:p>
            <a:pPr lvl="1"/>
            <a:r>
              <a:rPr lang="en-GB" dirty="0"/>
              <a:t>“Binning” data</a:t>
            </a:r>
          </a:p>
          <a:p>
            <a:pPr lvl="1"/>
            <a:r>
              <a:rPr lang="en-GB" dirty="0"/>
              <a:t>Selecting more features.</a:t>
            </a:r>
          </a:p>
          <a:p>
            <a:pPr lvl="1"/>
            <a:r>
              <a:rPr lang="en-GB" dirty="0"/>
              <a:t>Closer look at pre-processing?</a:t>
            </a:r>
          </a:p>
          <a:p>
            <a:pPr lvl="1"/>
            <a:r>
              <a:rPr lang="en-GB" dirty="0"/>
              <a:t>Combining methods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0763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076EF4F-A9F3-FA63-7D8D-9CC133F87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Thanks for Watching!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07B8A-E98A-1DAE-8EE9-353EF11AC1E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5472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3F859-F17B-7596-ACEF-876C2B74D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743E5-5AFF-5E16-2814-306F80D21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dirty="0"/>
              <a:t>IBM HR Analytics Employee Attrition &amp; Performance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From IBM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Sourced from Kaggle: </a:t>
            </a:r>
            <a:r>
              <a:rPr lang="en-GB" dirty="0">
                <a:hlinkClick r:id="rId2"/>
              </a:rPr>
              <a:t>https://www.kaggle.com/datasets/pavansubhasht/ibm-hr-analytics-attrition-dataset/discussion/233758</a:t>
            </a:r>
            <a:endParaRPr lang="en-GB" dirty="0"/>
          </a:p>
          <a:p>
            <a:pPr lvl="1">
              <a:lnSpc>
                <a:spcPct val="150000"/>
              </a:lnSpc>
            </a:pPr>
            <a:r>
              <a:rPr lang="en-GB" dirty="0"/>
              <a:t>Wide variety of metrics to analyse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1470 records</a:t>
            </a:r>
          </a:p>
        </p:txBody>
      </p:sp>
    </p:spTree>
    <p:extLst>
      <p:ext uri="{BB962C8B-B14F-4D97-AF65-F5344CB8AC3E}">
        <p14:creationId xmlns:p14="http://schemas.microsoft.com/office/powerpoint/2010/main" val="2094806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ED9828-FC9C-DA7E-1099-904BCA7C4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Importing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431871-5C7D-5E8D-21C7-F6C39B6A1F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8086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EA461-FD16-D766-795B-08997DCB3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GB" dirty="0"/>
              <a:t>PostgreSQL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5F3286-BD38-66CE-CD98-421B678CC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1885897"/>
            <a:ext cx="1567136" cy="2215274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148F7A-6094-B1F8-858C-F5DE3569DF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410" y="4319476"/>
            <a:ext cx="3494597" cy="1266791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3" name="Content Placeholder 12">
            <a:extLst>
              <a:ext uri="{FF2B5EF4-FFF2-40B4-BE49-F238E27FC236}">
                <a16:creationId xmlns:a16="http://schemas.microsoft.com/office/drawing/2014/main" id="{ACCA5492-F318-124C-D92D-CD1570B88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4579" y="2249487"/>
            <a:ext cx="6012832" cy="3541714"/>
          </a:xfrm>
        </p:spPr>
        <p:txBody>
          <a:bodyPr>
            <a:normAutofit/>
          </a:bodyPr>
          <a:lstStyle/>
          <a:p>
            <a:r>
              <a:rPr lang="en-US" dirty="0"/>
              <a:t>CSV imported into SQL with this schema.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SQL Table import verified.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34EB09A-1700-AB35-8EDE-6C5A1A5AB7D8}"/>
              </a:ext>
            </a:extLst>
          </p:cNvPr>
          <p:cNvSpPr txBox="1">
            <a:spLocks/>
          </p:cNvSpPr>
          <p:nvPr/>
        </p:nvSpPr>
        <p:spPr>
          <a:xfrm>
            <a:off x="4319874" y="1825625"/>
            <a:ext cx="7033925" cy="1792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3227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B4FD9-1CE0-0570-1F64-56B83C6C7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GB"/>
              <a:t>Psycopg2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8F122D-9C03-A0B0-AB82-0F2B56D4AF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3" y="2097088"/>
            <a:ext cx="4689234" cy="2473571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0C3B8-7E28-38BC-F70D-3FF3D1AC2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728" y="2097088"/>
            <a:ext cx="4710683" cy="2135700"/>
          </a:xfrm>
        </p:spPr>
        <p:txBody>
          <a:bodyPr>
            <a:normAutofit/>
          </a:bodyPr>
          <a:lstStyle/>
          <a:p>
            <a:r>
              <a:rPr lang="en-GB" dirty="0"/>
              <a:t>Database connection established.</a:t>
            </a:r>
          </a:p>
          <a:p>
            <a:r>
              <a:rPr lang="en-GB" dirty="0"/>
              <a:t>SQL query executed, and </a:t>
            </a:r>
            <a:r>
              <a:rPr lang="en-GB" dirty="0" err="1"/>
              <a:t>DataFrame</a:t>
            </a:r>
            <a:r>
              <a:rPr lang="en-GB" dirty="0"/>
              <a:t> created.</a:t>
            </a:r>
          </a:p>
          <a:p>
            <a:r>
              <a:rPr lang="en-GB" dirty="0"/>
              <a:t>Connection closed at the end.</a:t>
            </a:r>
          </a:p>
        </p:txBody>
      </p:sp>
    </p:spTree>
    <p:extLst>
      <p:ext uri="{BB962C8B-B14F-4D97-AF65-F5344CB8AC3E}">
        <p14:creationId xmlns:p14="http://schemas.microsoft.com/office/powerpoint/2010/main" val="1567567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B4FD9-1CE0-0570-1F64-56B83C6C7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GB" err="1"/>
              <a:t>gitignore</a:t>
            </a:r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03F792-5412-CCE5-CF5C-75F9AFCFBFF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-1" b="10823"/>
          <a:stretch/>
        </p:blipFill>
        <p:spPr>
          <a:xfrm>
            <a:off x="1141410" y="2844799"/>
            <a:ext cx="4689234" cy="1359044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0C3B8-7E28-38BC-F70D-3FF3D1AC2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1358" y="2844799"/>
            <a:ext cx="4710683" cy="1179513"/>
          </a:xfrm>
        </p:spPr>
        <p:txBody>
          <a:bodyPr>
            <a:normAutofit/>
          </a:bodyPr>
          <a:lstStyle/>
          <a:p>
            <a:r>
              <a:rPr lang="en-GB" dirty="0"/>
              <a:t>File containing </a:t>
            </a:r>
            <a:r>
              <a:rPr lang="en-GB" dirty="0" err="1"/>
              <a:t>postgres</a:t>
            </a:r>
            <a:r>
              <a:rPr lang="en-GB" dirty="0"/>
              <a:t> password (passwords.py) added to </a:t>
            </a:r>
            <a:r>
              <a:rPr lang="en-GB" dirty="0" err="1"/>
              <a:t>gitignore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36888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ED9828-FC9C-DA7E-1099-904BCA7C4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Preprocessing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431871-5C7D-5E8D-21C7-F6C39B6A1F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0384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79525E-0BC5-351D-531E-E1A27D188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Data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5CBF268-88E7-D92D-1B2E-006D283179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490360"/>
              </p:ext>
            </p:extLst>
          </p:nvPr>
        </p:nvGraphicFramePr>
        <p:xfrm>
          <a:off x="574766" y="1720685"/>
          <a:ext cx="11138263" cy="469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2414">
                  <a:extLst>
                    <a:ext uri="{9D8B030D-6E8A-4147-A177-3AD203B41FA5}">
                      <a16:colId xmlns:a16="http://schemas.microsoft.com/office/drawing/2014/main" val="1570194124"/>
                    </a:ext>
                  </a:extLst>
                </a:gridCol>
                <a:gridCol w="2634015">
                  <a:extLst>
                    <a:ext uri="{9D8B030D-6E8A-4147-A177-3AD203B41FA5}">
                      <a16:colId xmlns:a16="http://schemas.microsoft.com/office/drawing/2014/main" val="1242284847"/>
                    </a:ext>
                  </a:extLst>
                </a:gridCol>
                <a:gridCol w="1121834">
                  <a:extLst>
                    <a:ext uri="{9D8B030D-6E8A-4147-A177-3AD203B41FA5}">
                      <a16:colId xmlns:a16="http://schemas.microsoft.com/office/drawing/2014/main" val="1854525186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r>
                        <a:rPr lang="en-GB" sz="1600" dirty="0"/>
                        <a:t>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10934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GB" sz="1600" dirty="0"/>
                        <a:t>Age, Gender, Marital Status, Over 18, Work Life Balance,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Personal Details</a:t>
                      </a:r>
                    </a:p>
                  </a:txBody>
                  <a:tcPr anchor="ctr"/>
                </a:tc>
                <a:tc rowSpan="12"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rgbClr val="FF0000"/>
                          </a:solidFill>
                        </a:rPr>
                        <a:t>Features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250761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GB" sz="1600" dirty="0"/>
                        <a:t>Daily Rate, Hourly Rate, Monthly Income, Monthly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Salary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GB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952326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GB" sz="1600" dirty="0"/>
                        <a:t>Business Travel, Distance from Home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Commute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GB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06615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GB" sz="1600" dirty="0"/>
                        <a:t>Education, Education Field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Education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GB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768374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GB" sz="1600" dirty="0"/>
                        <a:t>Department, Job Level, Job Role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Job Details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GB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349784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GB" sz="1600" dirty="0"/>
                        <a:t>Environment Satisfaction, Job Satisfaction, Relationship Satisfaction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Job Satisfaction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GB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627441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Num Companies Worked, Total Working Years, Years At Company, Years In Current Role, Years With Curr Manager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Work History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GB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839430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GB" sz="1600" dirty="0"/>
                        <a:t>Job Involvement, Percent Salary Hike, Performance Rating, Years Since Last Promotion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Job Performance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GB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906287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GB" sz="1600" dirty="0"/>
                        <a:t>Employee Number, Employee Count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Identification Details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GB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225672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GB" sz="1600" dirty="0"/>
                        <a:t>Overtime, Standard Hours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Hours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GB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643004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GB" sz="1600" dirty="0"/>
                        <a:t>Training Times Last Year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Other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GB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881447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GB" sz="1600" dirty="0"/>
                        <a:t>Stock Option Level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Perks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GB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118358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GB" sz="1600" dirty="0"/>
                        <a:t>Attrition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Attrition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rgbClr val="FF0000"/>
                          </a:solidFill>
                        </a:rPr>
                        <a:t>Target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95341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96734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639</TotalTime>
  <Words>527</Words>
  <Application>Microsoft Office PowerPoint</Application>
  <PresentationFormat>Widescreen</PresentationFormat>
  <Paragraphs>139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Arial</vt:lpstr>
      <vt:lpstr>Tw Cen MT</vt:lpstr>
      <vt:lpstr>Circuit</vt:lpstr>
      <vt:lpstr>Project 4 – Predicting Employee Attrition</vt:lpstr>
      <vt:lpstr>Background</vt:lpstr>
      <vt:lpstr>Data Source</vt:lpstr>
      <vt:lpstr>Data Importing</vt:lpstr>
      <vt:lpstr>PostgreSQL</vt:lpstr>
      <vt:lpstr>Psycopg2</vt:lpstr>
      <vt:lpstr>gitignore</vt:lpstr>
      <vt:lpstr>Data Preprocessing</vt:lpstr>
      <vt:lpstr>Input Data</vt:lpstr>
      <vt:lpstr>Dropping columns</vt:lpstr>
      <vt:lpstr>Encoding</vt:lpstr>
      <vt:lpstr>Logistic regression model</vt:lpstr>
      <vt:lpstr>LR MODEL</vt:lpstr>
      <vt:lpstr>Evaluation</vt:lpstr>
      <vt:lpstr>Evaluating the lr model</vt:lpstr>
      <vt:lpstr>Optimisation</vt:lpstr>
      <vt:lpstr>Optimisation methods</vt:lpstr>
      <vt:lpstr>Further pre-processing</vt:lpstr>
      <vt:lpstr>Model coefficients</vt:lpstr>
      <vt:lpstr>PowerPoint Presentation</vt:lpstr>
      <vt:lpstr>permutations</vt:lpstr>
      <vt:lpstr>PowerPoint Presentation</vt:lpstr>
      <vt:lpstr>Correlation analysis</vt:lpstr>
      <vt:lpstr>PowerPoint Presentation</vt:lpstr>
      <vt:lpstr>RFE (Recursive Feature Elimination)</vt:lpstr>
      <vt:lpstr>PowerPoint Presentation</vt:lpstr>
      <vt:lpstr>Optimisation Evaluation</vt:lpstr>
      <vt:lpstr>Summary</vt:lpstr>
      <vt:lpstr>Thanks for Watching!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Comment</cp:lastModifiedBy>
  <cp:revision>381</cp:revision>
  <dcterms:created xsi:type="dcterms:W3CDTF">2024-07-09T01:00:21Z</dcterms:created>
  <dcterms:modified xsi:type="dcterms:W3CDTF">2024-07-22T16:12:14Z</dcterms:modified>
</cp:coreProperties>
</file>