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73" r:id="rId2"/>
    <p:sldId id="265" r:id="rId3"/>
    <p:sldId id="266" r:id="rId4"/>
    <p:sldId id="277" r:id="rId5"/>
    <p:sldId id="267" r:id="rId6"/>
    <p:sldId id="276" r:id="rId7"/>
    <p:sldId id="279" r:id="rId8"/>
    <p:sldId id="274" r:id="rId9"/>
    <p:sldId id="275" r:id="rId10"/>
    <p:sldId id="280" r:id="rId11"/>
    <p:sldId id="281" r:id="rId12"/>
    <p:sldId id="282" r:id="rId13"/>
    <p:sldId id="283" r:id="rId14"/>
    <p:sldId id="270" r:id="rId15"/>
    <p:sldId id="284" r:id="rId16"/>
    <p:sldId id="271" r:id="rId17"/>
    <p:sldId id="285" r:id="rId18"/>
    <p:sldId id="286" r:id="rId19"/>
    <p:sldId id="295" r:id="rId20"/>
    <p:sldId id="287" r:id="rId21"/>
    <p:sldId id="294" r:id="rId22"/>
    <p:sldId id="288" r:id="rId23"/>
    <p:sldId id="293" r:id="rId24"/>
    <p:sldId id="289" r:id="rId25"/>
    <p:sldId id="292" r:id="rId26"/>
    <p:sldId id="290" r:id="rId27"/>
    <p:sldId id="291" r:id="rId28"/>
    <p:sldId id="26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7FE41-69DA-E80A-0842-650E34553C20}" v="661" dt="2024-07-09T01:39:05.473"/>
    <p1510:client id="{C46C95EC-D897-144D-C857-7DAC0E2C583E}" v="62" dt="2024-07-09T01:05:42.806"/>
    <p1510:client id="{FAF3DDD8-B6DF-1C1C-E195-BD7478C8F6A8}" v="510" dt="2024-07-09T02:00:12.7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88" d="100"/>
          <a:sy n="88" d="100"/>
        </p:scale>
        <p:origin x="26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8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97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1857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18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16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50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8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2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9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0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3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2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4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5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1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97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avansubhasht/ibm-hr-analytics-attrition-dataset/discussion/23375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CD3A99-FEC9-A424-5A20-66F146FCD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2710" y="628617"/>
            <a:ext cx="3971902" cy="302898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4 – Predicting Employee Attrition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F404467-4F91-C465-8AD0-1C01A3E3D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2709" y="3843868"/>
            <a:ext cx="2827315" cy="1564744"/>
          </a:xfrm>
        </p:spPr>
        <p:txBody>
          <a:bodyPr>
            <a:normAutofit fontScale="85000" lnSpcReduction="10000"/>
          </a:bodyPr>
          <a:lstStyle/>
          <a:p>
            <a:r>
              <a:rPr lang="en-GB" sz="1900">
                <a:solidFill>
                  <a:srgbClr val="0F496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Ayesha Maryam, Athul Madhusudhanan, Mujahid Iqbal, Edward Vaughan, Daniel Daniel</a:t>
            </a:r>
          </a:p>
          <a:p>
            <a:endParaRPr lang="en-GB" sz="1900">
              <a:solidFill>
                <a:srgbClr val="0F496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1CDA9-B7A3-5135-6DEC-2C3815E2B0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90" b="4110"/>
          <a:stretch/>
        </p:blipFill>
        <p:spPr>
          <a:xfrm>
            <a:off x="1101217" y="1731206"/>
            <a:ext cx="5450437" cy="306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46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79525E-0BC5-351D-531E-E1A27D18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Dropping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E68C6-DC9B-6342-A57B-0012D2839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EmployeeCount</a:t>
            </a:r>
            <a:endParaRPr lang="en-GB" dirty="0"/>
          </a:p>
          <a:p>
            <a:pPr lvl="1"/>
            <a:r>
              <a:rPr lang="en-GB" dirty="0"/>
              <a:t>1</a:t>
            </a:r>
          </a:p>
          <a:p>
            <a:r>
              <a:rPr lang="en-GB" dirty="0" err="1"/>
              <a:t>EmplyeeNumber</a:t>
            </a:r>
            <a:endParaRPr lang="en-GB" dirty="0"/>
          </a:p>
          <a:p>
            <a:pPr lvl="1"/>
            <a:r>
              <a:rPr lang="en-GB" dirty="0"/>
              <a:t>Identification Number</a:t>
            </a:r>
          </a:p>
          <a:p>
            <a:r>
              <a:rPr lang="en-GB" dirty="0"/>
              <a:t>Over18</a:t>
            </a:r>
          </a:p>
          <a:p>
            <a:pPr lvl="1"/>
            <a:r>
              <a:rPr lang="en-GB" dirty="0"/>
              <a:t>All participants were over 18</a:t>
            </a:r>
          </a:p>
          <a:p>
            <a:r>
              <a:rPr lang="en-GB" dirty="0"/>
              <a:t>Standard hours</a:t>
            </a:r>
          </a:p>
          <a:p>
            <a:pPr lvl="1"/>
            <a:r>
              <a:rPr lang="en-GB" dirty="0"/>
              <a:t>All staff worked the same standard hours of 80.</a:t>
            </a:r>
          </a:p>
        </p:txBody>
      </p:sp>
    </p:spTree>
    <p:extLst>
      <p:ext uri="{BB962C8B-B14F-4D97-AF65-F5344CB8AC3E}">
        <p14:creationId xmlns:p14="http://schemas.microsoft.com/office/powerpoint/2010/main" val="2125573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79525E-0BC5-351D-531E-E1A27D18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Encoding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E68C6-DC9B-6342-A57B-0012D2839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2296"/>
            <a:ext cx="3630612" cy="276146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Attrition</a:t>
            </a:r>
          </a:p>
          <a:p>
            <a:pPr lvl="1"/>
            <a:r>
              <a:rPr lang="en-GB" dirty="0"/>
              <a:t>Yes or No</a:t>
            </a:r>
          </a:p>
          <a:p>
            <a:r>
              <a:rPr lang="en-GB" dirty="0"/>
              <a:t>Gender</a:t>
            </a:r>
          </a:p>
          <a:p>
            <a:pPr lvl="1"/>
            <a:r>
              <a:rPr lang="en-GB" dirty="0"/>
              <a:t>Male or Female</a:t>
            </a:r>
          </a:p>
          <a:p>
            <a:r>
              <a:rPr lang="en-GB" dirty="0" err="1"/>
              <a:t>OverTime</a:t>
            </a:r>
            <a:endParaRPr lang="en-GB" dirty="0"/>
          </a:p>
          <a:p>
            <a:pPr lvl="1"/>
            <a:r>
              <a:rPr lang="en-GB" dirty="0"/>
              <a:t>1 or 0 (for Yes or No)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0B80A2-DC15-71BE-1015-B34A3F345398}"/>
              </a:ext>
            </a:extLst>
          </p:cNvPr>
          <p:cNvSpPr txBox="1">
            <a:spLocks/>
          </p:cNvSpPr>
          <p:nvPr/>
        </p:nvSpPr>
        <p:spPr>
          <a:xfrm>
            <a:off x="7184566" y="1862296"/>
            <a:ext cx="3630611" cy="27614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BusinessTravel</a:t>
            </a:r>
          </a:p>
          <a:p>
            <a:r>
              <a:rPr lang="en-GB"/>
              <a:t>Department</a:t>
            </a:r>
          </a:p>
          <a:p>
            <a:r>
              <a:rPr lang="en-GB"/>
              <a:t>EducationField</a:t>
            </a:r>
          </a:p>
          <a:p>
            <a:r>
              <a:rPr lang="en-GB"/>
              <a:t>JobRole</a:t>
            </a:r>
          </a:p>
          <a:p>
            <a:r>
              <a:rPr lang="en-GB"/>
              <a:t>MaritalStatus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0C421A-D3F7-7EA7-DF13-E628F02E8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872" y="4757372"/>
            <a:ext cx="5400000" cy="11862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9D7F7B-A608-3B52-8AB1-1B05E2669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518" y="4757372"/>
            <a:ext cx="3326401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5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ED9828-FC9C-DA7E-1099-904BCA7C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31871-5C7D-5E8D-21C7-F6C39B6A1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17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79525E-0BC5-351D-531E-E1A27D18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E68C6-DC9B-6342-A57B-0012D2839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94DEF1-6B1E-6CAE-CA1D-729532A26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249487"/>
            <a:ext cx="5761740" cy="215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6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0150-BF61-9D75-0274-0AF0E9D2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99FDE-415E-8764-F1A9-2688F12013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332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79525E-0BC5-351D-531E-E1A27D18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675913" cy="1478570"/>
          </a:xfrm>
        </p:spPr>
        <p:txBody>
          <a:bodyPr/>
          <a:lstStyle/>
          <a:p>
            <a:r>
              <a:rPr lang="en-GB" dirty="0"/>
              <a:t>Evaluating the </a:t>
            </a:r>
            <a:r>
              <a:rPr lang="en-GB" dirty="0" err="1"/>
              <a:t>lr</a:t>
            </a:r>
            <a:r>
              <a:rPr lang="en-GB" dirty="0"/>
              <a:t> model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78B1E7E9-3C5E-34A2-565E-F8C3D5C450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500314"/>
              </p:ext>
            </p:extLst>
          </p:nvPr>
        </p:nvGraphicFramePr>
        <p:xfrm>
          <a:off x="278674" y="3834371"/>
          <a:ext cx="4840663" cy="129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4663">
                  <a:extLst>
                    <a:ext uri="{9D8B030D-6E8A-4147-A177-3AD203B41FA5}">
                      <a16:colId xmlns:a16="http://schemas.microsoft.com/office/drawing/2014/main" val="293385023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741497986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190130379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59576551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1837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GB" dirty="0"/>
                        <a:t>Attrition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00796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GB" dirty="0"/>
                        <a:t>No Attrition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319783"/>
                  </a:ext>
                </a:extLst>
              </a:tr>
            </a:tbl>
          </a:graphicData>
        </a:graphic>
      </p:graphicFrame>
      <p:pic>
        <p:nvPicPr>
          <p:cNvPr id="7" name="Picture 6" descr="A diagram of a confusion matrix&#10;&#10;Description automatically generated">
            <a:extLst>
              <a:ext uri="{FF2B5EF4-FFF2-40B4-BE49-F238E27FC236}">
                <a16:creationId xmlns:a16="http://schemas.microsoft.com/office/drawing/2014/main" id="{D5FF62A6-4CFB-EBA3-3948-DA76F128A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888" y="957942"/>
            <a:ext cx="6576312" cy="5522481"/>
          </a:xfrm>
          <a:prstGeom prst="rect">
            <a:avLst/>
          </a:prstGeom>
        </p:spPr>
      </p:pic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458083DC-FB27-D7CD-2EAC-B6596A11BC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3062007"/>
              </p:ext>
            </p:extLst>
          </p:nvPr>
        </p:nvGraphicFramePr>
        <p:xfrm>
          <a:off x="304800" y="3023629"/>
          <a:ext cx="2536663" cy="370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4663">
                  <a:extLst>
                    <a:ext uri="{9D8B030D-6E8A-4147-A177-3AD203B41FA5}">
                      <a16:colId xmlns:a16="http://schemas.microsoft.com/office/drawing/2014/main" val="293385023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741497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007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846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3080-3B6A-C133-A9F8-FDA6228AB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1AF38-1425-90D6-A955-46DF61DDF1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062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B433-18ED-5FDF-32EF-00C14CCC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9995-1D90-058F-2B45-302FFC41C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 coefficients</a:t>
            </a:r>
          </a:p>
          <a:p>
            <a:r>
              <a:rPr lang="en-GB" dirty="0"/>
              <a:t>Permutations</a:t>
            </a:r>
          </a:p>
          <a:p>
            <a:r>
              <a:rPr lang="en-GB" dirty="0"/>
              <a:t>Correlation analysis</a:t>
            </a:r>
          </a:p>
          <a:p>
            <a:r>
              <a:rPr lang="en-GB" dirty="0"/>
              <a:t>Further pre-processing</a:t>
            </a:r>
          </a:p>
          <a:p>
            <a:r>
              <a:rPr lang="en-GB" dirty="0"/>
              <a:t>RFE (Recursive Feature Elimination)</a:t>
            </a:r>
          </a:p>
        </p:txBody>
      </p:sp>
    </p:spTree>
    <p:extLst>
      <p:ext uri="{BB962C8B-B14F-4D97-AF65-F5344CB8AC3E}">
        <p14:creationId xmlns:p14="http://schemas.microsoft.com/office/powerpoint/2010/main" val="1183746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B433-18ED-5FDF-32EF-00C14CCC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coefficients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9995-1D90-058F-2B45-302FFC41C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0142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B433-18ED-5FDF-32EF-00C14CCC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coefficients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9995-1D90-058F-2B45-302FFC41C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37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20C4-4D40-A797-D87D-1713BE80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GB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22708-DF62-F005-513F-E24973984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395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B433-18ED-5FDF-32EF-00C14CCC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9995-1D90-058F-2B45-302FFC41C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9355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B433-18ED-5FDF-32EF-00C14CCC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Permutations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9995-1D90-058F-2B45-302FFC41C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9053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B433-18ED-5FDF-32EF-00C14CCC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9995-1D90-058F-2B45-302FFC41C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609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B433-18ED-5FDF-32EF-00C14CCC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Correlation analysis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9995-1D90-058F-2B45-302FFC41C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884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B433-18ED-5FDF-32EF-00C14CCC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9995-1D90-058F-2B45-302FFC41C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4410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B433-18ED-5FDF-32EF-00C14CCC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pre-processing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9995-1D90-058F-2B45-302FFC41C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7450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B433-18ED-5FDF-32EF-00C14CCC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RFE (Recursive Feature Elimination)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9995-1D90-058F-2B45-302FFC41C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2185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B433-18ED-5FDF-32EF-00C14CCC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RFE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9995-1D90-058F-2B45-302FFC41C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1325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B433-18ED-5FDF-32EF-00C14CCC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9995-1D90-058F-2B45-302FFC41C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From the confusion matrix, the classifier does very well on no attrition, correctly labelling all the samples.  It does less well on attrition, getting all but one wrong.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From the classification report, the precision (the ability of a classifier not to label a negative sample as positive) is good for both attrition and no attrition.  The recall (the ability of a classifier to find all the positive samples) is good for attrition but bad for no attrition. </a:t>
            </a:r>
          </a:p>
        </p:txBody>
      </p:sp>
    </p:spTree>
    <p:extLst>
      <p:ext uri="{BB962C8B-B14F-4D97-AF65-F5344CB8AC3E}">
        <p14:creationId xmlns:p14="http://schemas.microsoft.com/office/powerpoint/2010/main" val="24607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F859-F17B-7596-ACEF-876C2B74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743E5-5AFF-5E16-2814-306F80D21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IBM HR Analytics Employee Attrition &amp; Performance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From IBM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Sourced from Kaggle: </a:t>
            </a:r>
            <a:r>
              <a:rPr lang="en-GB" dirty="0">
                <a:hlinkClick r:id="rId2"/>
              </a:rPr>
              <a:t>https://www.kaggle.com/datasets/pavansubhasht/ibm-hr-analytics-attrition-dataset/discussion/233758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dirty="0"/>
              <a:t>Wide variety of metrics to analyse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1470 records</a:t>
            </a:r>
          </a:p>
        </p:txBody>
      </p:sp>
    </p:spTree>
    <p:extLst>
      <p:ext uri="{BB962C8B-B14F-4D97-AF65-F5344CB8AC3E}">
        <p14:creationId xmlns:p14="http://schemas.microsoft.com/office/powerpoint/2010/main" val="209480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ED9828-FC9C-DA7E-1099-904BCA7C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Importing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31871-5C7D-5E8D-21C7-F6C39B6A1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08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EA461-FD16-D766-795B-08997DCB3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GB"/>
              <a:t>PostgreSQL</a:t>
            </a:r>
          </a:p>
        </p:txBody>
      </p:sp>
      <p:sp>
        <p:nvSpPr>
          <p:cNvPr id="40" name="Round Diagonal Corner Rectangle 9">
            <a:extLst>
              <a:ext uri="{FF2B5EF4-FFF2-40B4-BE49-F238E27FC236}">
                <a16:creationId xmlns:a16="http://schemas.microsoft.com/office/drawing/2014/main" id="{A3D1FEF8-5149-4AC1-8D77-B256637F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5F3286-BD38-66CE-CD98-421B678CC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051" y="1147146"/>
            <a:ext cx="1557456" cy="220159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148F7A-6094-B1F8-858C-F5DE3569D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88" y="3773923"/>
            <a:ext cx="4635583" cy="1680399"/>
          </a:xfrm>
          <a:prstGeom prst="rect">
            <a:avLst/>
          </a:prstGeom>
        </p:spPr>
      </p:pic>
      <p:sp>
        <p:nvSpPr>
          <p:cNvPr id="33" name="Content Placeholder 12">
            <a:extLst>
              <a:ext uri="{FF2B5EF4-FFF2-40B4-BE49-F238E27FC236}">
                <a16:creationId xmlns:a16="http://schemas.microsoft.com/office/drawing/2014/main" id="{ACCA5492-F318-124C-D92D-CD1570B88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34EB09A-1700-AB35-8EDE-6C5A1A5AB7D8}"/>
              </a:ext>
            </a:extLst>
          </p:cNvPr>
          <p:cNvSpPr txBox="1">
            <a:spLocks/>
          </p:cNvSpPr>
          <p:nvPr/>
        </p:nvSpPr>
        <p:spPr>
          <a:xfrm>
            <a:off x="4319874" y="1825625"/>
            <a:ext cx="7033925" cy="1792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322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5B4FD9-1CE0-0570-1F64-56B83C6C7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Psycopg2</a:t>
            </a:r>
          </a:p>
        </p:txBody>
      </p:sp>
      <p:sp useBgFill="1">
        <p:nvSpPr>
          <p:cNvPr id="55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F122D-9C03-A0B0-AB82-0F2B56D4A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208396"/>
            <a:ext cx="4635583" cy="244527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0C3B8-7E28-38BC-F70D-3FF3D1AC2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Database connection established.</a:t>
            </a:r>
          </a:p>
          <a:p>
            <a:r>
              <a:rPr lang="en-GB">
                <a:solidFill>
                  <a:srgbClr val="FFFFFF"/>
                </a:solidFill>
              </a:rPr>
              <a:t>SQL query executed, and DataFrame created.</a:t>
            </a:r>
          </a:p>
          <a:p>
            <a:r>
              <a:rPr lang="en-GB">
                <a:solidFill>
                  <a:srgbClr val="FFFFFF"/>
                </a:solidFill>
              </a:rPr>
              <a:t>Connection closed at the end.</a:t>
            </a:r>
          </a:p>
        </p:txBody>
      </p:sp>
    </p:spTree>
    <p:extLst>
      <p:ext uri="{BB962C8B-B14F-4D97-AF65-F5344CB8AC3E}">
        <p14:creationId xmlns:p14="http://schemas.microsoft.com/office/powerpoint/2010/main" val="1567567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5B4FD9-1CE0-0570-1F64-56B83C6C7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</a:rPr>
              <a:t>gitignore</a:t>
            </a:r>
            <a:endParaRPr lang="en-GB" dirty="0">
              <a:solidFill>
                <a:srgbClr val="FFFFFF"/>
              </a:solidFill>
            </a:endParaRPr>
          </a:p>
        </p:txBody>
      </p:sp>
      <p:sp useBgFill="1">
        <p:nvSpPr>
          <p:cNvPr id="55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0C3B8-7E28-38BC-F70D-3FF3D1AC2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File containing </a:t>
            </a:r>
            <a:r>
              <a:rPr lang="en-GB" dirty="0" err="1">
                <a:solidFill>
                  <a:srgbClr val="FFFFFF"/>
                </a:solidFill>
              </a:rPr>
              <a:t>postgres</a:t>
            </a:r>
            <a:r>
              <a:rPr lang="en-GB" dirty="0">
                <a:solidFill>
                  <a:srgbClr val="FFFFFF"/>
                </a:solidFill>
              </a:rPr>
              <a:t> password (passwords.py) added to </a:t>
            </a:r>
            <a:r>
              <a:rPr lang="en-GB" dirty="0" err="1">
                <a:solidFill>
                  <a:srgbClr val="FFFFFF"/>
                </a:solidFill>
              </a:rPr>
              <a:t>gitignore</a:t>
            </a:r>
            <a:r>
              <a:rPr lang="en-GB" dirty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3F792-5412-CCE5-CF5C-75F9AFCFBF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1" b="10823"/>
          <a:stretch/>
        </p:blipFill>
        <p:spPr>
          <a:xfrm>
            <a:off x="1077913" y="2747244"/>
            <a:ext cx="4721366" cy="136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88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ED9828-FC9C-DA7E-1099-904BCA7C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Preprocessing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31871-5C7D-5E8D-21C7-F6C39B6A1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384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79525E-0BC5-351D-531E-E1A27D18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5CBF268-88E7-D92D-1B2E-006D28317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490360"/>
              </p:ext>
            </p:extLst>
          </p:nvPr>
        </p:nvGraphicFramePr>
        <p:xfrm>
          <a:off x="574766" y="1720685"/>
          <a:ext cx="11138263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2414">
                  <a:extLst>
                    <a:ext uri="{9D8B030D-6E8A-4147-A177-3AD203B41FA5}">
                      <a16:colId xmlns:a16="http://schemas.microsoft.com/office/drawing/2014/main" val="1570194124"/>
                    </a:ext>
                  </a:extLst>
                </a:gridCol>
                <a:gridCol w="2634015">
                  <a:extLst>
                    <a:ext uri="{9D8B030D-6E8A-4147-A177-3AD203B41FA5}">
                      <a16:colId xmlns:a16="http://schemas.microsoft.com/office/drawing/2014/main" val="1242284847"/>
                    </a:ext>
                  </a:extLst>
                </a:gridCol>
                <a:gridCol w="1121834">
                  <a:extLst>
                    <a:ext uri="{9D8B030D-6E8A-4147-A177-3AD203B41FA5}">
                      <a16:colId xmlns:a16="http://schemas.microsoft.com/office/drawing/2014/main" val="185452518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093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Age, Gender, Marital Status, Over 18, Work Life Balance,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Personal Details</a:t>
                      </a:r>
                    </a:p>
                  </a:txBody>
                  <a:tcPr anchor="ctr"/>
                </a:tc>
                <a:tc rowSpan="12"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Features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5076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Daily Rate, Hourly Rate, Monthly Income, Monthly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Salary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5232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Business Travel, Distance from 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Commute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6615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Education, Education Field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Education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68374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Department, Job Level, Job Role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Job Details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4978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Environment Satisfaction, Job Satisfaction, Relationship Satisfaction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Job Satisfaction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62744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Num Companies Worked, Total Working Years, Years At Company, Years In Current Role, Years With Curr 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Work History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3943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Job Involvement, Percent Salary Hike, Performance Rating, Years Since Last Promotion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Job Performance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90628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Employee Number, Employee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Identification Details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225672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Overtime, Standard 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Hours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430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Training Times Last 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Other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8144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Stock Option 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Perks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118358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Attrition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Attrition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Target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534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673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405</TotalTime>
  <Words>429</Words>
  <Application>Microsoft Office PowerPoint</Application>
  <PresentationFormat>Widescreen</PresentationFormat>
  <Paragraphs>107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Tw Cen MT</vt:lpstr>
      <vt:lpstr>Circuit</vt:lpstr>
      <vt:lpstr>Project 4 – Predicting Employee Attrition</vt:lpstr>
      <vt:lpstr>Background</vt:lpstr>
      <vt:lpstr>Data Source</vt:lpstr>
      <vt:lpstr>Data Importing</vt:lpstr>
      <vt:lpstr>PostgreSQL</vt:lpstr>
      <vt:lpstr>Psycopg2</vt:lpstr>
      <vt:lpstr>gitignore</vt:lpstr>
      <vt:lpstr>Data Preprocessing</vt:lpstr>
      <vt:lpstr>Input Data</vt:lpstr>
      <vt:lpstr>Dropping columns</vt:lpstr>
      <vt:lpstr>Encoding</vt:lpstr>
      <vt:lpstr>Logistic regression model</vt:lpstr>
      <vt:lpstr>PowerPoint Presentation</vt:lpstr>
      <vt:lpstr>Evaluation</vt:lpstr>
      <vt:lpstr>Evaluating the lr model</vt:lpstr>
      <vt:lpstr>Optimisation</vt:lpstr>
      <vt:lpstr>Optimisation methods</vt:lpstr>
      <vt:lpstr>Model coefficients</vt:lpstr>
      <vt:lpstr>Model coefficients evaluation</vt:lpstr>
      <vt:lpstr>permutations</vt:lpstr>
      <vt:lpstr>Permutations evaluation</vt:lpstr>
      <vt:lpstr>Correlation analysis</vt:lpstr>
      <vt:lpstr>Correlation analysis evaluation</vt:lpstr>
      <vt:lpstr>Further pre-processing</vt:lpstr>
      <vt:lpstr>Further pre-processing evaluation</vt:lpstr>
      <vt:lpstr>RFE (Recursive Feature Elimination)</vt:lpstr>
      <vt:lpstr>RFE evaluation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Comment</cp:lastModifiedBy>
  <cp:revision>372</cp:revision>
  <dcterms:created xsi:type="dcterms:W3CDTF">2024-07-09T01:00:21Z</dcterms:created>
  <dcterms:modified xsi:type="dcterms:W3CDTF">2024-07-20T10:19:38Z</dcterms:modified>
</cp:coreProperties>
</file>