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60" r:id="rId8"/>
    <p:sldId id="261" r:id="rId9"/>
    <p:sldId id="270" r:id="rId10"/>
    <p:sldId id="262" r:id="rId11"/>
    <p:sldId id="263" r:id="rId12"/>
    <p:sldId id="271" r:id="rId13"/>
    <p:sldId id="264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7FE41-69DA-E80A-0842-650E34553C20}" v="661" dt="2024-07-09T01:39:05.473"/>
    <p1510:client id="{C46C95EC-D897-144D-C857-7DAC0E2C583E}" v="62" dt="2024-07-09T01:05:42.806"/>
    <p1510:client id="{FAF3DDD8-B6DF-1C1C-E195-BD7478C8F6A8}" v="510" dt="2024-07-09T02:00:12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6" d="100"/>
          <a:sy n="56" d="100"/>
        </p:scale>
        <p:origin x="52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eaddataanalytics.github.io/INSEADAnalytics/groupprojects/January2018FBL/IBM_Attrition_VSS.html" TargetMode="External"/><Relationship Id="rId2" Type="http://schemas.openxmlformats.org/officeDocument/2006/relationships/hyperlink" Target="https://www.kaggle.com/datasets/pavansubhasht/ibm-hr-analytics-attrition-dataset/discussion/23375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4 – Predicting Employee Attrition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Ayesha Maryam,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Athul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Madhusudhanan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Mujahid Iqbal, Edward Vaughan, Daniel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Daniel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CB2A-3CB9-C62C-B6CD-7F32B97B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 confusion matrix for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81E2-E098-78AB-1E4F-6F401B7E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 import SVC</a:t>
            </a:r>
            <a:endParaRPr lang="en-US"/>
          </a:p>
          <a:p>
            <a:pPr marL="0" indent="0">
              <a:buNone/>
            </a:pPr>
            <a:r>
              <a:rPr lang="en-US" err="1"/>
              <a:t>confusion_matrix</a:t>
            </a:r>
            <a:r>
              <a:rPr lang="en-US" dirty="0"/>
              <a:t> (</a:t>
            </a:r>
            <a:r>
              <a:rPr lang="en-US" err="1"/>
              <a:t>y_test</a:t>
            </a:r>
            <a:r>
              <a:rPr lang="en-US" dirty="0"/>
              <a:t>, predictions)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Array ([[317, 0].</a:t>
            </a:r>
          </a:p>
          <a:p>
            <a:pPr marL="914400" lvl="2" indent="0">
              <a:buNone/>
            </a:pPr>
            <a:r>
              <a:rPr lang="en-US" dirty="0"/>
              <a:t>     [   50,    1]])</a:t>
            </a:r>
          </a:p>
        </p:txBody>
      </p:sp>
    </p:spTree>
    <p:extLst>
      <p:ext uri="{BB962C8B-B14F-4D97-AF65-F5344CB8AC3E}">
        <p14:creationId xmlns:p14="http://schemas.microsoft.com/office/powerpoint/2010/main" val="325788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FC48-066F-FF53-C720-5FF94DAB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 the classification report for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915B-9385-86E9-A474-DDA53321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target_names</a:t>
            </a:r>
            <a:r>
              <a:rPr lang="en-US" dirty="0"/>
              <a:t> = ['Attrition', 'No Attrition']</a:t>
            </a:r>
          </a:p>
          <a:p>
            <a:pPr marL="0" indent="0">
              <a:buNone/>
            </a:pPr>
            <a:r>
              <a:rPr lang="en-US" dirty="0"/>
              <a:t>print (</a:t>
            </a:r>
            <a:r>
              <a:rPr lang="en-US" dirty="0" err="1"/>
              <a:t>classification_report</a:t>
            </a:r>
            <a:r>
              <a:rPr lang="en-US" dirty="0"/>
              <a:t> (</a:t>
            </a:r>
            <a:r>
              <a:rPr lang="en-US" dirty="0" err="1"/>
              <a:t>y_test</a:t>
            </a:r>
            <a:r>
              <a:rPr lang="en-US" dirty="0"/>
              <a:t>, predictions, </a:t>
            </a:r>
            <a:r>
              <a:rPr lang="en-US" dirty="0" err="1"/>
              <a:t>target_names</a:t>
            </a:r>
            <a:r>
              <a:rPr lang="en-US" dirty="0"/>
              <a:t> = </a:t>
            </a:r>
            <a:r>
              <a:rPr lang="en-US" dirty="0" err="1"/>
              <a:t>target_names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      precision recall f1-score support</a:t>
            </a:r>
          </a:p>
          <a:p>
            <a:pPr marL="0" indent="0">
              <a:buNone/>
            </a:pPr>
            <a:r>
              <a:rPr lang="en-US" dirty="0"/>
              <a:t>Attrition      0.86   1.00     0.93   317</a:t>
            </a:r>
          </a:p>
          <a:p>
            <a:pPr marL="0" indent="0">
              <a:buNone/>
            </a:pPr>
            <a:r>
              <a:rPr lang="en-US" dirty="0"/>
              <a:t>No Attrition   1.00    0.02     0.04     51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accuracy            0.86    368</a:t>
            </a:r>
          </a:p>
          <a:p>
            <a:pPr marL="0" indent="0">
              <a:buNone/>
            </a:pPr>
            <a:r>
              <a:rPr lang="en-US" dirty="0"/>
              <a:t>macro avg      0.93    0.51    0.48    368</a:t>
            </a:r>
          </a:p>
          <a:p>
            <a:pPr marL="0" indent="0">
              <a:buNone/>
            </a:pPr>
            <a:r>
              <a:rPr lang="en-US" dirty="0"/>
              <a:t>weighted avg    0.88    0.86    0.80     368</a:t>
            </a:r>
          </a:p>
        </p:txBody>
      </p:sp>
    </p:spTree>
    <p:extLst>
      <p:ext uri="{BB962C8B-B14F-4D97-AF65-F5344CB8AC3E}">
        <p14:creationId xmlns:p14="http://schemas.microsoft.com/office/powerpoint/2010/main" val="403285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3080-3B6A-C133-A9F8-FDA6228A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7F8A-DA42-9A25-305C-300C9848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6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From the confusion matrix, the classifier does very well on no attrition, correctly labelling all the samples.  It does less well on attrition, getting all but one wrong.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From the classification report, the precision (the ability of a classifier not to label a negative sample as positive) is good for both attrition and no attrition.  The recall (the ability of a classifier to find all the positive samples) is good for attrition but bad for no attrition. </a:t>
            </a:r>
          </a:p>
        </p:txBody>
      </p:sp>
    </p:spTree>
    <p:extLst>
      <p:ext uri="{BB962C8B-B14F-4D97-AF65-F5344CB8AC3E}">
        <p14:creationId xmlns:p14="http://schemas.microsoft.com/office/powerpoint/2010/main" val="24607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DF19-5012-94CE-8777-EA0983D7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4DF02-DE7E-B92C-0814-439A51FD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Dataset: </a:t>
            </a:r>
            <a:r>
              <a:rPr lang="en-GB" dirty="0">
                <a:hlinkClick r:id="rId2"/>
              </a:rPr>
              <a:t>https://www.kaggle.com/datasets/pavansubhasht/ibm-hr-analytics-attrition-dataset/discussion/233758</a:t>
            </a:r>
            <a:endParaRPr lang="en-GB" dirty="0"/>
          </a:p>
          <a:p>
            <a:r>
              <a:rPr lang="en-GB" dirty="0"/>
              <a:t>Help: </a:t>
            </a:r>
            <a:r>
              <a:rPr lang="en-GB" dirty="0">
                <a:hlinkClick r:id="rId3"/>
              </a:rPr>
              <a:t>https://inseaddataanalytics.github.io/INSEADAnalytics/groupprojects/January2018FBL/IBM_Attrition_VSS.html</a:t>
            </a:r>
            <a:endParaRPr lang="en-GB" dirty="0"/>
          </a:p>
          <a:p>
            <a:r>
              <a:rPr lang="en-GB" dirty="0" err="1"/>
              <a:t>Coefs</a:t>
            </a:r>
            <a:r>
              <a:rPr lang="en-GB"/>
              <a:t>: https</a:t>
            </a:r>
            <a:r>
              <a:rPr lang="en-GB" dirty="0"/>
              <a:t>://towardsdatascience.com/interpreting-coefficients-in-linear-and-logistic-regression-6ddf1295f6f1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13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20C4-4D40-A797-D87D-1713BE80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708-DF62-F005-513F-E2497398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39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F859-F17B-7596-ACEF-876C2B74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43E5-5AFF-5E16-2814-306F80D2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A461-FD16-D766-795B-08997DCB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1AA1-5C05-5660-6431-40108342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the CSV file into a Pandas </a:t>
            </a:r>
            <a:r>
              <a:rPr lang="en-US" dirty="0" err="1"/>
              <a:t>dataframe</a:t>
            </a:r>
            <a:r>
              <a:rPr lang="en-US" dirty="0"/>
              <a:t> after it's been uploaded to </a:t>
            </a:r>
            <a:r>
              <a:rPr lang="en-US" dirty="0" err="1"/>
              <a:t>Colab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attrition_data_df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 ('/content/WA_Fn-UseC_-HR-Employee-Attrition.csv')</a:t>
            </a:r>
          </a:p>
          <a:p>
            <a:pPr marL="0" indent="0">
              <a:buNone/>
            </a:pPr>
            <a:r>
              <a:rPr lang="en-US" dirty="0" err="1"/>
              <a:t>attrition_data_df.head</a:t>
            </a:r>
            <a:r>
              <a:rPr lang="en-US" dirty="0"/>
              <a:t> 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22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178C-B1EA-32CE-54AB-224E912D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3275-ED7F-13CB-B8B5-4396224B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label the attrition column, convert Yes/No columns to 1/0 columns and then drop attrition column from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 = </a:t>
            </a:r>
            <a:r>
              <a:rPr lang="en-US" dirty="0" err="1"/>
              <a:t>attrition_data_df</a:t>
            </a:r>
            <a:r>
              <a:rPr lang="en-US" dirty="0"/>
              <a:t> ('Attrition')</a:t>
            </a:r>
          </a:p>
          <a:p>
            <a:pPr marL="0" indent="0">
              <a:buNone/>
            </a:pPr>
            <a:r>
              <a:rPr lang="en-US" dirty="0"/>
              <a:t>y = </a:t>
            </a:r>
            <a:r>
              <a:rPr lang="en-US" dirty="0" err="1"/>
              <a:t>y.apply</a:t>
            </a:r>
            <a:r>
              <a:rPr lang="en-US" dirty="0"/>
              <a:t> (lambda x: 1 if x == 'Yes else 0)</a:t>
            </a:r>
          </a:p>
          <a:p>
            <a:pPr marL="0" indent="0">
              <a:buNone/>
            </a:pPr>
            <a:r>
              <a:rPr lang="en-US" dirty="0"/>
              <a:t>X = </a:t>
            </a:r>
            <a:r>
              <a:rPr lang="en-US" dirty="0" err="1"/>
              <a:t>attrition_data_df.drop</a:t>
            </a:r>
            <a:r>
              <a:rPr lang="en-US" dirty="0"/>
              <a:t> ('Attrition', axis = 1)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08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C1B2-6680-9EE7-F905-B19C196D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7674-DA56-2147-5D37-A37BFFC9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0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ABFD-179B-8554-8055-9BC52D19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C319-2F84-A3CD-8F93-FDBE17E9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err="1"/>
              <a:t>sklearn.model_selection</a:t>
            </a:r>
            <a:r>
              <a:rPr lang="en-US" dirty="0"/>
              <a:t> import </a:t>
            </a:r>
            <a:r>
              <a:rPr lang="en-US" err="1"/>
              <a:t>train_test_split</a:t>
            </a:r>
            <a:endParaRPr lang="en-US"/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err="1"/>
              <a:t>sklearn.preprocessing</a:t>
            </a:r>
            <a:r>
              <a:rPr lang="en-US" dirty="0"/>
              <a:t> import </a:t>
            </a:r>
            <a:r>
              <a:rPr lang="en-US" err="1"/>
              <a:t>LabelEncoder</a:t>
            </a:r>
            <a:endParaRPr lang="en-US"/>
          </a:p>
          <a:p>
            <a:pPr marL="0" indent="0">
              <a:buNone/>
            </a:pPr>
            <a:r>
              <a:rPr lang="en-US" dirty="0"/>
              <a:t>lc = </a:t>
            </a:r>
            <a:r>
              <a:rPr lang="en-US" err="1"/>
              <a:t>LabelEncoder</a:t>
            </a:r>
            <a:r>
              <a:rPr lang="en-US" dirty="0"/>
              <a:t> ()</a:t>
            </a:r>
          </a:p>
          <a:p>
            <a:pPr marL="0" indent="0">
              <a:buNone/>
            </a:pPr>
            <a:r>
              <a:rPr lang="en-US" dirty="0"/>
              <a:t>for col in </a:t>
            </a:r>
            <a:r>
              <a:rPr lang="en-US" err="1"/>
              <a:t>X.columns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 X [col].</a:t>
            </a:r>
            <a:r>
              <a:rPr lang="en-US" err="1"/>
              <a:t>dtype</a:t>
            </a:r>
            <a:r>
              <a:rPr lang="en-US" dirty="0"/>
              <a:t> == 'object':</a:t>
            </a:r>
          </a:p>
          <a:p>
            <a:pPr marL="914400" lvl="2" indent="0">
              <a:buNone/>
            </a:pPr>
            <a:r>
              <a:rPr lang="en-US" dirty="0"/>
              <a:t>X [col] = </a:t>
            </a:r>
            <a:r>
              <a:rPr lang="en-US" err="1"/>
              <a:t>lc.fit_transform</a:t>
            </a:r>
            <a:r>
              <a:rPr lang="en-US" dirty="0"/>
              <a:t> (X [col]</a:t>
            </a:r>
          </a:p>
          <a:p>
            <a:pPr marL="0" indent="0">
              <a:buNone/>
            </a:pP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 (X, y, </a:t>
            </a:r>
            <a:r>
              <a:rPr lang="en-US" dirty="0" err="1"/>
              <a:t>random_state</a:t>
            </a:r>
            <a:r>
              <a:rPr lang="en-US" dirty="0"/>
              <a:t> = 165)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classifier = </a:t>
            </a:r>
            <a:r>
              <a:rPr lang="en-US" dirty="0" err="1"/>
              <a:t>LogisticRegression</a:t>
            </a:r>
            <a:r>
              <a:rPr lang="en-US" dirty="0"/>
              <a:t> (solver = '</a:t>
            </a:r>
            <a:r>
              <a:rPr lang="en-US" dirty="0" err="1"/>
              <a:t>lbfgs</a:t>
            </a:r>
            <a:r>
              <a:rPr lang="en-US" dirty="0"/>
              <a:t>', </a:t>
            </a:r>
            <a:r>
              <a:rPr lang="en-US" dirty="0" err="1"/>
              <a:t>random_state</a:t>
            </a:r>
            <a:r>
              <a:rPr lang="en-US" dirty="0"/>
              <a:t> = 165)</a:t>
            </a:r>
          </a:p>
          <a:p>
            <a:pPr marL="0" indent="0">
              <a:buNone/>
            </a:pPr>
            <a:r>
              <a:rPr lang="en-US" dirty="0" err="1"/>
              <a:t>classifier_fit</a:t>
            </a:r>
            <a:r>
              <a:rPr lang="en-US" dirty="0"/>
              <a:t> 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393094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3569-2D02-F169-A249-3720C534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 a prediction using the testing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B250-AC2D-D651-2E01-8FC8302C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predictions = </a:t>
            </a:r>
            <a:r>
              <a:rPr lang="en-US" dirty="0" err="1"/>
              <a:t>classifier.predict</a:t>
            </a:r>
            <a:r>
              <a:rPr lang="en-US" dirty="0"/>
              <a:t> 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244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150-BF61-9D75-0274-0AF0E9D2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3434-B63D-DCE0-265A-E41508E0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3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524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Project 4 – Predicting Employee Attrition</vt:lpstr>
      <vt:lpstr>Background</vt:lpstr>
      <vt:lpstr>Data Source</vt:lpstr>
      <vt:lpstr>Data Import</vt:lpstr>
      <vt:lpstr>Data Preprocessing</vt:lpstr>
      <vt:lpstr>Logistic Regression Model</vt:lpstr>
      <vt:lpstr>Split the data</vt:lpstr>
      <vt:lpstr>Make a prediction using the testing data</vt:lpstr>
      <vt:lpstr>Evaluation</vt:lpstr>
      <vt:lpstr>Generate a confusion matrix for the model</vt:lpstr>
      <vt:lpstr>Print the classification report for the model</vt:lpstr>
      <vt:lpstr>Optimisation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Comment</cp:lastModifiedBy>
  <cp:revision>359</cp:revision>
  <dcterms:created xsi:type="dcterms:W3CDTF">2024-07-09T01:00:21Z</dcterms:created>
  <dcterms:modified xsi:type="dcterms:W3CDTF">2024-07-16T01:04:54Z</dcterms:modified>
</cp:coreProperties>
</file>