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sldIdLst>
    <p:sldId id="278" r:id="rId5"/>
    <p:sldId id="294" r:id="rId6"/>
    <p:sldId id="295" r:id="rId7"/>
    <p:sldId id="296" r:id="rId8"/>
    <p:sldId id="297" r:id="rId9"/>
    <p:sldId id="298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D560F5-13D9-4A43-A00A-9023178E736E}">
          <p14:sldIdLst>
            <p14:sldId id="278"/>
          </p14:sldIdLst>
        </p14:section>
        <p14:section name="Section 1" id="{EBA69883-D8BF-43E1-B4BF-338421A76962}">
          <p14:sldIdLst>
            <p14:sldId id="294"/>
            <p14:sldId id="295"/>
            <p14:sldId id="296"/>
            <p14:sldId id="297"/>
            <p14:sldId id="298"/>
          </p14:sldIdLst>
        </p14:section>
        <p14:section name="Section 2" id="{9ED80709-F307-4D46-A70E-9D5C4B2F2710}">
          <p14:sldIdLst/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3" d="100"/>
          <a:sy n="83" d="100"/>
        </p:scale>
        <p:origin x="605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D0-4EC7-8809-40CE723C3D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D0-4EC7-8809-40CE723C3D62}"/>
              </c:ext>
            </c:extLst>
          </c:dPt>
          <c:cat>
            <c:strRef>
              <c:f>Sheet1!$A$2:$A$3</c:f>
              <c:strCache>
                <c:ptCount val="2"/>
                <c:pt idx="0">
                  <c:v>Closely related to course</c:v>
                </c:pt>
                <c:pt idx="1">
                  <c:v>Somewhat related to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8-4219-8DA6-4CD6089A3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Group Y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9B-4DCA-A1F5-5B2ACDFB41E5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9B-4DCA-A1F5-5B2ACDFB41E5}"/>
              </c:ext>
            </c:extLst>
          </c:dPt>
          <c:cat>
            <c:strRef>
              <c:f>Sheet1!$A$2:$A$3</c:f>
              <c:strCache>
                <c:ptCount val="2"/>
                <c:pt idx="0">
                  <c:v>Closely related to course</c:v>
                </c:pt>
                <c:pt idx="1">
                  <c:v>Somewhat related to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3-4CF8-865C-BDD99AF4D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Participation in Various Industries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 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Others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A</c:v>
                </c:pt>
                <c:pt idx="5">
                  <c:v>B</c:v>
                </c:pt>
                <c:pt idx="6">
                  <c:v>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</c:v>
                </c:pt>
                <c:pt idx="1">
                  <c:v>30</c:v>
                </c:pt>
                <c:pt idx="2">
                  <c:v>23</c:v>
                </c:pt>
                <c:pt idx="3">
                  <c:v>12</c:v>
                </c:pt>
                <c:pt idx="4">
                  <c:v>83</c:v>
                </c:pt>
                <c:pt idx="5">
                  <c:v>53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C-49EC-8F80-B21E35489D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Others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A</c:v>
                </c:pt>
                <c:pt idx="5">
                  <c:v>B</c:v>
                </c:pt>
                <c:pt idx="6">
                  <c:v>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28</c:v>
                </c:pt>
                <c:pt idx="1">
                  <c:v>3</c:v>
                </c:pt>
                <c:pt idx="2">
                  <c:v>7</c:v>
                </c:pt>
                <c:pt idx="3">
                  <c:v>22</c:v>
                </c:pt>
                <c:pt idx="4">
                  <c:v>23</c:v>
                </c:pt>
                <c:pt idx="5">
                  <c:v>9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C-49EC-8F80-B21E35489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07373919"/>
        <c:axId val="593149711"/>
      </c:barChart>
      <c:catAx>
        <c:axId val="1307373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149711"/>
        <c:crosses val="autoZero"/>
        <c:auto val="1"/>
        <c:lblAlgn val="ctr"/>
        <c:lblOffset val="100"/>
        <c:noMultiLvlLbl val="0"/>
      </c:catAx>
      <c:valAx>
        <c:axId val="59314971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737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Associate </a:t>
            </a:r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DSAID Assessment</a:t>
            </a:r>
          </a:p>
          <a:p>
            <a:r>
              <a:rPr lang="en-US" dirty="0"/>
              <a:t>By Daniel Fung​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Question 1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9553-774A-1EE1-4769-22876347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4" y="841248"/>
            <a:ext cx="8830647" cy="5696712"/>
          </a:xfrm>
        </p:spPr>
        <p:txBody>
          <a:bodyPr>
            <a:normAutofit/>
          </a:bodyPr>
          <a:lstStyle/>
          <a:p>
            <a:r>
              <a:rPr lang="en-US" dirty="0"/>
              <a:t>Task 1: 93.3%</a:t>
            </a:r>
          </a:p>
          <a:p>
            <a:r>
              <a:rPr lang="en-US" dirty="0"/>
              <a:t>Task 2: </a:t>
            </a:r>
          </a:p>
          <a:p>
            <a:pPr lvl="1"/>
            <a:r>
              <a:rPr lang="en-US" dirty="0"/>
              <a:t>From age group 1, I see that there are no new motorcycles after 2013 being added</a:t>
            </a:r>
          </a:p>
          <a:p>
            <a:pPr lvl="1"/>
            <a:r>
              <a:rPr lang="en-US" dirty="0"/>
              <a:t>As the number of inspected motorcycles from age group 2 onwards depend on age group 1, the trend after year 2013 will be different. </a:t>
            </a:r>
          </a:p>
          <a:p>
            <a:pPr lvl="1"/>
            <a:r>
              <a:rPr lang="en-US" dirty="0"/>
              <a:t>From the plots, I notice that the passing rate is stable for age group 2 onwards after 2013. Thus, I estimate each age group to maintain their passing rate from 2016 -&gt;</a:t>
            </a:r>
          </a:p>
          <a:p>
            <a:endParaRPr lang="en-US" dirty="0"/>
          </a:p>
          <a:p>
            <a:r>
              <a:rPr lang="en-US" dirty="0"/>
              <a:t>Task 3:</a:t>
            </a:r>
          </a:p>
          <a:p>
            <a:pPr lvl="1"/>
            <a:r>
              <a:rPr lang="en-SG" dirty="0"/>
              <a:t>Looking at the line plot below, we ignore data from 2013 &amp; 2014 as they are anomalous</a:t>
            </a:r>
          </a:p>
          <a:p>
            <a:pPr lvl="1"/>
            <a:r>
              <a:rPr lang="en-SG" dirty="0"/>
              <a:t>95% confidence interval: (93.2, 95.4)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4F090-89E9-0438-F9E1-3DFA365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42" y="1129924"/>
            <a:ext cx="2192963" cy="2047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03F851-8FE3-8CC7-2593-7E3DFFB6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49" y="4175184"/>
            <a:ext cx="3256935" cy="21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Question 2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9553-774A-1EE1-4769-22876347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841248"/>
            <a:ext cx="7717526" cy="5696712"/>
          </a:xfrm>
        </p:spPr>
        <p:txBody>
          <a:bodyPr>
            <a:normAutofit/>
          </a:bodyPr>
          <a:lstStyle/>
          <a:p>
            <a:r>
              <a:rPr lang="en-US" dirty="0"/>
              <a:t>Task 1:</a:t>
            </a:r>
          </a:p>
          <a:p>
            <a:pPr lvl="1"/>
            <a:r>
              <a:rPr lang="en-US" dirty="0"/>
              <a:t>Get total sales per salesperson and divide by number of years of experience each salesperson has. Ans: 2.08 years with standard deviation 3.39</a:t>
            </a:r>
          </a:p>
          <a:p>
            <a:r>
              <a:rPr lang="en-US" dirty="0"/>
              <a:t>Task 2: </a:t>
            </a:r>
          </a:p>
          <a:p>
            <a:pPr lvl="1"/>
            <a:r>
              <a:rPr lang="en-US" b="1" dirty="0"/>
              <a:t>Power law distribution</a:t>
            </a:r>
            <a:r>
              <a:rPr lang="en-US" dirty="0"/>
              <a:t> can be used</a:t>
            </a:r>
            <a:endParaRPr lang="en-US" b="1" dirty="0"/>
          </a:p>
          <a:p>
            <a:pPr lvl="1"/>
            <a:r>
              <a:rPr lang="en-US" dirty="0"/>
              <a:t>Plotting mean houses sold per year shows a right-tailed graph (right, top) but plotting the log of the mean houses sold per year gives a symmetrical graph (right, bottom)</a:t>
            </a:r>
          </a:p>
          <a:p>
            <a:pPr lvl="1"/>
            <a:r>
              <a:rPr lang="en-US" dirty="0"/>
              <a:t>Limitations:  It assumes that the number of sales is governed by an exponential function</a:t>
            </a:r>
          </a:p>
          <a:p>
            <a:r>
              <a:rPr lang="en-US" dirty="0"/>
              <a:t>Task 3:</a:t>
            </a:r>
          </a:p>
          <a:p>
            <a:pPr lvl="1"/>
            <a:r>
              <a:rPr lang="en-US" dirty="0"/>
              <a:t>I 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F9CA-2820-B4CE-4234-EBEC4997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20" y="923924"/>
            <a:ext cx="3676650" cy="2505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284E0-254A-2C27-9D4A-8CCF9094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21" y="3428999"/>
            <a:ext cx="3676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1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Question 3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9553-774A-1EE1-4769-22876347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841248"/>
            <a:ext cx="7717526" cy="5696712"/>
          </a:xfrm>
        </p:spPr>
        <p:txBody>
          <a:bodyPr>
            <a:normAutofit/>
          </a:bodyPr>
          <a:lstStyle/>
          <a:p>
            <a:r>
              <a:rPr lang="en-US" dirty="0"/>
              <a:t>Task 1:</a:t>
            </a:r>
          </a:p>
          <a:p>
            <a:pPr lvl="1"/>
            <a:r>
              <a:rPr lang="en-US" dirty="0"/>
              <a:t>There is wide coverage of hotspots</a:t>
            </a:r>
          </a:p>
          <a:p>
            <a:pPr lvl="1"/>
            <a:r>
              <a:rPr lang="en-US" dirty="0"/>
              <a:t>There is some invalid data entries in Y and X to ignore</a:t>
            </a:r>
          </a:p>
          <a:p>
            <a:pPr lvl="1"/>
            <a:r>
              <a:rPr lang="en-US" dirty="0"/>
              <a:t>You can add features like HDB (using postal codes) and MRT (from the name)</a:t>
            </a:r>
          </a:p>
          <a:p>
            <a:r>
              <a:rPr lang="en-US" dirty="0"/>
              <a:t>Task 2: </a:t>
            </a:r>
          </a:p>
          <a:p>
            <a:pPr lvl="1"/>
            <a:r>
              <a:rPr lang="en-US" dirty="0"/>
              <a:t>Used random forest classifier for the multiclass classification to handle the non-linearity of the features</a:t>
            </a:r>
          </a:p>
          <a:p>
            <a:r>
              <a:rPr lang="en-US" dirty="0"/>
              <a:t>Task 3:</a:t>
            </a:r>
          </a:p>
          <a:p>
            <a:pPr lvl="1"/>
            <a:r>
              <a:rPr lang="en-US" dirty="0"/>
              <a:t>Overall model accuracy: 57%</a:t>
            </a:r>
          </a:p>
          <a:p>
            <a:pPr lvl="1"/>
            <a:r>
              <a:rPr lang="en-US" dirty="0"/>
              <a:t>Micro-F1 score is same as accuracy at 0.57. This one is important as there is imbalance in the data, and it can capture the classification performance of all the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Question 4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1E9AE3-4EFC-8381-DF60-305FB133A1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2842416"/>
              </p:ext>
            </p:extLst>
          </p:nvPr>
        </p:nvGraphicFramePr>
        <p:xfrm>
          <a:off x="1927129" y="1325067"/>
          <a:ext cx="8396748" cy="370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14E97D-FCD4-3C95-1A98-7DD565165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27083"/>
              </p:ext>
            </p:extLst>
          </p:nvPr>
        </p:nvGraphicFramePr>
        <p:xfrm>
          <a:off x="4562174" y="2015617"/>
          <a:ext cx="3126658" cy="232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D5BDE-07AF-E3A6-8803-7F34C24ED2AD}"/>
              </a:ext>
            </a:extLst>
          </p:cNvPr>
          <p:cNvCxnSpPr>
            <a:cxnSpLocks/>
          </p:cNvCxnSpPr>
          <p:nvPr/>
        </p:nvCxnSpPr>
        <p:spPr>
          <a:xfrm>
            <a:off x="4065645" y="2363764"/>
            <a:ext cx="811161" cy="0"/>
          </a:xfrm>
          <a:prstGeom prst="straightConnector1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D5FC4A-E5B1-514A-F70D-313F9E6FAD36}"/>
              </a:ext>
            </a:extLst>
          </p:cNvPr>
          <p:cNvCxnSpPr>
            <a:cxnSpLocks/>
          </p:cNvCxnSpPr>
          <p:nvPr/>
        </p:nvCxnSpPr>
        <p:spPr>
          <a:xfrm>
            <a:off x="4065645" y="4030332"/>
            <a:ext cx="811161" cy="0"/>
          </a:xfrm>
          <a:prstGeom prst="straightConnector1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0B780-DE72-78FA-3FDB-3A7C6BB029C2}"/>
              </a:ext>
            </a:extLst>
          </p:cNvPr>
          <p:cNvCxnSpPr>
            <a:cxnSpLocks/>
          </p:cNvCxnSpPr>
          <p:nvPr/>
        </p:nvCxnSpPr>
        <p:spPr>
          <a:xfrm>
            <a:off x="6105838" y="2732473"/>
            <a:ext cx="2202426" cy="0"/>
          </a:xfrm>
          <a:prstGeom prst="straightConnector1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FCAEBBA-5059-44E8-1CB2-5460CBFE3F3F}"/>
              </a:ext>
            </a:extLst>
          </p:cNvPr>
          <p:cNvSpPr txBox="1">
            <a:spLocks/>
          </p:cNvSpPr>
          <p:nvPr/>
        </p:nvSpPr>
        <p:spPr>
          <a:xfrm>
            <a:off x="539495" y="841248"/>
            <a:ext cx="7717526" cy="569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3A7C1F2-33E5-585C-79D0-7D70CB34F7AD}"/>
              </a:ext>
            </a:extLst>
          </p:cNvPr>
          <p:cNvSpPr txBox="1">
            <a:spLocks/>
          </p:cNvSpPr>
          <p:nvPr/>
        </p:nvSpPr>
        <p:spPr>
          <a:xfrm>
            <a:off x="581665" y="1915002"/>
            <a:ext cx="3781782" cy="1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lvl="1" indent="0">
              <a:buNone/>
            </a:pPr>
            <a:r>
              <a:rPr lang="en-US" dirty="0"/>
              <a:t>27% of graduates from group X choose not to work in a closely related field to their studies because of higher salaries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74EF708-EB36-9E1B-1C1E-5C6D8605DB36}"/>
              </a:ext>
            </a:extLst>
          </p:cNvPr>
          <p:cNvSpPr txBox="1">
            <a:spLocks/>
          </p:cNvSpPr>
          <p:nvPr/>
        </p:nvSpPr>
        <p:spPr>
          <a:xfrm>
            <a:off x="544161" y="3556399"/>
            <a:ext cx="3781782" cy="1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lvl="1" indent="0">
              <a:buNone/>
            </a:pPr>
            <a:r>
              <a:rPr lang="en-US" dirty="0"/>
              <a:t>Even for those who work in industries related to their course, group X graduates tend to get higher salaries of up to $4100, compared to $3900 for those in group Y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91D2117-AF51-E4F6-382B-F78100FD906D}"/>
              </a:ext>
            </a:extLst>
          </p:cNvPr>
          <p:cNvSpPr txBox="1">
            <a:spLocks/>
          </p:cNvSpPr>
          <p:nvPr/>
        </p:nvSpPr>
        <p:spPr>
          <a:xfrm>
            <a:off x="8113438" y="1704078"/>
            <a:ext cx="3781782" cy="1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lvl="1" indent="0">
              <a:buNone/>
            </a:pPr>
            <a:r>
              <a:rPr lang="en-US" dirty="0"/>
              <a:t>The percentage of group Y graduates who do not work in a closely related field is even higher at 35%. Although salary is also a factor, they have other reasons for moving industries</a:t>
            </a:r>
          </a:p>
        </p:txBody>
      </p:sp>
    </p:spTree>
    <p:extLst>
      <p:ext uri="{BB962C8B-B14F-4D97-AF65-F5344CB8AC3E}">
        <p14:creationId xmlns:p14="http://schemas.microsoft.com/office/powerpoint/2010/main" val="50826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C4AF02-10FC-3E17-080C-705FA47CF65F}"/>
              </a:ext>
            </a:extLst>
          </p:cNvPr>
          <p:cNvSpPr/>
          <p:nvPr/>
        </p:nvSpPr>
        <p:spPr>
          <a:xfrm>
            <a:off x="276483" y="1927123"/>
            <a:ext cx="11758201" cy="150187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Question 4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FCAEBBA-5059-44E8-1CB2-5460CBFE3F3F}"/>
              </a:ext>
            </a:extLst>
          </p:cNvPr>
          <p:cNvSpPr txBox="1">
            <a:spLocks/>
          </p:cNvSpPr>
          <p:nvPr/>
        </p:nvSpPr>
        <p:spPr>
          <a:xfrm>
            <a:off x="539495" y="841248"/>
            <a:ext cx="7717526" cy="569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91D2117-AF51-E4F6-382B-F78100FD906D}"/>
              </a:ext>
            </a:extLst>
          </p:cNvPr>
          <p:cNvSpPr txBox="1">
            <a:spLocks/>
          </p:cNvSpPr>
          <p:nvPr/>
        </p:nvSpPr>
        <p:spPr>
          <a:xfrm>
            <a:off x="314198" y="2178977"/>
            <a:ext cx="3781782" cy="1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lvl="1" indent="0">
              <a:buNone/>
            </a:pPr>
            <a:r>
              <a:rPr lang="en-US" u="sng" dirty="0"/>
              <a:t>Closely related to course of study</a:t>
            </a:r>
          </a:p>
          <a:p>
            <a:pPr marL="338328" lvl="1" indent="0">
              <a:buNone/>
            </a:pPr>
            <a:r>
              <a:rPr lang="en-US" dirty="0"/>
              <a:t>Proportionately more from group X work in industry B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0D1A94-BECD-3509-4EB1-07A2F63D0E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0146918"/>
              </p:ext>
            </p:extLst>
          </p:nvPr>
        </p:nvGraphicFramePr>
        <p:xfrm>
          <a:off x="3795252" y="1438047"/>
          <a:ext cx="80825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CEB981-4ED9-A257-5A62-44F2CE77D896}"/>
              </a:ext>
            </a:extLst>
          </p:cNvPr>
          <p:cNvSpPr txBox="1">
            <a:spLocks/>
          </p:cNvSpPr>
          <p:nvPr/>
        </p:nvSpPr>
        <p:spPr>
          <a:xfrm>
            <a:off x="314198" y="3604432"/>
            <a:ext cx="3781782" cy="198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lvl="1" indent="0">
              <a:buNone/>
            </a:pPr>
            <a:r>
              <a:rPr lang="en-US" u="sng" dirty="0"/>
              <a:t>Somewhat related to course of study</a:t>
            </a:r>
          </a:p>
          <a:p>
            <a:pPr marL="338328" lvl="1" indent="0">
              <a:buNone/>
            </a:pPr>
            <a:r>
              <a:rPr lang="en-US" dirty="0"/>
              <a:t>Proportionately less from group Y choose to work in industries F &amp; E</a:t>
            </a:r>
          </a:p>
        </p:txBody>
      </p:sp>
    </p:spTree>
    <p:extLst>
      <p:ext uri="{BB962C8B-B14F-4D97-AF65-F5344CB8AC3E}">
        <p14:creationId xmlns:p14="http://schemas.microsoft.com/office/powerpoint/2010/main" val="282497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bd7ff5-2811-4f86-a931-24fe3a9c48f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B3AA05FC23B6478AD32FAC2C355741" ma:contentTypeVersion="14" ma:contentTypeDescription="Create a new document." ma:contentTypeScope="" ma:versionID="6377abb72e45c52d4cced49172df18b9">
  <xsd:schema xmlns:xsd="http://www.w3.org/2001/XMLSchema" xmlns:xs="http://www.w3.org/2001/XMLSchema" xmlns:p="http://schemas.microsoft.com/office/2006/metadata/properties" xmlns:ns3="17bd7ff5-2811-4f86-a931-24fe3a9c48f2" xmlns:ns4="d55ec75a-31f1-4ff2-951c-5a1f42949f02" targetNamespace="http://schemas.microsoft.com/office/2006/metadata/properties" ma:root="true" ma:fieldsID="4aaf6ba456b54755e022072aa758f95b" ns3:_="" ns4:_="">
    <xsd:import namespace="17bd7ff5-2811-4f86-a931-24fe3a9c48f2"/>
    <xsd:import namespace="d55ec75a-31f1-4ff2-951c-5a1f42949f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d7ff5-2811-4f86-a931-24fe3a9c4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ec75a-31f1-4ff2-951c-5a1f42949f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17bd7ff5-2811-4f86-a931-24fe3a9c48f2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55ec75a-31f1-4ff2-951c-5a1f42949f0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739803-AF62-4B31-A08D-67C1BED0D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bd7ff5-2811-4f86-a931-24fe3a9c48f2"/>
    <ds:schemaRef ds:uri="d55ec75a-31f1-4ff2-951c-5a1f42949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{07F5F923-D447-46CF-A582-49C9765BBB76}tf78438558_win32</Template>
  <TotalTime>195</TotalTime>
  <Words>456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Tech Associate Programme</vt:lpstr>
      <vt:lpstr>Question 1</vt:lpstr>
      <vt:lpstr>Question 2</vt:lpstr>
      <vt:lpstr>Question 3</vt:lpstr>
      <vt:lpstr>Question 4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Associate Programme</dc:title>
  <dc:subject/>
  <dc:creator>#FUNG KAI XIANG DANIEL#</dc:creator>
  <cp:lastModifiedBy>#FUNG KAI XIANG DANIEL#</cp:lastModifiedBy>
  <cp:revision>3</cp:revision>
  <dcterms:created xsi:type="dcterms:W3CDTF">2023-09-16T16:02:28Z</dcterms:created>
  <dcterms:modified xsi:type="dcterms:W3CDTF">2023-09-17T01:07:52Z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0x0101008FB3AA05FC23B6478AD32FAC2C355741</vt:lpwstr>
  </property>
</Properties>
</file>