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6" r:id="rId2"/>
  </p:sldMasterIdLst>
  <p:notesMasterIdLst>
    <p:notesMasterId r:id="rId42"/>
  </p:notesMasterIdLst>
  <p:sldIdLst>
    <p:sldId id="256" r:id="rId3"/>
    <p:sldId id="308" r:id="rId4"/>
    <p:sldId id="266" r:id="rId5"/>
    <p:sldId id="267" r:id="rId6"/>
    <p:sldId id="268" r:id="rId7"/>
    <p:sldId id="269" r:id="rId8"/>
    <p:sldId id="270" r:id="rId9"/>
    <p:sldId id="271" r:id="rId10"/>
    <p:sldId id="272" r:id="rId11"/>
    <p:sldId id="274" r:id="rId12"/>
    <p:sldId id="275" r:id="rId13"/>
    <p:sldId id="276"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309" r:id="rId34"/>
    <p:sldId id="298" r:id="rId35"/>
    <p:sldId id="263" r:id="rId36"/>
    <p:sldId id="306" r:id="rId37"/>
    <p:sldId id="264" r:id="rId38"/>
    <p:sldId id="307" r:id="rId39"/>
    <p:sldId id="265" r:id="rId40"/>
    <p:sldId id="261" r:id="rId41"/>
  </p:sldIdLst>
  <p:sldSz cx="9144000" cy="6858000" type="screen4x3"/>
  <p:notesSz cx="6858000" cy="9144000"/>
  <p:defaultTextStyle>
    <a:defPPr>
      <a:defRPr lang="id-ID"/>
    </a:defPPr>
    <a:lvl1pPr algn="l"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ia" initials="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30" autoAdjust="0"/>
  </p:normalViewPr>
  <p:slideViewPr>
    <p:cSldViewPr>
      <p:cViewPr varScale="1">
        <p:scale>
          <a:sx n="63" d="100"/>
          <a:sy n="63" d="100"/>
        </p:scale>
        <p:origin x="-1354" y="-72"/>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678"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902F1-A38A-47A2-8C42-CE46CD8181AB}" type="datetimeFigureOut">
              <a:rPr lang="en-US" smtClean="0"/>
              <a:pPr/>
              <a:t>7/30/2012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0885F5-3B5D-42DC-8AA1-91682BCC5C86}" type="slidenum">
              <a:rPr lang="en-US" smtClean="0"/>
              <a:pPr/>
              <a:t>‹#›</a:t>
            </a:fld>
            <a:endParaRPr lang="en-US" dirty="0"/>
          </a:p>
        </p:txBody>
      </p:sp>
    </p:spTree>
    <p:extLst>
      <p:ext uri="{BB962C8B-B14F-4D97-AF65-F5344CB8AC3E}">
        <p14:creationId xmlns:p14="http://schemas.microsoft.com/office/powerpoint/2010/main" val="3195661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0885F5-3B5D-42DC-8AA1-91682BCC5C86}" type="slidenum">
              <a:rPr lang="en-US" smtClean="0"/>
              <a:pPr/>
              <a:t>1</a:t>
            </a:fld>
            <a:endParaRPr lang="en-US" dirty="0"/>
          </a:p>
        </p:txBody>
      </p:sp>
    </p:spTree>
    <p:extLst>
      <p:ext uri="{BB962C8B-B14F-4D97-AF65-F5344CB8AC3E}">
        <p14:creationId xmlns:p14="http://schemas.microsoft.com/office/powerpoint/2010/main" val="2634162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93153B68-BDE7-4CE2-8989-5C87F125CBC8}" type="slidenum">
              <a:rPr lang="en-US">
                <a:latin typeface="Arial" pitchFamily="34" charset="0"/>
              </a:rPr>
              <a:pPr/>
              <a:t>10</a:t>
            </a:fld>
            <a:endParaRPr lang="en-US" dirty="0">
              <a:latin typeface="Arial" pitchFamily="34"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dirty="0"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15716" name="Slide Number Placeholder 3"/>
          <p:cNvSpPr>
            <a:spLocks noGrp="1"/>
          </p:cNvSpPr>
          <p:nvPr>
            <p:ph type="sldNum" sz="quarter" idx="5"/>
          </p:nvPr>
        </p:nvSpPr>
        <p:spPr>
          <a:noFill/>
        </p:spPr>
        <p:txBody>
          <a:bodyPr/>
          <a:lstStyle/>
          <a:p>
            <a:fld id="{168466F8-91C3-4B83-8B81-684001C88A86}" type="slidenum">
              <a:rPr lang="en-US">
                <a:latin typeface="Arial" pitchFamily="34" charset="0"/>
              </a:rPr>
              <a:pPr/>
              <a:t>11</a:t>
            </a:fld>
            <a:endParaRPr lang="en-US" dirty="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a:noFill/>
          <a:ln/>
        </p:spPr>
        <p:txBody>
          <a:bodyPr/>
          <a:lstStyle/>
          <a:p>
            <a:r>
              <a:rPr lang="en-US" b="1" i="1" u="sng" dirty="0" smtClean="0">
                <a:latin typeface="Arial" pitchFamily="34" charset="0"/>
              </a:rPr>
              <a:t>Figure Caption:</a:t>
            </a:r>
            <a:r>
              <a:rPr lang="en-US" b="1" i="1" dirty="0" smtClean="0">
                <a:latin typeface="Arial" pitchFamily="34" charset="0"/>
              </a:rPr>
              <a:t> </a:t>
            </a:r>
            <a:r>
              <a:rPr lang="en-US" b="1" dirty="0" smtClean="0">
                <a:latin typeface="Arial" pitchFamily="34" charset="0"/>
              </a:rPr>
              <a:t>Figure 11-4: Total Cost Curve for George and Martha’s Farm</a:t>
            </a:r>
            <a:endParaRPr lang="en-US" dirty="0" smtClean="0">
              <a:latin typeface="Arial" pitchFamily="34" charset="0"/>
            </a:endParaRPr>
          </a:p>
          <a:p>
            <a:r>
              <a:rPr lang="en-US" dirty="0" smtClean="0">
                <a:latin typeface="Arial" pitchFamily="34" charset="0"/>
              </a:rPr>
              <a:t>The table shows the variable cost, fixed cost, and total cost for various output quantities on George and Martha’s 10-acre farm. The total cost curve shows how total cost (measured on the vertical axis) depends on the quantity of output (measured on the horizontal axis). The labeled points on the curve correspond to the rows of the table. The total cost curve slopes upward because the number of workers employed, and hence total cost, increases as the quantity of output increases. The curve gets steeper as output increases due to diminishing returns to labor.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fld id="{F20D720E-8EB0-49EB-A288-72AFA07B1D3E}" type="slidenum">
              <a:rPr lang="en-US">
                <a:latin typeface="Arial" pitchFamily="34" charset="0"/>
              </a:rPr>
              <a:pPr/>
              <a:t>13</a:t>
            </a:fld>
            <a:endParaRPr lang="en-US" dirty="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a:noFill/>
          <a:ln/>
        </p:spPr>
        <p:txBody>
          <a:bodyPr/>
          <a:lstStyle/>
          <a:p>
            <a:r>
              <a:rPr lang="en-US" b="1" i="1" u="sng" dirty="0" smtClean="0">
                <a:latin typeface="Arial" pitchFamily="34" charset="0"/>
              </a:rPr>
              <a:t>Figure Caption:</a:t>
            </a:r>
            <a:r>
              <a:rPr lang="en-US" b="1" i="1" dirty="0" smtClean="0">
                <a:latin typeface="Arial" pitchFamily="34" charset="0"/>
              </a:rPr>
              <a:t> </a:t>
            </a:r>
            <a:r>
              <a:rPr lang="en-US" b="1" dirty="0" smtClean="0">
                <a:latin typeface="Arial" pitchFamily="34" charset="0"/>
              </a:rPr>
              <a:t>Figure 11-6: Total Cost and Marginal Cost Curves for Selena’s Gourmet Salsas</a:t>
            </a:r>
            <a:endParaRPr lang="en-US" dirty="0" smtClean="0">
              <a:latin typeface="Arial" pitchFamily="34" charset="0"/>
            </a:endParaRPr>
          </a:p>
          <a:p>
            <a:r>
              <a:rPr lang="en-US" dirty="0" smtClean="0">
                <a:latin typeface="Arial" pitchFamily="34" charset="0"/>
              </a:rPr>
              <a:t>Panel (a) shows the total cost curve from Table 12-1. Like the total cost curve in Figure 12-4, it slopes upward and gets steeper as we move up it to the right. Panel (b) shows the marginal cost curve. It also slopes upward, reflecting diminishing returns to the variable input.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18788" name="Slide Number Placeholder 3"/>
          <p:cNvSpPr>
            <a:spLocks noGrp="1"/>
          </p:cNvSpPr>
          <p:nvPr>
            <p:ph type="sldNum" sz="quarter" idx="5"/>
          </p:nvPr>
        </p:nvSpPr>
        <p:spPr>
          <a:noFill/>
        </p:spPr>
        <p:txBody>
          <a:bodyPr/>
          <a:lstStyle/>
          <a:p>
            <a:fld id="{BC407FC6-A683-4A3D-BF41-EADD79C5AA76}" type="slidenum">
              <a:rPr lang="en-US">
                <a:latin typeface="Arial" pitchFamily="34" charset="0"/>
              </a:rPr>
              <a:pPr/>
              <a:t>17</a:t>
            </a:fld>
            <a:endParaRPr lang="en-US" dirty="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19812" name="Slide Number Placeholder 3"/>
          <p:cNvSpPr>
            <a:spLocks noGrp="1"/>
          </p:cNvSpPr>
          <p:nvPr>
            <p:ph type="sldNum" sz="quarter" idx="5"/>
          </p:nvPr>
        </p:nvSpPr>
        <p:spPr>
          <a:noFill/>
        </p:spPr>
        <p:txBody>
          <a:bodyPr/>
          <a:lstStyle/>
          <a:p>
            <a:fld id="{A4D850E9-98D2-4401-8390-6DF9444F5B35}" type="slidenum">
              <a:rPr lang="en-US">
                <a:latin typeface="Arial" pitchFamily="34" charset="0"/>
              </a:rPr>
              <a:pPr/>
              <a:t>18</a:t>
            </a:fld>
            <a:endParaRPr lang="en-US" dirty="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20836" name="Slide Number Placeholder 3"/>
          <p:cNvSpPr>
            <a:spLocks noGrp="1"/>
          </p:cNvSpPr>
          <p:nvPr>
            <p:ph type="sldNum" sz="quarter" idx="5"/>
          </p:nvPr>
        </p:nvSpPr>
        <p:spPr>
          <a:noFill/>
        </p:spPr>
        <p:txBody>
          <a:bodyPr/>
          <a:lstStyle/>
          <a:p>
            <a:fld id="{A3BE911E-80F9-41EE-963F-705E73C4193F}" type="slidenum">
              <a:rPr lang="en-US">
                <a:latin typeface="Arial" pitchFamily="34" charset="0"/>
              </a:rPr>
              <a:pPr/>
              <a:t>19</a:t>
            </a:fld>
            <a:endParaRPr lang="en-US" dirty="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0885F5-3B5D-42DC-8AA1-91682BCC5C86}" type="slidenum">
              <a:rPr lang="en-US" smtClean="0"/>
              <a:pPr/>
              <a:t>2</a:t>
            </a:fld>
            <a:endParaRPr lang="en-US" dirty="0"/>
          </a:p>
        </p:txBody>
      </p:sp>
    </p:spTree>
    <p:extLst>
      <p:ext uri="{BB962C8B-B14F-4D97-AF65-F5344CB8AC3E}">
        <p14:creationId xmlns:p14="http://schemas.microsoft.com/office/powerpoint/2010/main" val="2056870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a:noFill/>
          <a:ln/>
        </p:spPr>
        <p:txBody>
          <a:bodyPr/>
          <a:lstStyle/>
          <a:p>
            <a:r>
              <a:rPr lang="en-US" b="1" i="1" u="sng" dirty="0" smtClean="0">
                <a:latin typeface="Arial" pitchFamily="34" charset="0"/>
              </a:rPr>
              <a:t>Figure Caption:</a:t>
            </a:r>
            <a:r>
              <a:rPr lang="en-US" b="1" i="1" dirty="0" smtClean="0">
                <a:latin typeface="Arial" pitchFamily="34" charset="0"/>
              </a:rPr>
              <a:t> </a:t>
            </a:r>
            <a:r>
              <a:rPr lang="en-US" b="1" dirty="0" smtClean="0">
                <a:latin typeface="Arial" pitchFamily="34" charset="0"/>
              </a:rPr>
              <a:t>Figure 11-7: Average Total Cost Curve for Selena’s Gourmet Salsas</a:t>
            </a:r>
            <a:endParaRPr lang="en-US" dirty="0" smtClean="0">
              <a:latin typeface="Arial" pitchFamily="34" charset="0"/>
            </a:endParaRPr>
          </a:p>
          <a:p>
            <a:r>
              <a:rPr lang="en-US" dirty="0" smtClean="0">
                <a:latin typeface="Arial" pitchFamily="34" charset="0"/>
              </a:rPr>
              <a:t>The average total cost curve at Selena’s Gourmet Salsas is U-shaped. At low levels of output, average total cost falls because the “spreading effect” of falling average fixed cost dominates the “diminishing returns effect” of rising average variable cost. At higher levels of output, the opposite is true and average total cost rises. At point M, corresponding to an output of three cases of salsa per day, average total cost is at its minimum level, the minimum average total cost.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22884" name="Slide Number Placeholder 3"/>
          <p:cNvSpPr>
            <a:spLocks noGrp="1"/>
          </p:cNvSpPr>
          <p:nvPr>
            <p:ph type="sldNum" sz="quarter" idx="5"/>
          </p:nvPr>
        </p:nvSpPr>
        <p:spPr>
          <a:noFill/>
        </p:spPr>
        <p:txBody>
          <a:bodyPr/>
          <a:lstStyle/>
          <a:p>
            <a:fld id="{ED044126-96B7-421F-9866-664A77E3F04B}" type="slidenum">
              <a:rPr lang="en-US">
                <a:latin typeface="Arial" pitchFamily="34" charset="0"/>
              </a:rPr>
              <a:pPr/>
              <a:t>22</a:t>
            </a:fld>
            <a:endParaRPr lang="en-US" dirty="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a:noFill/>
          <a:ln/>
        </p:spPr>
        <p:txBody>
          <a:bodyPr/>
          <a:lstStyle/>
          <a:p>
            <a:r>
              <a:rPr lang="en-US" b="1" i="1" u="sng" dirty="0" smtClean="0">
                <a:latin typeface="Arial" pitchFamily="34" charset="0"/>
              </a:rPr>
              <a:t>Figure Caption:</a:t>
            </a:r>
            <a:r>
              <a:rPr lang="en-US" b="1" i="1" dirty="0" smtClean="0">
                <a:latin typeface="Arial" pitchFamily="34" charset="0"/>
              </a:rPr>
              <a:t> </a:t>
            </a:r>
            <a:r>
              <a:rPr lang="en-US" b="1" dirty="0" smtClean="0">
                <a:latin typeface="Arial" pitchFamily="34" charset="0"/>
              </a:rPr>
              <a:t>Figure 11-8: Marginal Cost and Average Cost Curves for Selena’s Gourmet Salsas</a:t>
            </a:r>
            <a:endParaRPr lang="en-US" dirty="0" smtClean="0">
              <a:latin typeface="Arial" pitchFamily="34" charset="0"/>
            </a:endParaRPr>
          </a:p>
          <a:p>
            <a:r>
              <a:rPr lang="en-US" dirty="0" smtClean="0">
                <a:latin typeface="Arial" pitchFamily="34" charset="0"/>
              </a:rPr>
              <a:t>Here we have the family of cost curves for Selena’s Gourmet Salsas: the marginal cost curve (MC), the average total cost curve (ATC), the average variable cost curve (AVC), and the average fixed cost curve (AFC). Note that the average total cost curve is U-shaped and the marginal cost curve crosses the average total cost curve at the bottom of the U, point M, corresponding to the mini- mum average total cost from Table 12-2 and Figure 12-7.</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24932" name="Slide Number Placeholder 3"/>
          <p:cNvSpPr>
            <a:spLocks noGrp="1"/>
          </p:cNvSpPr>
          <p:nvPr>
            <p:ph type="sldNum" sz="quarter" idx="5"/>
          </p:nvPr>
        </p:nvSpPr>
        <p:spPr>
          <a:noFill/>
        </p:spPr>
        <p:txBody>
          <a:bodyPr/>
          <a:lstStyle/>
          <a:p>
            <a:fld id="{92A7E4AD-78D3-4513-B64C-5FB285232184}" type="slidenum">
              <a:rPr lang="en-US">
                <a:latin typeface="Arial" pitchFamily="34" charset="0"/>
              </a:rPr>
              <a:pPr/>
              <a:t>24</a:t>
            </a:fld>
            <a:endParaRPr lang="en-US" dirty="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a:noFill/>
          <a:ln/>
        </p:spPr>
        <p:txBody>
          <a:bodyPr/>
          <a:lstStyle/>
          <a:p>
            <a:r>
              <a:rPr lang="en-US" b="1" i="1" u="sng" dirty="0" smtClean="0">
                <a:latin typeface="Arial" pitchFamily="34" charset="0"/>
              </a:rPr>
              <a:t>Figure Caption:</a:t>
            </a:r>
            <a:r>
              <a:rPr lang="en-US" b="1" i="1" dirty="0" smtClean="0">
                <a:latin typeface="Arial" pitchFamily="34" charset="0"/>
              </a:rPr>
              <a:t> </a:t>
            </a:r>
            <a:r>
              <a:rPr lang="en-US" b="1" dirty="0" smtClean="0">
                <a:latin typeface="Arial" pitchFamily="34" charset="0"/>
              </a:rPr>
              <a:t>Figure 11-9: The Relationship Between the Average Total Cost and the Marginal Cost Curves</a:t>
            </a:r>
            <a:r>
              <a:rPr lang="en-US" dirty="0" smtClean="0">
                <a:latin typeface="Arial" pitchFamily="34" charset="0"/>
              </a:rPr>
              <a:t> </a:t>
            </a:r>
          </a:p>
          <a:p>
            <a:r>
              <a:rPr lang="en-US" dirty="0" smtClean="0">
                <a:latin typeface="Arial" pitchFamily="34" charset="0"/>
              </a:rPr>
              <a:t>To see why the marginal cost curve (MC) must cut through the average total cost curve at the minimum average total cost (point M), corresponding to the minimum-cost output, we look at what happens if marginal cost is different from average total cost. If marginal cost is less than average total cost, an increase in output must reduce average total cost, as in the movement from A</a:t>
            </a:r>
            <a:r>
              <a:rPr lang="en-US" baseline="-25000" dirty="0" smtClean="0">
                <a:latin typeface="Arial" pitchFamily="34" charset="0"/>
              </a:rPr>
              <a:t>1</a:t>
            </a:r>
            <a:r>
              <a:rPr lang="en-US" dirty="0" smtClean="0">
                <a:latin typeface="Arial" pitchFamily="34" charset="0"/>
              </a:rPr>
              <a:t>to A</a:t>
            </a:r>
            <a:r>
              <a:rPr lang="en-US" baseline="-25000" dirty="0" smtClean="0">
                <a:latin typeface="Arial" pitchFamily="34" charset="0"/>
              </a:rPr>
              <a:t>2</a:t>
            </a:r>
            <a:r>
              <a:rPr lang="en-US" dirty="0" smtClean="0">
                <a:latin typeface="Arial" pitchFamily="34" charset="0"/>
              </a:rPr>
              <a:t>. If marginal cost is greater than average total cost, an increase in output must increase average total cost, as in the movement from B</a:t>
            </a:r>
            <a:r>
              <a:rPr lang="en-US" baseline="-25000" dirty="0" smtClean="0">
                <a:latin typeface="Arial" pitchFamily="34" charset="0"/>
              </a:rPr>
              <a:t>1</a:t>
            </a:r>
            <a:r>
              <a:rPr lang="en-US" dirty="0" smtClean="0">
                <a:latin typeface="Arial" pitchFamily="34" charset="0"/>
              </a:rPr>
              <a:t> to B</a:t>
            </a:r>
            <a:r>
              <a:rPr lang="en-US" baseline="-25000" dirty="0" smtClean="0">
                <a:latin typeface="Arial" pitchFamily="34" charset="0"/>
              </a:rPr>
              <a:t>2</a:t>
            </a:r>
            <a:r>
              <a:rPr lang="en-US" dirty="0" smtClean="0">
                <a:latin typeface="Arial" pitchFamily="34" charset="0"/>
              </a:rPr>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26980" name="Slide Number Placeholder 3"/>
          <p:cNvSpPr>
            <a:spLocks noGrp="1"/>
          </p:cNvSpPr>
          <p:nvPr>
            <p:ph type="sldNum" sz="quarter" idx="5"/>
          </p:nvPr>
        </p:nvSpPr>
        <p:spPr>
          <a:noFill/>
        </p:spPr>
        <p:txBody>
          <a:bodyPr/>
          <a:lstStyle/>
          <a:p>
            <a:fld id="{6F9285B6-40A0-4C5F-AE3B-67AA430DC818}" type="slidenum">
              <a:rPr lang="en-US">
                <a:latin typeface="Arial" pitchFamily="34" charset="0"/>
              </a:rPr>
              <a:pPr/>
              <a:t>26</a:t>
            </a:fld>
            <a:endParaRPr lang="en-US" dirty="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a:noFill/>
          <a:ln/>
        </p:spPr>
        <p:txBody>
          <a:bodyPr/>
          <a:lstStyle/>
          <a:p>
            <a:r>
              <a:rPr lang="en-US" b="1" i="1" u="sng" dirty="0" smtClean="0">
                <a:latin typeface="Arial" pitchFamily="34" charset="0"/>
              </a:rPr>
              <a:t>Figure Caption:</a:t>
            </a:r>
            <a:r>
              <a:rPr lang="en-US" b="1" i="1" dirty="0" smtClean="0">
                <a:latin typeface="Arial" pitchFamily="34" charset="0"/>
              </a:rPr>
              <a:t> </a:t>
            </a:r>
            <a:r>
              <a:rPr lang="en-US" b="1" dirty="0" smtClean="0">
                <a:latin typeface="Arial" pitchFamily="34" charset="0"/>
              </a:rPr>
              <a:t>Figure 11-10: More Realistic Cost Curves</a:t>
            </a:r>
            <a:endParaRPr lang="en-US" dirty="0" smtClean="0">
              <a:latin typeface="Arial" pitchFamily="34" charset="0"/>
            </a:endParaRPr>
          </a:p>
          <a:p>
            <a:r>
              <a:rPr lang="en-US" dirty="0" smtClean="0">
                <a:latin typeface="Arial" pitchFamily="34" charset="0"/>
              </a:rPr>
              <a:t>A realistic marginal cost curve has a “swoosh” shape. Starting from a very low output level, marginal cost often falls as the firm increases output. That’s because hiring additional workers allows greater specialization of their tasks and leads to increasing returns. Once specialization is achieved, however, diminishing returns to additional workers set in and marginal cost rises. The corresponding average variable cost curve is now U-shaped, like the average total cost curve.</a:t>
            </a:r>
          </a:p>
          <a:p>
            <a:endParaRPr lang="en-US" dirty="0" smtClean="0">
              <a:latin typeface="Arial" pitchFamily="34" charset="0"/>
            </a:endParaRPr>
          </a:p>
          <a:p>
            <a:r>
              <a:rPr lang="en-US" dirty="0" smtClean="0">
                <a:latin typeface="Arial" pitchFamily="34" charset="0"/>
              </a:rPr>
              <a:t>Marginal cost curves do not always slope upward. The benefits of specialization of labor can lead to </a:t>
            </a:r>
            <a:r>
              <a:rPr lang="en-US" i="1" dirty="0" smtClean="0">
                <a:latin typeface="Arial" pitchFamily="34" charset="0"/>
              </a:rPr>
              <a:t>increasing returns</a:t>
            </a:r>
            <a:r>
              <a:rPr lang="en-US" dirty="0" smtClean="0">
                <a:latin typeface="Arial" pitchFamily="34" charset="0"/>
              </a:rPr>
              <a:t> at first represented by a downward-sloping marginal cost curve. Once there are enough workers to permit specialization, however, </a:t>
            </a:r>
            <a:r>
              <a:rPr lang="en-US" i="1" dirty="0" smtClean="0">
                <a:latin typeface="Arial" pitchFamily="34" charset="0"/>
              </a:rPr>
              <a:t>diminishing returns</a:t>
            </a:r>
            <a:r>
              <a:rPr lang="en-US" dirty="0" smtClean="0">
                <a:latin typeface="Arial" pitchFamily="34" charset="0"/>
              </a:rPr>
              <a:t> set in.</a:t>
            </a:r>
          </a:p>
          <a:p>
            <a:endParaRPr lang="en-US" dirty="0"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29028" name="Slide Number Placeholder 3"/>
          <p:cNvSpPr>
            <a:spLocks noGrp="1"/>
          </p:cNvSpPr>
          <p:nvPr>
            <p:ph type="sldNum" sz="quarter" idx="5"/>
          </p:nvPr>
        </p:nvSpPr>
        <p:spPr>
          <a:noFill/>
        </p:spPr>
        <p:txBody>
          <a:bodyPr/>
          <a:lstStyle/>
          <a:p>
            <a:fld id="{8851C171-6C58-4D02-BAD2-4BB8341C8AA3}" type="slidenum">
              <a:rPr lang="en-US">
                <a:latin typeface="Arial" pitchFamily="34" charset="0"/>
              </a:rPr>
              <a:pPr/>
              <a:t>28</a:t>
            </a:fld>
            <a:endParaRPr lang="en-US" dirty="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p:spPr>
        <p:txBody>
          <a:bodyPr/>
          <a:lstStyle/>
          <a:p>
            <a:r>
              <a:rPr lang="en-US" b="1" i="1" u="sng" dirty="0" smtClean="0">
                <a:latin typeface="Arial" pitchFamily="34" charset="0"/>
              </a:rPr>
              <a:t>Figure Caption:</a:t>
            </a:r>
            <a:r>
              <a:rPr lang="en-US" b="1" i="1" dirty="0" smtClean="0">
                <a:latin typeface="Arial" pitchFamily="34" charset="0"/>
              </a:rPr>
              <a:t> </a:t>
            </a:r>
            <a:r>
              <a:rPr lang="en-US" b="1" dirty="0" smtClean="0">
                <a:latin typeface="Arial" pitchFamily="34" charset="0"/>
              </a:rPr>
              <a:t>Figure 11-11: Choosing the Level of Fixed Cost for Selena’s Gourmet Salsas </a:t>
            </a:r>
            <a:endParaRPr lang="en-US" dirty="0" smtClean="0">
              <a:latin typeface="Arial" pitchFamily="34" charset="0"/>
            </a:endParaRPr>
          </a:p>
          <a:p>
            <a:r>
              <a:rPr lang="en-US" dirty="0" smtClean="0">
                <a:latin typeface="Arial" pitchFamily="34" charset="0"/>
              </a:rPr>
              <a:t>There is a trade-off between higher fixed cost and lower variable cost for any given output level, and vice versa. ATC</a:t>
            </a:r>
            <a:r>
              <a:rPr lang="en-US" baseline="-25000" dirty="0" smtClean="0">
                <a:latin typeface="Arial" pitchFamily="34" charset="0"/>
              </a:rPr>
              <a:t>1</a:t>
            </a:r>
            <a:r>
              <a:rPr lang="en-US" dirty="0" smtClean="0">
                <a:latin typeface="Arial" pitchFamily="34" charset="0"/>
              </a:rPr>
              <a:t>is the average total cost curve corresponding to a fixed cost of $108; it leads to lower fixed cost and higher variable cost. ATC</a:t>
            </a:r>
            <a:r>
              <a:rPr lang="en-US" baseline="-25000" dirty="0" smtClean="0">
                <a:latin typeface="Arial" pitchFamily="34" charset="0"/>
              </a:rPr>
              <a:t>2</a:t>
            </a:r>
            <a:r>
              <a:rPr lang="en-US" dirty="0" smtClean="0">
                <a:latin typeface="Arial" pitchFamily="34" charset="0"/>
              </a:rPr>
              <a:t> is the average total cost curve corresponding to a higher fixed cost of $216 but lower variable cost. At low output levels, at 4 or fewer cases of salsa per day, ATC</a:t>
            </a:r>
            <a:r>
              <a:rPr lang="en-US" baseline="-25000" dirty="0" smtClean="0">
                <a:latin typeface="Arial" pitchFamily="34" charset="0"/>
              </a:rPr>
              <a:t>1</a:t>
            </a:r>
            <a:r>
              <a:rPr lang="en-US" dirty="0" smtClean="0">
                <a:latin typeface="Arial" pitchFamily="34" charset="0"/>
              </a:rPr>
              <a:t>lies below ATC</a:t>
            </a:r>
            <a:r>
              <a:rPr lang="en-US" baseline="-25000" dirty="0" smtClean="0">
                <a:latin typeface="Arial" pitchFamily="34" charset="0"/>
              </a:rPr>
              <a:t>2</a:t>
            </a:r>
            <a:r>
              <a:rPr lang="en-US" dirty="0" smtClean="0">
                <a:latin typeface="Arial" pitchFamily="34" charset="0"/>
              </a:rPr>
              <a:t>: average total cost is lower with only $108 in fixed cost. But as output goes up, average total cost is lower with the higher amount of fixed cost, $216: at more than 4 cases of salsa per day, ATC</a:t>
            </a:r>
            <a:r>
              <a:rPr lang="en-US" baseline="-25000" dirty="0" smtClean="0">
                <a:latin typeface="Arial" pitchFamily="34" charset="0"/>
              </a:rPr>
              <a:t>2</a:t>
            </a:r>
            <a:r>
              <a:rPr lang="en-US" dirty="0" smtClean="0">
                <a:latin typeface="Arial" pitchFamily="34" charset="0"/>
              </a:rPr>
              <a:t> lies below ATC</a:t>
            </a:r>
            <a:r>
              <a:rPr lang="en-US" baseline="-25000" dirty="0" smtClean="0">
                <a:latin typeface="Arial" pitchFamily="34" charset="0"/>
              </a:rPr>
              <a:t>1</a:t>
            </a:r>
            <a:r>
              <a:rPr lang="en-US" dirty="0" smtClean="0">
                <a:latin typeface="Arial" pitchFamily="34" charset="0"/>
              </a:rPr>
              <a:t>.</a:t>
            </a:r>
          </a:p>
        </p:txBody>
      </p:sp>
      <p:sp>
        <p:nvSpPr>
          <p:cNvPr id="130052" name="Slide Number Placeholder 3"/>
          <p:cNvSpPr>
            <a:spLocks noGrp="1"/>
          </p:cNvSpPr>
          <p:nvPr>
            <p:ph type="sldNum" sz="quarter" idx="5"/>
          </p:nvPr>
        </p:nvSpPr>
        <p:spPr>
          <a:noFill/>
        </p:spPr>
        <p:txBody>
          <a:bodyPr/>
          <a:lstStyle/>
          <a:p>
            <a:fld id="{AB68EEEA-2054-469C-B2B9-C6F5859445F2}" type="slidenum">
              <a:rPr lang="en-US">
                <a:latin typeface="Arial" pitchFamily="34" charset="0"/>
              </a:rPr>
              <a:pPr/>
              <a:t>29</a:t>
            </a:fld>
            <a:endParaRPr lang="en-US" dirty="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03428" name="Slide Number Placeholder 3"/>
          <p:cNvSpPr>
            <a:spLocks noGrp="1"/>
          </p:cNvSpPr>
          <p:nvPr>
            <p:ph type="sldNum" sz="quarter" idx="5"/>
          </p:nvPr>
        </p:nvSpPr>
        <p:spPr>
          <a:noFill/>
        </p:spPr>
        <p:txBody>
          <a:bodyPr/>
          <a:lstStyle/>
          <a:p>
            <a:fld id="{D632CFBF-75BD-4986-B824-E7541D9A1381}" type="slidenum">
              <a:rPr lang="en-US">
                <a:latin typeface="Arial" pitchFamily="34" charset="0"/>
              </a:rPr>
              <a:pPr/>
              <a:t>3</a:t>
            </a:fld>
            <a:endParaRPr lang="en-US" dirty="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31076" name="Slide Number Placeholder 3"/>
          <p:cNvSpPr>
            <a:spLocks noGrp="1"/>
          </p:cNvSpPr>
          <p:nvPr>
            <p:ph type="sldNum" sz="quarter" idx="5"/>
          </p:nvPr>
        </p:nvSpPr>
        <p:spPr>
          <a:noFill/>
        </p:spPr>
        <p:txBody>
          <a:bodyPr/>
          <a:lstStyle/>
          <a:p>
            <a:fld id="{B9F3D134-755E-4BBB-8305-DE88CC893238}" type="slidenum">
              <a:rPr lang="en-US">
                <a:latin typeface="Arial" pitchFamily="34" charset="0"/>
              </a:rPr>
              <a:pPr/>
              <a:t>30</a:t>
            </a:fld>
            <a:endParaRPr lang="en-US" dirty="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a:noFill/>
          <a:ln/>
        </p:spPr>
        <p:txBody>
          <a:bodyPr/>
          <a:lstStyle/>
          <a:p>
            <a:r>
              <a:rPr lang="en-US" b="1" i="1" u="sng" dirty="0" smtClean="0">
                <a:latin typeface="Arial" pitchFamily="34" charset="0"/>
              </a:rPr>
              <a:t>Figure Caption:</a:t>
            </a:r>
            <a:r>
              <a:rPr lang="en-US" b="1" i="1" dirty="0" smtClean="0">
                <a:latin typeface="Arial" pitchFamily="34" charset="0"/>
              </a:rPr>
              <a:t> </a:t>
            </a:r>
            <a:r>
              <a:rPr lang="en-US" b="1" dirty="0" smtClean="0">
                <a:latin typeface="Arial" pitchFamily="34" charset="0"/>
              </a:rPr>
              <a:t>Figure 11-12: Short-Run and Long-Run Average Total Cost Curves</a:t>
            </a:r>
            <a:endParaRPr lang="en-US" dirty="0" smtClean="0">
              <a:latin typeface="Arial" pitchFamily="34" charset="0"/>
            </a:endParaRPr>
          </a:p>
          <a:p>
            <a:r>
              <a:rPr lang="en-US" dirty="0" smtClean="0">
                <a:latin typeface="Arial" pitchFamily="34" charset="0"/>
              </a:rPr>
              <a:t>Short-run and long-run average total cost curves differ because a firm can choose its fixed cost in the long run. If Selena has chosen the level of fixed cost that minimizes short-run average total cost at an output of 6 cases, and actually produces 6 cases, then she will be at point Con LRATC and ATC</a:t>
            </a:r>
            <a:r>
              <a:rPr lang="en-US" baseline="-25000" dirty="0" smtClean="0">
                <a:latin typeface="Arial" pitchFamily="34" charset="0"/>
              </a:rPr>
              <a:t>6</a:t>
            </a:r>
            <a:r>
              <a:rPr lang="en-US" dirty="0" smtClean="0">
                <a:latin typeface="Arial" pitchFamily="34" charset="0"/>
              </a:rPr>
              <a:t>. But if she produces only 3 cases, she will move to point B. If she expects to produce only 3 cases for a long time, in the long run she will reduce her fixed cost and move to point A on ATC</a:t>
            </a:r>
            <a:r>
              <a:rPr lang="en-US" baseline="-25000" dirty="0" smtClean="0">
                <a:latin typeface="Arial" pitchFamily="34" charset="0"/>
              </a:rPr>
              <a:t>3</a:t>
            </a:r>
            <a:r>
              <a:rPr lang="en-US" dirty="0" smtClean="0">
                <a:latin typeface="Arial" pitchFamily="34" charset="0"/>
              </a:rPr>
              <a:t>. Likewise, if she produces 9 cases (putting her at point Y) and expects to continue this for a long time, she will increase her fixed cost in the long run and move to point X.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0885F5-3B5D-42DC-8AA1-91682BCC5C86}" type="slidenum">
              <a:rPr lang="en-US" smtClean="0"/>
              <a:pPr/>
              <a:t>33</a:t>
            </a:fld>
            <a:endParaRPr lang="en-US" dirty="0"/>
          </a:p>
        </p:txBody>
      </p:sp>
    </p:spTree>
    <p:extLst>
      <p:ext uri="{BB962C8B-B14F-4D97-AF65-F5344CB8AC3E}">
        <p14:creationId xmlns:p14="http://schemas.microsoft.com/office/powerpoint/2010/main" val="1702849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0885F5-3B5D-42DC-8AA1-91682BCC5C86}" type="slidenum">
              <a:rPr lang="en-US" smtClean="0"/>
              <a:pPr/>
              <a:t>39</a:t>
            </a:fld>
            <a:endParaRPr lang="en-US" dirty="0"/>
          </a:p>
        </p:txBody>
      </p:sp>
    </p:spTree>
    <p:extLst>
      <p:ext uri="{BB962C8B-B14F-4D97-AF65-F5344CB8AC3E}">
        <p14:creationId xmlns:p14="http://schemas.microsoft.com/office/powerpoint/2010/main" val="1711181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04452" name="Slide Number Placeholder 3"/>
          <p:cNvSpPr>
            <a:spLocks noGrp="1"/>
          </p:cNvSpPr>
          <p:nvPr>
            <p:ph type="sldNum" sz="quarter" idx="5"/>
          </p:nvPr>
        </p:nvSpPr>
        <p:spPr>
          <a:noFill/>
        </p:spPr>
        <p:txBody>
          <a:bodyPr/>
          <a:lstStyle/>
          <a:p>
            <a:fld id="{C3E5F4AC-7473-4AAF-8D11-6DCC2B6C5E34}" type="slidenum">
              <a:rPr lang="en-US">
                <a:latin typeface="Arial" pitchFamily="34" charset="0"/>
              </a:rPr>
              <a:pPr/>
              <a:t>4</a:t>
            </a:fld>
            <a:endParaRPr lang="en-US" dirty="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r>
              <a:rPr lang="en-US" b="1" i="1" u="sng" dirty="0" smtClean="0">
                <a:latin typeface="Arial" pitchFamily="34" charset="0"/>
              </a:rPr>
              <a:t>Figure Caption:</a:t>
            </a:r>
            <a:r>
              <a:rPr lang="en-US" b="1" i="1" dirty="0" smtClean="0">
                <a:latin typeface="Arial" pitchFamily="34" charset="0"/>
              </a:rPr>
              <a:t> </a:t>
            </a:r>
            <a:r>
              <a:rPr lang="en-US" b="1" dirty="0" smtClean="0">
                <a:latin typeface="Arial" pitchFamily="34" charset="0"/>
              </a:rPr>
              <a:t>Figure 11-1: Production Function and Total Product Curve for George and Martha’s Farm</a:t>
            </a:r>
            <a:endParaRPr lang="en-US" dirty="0" smtClean="0">
              <a:latin typeface="Arial" pitchFamily="34" charset="0"/>
            </a:endParaRPr>
          </a:p>
          <a:p>
            <a:r>
              <a:rPr lang="en-US" dirty="0" smtClean="0">
                <a:latin typeface="Arial" pitchFamily="34" charset="0"/>
              </a:rPr>
              <a:t>The table shows the production function, the relationship between the quantity of the variable input (labor, measured in number of workers) and the quantity of output (wheat, measured in bushels) for a given quantity of the fixed input. It also calculates the marginal product of labor on George and Martha’s farm. The total product curve shows the production function graphically. It slopes upward because more wheat is produced as more workers are employed. It also becomes flatter because the marginal product of labor declines as more and more workers are employed. </a:t>
            </a:r>
          </a:p>
        </p:txBody>
      </p:sp>
      <p:sp>
        <p:nvSpPr>
          <p:cNvPr id="105476" name="Slide Number Placeholder 3"/>
          <p:cNvSpPr>
            <a:spLocks noGrp="1"/>
          </p:cNvSpPr>
          <p:nvPr>
            <p:ph type="sldNum" sz="quarter" idx="5"/>
          </p:nvPr>
        </p:nvSpPr>
        <p:spPr>
          <a:noFill/>
        </p:spPr>
        <p:txBody>
          <a:bodyPr/>
          <a:lstStyle/>
          <a:p>
            <a:fld id="{D1DC626D-EBCE-484D-9802-8EC8DEAEB991}" type="slidenum">
              <a:rPr lang="en-US">
                <a:latin typeface="Arial" pitchFamily="34" charset="0"/>
              </a:rPr>
              <a:pPr/>
              <a:t>5</a:t>
            </a:fld>
            <a:endParaRPr lang="en-US" dirty="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06500" name="Slide Number Placeholder 3"/>
          <p:cNvSpPr>
            <a:spLocks noGrp="1"/>
          </p:cNvSpPr>
          <p:nvPr>
            <p:ph type="sldNum" sz="quarter" idx="5"/>
          </p:nvPr>
        </p:nvSpPr>
        <p:spPr>
          <a:noFill/>
        </p:spPr>
        <p:txBody>
          <a:bodyPr/>
          <a:lstStyle/>
          <a:p>
            <a:fld id="{113B7FFB-49AF-404D-B043-BE68EB17E9BB}" type="slidenum">
              <a:rPr lang="en-US">
                <a:latin typeface="Arial" pitchFamily="34" charset="0"/>
              </a:rPr>
              <a:pPr/>
              <a:t>6</a:t>
            </a:fld>
            <a:endParaRPr lang="en-US" dirty="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07524" name="Slide Number Placeholder 3"/>
          <p:cNvSpPr>
            <a:spLocks noGrp="1"/>
          </p:cNvSpPr>
          <p:nvPr>
            <p:ph type="sldNum" sz="quarter" idx="5"/>
          </p:nvPr>
        </p:nvSpPr>
        <p:spPr>
          <a:noFill/>
        </p:spPr>
        <p:txBody>
          <a:bodyPr/>
          <a:lstStyle/>
          <a:p>
            <a:fld id="{7489C0CF-0437-4A3A-ADAE-3C6A336653F0}" type="slidenum">
              <a:rPr lang="en-US">
                <a:latin typeface="Arial" pitchFamily="34" charset="0"/>
              </a:rPr>
              <a:pPr/>
              <a:t>7</a:t>
            </a:fld>
            <a:endParaRPr lang="en-US" dirty="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r>
              <a:rPr lang="en-US" b="1" i="1" u="sng" dirty="0" smtClean="0">
                <a:latin typeface="Arial" pitchFamily="34" charset="0"/>
              </a:rPr>
              <a:t>Figure Caption:</a:t>
            </a:r>
            <a:r>
              <a:rPr lang="en-US" b="1" i="1" dirty="0" smtClean="0">
                <a:latin typeface="Arial" pitchFamily="34" charset="0"/>
              </a:rPr>
              <a:t> </a:t>
            </a:r>
            <a:r>
              <a:rPr lang="en-US" b="1" dirty="0" smtClean="0">
                <a:latin typeface="Arial" pitchFamily="34" charset="0"/>
              </a:rPr>
              <a:t>Figure 11-2: Marginal Product of Labor Curve for George and Martha’s Farm</a:t>
            </a:r>
            <a:endParaRPr lang="en-US" dirty="0" smtClean="0">
              <a:latin typeface="Arial" pitchFamily="34" charset="0"/>
            </a:endParaRPr>
          </a:p>
          <a:p>
            <a:r>
              <a:rPr lang="en-US" dirty="0" smtClean="0">
                <a:latin typeface="Arial" pitchFamily="34" charset="0"/>
              </a:rPr>
              <a:t>The marginal product of labor curve plots each worker’s marginal product, the increase in the quantity of output generated by each additional worker. The change in the quantity of output is measured on the vertical axis and the number of workers employed on the horizontal axis. The first worker employed generates an increase in output of 19 bushels, the second worker generates an increase of 17 bushels, and so on. The curve slopes downward due to diminishing returns to labor.</a:t>
            </a:r>
          </a:p>
        </p:txBody>
      </p:sp>
      <p:sp>
        <p:nvSpPr>
          <p:cNvPr id="108548" name="Slide Number Placeholder 3"/>
          <p:cNvSpPr>
            <a:spLocks noGrp="1"/>
          </p:cNvSpPr>
          <p:nvPr>
            <p:ph type="sldNum" sz="quarter" idx="5"/>
          </p:nvPr>
        </p:nvSpPr>
        <p:spPr>
          <a:noFill/>
        </p:spPr>
        <p:txBody>
          <a:bodyPr/>
          <a:lstStyle/>
          <a:p>
            <a:fld id="{D0F0F679-F712-4BEB-9B4E-52A8D27BDDA3}" type="slidenum">
              <a:rPr lang="en-US">
                <a:latin typeface="Arial" pitchFamily="34" charset="0"/>
              </a:rPr>
              <a:pPr/>
              <a:t>8</a:t>
            </a:fld>
            <a:endParaRPr lang="en-US" dirty="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p:spPr>
        <p:txBody>
          <a:bodyPr/>
          <a:lstStyle/>
          <a:p>
            <a:r>
              <a:rPr lang="en-US" b="1" i="1" u="sng" dirty="0" smtClean="0">
                <a:latin typeface="Arial" pitchFamily="34" charset="0"/>
              </a:rPr>
              <a:t>Figure Caption:</a:t>
            </a:r>
            <a:r>
              <a:rPr lang="en-US" b="1" i="1" dirty="0" smtClean="0">
                <a:latin typeface="Arial" pitchFamily="34" charset="0"/>
              </a:rPr>
              <a:t> </a:t>
            </a:r>
            <a:r>
              <a:rPr lang="en-US" b="1" dirty="0" smtClean="0">
                <a:latin typeface="Arial" pitchFamily="34" charset="0"/>
              </a:rPr>
              <a:t>Figure 11-3: Total Product, Marginal Product, and the Fixed Input</a:t>
            </a:r>
            <a:endParaRPr lang="en-US" dirty="0" smtClean="0">
              <a:latin typeface="Arial" pitchFamily="34" charset="0"/>
            </a:endParaRPr>
          </a:p>
          <a:p>
            <a:r>
              <a:rPr lang="en-US" dirty="0" smtClean="0">
                <a:latin typeface="Arial" pitchFamily="34" charset="0"/>
              </a:rPr>
              <a:t>This figure shows how the quantity of output—illustrated by the total product curve—and marginal product depend on the level of the fixed input. Panel (a) shows two total product curves for George and Martha’s farm, TP10 when their farm is 10 acres and TP20 when it is 20 acres. With more land, each worker can produce more wheat. So an increase in the fixed input shifts the total product curve up from TP10 to TP20. This also implies that the marginal product of each worker is higher when the farm is 20 acres than when it is 10 acres. As a result, an increase in acreage also shifts the marginal product of labor curve up from MPL</a:t>
            </a:r>
            <a:r>
              <a:rPr lang="en-US" baseline="-25000" dirty="0" smtClean="0">
                <a:latin typeface="Arial" pitchFamily="34" charset="0"/>
              </a:rPr>
              <a:t>10</a:t>
            </a:r>
            <a:r>
              <a:rPr lang="en-US" dirty="0" smtClean="0">
                <a:latin typeface="Arial" pitchFamily="34" charset="0"/>
              </a:rPr>
              <a:t> to MPL</a:t>
            </a:r>
            <a:r>
              <a:rPr lang="en-US" baseline="-25000" dirty="0" smtClean="0">
                <a:latin typeface="Arial" pitchFamily="34" charset="0"/>
              </a:rPr>
              <a:t>20</a:t>
            </a:r>
            <a:r>
              <a:rPr lang="en-US" dirty="0" smtClean="0">
                <a:latin typeface="Arial" pitchFamily="34" charset="0"/>
              </a:rPr>
              <a:t>. Panel (b) shows the marginal product of labor curves. Note that both marginal product of labor curves still slope downward due to diminishing returns to labor. </a:t>
            </a:r>
          </a:p>
        </p:txBody>
      </p:sp>
      <p:sp>
        <p:nvSpPr>
          <p:cNvPr id="109572" name="Slide Number Placeholder 3"/>
          <p:cNvSpPr>
            <a:spLocks noGrp="1"/>
          </p:cNvSpPr>
          <p:nvPr>
            <p:ph type="sldNum" sz="quarter" idx="5"/>
          </p:nvPr>
        </p:nvSpPr>
        <p:spPr>
          <a:noFill/>
        </p:spPr>
        <p:txBody>
          <a:bodyPr/>
          <a:lstStyle/>
          <a:p>
            <a:fld id="{3D0CD004-70AB-4267-ABE8-3263944D5C6E}" type="slidenum">
              <a:rPr lang="en-US">
                <a:latin typeface="Arial" pitchFamily="34" charset="0"/>
              </a:rPr>
              <a:pPr/>
              <a:t>9</a:t>
            </a:fld>
            <a:endParaRPr lang="en-US" dirty="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01231" y="4965336"/>
            <a:ext cx="5786478" cy="535366"/>
          </a:xfrm>
        </p:spPr>
        <p:txBody>
          <a:bodyPr/>
          <a:lstStyle>
            <a:lvl1pPr algn="r">
              <a:defRPr sz="3600" b="1">
                <a:solidFill>
                  <a:schemeClr val="bg1"/>
                </a:solidFill>
                <a:effectLst>
                  <a:outerShdw blurRad="38100" dist="38100" dir="2700000" algn="tl">
                    <a:srgbClr val="000000">
                      <a:alpha val="43137"/>
                    </a:srgbClr>
                  </a:outerShdw>
                </a:effectLst>
              </a:defRPr>
            </a:lvl1pPr>
          </a:lstStyle>
          <a:p>
            <a:r>
              <a:rPr lang="en-US" dirty="0" smtClean="0"/>
              <a:t>Click to edit Master title style</a:t>
            </a:r>
            <a:endParaRPr lang="id-ID" dirty="0"/>
          </a:p>
        </p:txBody>
      </p:sp>
      <p:sp>
        <p:nvSpPr>
          <p:cNvPr id="3" name="Subtitle 2"/>
          <p:cNvSpPr>
            <a:spLocks noGrp="1"/>
          </p:cNvSpPr>
          <p:nvPr>
            <p:ph type="subTitle" idx="1"/>
          </p:nvPr>
        </p:nvSpPr>
        <p:spPr>
          <a:xfrm>
            <a:off x="2285984" y="5500726"/>
            <a:ext cx="6700887" cy="642918"/>
          </a:xfrm>
        </p:spPr>
        <p:txBody>
          <a:bodyPr>
            <a:normAutofit/>
          </a:bodyPr>
          <a:lstStyle>
            <a:lvl1pPr marL="0" indent="0" algn="r">
              <a:buNone/>
              <a:defRPr sz="3000" b="1">
                <a:solidFill>
                  <a:schemeClr val="tx1"/>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fld id="{4F75FCD4-B002-4475-9D8C-273F41817A32}" type="datetime1">
              <a:rPr lang="id-ID"/>
              <a:pPr/>
              <a:t>30/07/2012</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BE977D6D-E3B2-41F6-8112-EB7547E88F9E}" type="slidenum">
              <a:rPr lang="id-ID"/>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fld id="{81B73A64-FC9E-41CD-92BF-B8FEF955CA78}" type="datetime1">
              <a:rPr lang="id-ID"/>
              <a:pPr/>
              <a:t>30/07/2012</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3913808D-A479-4DA1-869A-C4193BE17A95}" type="slidenum">
              <a:rPr lang="id-ID"/>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fld id="{5AEEC209-DD20-4E99-BA2A-9F4C113D9253}" type="datetime1">
              <a:rPr lang="id-ID"/>
              <a:pPr/>
              <a:t>30/07/2012</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4FC4216F-D8B5-4A6D-9D93-0D4A0B156473}" type="slidenum">
              <a:rPr lang="id-ID"/>
              <a:pPr/>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01231" y="4965336"/>
            <a:ext cx="5786478" cy="535366"/>
          </a:xfrm>
        </p:spPr>
        <p:txBody>
          <a:bodyPr>
            <a:noAutofit/>
          </a:bodyPr>
          <a:lstStyle>
            <a:lvl1pPr algn="r">
              <a:defRPr sz="3600" b="1">
                <a:solidFill>
                  <a:schemeClr val="bg1"/>
                </a:solidFill>
                <a:effectLst>
                  <a:outerShdw blurRad="38100" dist="38100" dir="2700000" algn="tl">
                    <a:srgbClr val="000000">
                      <a:alpha val="43137"/>
                    </a:srgbClr>
                  </a:outerShdw>
                </a:effectLst>
              </a:defRPr>
            </a:lvl1pPr>
          </a:lstStyle>
          <a:p>
            <a:r>
              <a:rPr lang="en-US" dirty="0" smtClean="0"/>
              <a:t>Click to edit Master title style</a:t>
            </a:r>
            <a:endParaRPr lang="id-ID" dirty="0"/>
          </a:p>
        </p:txBody>
      </p:sp>
      <p:sp>
        <p:nvSpPr>
          <p:cNvPr id="3" name="Subtitle 2"/>
          <p:cNvSpPr>
            <a:spLocks noGrp="1"/>
          </p:cNvSpPr>
          <p:nvPr>
            <p:ph type="subTitle" idx="1"/>
          </p:nvPr>
        </p:nvSpPr>
        <p:spPr>
          <a:xfrm>
            <a:off x="2285984" y="5500726"/>
            <a:ext cx="6700887" cy="642918"/>
          </a:xfrm>
        </p:spPr>
        <p:txBody>
          <a:bodyPr>
            <a:normAutofit/>
          </a:bodyPr>
          <a:lstStyle>
            <a:lvl1pPr marL="0" indent="0" algn="r">
              <a:buNone/>
              <a:defRPr sz="3000" b="1">
                <a:solidFill>
                  <a:schemeClr val="tx1"/>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6850F96E-6F6D-4D0D-972E-D998A0AAFE20}" type="datetimeFigureOut">
              <a:rPr lang="id-ID" smtClean="0">
                <a:solidFill>
                  <a:prstClr val="black">
                    <a:tint val="75000"/>
                  </a:prstClr>
                </a:solidFill>
              </a:rPr>
              <a:pPr/>
              <a:t>30/07/2012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4F85C5B-36B0-4340-AACF-C6B850C3739B}"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val="17824235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Date Placeholder 3"/>
          <p:cNvSpPr>
            <a:spLocks noGrp="1"/>
          </p:cNvSpPr>
          <p:nvPr>
            <p:ph type="dt" sz="half" idx="10"/>
          </p:nvPr>
        </p:nvSpPr>
        <p:spPr/>
        <p:txBody>
          <a:bodyPr/>
          <a:lstStyle/>
          <a:p>
            <a:fld id="{6850F96E-6F6D-4D0D-972E-D998A0AAFE20}" type="datetimeFigureOut">
              <a:rPr lang="id-ID" smtClean="0">
                <a:solidFill>
                  <a:prstClr val="black">
                    <a:tint val="75000"/>
                  </a:prstClr>
                </a:solidFill>
              </a:rPr>
              <a:pPr/>
              <a:t>30/07/2012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4F85C5B-36B0-4340-AACF-C6B850C3739B}"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val="172273933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57290" y="4406900"/>
            <a:ext cx="7137422" cy="1362075"/>
          </a:xfrm>
        </p:spPr>
        <p:txBody>
          <a:bodyPr anchor="t"/>
          <a:lstStyle>
            <a:lvl1pPr algn="l">
              <a:defRPr sz="4000" b="1" cap="all">
                <a:solidFill>
                  <a:schemeClr val="tx1"/>
                </a:solidFill>
              </a:defRPr>
            </a:lvl1pPr>
          </a:lstStyle>
          <a:p>
            <a:r>
              <a:rPr lang="en-US" dirty="0" smtClean="0"/>
              <a:t>Click to edit </a:t>
            </a:r>
            <a:r>
              <a:rPr lang="id-ID" dirty="0" smtClean="0"/>
              <a:t/>
            </a:r>
            <a:br>
              <a:rPr lang="id-ID" dirty="0" smtClean="0"/>
            </a:br>
            <a:r>
              <a:rPr lang="en-US" dirty="0" smtClean="0"/>
              <a:t>Master title style</a:t>
            </a:r>
            <a:endParaRPr lang="id-ID" dirty="0"/>
          </a:p>
        </p:txBody>
      </p:sp>
      <p:sp>
        <p:nvSpPr>
          <p:cNvPr id="3" name="Text Placeholder 2"/>
          <p:cNvSpPr>
            <a:spLocks noGrp="1"/>
          </p:cNvSpPr>
          <p:nvPr>
            <p:ph type="body" idx="1"/>
          </p:nvPr>
        </p:nvSpPr>
        <p:spPr>
          <a:xfrm>
            <a:off x="1357290" y="2906713"/>
            <a:ext cx="713742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50F96E-6F6D-4D0D-972E-D998A0AAFE20}" type="datetimeFigureOut">
              <a:rPr lang="id-ID" smtClean="0">
                <a:solidFill>
                  <a:prstClr val="black">
                    <a:tint val="75000"/>
                  </a:prstClr>
                </a:solidFill>
              </a:rPr>
              <a:pPr/>
              <a:t>30/07/2012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4F85C5B-36B0-4340-AACF-C6B850C3739B}"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val="383056351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286116" y="428604"/>
            <a:ext cx="5572164" cy="5857916"/>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5" name="Date Placeholder 4"/>
          <p:cNvSpPr>
            <a:spLocks noGrp="1"/>
          </p:cNvSpPr>
          <p:nvPr>
            <p:ph type="dt" sz="half" idx="10"/>
          </p:nvPr>
        </p:nvSpPr>
        <p:spPr/>
        <p:txBody>
          <a:bodyPr/>
          <a:lstStyle/>
          <a:p>
            <a:fld id="{6850F96E-6F6D-4D0D-972E-D998A0AAFE20}" type="datetimeFigureOut">
              <a:rPr lang="id-ID" smtClean="0">
                <a:solidFill>
                  <a:prstClr val="black">
                    <a:tint val="75000"/>
                  </a:prstClr>
                </a:solidFill>
              </a:rPr>
              <a:pPr/>
              <a:t>30/07/2012</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64F85C5B-36B0-4340-AACF-C6B850C3739B}" type="slidenum">
              <a:rPr lang="id-ID" smtClean="0">
                <a:solidFill>
                  <a:prstClr val="black">
                    <a:tint val="75000"/>
                  </a:prstClr>
                </a:solidFill>
              </a:rPr>
              <a:pPr/>
              <a:t>‹#›</a:t>
            </a:fld>
            <a:endParaRPr lang="id-ID">
              <a:solidFill>
                <a:prstClr val="black">
                  <a:tint val="75000"/>
                </a:prstClr>
              </a:solidFill>
            </a:endParaRPr>
          </a:p>
        </p:txBody>
      </p:sp>
      <p:sp>
        <p:nvSpPr>
          <p:cNvPr id="9" name="Text Placeholder 8"/>
          <p:cNvSpPr>
            <a:spLocks noGrp="1"/>
          </p:cNvSpPr>
          <p:nvPr>
            <p:ph type="body" sz="quarter" idx="13"/>
          </p:nvPr>
        </p:nvSpPr>
        <p:spPr>
          <a:xfrm>
            <a:off x="357188" y="1357313"/>
            <a:ext cx="2143125" cy="3786187"/>
          </a:xfrm>
        </p:spPr>
        <p:txBody>
          <a:bodyPr anchor="ctr">
            <a:normAutofit/>
          </a:bodyPr>
          <a:lstStyle>
            <a:lvl1pPr marL="0" indent="0" algn="ctr">
              <a:buNone/>
              <a:defRPr sz="3200" b="1" baseline="0">
                <a:solidFill>
                  <a:schemeClr val="bg1"/>
                </a:solidFill>
                <a:effectLst>
                  <a:outerShdw blurRad="38100" dist="38100" dir="2700000" algn="tl">
                    <a:srgbClr val="000000">
                      <a:alpha val="43137"/>
                    </a:srgbClr>
                  </a:outerShdw>
                </a:effectLst>
              </a:defRPr>
            </a:lvl1pPr>
          </a:lstStyle>
          <a:p>
            <a:pPr lvl="0"/>
            <a:r>
              <a:rPr lang="en-US" dirty="0" smtClean="0"/>
              <a:t>Click to edit</a:t>
            </a:r>
            <a:r>
              <a:rPr lang="id-ID" dirty="0" smtClean="0"/>
              <a:t> </a:t>
            </a:r>
            <a:r>
              <a:rPr lang="en-US" dirty="0" smtClean="0"/>
              <a:t>Master text styles</a:t>
            </a:r>
          </a:p>
        </p:txBody>
      </p:sp>
    </p:spTree>
    <p:extLst>
      <p:ext uri="{BB962C8B-B14F-4D97-AF65-F5344CB8AC3E}">
        <p14:creationId xmlns:p14="http://schemas.microsoft.com/office/powerpoint/2010/main" val="309186086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914400" y="785794"/>
            <a:ext cx="35829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914400" y="1428736"/>
            <a:ext cx="3582988" cy="46974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5" name="Text Placeholder 4"/>
          <p:cNvSpPr>
            <a:spLocks noGrp="1"/>
          </p:cNvSpPr>
          <p:nvPr>
            <p:ph type="body" sz="quarter" idx="3"/>
          </p:nvPr>
        </p:nvSpPr>
        <p:spPr>
          <a:xfrm>
            <a:off x="4645025" y="785794"/>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428736"/>
            <a:ext cx="4041775" cy="46974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6850F96E-6F6D-4D0D-972E-D998A0AAFE20}" type="datetimeFigureOut">
              <a:rPr lang="id-ID" smtClean="0">
                <a:solidFill>
                  <a:prstClr val="black">
                    <a:tint val="75000"/>
                  </a:prstClr>
                </a:solidFill>
              </a:rPr>
              <a:pPr/>
              <a:t>30/07/2012</a:t>
            </a:fld>
            <a:endParaRPr lang="id-ID">
              <a:solidFill>
                <a:prstClr val="black">
                  <a:tint val="75000"/>
                </a:prstClr>
              </a:solidFill>
            </a:endParaRPr>
          </a:p>
        </p:txBody>
      </p:sp>
      <p:sp>
        <p:nvSpPr>
          <p:cNvPr id="8" name="Footer Placeholder 7"/>
          <p:cNvSpPr>
            <a:spLocks noGrp="1"/>
          </p:cNvSpPr>
          <p:nvPr>
            <p:ph type="ftr" sz="quarter" idx="11"/>
          </p:nvPr>
        </p:nvSpPr>
        <p:spPr/>
        <p:txBody>
          <a:bodyPr/>
          <a:lstStyle/>
          <a:p>
            <a:endParaRPr lang="id-ID">
              <a:solidFill>
                <a:prstClr val="black">
                  <a:tint val="75000"/>
                </a:prstClr>
              </a:solidFill>
            </a:endParaRPr>
          </a:p>
        </p:txBody>
      </p:sp>
      <p:sp>
        <p:nvSpPr>
          <p:cNvPr id="9" name="Slide Number Placeholder 8"/>
          <p:cNvSpPr>
            <a:spLocks noGrp="1"/>
          </p:cNvSpPr>
          <p:nvPr>
            <p:ph type="sldNum" sz="quarter" idx="12"/>
          </p:nvPr>
        </p:nvSpPr>
        <p:spPr/>
        <p:txBody>
          <a:bodyPr/>
          <a:lstStyle/>
          <a:p>
            <a:fld id="{64F85C5B-36B0-4340-AACF-C6B850C3739B}"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val="268843777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765" y="40342"/>
            <a:ext cx="8074116" cy="578224"/>
          </a:xfrm>
        </p:spPr>
        <p:txBody>
          <a:bodyPr/>
          <a:lstStyle>
            <a:lvl1pPr>
              <a:defRPr>
                <a:solidFill>
                  <a:schemeClr val="tx1"/>
                </a:solidFill>
              </a:defRPr>
            </a:lvl1p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6850F96E-6F6D-4D0D-972E-D998A0AAFE20}" type="datetimeFigureOut">
              <a:rPr lang="id-ID" smtClean="0">
                <a:solidFill>
                  <a:prstClr val="black">
                    <a:tint val="75000"/>
                  </a:prstClr>
                </a:solidFill>
              </a:rPr>
              <a:pPr/>
              <a:t>30/07/2012</a:t>
            </a:fld>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64F85C5B-36B0-4340-AACF-C6B850C3739B}" type="slidenum">
              <a:rPr lang="id-ID" smtClean="0">
                <a:solidFill>
                  <a:prstClr val="black">
                    <a:tint val="75000"/>
                  </a:prstClr>
                </a:solidFill>
              </a:rPr>
              <a:pPr/>
              <a:t>‹#›</a:t>
            </a:fld>
            <a:endParaRPr lang="id-ID">
              <a:solidFill>
                <a:prstClr val="black">
                  <a:tint val="75000"/>
                </a:prstClr>
              </a:solidFill>
            </a:endParaRPr>
          </a:p>
        </p:txBody>
      </p:sp>
      <p:sp>
        <p:nvSpPr>
          <p:cNvPr id="6" name="Content Placeholder 2"/>
          <p:cNvSpPr>
            <a:spLocks noGrp="1"/>
          </p:cNvSpPr>
          <p:nvPr>
            <p:ph idx="1"/>
          </p:nvPr>
        </p:nvSpPr>
        <p:spPr>
          <a:xfrm>
            <a:off x="887506" y="739588"/>
            <a:ext cx="7799294" cy="538657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Tree>
    <p:extLst>
      <p:ext uri="{BB962C8B-B14F-4D97-AF65-F5344CB8AC3E}">
        <p14:creationId xmlns:p14="http://schemas.microsoft.com/office/powerpoint/2010/main" val="206604122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50F96E-6F6D-4D0D-972E-D998A0AAFE20}" type="datetimeFigureOut">
              <a:rPr lang="id-ID" smtClean="0">
                <a:solidFill>
                  <a:prstClr val="black">
                    <a:tint val="75000"/>
                  </a:prstClr>
                </a:solidFill>
              </a:rPr>
              <a:pPr/>
              <a:t>30/07/2012</a:t>
            </a:fld>
            <a:endParaRPr lang="id-ID">
              <a:solidFill>
                <a:prstClr val="black">
                  <a:tint val="75000"/>
                </a:prstClr>
              </a:solidFill>
            </a:endParaRPr>
          </a:p>
        </p:txBody>
      </p:sp>
      <p:sp>
        <p:nvSpPr>
          <p:cNvPr id="3" name="Footer Placeholder 2"/>
          <p:cNvSpPr>
            <a:spLocks noGrp="1"/>
          </p:cNvSpPr>
          <p:nvPr>
            <p:ph type="ftr" sz="quarter" idx="11"/>
          </p:nvPr>
        </p:nvSpPr>
        <p:spPr/>
        <p:txBody>
          <a:bodyPr/>
          <a:lstStyle/>
          <a:p>
            <a:endParaRPr lang="id-ID">
              <a:solidFill>
                <a:prstClr val="black">
                  <a:tint val="75000"/>
                </a:prstClr>
              </a:solidFill>
            </a:endParaRPr>
          </a:p>
        </p:txBody>
      </p:sp>
      <p:sp>
        <p:nvSpPr>
          <p:cNvPr id="4" name="Slide Number Placeholder 3"/>
          <p:cNvSpPr>
            <a:spLocks noGrp="1"/>
          </p:cNvSpPr>
          <p:nvPr>
            <p:ph type="sldNum" sz="quarter" idx="12"/>
          </p:nvPr>
        </p:nvSpPr>
        <p:spPr/>
        <p:txBody>
          <a:bodyPr/>
          <a:lstStyle/>
          <a:p>
            <a:fld id="{64F85C5B-36B0-4340-AACF-C6B850C3739B}" type="slidenum">
              <a:rPr lang="id-ID" smtClean="0">
                <a:solidFill>
                  <a:prstClr val="black">
                    <a:tint val="75000"/>
                  </a:prstClr>
                </a:solidFill>
              </a:rPr>
              <a:pPr/>
              <a:t>‹#›</a:t>
            </a:fld>
            <a:endParaRPr lang="id-ID">
              <a:solidFill>
                <a:prstClr val="black">
                  <a:tint val="75000"/>
                </a:prstClr>
              </a:solidFill>
            </a:endParaRPr>
          </a:p>
        </p:txBody>
      </p:sp>
      <p:sp>
        <p:nvSpPr>
          <p:cNvPr id="5" name="Content Placeholder 2"/>
          <p:cNvSpPr>
            <a:spLocks noGrp="1"/>
          </p:cNvSpPr>
          <p:nvPr>
            <p:ph idx="1"/>
          </p:nvPr>
        </p:nvSpPr>
        <p:spPr>
          <a:xfrm>
            <a:off x="887506" y="1102660"/>
            <a:ext cx="7799294" cy="502350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6" name="Title 1"/>
          <p:cNvSpPr>
            <a:spLocks noGrp="1"/>
          </p:cNvSpPr>
          <p:nvPr>
            <p:ph type="title"/>
          </p:nvPr>
        </p:nvSpPr>
        <p:spPr>
          <a:xfrm>
            <a:off x="1075765" y="40342"/>
            <a:ext cx="8074116" cy="578224"/>
          </a:xfrm>
        </p:spPr>
        <p:txBody>
          <a:bodyPr/>
          <a:lstStyle>
            <a:lvl1pPr>
              <a:defRPr>
                <a:solidFill>
                  <a:schemeClr val="bg1"/>
                </a:solidFill>
              </a:defRPr>
            </a:lvl1pPr>
          </a:lstStyle>
          <a:p>
            <a:r>
              <a:rPr lang="en-US" smtClean="0"/>
              <a:t>Click to edit Master title style</a:t>
            </a:r>
            <a:endParaRPr lang="id-ID"/>
          </a:p>
        </p:txBody>
      </p:sp>
    </p:spTree>
    <p:extLst>
      <p:ext uri="{BB962C8B-B14F-4D97-AF65-F5344CB8AC3E}">
        <p14:creationId xmlns:p14="http://schemas.microsoft.com/office/powerpoint/2010/main" val="3428209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Date Placeholder 3"/>
          <p:cNvSpPr>
            <a:spLocks noGrp="1"/>
          </p:cNvSpPr>
          <p:nvPr>
            <p:ph type="dt" sz="half" idx="10"/>
          </p:nvPr>
        </p:nvSpPr>
        <p:spPr/>
        <p:txBody>
          <a:bodyPr/>
          <a:lstStyle>
            <a:lvl1pPr>
              <a:defRPr/>
            </a:lvl1pPr>
          </a:lstStyle>
          <a:p>
            <a:fld id="{02D51A72-1ADF-4A74-A726-D0060670AC3A}" type="datetime1">
              <a:rPr lang="id-ID"/>
              <a:pPr/>
              <a:t>30/07/2012</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38928F75-3B29-43F9-9670-44CBD30A4836}" type="slidenum">
              <a:rPr lang="id-ID"/>
              <a:pPr/>
              <a:t>‹#›</a:t>
            </a:fld>
            <a:endParaRPr lang="id-I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7506" y="714356"/>
            <a:ext cx="2578007" cy="720744"/>
          </a:xfrm>
        </p:spPr>
        <p:txBody>
          <a:bodyPr anchor="b"/>
          <a:lstStyle>
            <a:lvl1pPr algn="l">
              <a:defRPr sz="2000" b="1">
                <a:solidFill>
                  <a:schemeClr val="tx1"/>
                </a:solidFill>
              </a:defRPr>
            </a:lvl1pPr>
          </a:lstStyle>
          <a:p>
            <a:r>
              <a:rPr lang="en-US" smtClean="0"/>
              <a:t>Click to edit Master title style</a:t>
            </a:r>
            <a:endParaRPr lang="id-ID"/>
          </a:p>
        </p:txBody>
      </p:sp>
      <p:sp>
        <p:nvSpPr>
          <p:cNvPr id="3" name="Content Placeholder 2"/>
          <p:cNvSpPr>
            <a:spLocks noGrp="1"/>
          </p:cNvSpPr>
          <p:nvPr>
            <p:ph idx="1"/>
          </p:nvPr>
        </p:nvSpPr>
        <p:spPr>
          <a:xfrm>
            <a:off x="3575050" y="712694"/>
            <a:ext cx="5111750" cy="5413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Text Placeholder 3"/>
          <p:cNvSpPr>
            <a:spLocks noGrp="1"/>
          </p:cNvSpPr>
          <p:nvPr>
            <p:ph type="body" sz="half" idx="2"/>
          </p:nvPr>
        </p:nvSpPr>
        <p:spPr>
          <a:xfrm>
            <a:off x="887506" y="1435100"/>
            <a:ext cx="257800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0F96E-6F6D-4D0D-972E-D998A0AAFE20}" type="datetimeFigureOut">
              <a:rPr lang="id-ID" smtClean="0">
                <a:solidFill>
                  <a:prstClr val="black">
                    <a:tint val="75000"/>
                  </a:prstClr>
                </a:solidFill>
              </a:rPr>
              <a:pPr/>
              <a:t>30/07/2012</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64F85C5B-36B0-4340-AACF-C6B850C3739B}"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val="59540890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en-US" smtClean="0"/>
              <a:t>Click to edit Master title style</a:t>
            </a:r>
            <a:endParaRPr lang="id-ID"/>
          </a:p>
        </p:txBody>
      </p:sp>
      <p:sp>
        <p:nvSpPr>
          <p:cNvPr id="3" name="Picture Placeholder 2"/>
          <p:cNvSpPr>
            <a:spLocks noGrp="1"/>
          </p:cNvSpPr>
          <p:nvPr>
            <p:ph type="pic" idx="1"/>
          </p:nvPr>
        </p:nvSpPr>
        <p:spPr>
          <a:xfrm>
            <a:off x="1792288" y="726141"/>
            <a:ext cx="5486400" cy="40014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0F96E-6F6D-4D0D-972E-D998A0AAFE20}" type="datetimeFigureOut">
              <a:rPr lang="id-ID" smtClean="0">
                <a:solidFill>
                  <a:prstClr val="black">
                    <a:tint val="75000"/>
                  </a:prstClr>
                </a:solidFill>
              </a:rPr>
              <a:pPr/>
              <a:t>30/07/2012</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64F85C5B-36B0-4340-AACF-C6B850C3739B}"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val="338313226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850F96E-6F6D-4D0D-972E-D998A0AAFE20}" type="datetimeFigureOut">
              <a:rPr lang="id-ID" smtClean="0">
                <a:solidFill>
                  <a:prstClr val="black">
                    <a:tint val="75000"/>
                  </a:prstClr>
                </a:solidFill>
              </a:rPr>
              <a:pPr/>
              <a:t>30/07/2012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4F85C5B-36B0-4340-AACF-C6B850C3739B}"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val="392756135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850F96E-6F6D-4D0D-972E-D998A0AAFE20}" type="datetimeFigureOut">
              <a:rPr lang="id-ID" smtClean="0">
                <a:solidFill>
                  <a:prstClr val="black">
                    <a:tint val="75000"/>
                  </a:prstClr>
                </a:solidFill>
              </a:rPr>
              <a:pPr/>
              <a:t>30/07/2012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4F85C5B-36B0-4340-AACF-C6B850C3739B}" type="slidenum">
              <a:rPr lang="id-ID" smtClean="0">
                <a:solidFill>
                  <a:prstClr val="black">
                    <a:tint val="75000"/>
                  </a:prstClr>
                </a:solidFill>
              </a:rPr>
              <a:pPr/>
              <a:t>‹#›</a:t>
            </a:fld>
            <a:endParaRPr lang="id-ID">
              <a:solidFill>
                <a:prstClr val="black">
                  <a:tint val="75000"/>
                </a:prstClr>
              </a:solidFill>
            </a:endParaRPr>
          </a:p>
        </p:txBody>
      </p:sp>
    </p:spTree>
    <p:extLst>
      <p:ext uri="{BB962C8B-B14F-4D97-AF65-F5344CB8AC3E}">
        <p14:creationId xmlns:p14="http://schemas.microsoft.com/office/powerpoint/2010/main" val="2672028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57290" y="4406900"/>
            <a:ext cx="7137422" cy="1362075"/>
          </a:xfrm>
        </p:spPr>
        <p:txBody>
          <a:bodyPr anchor="t"/>
          <a:lstStyle>
            <a:lvl1pPr algn="l">
              <a:defRPr sz="4000" b="1" cap="all">
                <a:solidFill>
                  <a:schemeClr val="tx1"/>
                </a:solidFill>
              </a:defRPr>
            </a:lvl1pPr>
          </a:lstStyle>
          <a:p>
            <a:r>
              <a:rPr lang="en-US" smtClean="0"/>
              <a:t>Click to edit Master title style</a:t>
            </a:r>
            <a:endParaRPr lang="id-ID" dirty="0"/>
          </a:p>
        </p:txBody>
      </p:sp>
      <p:sp>
        <p:nvSpPr>
          <p:cNvPr id="3" name="Text Placeholder 2"/>
          <p:cNvSpPr>
            <a:spLocks noGrp="1"/>
          </p:cNvSpPr>
          <p:nvPr>
            <p:ph type="body" idx="1"/>
          </p:nvPr>
        </p:nvSpPr>
        <p:spPr>
          <a:xfrm>
            <a:off x="1357290" y="2906713"/>
            <a:ext cx="713742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C87594E-746D-4449-8366-94AB0EFBCAE7}" type="datetime1">
              <a:rPr lang="id-ID"/>
              <a:pPr/>
              <a:t>30/07/2012</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86291EE7-B4DB-4BB8-A660-3CCE2360EE72}" type="slidenum">
              <a:rPr lang="id-ID"/>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286116" y="428604"/>
            <a:ext cx="5572164" cy="5857916"/>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9" name="Text Placeholder 8"/>
          <p:cNvSpPr>
            <a:spLocks noGrp="1"/>
          </p:cNvSpPr>
          <p:nvPr>
            <p:ph type="body" sz="quarter" idx="13"/>
          </p:nvPr>
        </p:nvSpPr>
        <p:spPr>
          <a:xfrm>
            <a:off x="357188" y="1357313"/>
            <a:ext cx="2143125" cy="3786187"/>
          </a:xfrm>
        </p:spPr>
        <p:txBody>
          <a:bodyPr anchor="ctr">
            <a:normAutofit/>
          </a:bodyPr>
          <a:lstStyle>
            <a:lvl1pPr marL="0" indent="0" algn="ctr">
              <a:buNone/>
              <a:defRPr sz="3200" b="1" baseline="0">
                <a:solidFill>
                  <a:schemeClr val="bg1"/>
                </a:solidFill>
                <a:effectLst>
                  <a:outerShdw blurRad="38100" dist="38100" dir="2700000" algn="tl">
                    <a:srgbClr val="000000">
                      <a:alpha val="43137"/>
                    </a:srgbClr>
                  </a:outerShdw>
                </a:effectLst>
              </a:defRPr>
            </a:lvl1pPr>
          </a:lstStyle>
          <a:p>
            <a:pPr lvl="0"/>
            <a:r>
              <a:rPr lang="en-US" dirty="0" smtClean="0"/>
              <a:t>Click to edit</a:t>
            </a:r>
            <a:r>
              <a:rPr lang="id-ID" dirty="0" smtClean="0"/>
              <a:t> </a:t>
            </a:r>
            <a:r>
              <a:rPr lang="en-US" dirty="0" smtClean="0"/>
              <a:t>Master text styles</a:t>
            </a:r>
          </a:p>
        </p:txBody>
      </p:sp>
      <p:sp>
        <p:nvSpPr>
          <p:cNvPr id="5" name="Date Placeholder 4"/>
          <p:cNvSpPr>
            <a:spLocks noGrp="1"/>
          </p:cNvSpPr>
          <p:nvPr>
            <p:ph type="dt" sz="half" idx="14"/>
          </p:nvPr>
        </p:nvSpPr>
        <p:spPr/>
        <p:txBody>
          <a:bodyPr/>
          <a:lstStyle>
            <a:lvl1pPr>
              <a:defRPr/>
            </a:lvl1pPr>
          </a:lstStyle>
          <a:p>
            <a:fld id="{67AB5285-B4FB-4CDD-BB52-D2E0B41D80DF}" type="datetime1">
              <a:rPr lang="id-ID"/>
              <a:pPr/>
              <a:t>30/07/2012</a:t>
            </a:fld>
            <a:endParaRPr lang="id-ID"/>
          </a:p>
        </p:txBody>
      </p:sp>
      <p:sp>
        <p:nvSpPr>
          <p:cNvPr id="6" name="Footer Placeholder 5"/>
          <p:cNvSpPr>
            <a:spLocks noGrp="1"/>
          </p:cNvSpPr>
          <p:nvPr>
            <p:ph type="ftr" sz="quarter" idx="15"/>
          </p:nvPr>
        </p:nvSpPr>
        <p:spPr/>
        <p:txBody>
          <a:bodyPr/>
          <a:lstStyle>
            <a:lvl1pPr>
              <a:defRPr/>
            </a:lvl1pPr>
          </a:lstStyle>
          <a:p>
            <a:pPr>
              <a:defRPr/>
            </a:pPr>
            <a:endParaRPr lang="id-ID"/>
          </a:p>
        </p:txBody>
      </p:sp>
      <p:sp>
        <p:nvSpPr>
          <p:cNvPr id="7" name="Slide Number Placeholder 6"/>
          <p:cNvSpPr>
            <a:spLocks noGrp="1"/>
          </p:cNvSpPr>
          <p:nvPr>
            <p:ph type="sldNum" sz="quarter" idx="16"/>
          </p:nvPr>
        </p:nvSpPr>
        <p:spPr/>
        <p:txBody>
          <a:bodyPr/>
          <a:lstStyle>
            <a:lvl1pPr>
              <a:defRPr/>
            </a:lvl1pPr>
          </a:lstStyle>
          <a:p>
            <a:fld id="{85997CAA-2723-4B33-A329-6411D8BBCBD4}" type="slidenum">
              <a:rPr lang="id-ID"/>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914400" y="785794"/>
            <a:ext cx="35829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914400" y="1428736"/>
            <a:ext cx="3582988" cy="46974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5" name="Text Placeholder 4"/>
          <p:cNvSpPr>
            <a:spLocks noGrp="1"/>
          </p:cNvSpPr>
          <p:nvPr>
            <p:ph type="body" sz="quarter" idx="3"/>
          </p:nvPr>
        </p:nvSpPr>
        <p:spPr>
          <a:xfrm>
            <a:off x="4645025" y="785794"/>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428736"/>
            <a:ext cx="4041775" cy="46974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3"/>
          <p:cNvSpPr>
            <a:spLocks noGrp="1"/>
          </p:cNvSpPr>
          <p:nvPr>
            <p:ph type="dt" sz="half" idx="10"/>
          </p:nvPr>
        </p:nvSpPr>
        <p:spPr/>
        <p:txBody>
          <a:bodyPr/>
          <a:lstStyle>
            <a:lvl1pPr>
              <a:defRPr/>
            </a:lvl1pPr>
          </a:lstStyle>
          <a:p>
            <a:fld id="{5A5BDA3F-117E-48CB-B9E8-1944987A8CF1}" type="datetime1">
              <a:rPr lang="id-ID"/>
              <a:pPr/>
              <a:t>30/07/2012</a:t>
            </a:fld>
            <a:endParaRPr lang="id-ID"/>
          </a:p>
        </p:txBody>
      </p:sp>
      <p:sp>
        <p:nvSpPr>
          <p:cNvPr id="8" name="Footer Placeholder 4"/>
          <p:cNvSpPr>
            <a:spLocks noGrp="1"/>
          </p:cNvSpPr>
          <p:nvPr>
            <p:ph type="ftr" sz="quarter" idx="11"/>
          </p:nvPr>
        </p:nvSpPr>
        <p:spPr/>
        <p:txBody>
          <a:bodyPr/>
          <a:lstStyle>
            <a:lvl1pPr>
              <a:defRPr/>
            </a:lvl1pPr>
          </a:lstStyle>
          <a:p>
            <a:pPr>
              <a:defRPr/>
            </a:pPr>
            <a:endParaRPr lang="id-ID"/>
          </a:p>
        </p:txBody>
      </p:sp>
      <p:sp>
        <p:nvSpPr>
          <p:cNvPr id="9" name="Slide Number Placeholder 5"/>
          <p:cNvSpPr>
            <a:spLocks noGrp="1"/>
          </p:cNvSpPr>
          <p:nvPr>
            <p:ph type="sldNum" sz="quarter" idx="12"/>
          </p:nvPr>
        </p:nvSpPr>
        <p:spPr/>
        <p:txBody>
          <a:bodyPr/>
          <a:lstStyle>
            <a:lvl1pPr>
              <a:defRPr/>
            </a:lvl1pPr>
          </a:lstStyle>
          <a:p>
            <a:fld id="{0BAD8E49-2172-475A-A6AF-E3D1135F4FA2}" type="slidenum">
              <a:rPr lang="id-ID"/>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765" y="40342"/>
            <a:ext cx="8074116" cy="578224"/>
          </a:xfrm>
        </p:spPr>
        <p:txBody>
          <a:bodyPr/>
          <a:lstStyle>
            <a:lvl1pPr>
              <a:defRPr>
                <a:solidFill>
                  <a:schemeClr val="tx1"/>
                </a:solidFill>
              </a:defRPr>
            </a:lvl1pPr>
          </a:lstStyle>
          <a:p>
            <a:r>
              <a:rPr lang="en-US" smtClean="0"/>
              <a:t>Click to edit Master title style</a:t>
            </a:r>
            <a:endParaRPr lang="id-ID"/>
          </a:p>
        </p:txBody>
      </p:sp>
      <p:sp>
        <p:nvSpPr>
          <p:cNvPr id="6" name="Content Placeholder 2"/>
          <p:cNvSpPr>
            <a:spLocks noGrp="1"/>
          </p:cNvSpPr>
          <p:nvPr>
            <p:ph idx="1"/>
          </p:nvPr>
        </p:nvSpPr>
        <p:spPr>
          <a:xfrm>
            <a:off x="887506" y="739588"/>
            <a:ext cx="7799294" cy="538657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Date Placeholder 2"/>
          <p:cNvSpPr>
            <a:spLocks noGrp="1"/>
          </p:cNvSpPr>
          <p:nvPr>
            <p:ph type="dt" sz="half" idx="10"/>
          </p:nvPr>
        </p:nvSpPr>
        <p:spPr/>
        <p:txBody>
          <a:bodyPr/>
          <a:lstStyle>
            <a:lvl1pPr>
              <a:defRPr/>
            </a:lvl1pPr>
          </a:lstStyle>
          <a:p>
            <a:fld id="{F34B5B47-3BD8-4CB9-800F-7A9FC08EA7D6}" type="datetime1">
              <a:rPr lang="id-ID"/>
              <a:pPr/>
              <a:t>30/07/2012</a:t>
            </a:fld>
            <a:endParaRPr lang="id-ID"/>
          </a:p>
        </p:txBody>
      </p:sp>
      <p:sp>
        <p:nvSpPr>
          <p:cNvPr id="5" name="Footer Placeholder 3"/>
          <p:cNvSpPr>
            <a:spLocks noGrp="1"/>
          </p:cNvSpPr>
          <p:nvPr>
            <p:ph type="ftr" sz="quarter" idx="11"/>
          </p:nvPr>
        </p:nvSpPr>
        <p:spPr/>
        <p:txBody>
          <a:bodyPr/>
          <a:lstStyle>
            <a:lvl1pPr>
              <a:defRPr/>
            </a:lvl1pPr>
          </a:lstStyle>
          <a:p>
            <a:pPr>
              <a:defRPr/>
            </a:pPr>
            <a:endParaRPr lang="id-ID"/>
          </a:p>
        </p:txBody>
      </p:sp>
      <p:sp>
        <p:nvSpPr>
          <p:cNvPr id="7" name="Slide Number Placeholder 4"/>
          <p:cNvSpPr>
            <a:spLocks noGrp="1"/>
          </p:cNvSpPr>
          <p:nvPr>
            <p:ph type="sldNum" sz="quarter" idx="12"/>
          </p:nvPr>
        </p:nvSpPr>
        <p:spPr/>
        <p:txBody>
          <a:bodyPr/>
          <a:lstStyle>
            <a:lvl1pPr>
              <a:defRPr/>
            </a:lvl1pPr>
          </a:lstStyle>
          <a:p>
            <a:fld id="{FB183D21-B9E3-49D9-BB26-68253C695671}" type="slidenum">
              <a:rPr lang="id-ID"/>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887506" y="1102660"/>
            <a:ext cx="7799294" cy="502350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6" name="Title 1"/>
          <p:cNvSpPr>
            <a:spLocks noGrp="1"/>
          </p:cNvSpPr>
          <p:nvPr>
            <p:ph type="title"/>
          </p:nvPr>
        </p:nvSpPr>
        <p:spPr>
          <a:xfrm>
            <a:off x="1075765" y="40342"/>
            <a:ext cx="8074116" cy="578224"/>
          </a:xfrm>
        </p:spPr>
        <p:txBody>
          <a:bodyPr/>
          <a:lstStyle>
            <a:lvl1pPr>
              <a:defRPr>
                <a:solidFill>
                  <a:schemeClr val="bg1"/>
                </a:solidFill>
              </a:defRPr>
            </a:lvl1pPr>
          </a:lstStyle>
          <a:p>
            <a:r>
              <a:rPr lang="en-US" smtClean="0"/>
              <a:t>Click to edit Master title style</a:t>
            </a:r>
            <a:endParaRPr lang="id-ID"/>
          </a:p>
        </p:txBody>
      </p:sp>
      <p:sp>
        <p:nvSpPr>
          <p:cNvPr id="4" name="Date Placeholder 1"/>
          <p:cNvSpPr>
            <a:spLocks noGrp="1"/>
          </p:cNvSpPr>
          <p:nvPr>
            <p:ph type="dt" sz="half" idx="10"/>
          </p:nvPr>
        </p:nvSpPr>
        <p:spPr/>
        <p:txBody>
          <a:bodyPr/>
          <a:lstStyle>
            <a:lvl1pPr>
              <a:defRPr/>
            </a:lvl1pPr>
          </a:lstStyle>
          <a:p>
            <a:fld id="{AA6C4B3E-8926-4368-915C-4D102569C943}" type="datetime1">
              <a:rPr lang="id-ID"/>
              <a:pPr/>
              <a:t>30/07/2012</a:t>
            </a:fld>
            <a:endParaRPr lang="id-ID"/>
          </a:p>
        </p:txBody>
      </p:sp>
      <p:sp>
        <p:nvSpPr>
          <p:cNvPr id="7" name="Footer Placeholder 2"/>
          <p:cNvSpPr>
            <a:spLocks noGrp="1"/>
          </p:cNvSpPr>
          <p:nvPr>
            <p:ph type="ftr" sz="quarter" idx="11"/>
          </p:nvPr>
        </p:nvSpPr>
        <p:spPr/>
        <p:txBody>
          <a:bodyPr/>
          <a:lstStyle>
            <a:lvl1pPr>
              <a:defRPr/>
            </a:lvl1pPr>
          </a:lstStyle>
          <a:p>
            <a:pPr>
              <a:defRPr/>
            </a:pPr>
            <a:endParaRPr lang="id-ID"/>
          </a:p>
        </p:txBody>
      </p:sp>
      <p:sp>
        <p:nvSpPr>
          <p:cNvPr id="8" name="Slide Number Placeholder 3"/>
          <p:cNvSpPr>
            <a:spLocks noGrp="1"/>
          </p:cNvSpPr>
          <p:nvPr>
            <p:ph type="sldNum" sz="quarter" idx="12"/>
          </p:nvPr>
        </p:nvSpPr>
        <p:spPr/>
        <p:txBody>
          <a:bodyPr/>
          <a:lstStyle>
            <a:lvl1pPr>
              <a:defRPr/>
            </a:lvl1pPr>
          </a:lstStyle>
          <a:p>
            <a:fld id="{F463D10C-D0C0-41D9-8289-40712A47FB27}" type="slidenum">
              <a:rPr lang="id-ID"/>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7506" y="714356"/>
            <a:ext cx="2578007" cy="720744"/>
          </a:xfrm>
        </p:spPr>
        <p:txBody>
          <a:bodyPr anchor="b"/>
          <a:lstStyle>
            <a:lvl1pPr algn="l">
              <a:defRPr sz="2000" b="1">
                <a:solidFill>
                  <a:schemeClr val="tx1"/>
                </a:solidFill>
              </a:defRPr>
            </a:lvl1pPr>
          </a:lstStyle>
          <a:p>
            <a:r>
              <a:rPr lang="en-US" smtClean="0"/>
              <a:t>Click to edit Master title style</a:t>
            </a:r>
            <a:endParaRPr lang="id-ID"/>
          </a:p>
        </p:txBody>
      </p:sp>
      <p:sp>
        <p:nvSpPr>
          <p:cNvPr id="3" name="Content Placeholder 2"/>
          <p:cNvSpPr>
            <a:spLocks noGrp="1"/>
          </p:cNvSpPr>
          <p:nvPr>
            <p:ph idx="1"/>
          </p:nvPr>
        </p:nvSpPr>
        <p:spPr>
          <a:xfrm>
            <a:off x="3575050" y="712694"/>
            <a:ext cx="5111750" cy="5413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Text Placeholder 3"/>
          <p:cNvSpPr>
            <a:spLocks noGrp="1"/>
          </p:cNvSpPr>
          <p:nvPr>
            <p:ph type="body" sz="half" idx="2"/>
          </p:nvPr>
        </p:nvSpPr>
        <p:spPr>
          <a:xfrm>
            <a:off x="887506" y="1435100"/>
            <a:ext cx="257800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F2E0FB3-DBAA-4E6D-909C-69B2BFE189AA}" type="datetime1">
              <a:rPr lang="id-ID"/>
              <a:pPr/>
              <a:t>30/07/2012</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DB421496-466F-4D5F-8437-12798FDA713A}" type="slidenum">
              <a:rPr lang="id-ID"/>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en-US" smtClean="0"/>
              <a:t>Click to edit Master title style</a:t>
            </a:r>
            <a:endParaRPr lang="id-ID"/>
          </a:p>
        </p:txBody>
      </p:sp>
      <p:sp>
        <p:nvSpPr>
          <p:cNvPr id="3" name="Picture Placeholder 2"/>
          <p:cNvSpPr>
            <a:spLocks noGrp="1"/>
          </p:cNvSpPr>
          <p:nvPr>
            <p:ph type="pic" idx="1"/>
          </p:nvPr>
        </p:nvSpPr>
        <p:spPr>
          <a:xfrm>
            <a:off x="1792288" y="726141"/>
            <a:ext cx="5486400" cy="400143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497C604-C4E3-48BB-8D7F-85DB472941A7}" type="datetime1">
              <a:rPr lang="id-ID"/>
              <a:pPr/>
              <a:t>30/07/2012</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D04F74D7-93ED-478B-AB46-9DC43F7C3745}" type="slidenum">
              <a:rPr lang="id-ID"/>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1563" y="60325"/>
            <a:ext cx="8078787" cy="555625"/>
          </a:xfrm>
          <a:prstGeom prst="rect">
            <a:avLst/>
          </a:prstGeom>
        </p:spPr>
        <p:txBody>
          <a:bodyPr vert="horz" wrap="square" lIns="91440" tIns="45720" rIns="91440" bIns="45720" numCol="1" anchor="ctr" anchorCtr="0" compatLnSpc="1">
            <a:prstTxWarp prst="textNoShape">
              <a:avLst/>
            </a:prstTxWarp>
            <a:noAutofit/>
          </a:bodyPr>
          <a:lstStyle/>
          <a:p>
            <a:pPr lvl="0"/>
            <a:r>
              <a:rPr lang="en-US" smtClean="0"/>
              <a:t>Click to edit Master title style</a:t>
            </a:r>
            <a:endParaRPr lang="id-ID" smtClean="0"/>
          </a:p>
        </p:txBody>
      </p:sp>
      <p:sp>
        <p:nvSpPr>
          <p:cNvPr id="1027" name="Text Placeholder 2"/>
          <p:cNvSpPr>
            <a:spLocks noGrp="1"/>
          </p:cNvSpPr>
          <p:nvPr>
            <p:ph type="body" idx="1"/>
          </p:nvPr>
        </p:nvSpPr>
        <p:spPr bwMode="auto">
          <a:xfrm>
            <a:off x="857250" y="714375"/>
            <a:ext cx="8001000" cy="5411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E9871519-9A48-42C4-8FEE-311DD1A5C8BD}" type="datetime1">
              <a:rPr lang="id-ID"/>
              <a:pPr/>
              <a:t>30/07/2012</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6A609910-B759-45B3-B761-6092FDF1A987}" type="slidenum">
              <a:rPr lang="id-ID"/>
              <a:pPr/>
              <a:t>‹#›</a:t>
            </a:fld>
            <a:endParaRPr lang="id-ID"/>
          </a:p>
        </p:txBody>
      </p:sp>
    </p:spTree>
  </p:cSld>
  <p:clrMap bg1="lt1" tx1="dk1" bg2="lt2" tx2="dk2" accent1="accent1" accent2="accent2" accent3="accent3" accent4="accent4" accent5="accent5" accent6="accent6" hlink="hlink" folHlink="folHlink"/>
  <p:sldLayoutIdLst>
    <p:sldLayoutId id="2147483701" r:id="rId1"/>
    <p:sldLayoutId id="2147483694" r:id="rId2"/>
    <p:sldLayoutId id="2147483695" r:id="rId3"/>
    <p:sldLayoutId id="2147483702" r:id="rId4"/>
    <p:sldLayoutId id="2147483696" r:id="rId5"/>
    <p:sldLayoutId id="2147483703" r:id="rId6"/>
    <p:sldLayoutId id="2147483704" r:id="rId7"/>
    <p:sldLayoutId id="2147483697" r:id="rId8"/>
    <p:sldLayoutId id="2147483698" r:id="rId9"/>
    <p:sldLayoutId id="2147483699" r:id="rId10"/>
    <p:sldLayoutId id="2147483700" r:id="rId11"/>
    <p:sldLayoutId id="2147483705" r:id="rId12"/>
  </p:sldLayoutIdLst>
  <p:timing>
    <p:tnLst>
      <p:par>
        <p:cTn id="1" dur="indefinite" restart="never" nodeType="tmRoot"/>
      </p:par>
    </p:tnLst>
  </p:timing>
  <p:txStyles>
    <p:titleStyle>
      <a:lvl1pPr algn="l" rtl="0" eaLnBrk="0" fontAlgn="base" hangingPunct="0">
        <a:spcBef>
          <a:spcPct val="0"/>
        </a:spcBef>
        <a:spcAft>
          <a:spcPct val="0"/>
        </a:spcAft>
        <a:defRPr sz="3200" b="1" kern="1200">
          <a:solidFill>
            <a:schemeClr val="bg1"/>
          </a:solidFill>
          <a:effectLst>
            <a:outerShdw blurRad="38100" dist="38100" dir="2700000" algn="tl">
              <a:srgbClr val="000000">
                <a:alpha val="43137"/>
              </a:srgbClr>
            </a:outerShdw>
          </a:effectLst>
          <a:latin typeface="+mj-lt"/>
          <a:ea typeface="MS PGothic" pitchFamily="34" charset="-128"/>
          <a:cs typeface="+mj-cs"/>
        </a:defRPr>
      </a:lvl1pPr>
      <a:lvl2pPr algn="l" rtl="0" eaLnBrk="0" fontAlgn="base" hangingPunct="0">
        <a:spcBef>
          <a:spcPct val="0"/>
        </a:spcBef>
        <a:spcAft>
          <a:spcPct val="0"/>
        </a:spcAft>
        <a:defRPr sz="3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3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3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3200" b="1">
          <a:solidFill>
            <a:schemeClr val="bg1"/>
          </a:solidFill>
          <a:latin typeface="Calibri" pitchFamily="34" charset="0"/>
          <a:ea typeface="MS PGothic" pitchFamily="34" charset="-128"/>
        </a:defRPr>
      </a:lvl5pPr>
      <a:lvl6pPr marL="457200" algn="l" rtl="0" fontAlgn="base">
        <a:spcBef>
          <a:spcPct val="0"/>
        </a:spcBef>
        <a:spcAft>
          <a:spcPct val="0"/>
        </a:spcAft>
        <a:defRPr sz="3200" b="1">
          <a:solidFill>
            <a:schemeClr val="bg1"/>
          </a:solidFill>
          <a:latin typeface="Calibri" pitchFamily="34" charset="0"/>
        </a:defRPr>
      </a:lvl6pPr>
      <a:lvl7pPr marL="914400" algn="l" rtl="0" fontAlgn="base">
        <a:spcBef>
          <a:spcPct val="0"/>
        </a:spcBef>
        <a:spcAft>
          <a:spcPct val="0"/>
        </a:spcAft>
        <a:defRPr sz="3200" b="1">
          <a:solidFill>
            <a:schemeClr val="bg1"/>
          </a:solidFill>
          <a:latin typeface="Calibri" pitchFamily="34" charset="0"/>
        </a:defRPr>
      </a:lvl7pPr>
      <a:lvl8pPr marL="1371600" algn="l" rtl="0" fontAlgn="base">
        <a:spcBef>
          <a:spcPct val="0"/>
        </a:spcBef>
        <a:spcAft>
          <a:spcPct val="0"/>
        </a:spcAft>
        <a:defRPr sz="3200" b="1">
          <a:solidFill>
            <a:schemeClr val="bg1"/>
          </a:solidFill>
          <a:latin typeface="Calibri" pitchFamily="34" charset="0"/>
        </a:defRPr>
      </a:lvl8pPr>
      <a:lvl9pPr marL="1828800" algn="l" rtl="0" fontAlgn="base">
        <a:spcBef>
          <a:spcPct val="0"/>
        </a:spcBef>
        <a:spcAft>
          <a:spcPct val="0"/>
        </a:spcAft>
        <a:defRPr sz="3200" b="1">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Font typeface="Wingdings" pitchFamily="2" charset="2"/>
        <a:buChar char="§"/>
        <a:defRPr sz="22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Font typeface="Wingdings" pitchFamily="2" charset="2"/>
        <a:buChar char="ü"/>
        <a:defRPr sz="20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pitchFamily="34" charset="0"/>
        <a:buChar char="–"/>
        <a:defRPr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pitchFamily="34" charset="0"/>
        <a:buChar char="»"/>
        <a:defRPr sz="16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1539" y="60340"/>
            <a:ext cx="8078342" cy="555684"/>
          </a:xfrm>
          <a:prstGeom prst="rect">
            <a:avLst/>
          </a:prstGeom>
        </p:spPr>
        <p:txBody>
          <a:bodyPr vert="horz" lIns="91440" tIns="45720" rIns="91440" bIns="45720" rtlCol="0" anchor="ctr">
            <a:noAutofit/>
          </a:bodyPr>
          <a:lstStyle/>
          <a:p>
            <a:r>
              <a:rPr lang="en-US" smtClean="0"/>
              <a:t>Click to edit Master title style</a:t>
            </a:r>
            <a:endParaRPr lang="id-ID"/>
          </a:p>
        </p:txBody>
      </p:sp>
      <p:sp>
        <p:nvSpPr>
          <p:cNvPr id="3" name="Text Placeholder 2"/>
          <p:cNvSpPr>
            <a:spLocks noGrp="1"/>
          </p:cNvSpPr>
          <p:nvPr>
            <p:ph type="body" idx="1"/>
          </p:nvPr>
        </p:nvSpPr>
        <p:spPr>
          <a:xfrm>
            <a:off x="857224" y="714356"/>
            <a:ext cx="8001056" cy="541180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6850F96E-6F6D-4D0D-972E-D998A0AAFE20}" type="datetimeFigureOut">
              <a:rPr lang="id-ID" smtClean="0">
                <a:solidFill>
                  <a:prstClr val="black">
                    <a:tint val="75000"/>
                  </a:prstClr>
                </a:solidFill>
                <a:latin typeface="Calibri"/>
                <a:ea typeface="+mn-ea"/>
              </a:rPr>
              <a:pPr fontAlgn="auto">
                <a:spcBef>
                  <a:spcPts val="0"/>
                </a:spcBef>
                <a:spcAft>
                  <a:spcPts val="0"/>
                </a:spcAft>
              </a:pPr>
              <a:t>30/07/2012</a:t>
            </a:fld>
            <a:endParaRPr lang="id-ID">
              <a:solidFill>
                <a:prstClr val="black">
                  <a:tint val="75000"/>
                </a:prstClr>
              </a:solidFill>
              <a:latin typeface="Calibri"/>
              <a:ea typeface="+mn-ea"/>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id-ID">
              <a:solidFill>
                <a:prstClr val="black">
                  <a:tint val="75000"/>
                </a:prstClr>
              </a:solidFill>
              <a:latin typeface="Calibri"/>
              <a:ea typeface="+mn-ea"/>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64F85C5B-36B0-4340-AACF-C6B850C3739B}" type="slidenum">
              <a:rPr lang="id-ID" smtClean="0">
                <a:solidFill>
                  <a:prstClr val="black">
                    <a:tint val="75000"/>
                  </a:prstClr>
                </a:solidFill>
                <a:latin typeface="Calibri"/>
                <a:ea typeface="+mn-ea"/>
              </a:rPr>
              <a:pPr fontAlgn="auto">
                <a:spcBef>
                  <a:spcPts val="0"/>
                </a:spcBef>
                <a:spcAft>
                  <a:spcPts val="0"/>
                </a:spcAft>
              </a:pPr>
              <a:t>‹#›</a:t>
            </a:fld>
            <a:endParaRPr lang="id-ID">
              <a:solidFill>
                <a:prstClr val="black">
                  <a:tint val="75000"/>
                </a:prstClr>
              </a:solidFill>
              <a:latin typeface="Calibri"/>
              <a:ea typeface="+mn-ea"/>
            </a:endParaRPr>
          </a:p>
        </p:txBody>
      </p:sp>
    </p:spTree>
    <p:extLst>
      <p:ext uri="{BB962C8B-B14F-4D97-AF65-F5344CB8AC3E}">
        <p14:creationId xmlns:p14="http://schemas.microsoft.com/office/powerpoint/2010/main" val="41550009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iming>
    <p:tnLst>
      <p:par>
        <p:cTn id="1" dur="indefinite" restart="never" nodeType="tmRoot"/>
      </p:par>
    </p:tnLst>
  </p:timing>
  <p:txStyles>
    <p:titleStyle>
      <a:lvl1pPr algn="l" defTabSz="914400" rtl="0" eaLnBrk="1" latinLnBrk="0" hangingPunct="1">
        <a:spcBef>
          <a:spcPct val="0"/>
        </a:spcBef>
        <a:buNone/>
        <a:defRPr sz="32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ü"/>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7" name="Subtitle 16"/>
          <p:cNvSpPr>
            <a:spLocks noGrp="1"/>
          </p:cNvSpPr>
          <p:nvPr>
            <p:ph type="subTitle" idx="1"/>
          </p:nvPr>
        </p:nvSpPr>
        <p:spPr>
          <a:xfrm>
            <a:off x="2286000" y="5500688"/>
            <a:ext cx="6700838" cy="642937"/>
          </a:xfrm>
        </p:spPr>
        <p:txBody>
          <a:bodyPr rtlCol="0" anchor="ctr">
            <a:normAutofit fontScale="92500"/>
          </a:bodyPr>
          <a:lstStyle/>
          <a:p>
            <a:pPr eaLnBrk="1" fontAlgn="auto" hangingPunct="1">
              <a:spcAft>
                <a:spcPts val="0"/>
              </a:spcAft>
              <a:defRPr/>
            </a:pPr>
            <a:r>
              <a:rPr lang="en-US" dirty="0" smtClean="0">
                <a:solidFill>
                  <a:schemeClr val="bg1"/>
                </a:solidFill>
                <a:ea typeface="+mn-ea"/>
              </a:rPr>
              <a:t>Behind the Supply Curve: Inputs and Costs</a:t>
            </a:r>
            <a:endParaRPr lang="id-ID" dirty="0">
              <a:solidFill>
                <a:schemeClr val="bg1"/>
              </a:solidFill>
              <a:ea typeface="+mn-ea"/>
            </a:endParaRPr>
          </a:p>
        </p:txBody>
      </p:sp>
      <p:sp>
        <p:nvSpPr>
          <p:cNvPr id="4" name="Title 3"/>
          <p:cNvSpPr>
            <a:spLocks noGrp="1"/>
          </p:cNvSpPr>
          <p:nvPr>
            <p:ph type="ctrTitle"/>
          </p:nvPr>
        </p:nvSpPr>
        <p:spPr/>
        <p:txBody>
          <a:bodyPr/>
          <a:lstStyle/>
          <a:p>
            <a:r>
              <a:rPr lang="en-US" dirty="0" smtClean="0"/>
              <a:t>Chapter 11</a:t>
            </a:r>
            <a:endParaRPr lang="en-US" dirty="0"/>
          </a:p>
        </p:txBody>
      </p:sp>
      <p:sp>
        <p:nvSpPr>
          <p:cNvPr id="5" name="Content Placeholder 7"/>
          <p:cNvSpPr txBox="1">
            <a:spLocks/>
          </p:cNvSpPr>
          <p:nvPr/>
        </p:nvSpPr>
        <p:spPr>
          <a:xfrm>
            <a:off x="4434840" y="-1416"/>
            <a:ext cx="4709160" cy="4053773"/>
          </a:xfrm>
          <a:prstGeom prst="rect">
            <a:avLst/>
          </a:prstGeom>
          <a:solidFill>
            <a:srgbClr val="CA5E70"/>
          </a:solidFill>
        </p:spPr>
        <p:txBody>
          <a:bodyPr/>
          <a:lstStyle>
            <a:lvl1pPr marL="342900" indent="-342900" algn="l"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1pPr>
            <a:lvl2pPr marL="457200" indent="0" algn="ctr" rtl="0" eaLnBrk="0" fontAlgn="base" hangingPunct="0">
              <a:spcBef>
                <a:spcPct val="20000"/>
              </a:spcBef>
              <a:spcAft>
                <a:spcPct val="0"/>
              </a:spcAft>
              <a:buFont typeface="Wingdings" pitchFamily="2" charset="2"/>
              <a:buNone/>
              <a:defRPr sz="4400" b="1" kern="1200">
                <a:solidFill>
                  <a:schemeClr val="bg1"/>
                </a:solidFill>
                <a:effectLst>
                  <a:outerShdw blurRad="38100" dist="38100" dir="2700000" algn="tl">
                    <a:srgbClr val="000000">
                      <a:alpha val="43137"/>
                    </a:srgbClr>
                  </a:outerShdw>
                </a:effectLst>
                <a:latin typeface="+mn-lt"/>
                <a:ea typeface="MS PGothic" pitchFamily="34" charset="-128"/>
                <a:cs typeface="+mn-cs"/>
              </a:defRPr>
            </a:lvl2pPr>
            <a:lvl3pPr marL="1143000" indent="-228600" algn="l" rtl="0" eaLnBrk="0" fontAlgn="base" hangingPunct="0">
              <a:spcBef>
                <a:spcPct val="20000"/>
              </a:spcBef>
              <a:spcAft>
                <a:spcPct val="0"/>
              </a:spcAft>
              <a:buFont typeface="Wingdings" pitchFamily="2" charset="2"/>
              <a:buChar char="ü"/>
              <a:defRPr sz="20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pitchFamily="34" charset="0"/>
              <a:buChar char="–"/>
              <a:defRPr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pitchFamily="34" charset="0"/>
              <a:buChar char="»"/>
              <a:defRPr sz="16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r"/>
            <a:r>
              <a:rPr lang="en-US" sz="3200" b="0" dirty="0" smtClean="0">
                <a:solidFill>
                  <a:schemeClr val="accent6"/>
                </a:solidFill>
                <a:effectLst/>
              </a:rPr>
              <a:t>THIRD EDITION</a:t>
            </a:r>
          </a:p>
          <a:p>
            <a:pPr lvl="1" algn="r"/>
            <a:r>
              <a:rPr lang="en-US" sz="4000" dirty="0" smtClean="0"/>
              <a:t>ECONOMICS</a:t>
            </a:r>
          </a:p>
          <a:p>
            <a:pPr lvl="1" algn="r"/>
            <a:r>
              <a:rPr lang="en-US" sz="4000" dirty="0" smtClean="0">
                <a:effectLst/>
              </a:rPr>
              <a:t>and</a:t>
            </a:r>
            <a:endParaRPr lang="en-US" sz="4000" dirty="0">
              <a:effectLst/>
            </a:endParaRPr>
          </a:p>
          <a:p>
            <a:pPr lvl="1" algn="r"/>
            <a:r>
              <a:rPr lang="en-US" sz="3900" dirty="0" smtClean="0"/>
              <a:t>MICROECONOMICS</a:t>
            </a:r>
            <a:br>
              <a:rPr lang="en-US" sz="3900" dirty="0" smtClean="0"/>
            </a:br>
            <a:r>
              <a:rPr lang="en-US" sz="2400" b="0" dirty="0" smtClean="0">
                <a:effectLst/>
              </a:rPr>
              <a:t>Paul Krugman | Robin Wells</a:t>
            </a:r>
            <a:endParaRPr lang="en-US" sz="2400" b="0" dirty="0">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rrowheads="1"/>
          </p:cNvSpPr>
          <p:nvPr>
            <p:ph type="title" idx="4294967295"/>
          </p:nvPr>
        </p:nvSpPr>
        <p:spPr>
          <a:xfrm>
            <a:off x="899592" y="0"/>
            <a:ext cx="7992888" cy="685800"/>
          </a:xfrm>
        </p:spPr>
        <p:txBody>
          <a:bodyPr/>
          <a:lstStyle/>
          <a:p>
            <a:pPr algn="l"/>
            <a:r>
              <a:rPr lang="en-US" sz="3100" dirty="0" smtClean="0"/>
              <a:t>From the Production Function to Cost Curves</a:t>
            </a:r>
            <a:endParaRPr lang="en-US" sz="3100" b="0" dirty="0" smtClean="0"/>
          </a:p>
        </p:txBody>
      </p:sp>
      <p:sp>
        <p:nvSpPr>
          <p:cNvPr id="93187" name="Rectangle 3"/>
          <p:cNvSpPr>
            <a:spLocks noGrp="1" noChangeArrowheads="1"/>
          </p:cNvSpPr>
          <p:nvPr>
            <p:ph idx="4294967295"/>
          </p:nvPr>
        </p:nvSpPr>
        <p:spPr>
          <a:xfrm>
            <a:off x="971600" y="965448"/>
            <a:ext cx="7939038" cy="4695800"/>
          </a:xfrm>
        </p:spPr>
        <p:txBody>
          <a:bodyPr/>
          <a:lstStyle/>
          <a:p>
            <a:pPr marL="233363" indent="-233363"/>
            <a:r>
              <a:rPr lang="en-US" dirty="0" smtClean="0"/>
              <a:t>A </a:t>
            </a:r>
            <a:r>
              <a:rPr lang="en-US" b="1" dirty="0" smtClean="0"/>
              <a:t>fixed cost </a:t>
            </a:r>
            <a:r>
              <a:rPr lang="en-US" dirty="0" smtClean="0"/>
              <a:t>is a cost that does not depend on the quantity of output produced. It is the cost of the fixed input.</a:t>
            </a:r>
          </a:p>
          <a:p>
            <a:pPr marL="233363" indent="-233363"/>
            <a:endParaRPr lang="en-US" dirty="0" smtClean="0"/>
          </a:p>
          <a:p>
            <a:pPr marL="233363" indent="-233363"/>
            <a:r>
              <a:rPr lang="en-US" dirty="0" smtClean="0"/>
              <a:t>A </a:t>
            </a:r>
            <a:r>
              <a:rPr lang="en-US" b="1" dirty="0" smtClean="0"/>
              <a:t>variable cost </a:t>
            </a:r>
            <a:r>
              <a:rPr lang="en-US" dirty="0" smtClean="0"/>
              <a:t>is a cost that depends on the quantity of output produced. It is the cost of the variable input.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fade">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87">
                                            <p:txEl>
                                              <p:pRg st="2" end="2"/>
                                            </p:txEl>
                                          </p:spTgt>
                                        </p:tgtEl>
                                        <p:attrNameLst>
                                          <p:attrName>style.visibility</p:attrName>
                                        </p:attrNameLst>
                                      </p:cBhvr>
                                      <p:to>
                                        <p:strVal val="visible"/>
                                      </p:to>
                                    </p:set>
                                    <p:animEffect transition="in" filter="fade">
                                      <p:cBhvr>
                                        <p:cTn id="12" dur="500"/>
                                        <p:tgtEl>
                                          <p:spTgt spid="93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rrowheads="1"/>
          </p:cNvSpPr>
          <p:nvPr>
            <p:ph type="title" idx="4294967295"/>
          </p:nvPr>
        </p:nvSpPr>
        <p:spPr>
          <a:xfrm>
            <a:off x="899592" y="44624"/>
            <a:ext cx="7920880" cy="533400"/>
          </a:xfrm>
        </p:spPr>
        <p:txBody>
          <a:bodyPr/>
          <a:lstStyle/>
          <a:p>
            <a:pPr algn="l"/>
            <a:r>
              <a:rPr lang="en-US" dirty="0" smtClean="0"/>
              <a:t>Total Cost Curve</a:t>
            </a:r>
          </a:p>
        </p:txBody>
      </p:sp>
      <p:sp>
        <p:nvSpPr>
          <p:cNvPr id="95235" name="Rectangle 3"/>
          <p:cNvSpPr>
            <a:spLocks noGrp="1" noChangeArrowheads="1"/>
          </p:cNvSpPr>
          <p:nvPr>
            <p:ph idx="4294967295"/>
          </p:nvPr>
        </p:nvSpPr>
        <p:spPr>
          <a:xfrm>
            <a:off x="899592" y="965448"/>
            <a:ext cx="8015808" cy="5559896"/>
          </a:xfrm>
        </p:spPr>
        <p:txBody>
          <a:bodyPr/>
          <a:lstStyle/>
          <a:p>
            <a:pPr marL="233363" indent="-228600"/>
            <a:r>
              <a:rPr lang="en-US" dirty="0" smtClean="0"/>
              <a:t>The </a:t>
            </a:r>
            <a:r>
              <a:rPr lang="en-US" b="1" dirty="0" smtClean="0"/>
              <a:t>total cost </a:t>
            </a:r>
            <a:r>
              <a:rPr lang="en-US" dirty="0" smtClean="0"/>
              <a:t>of producing a given quantity of output is the sum of the fixed cost and the variable cost of producing that quantity of output.</a:t>
            </a:r>
          </a:p>
          <a:p>
            <a:pPr marL="233363" indent="-228600"/>
            <a:endParaRPr lang="en-US" dirty="0" smtClean="0"/>
          </a:p>
          <a:p>
            <a:pPr marL="233363" indent="-228600" algn="ctr">
              <a:buFont typeface="Wingdings" pitchFamily="2" charset="2"/>
              <a:buNone/>
            </a:pPr>
            <a:r>
              <a:rPr lang="en-US" i="1" dirty="0" smtClean="0"/>
              <a:t>TC</a:t>
            </a:r>
            <a:r>
              <a:rPr lang="en-US" dirty="0" smtClean="0"/>
              <a:t> = </a:t>
            </a:r>
            <a:r>
              <a:rPr lang="en-US" i="1" dirty="0" smtClean="0"/>
              <a:t>FC</a:t>
            </a:r>
            <a:r>
              <a:rPr lang="en-US" dirty="0" smtClean="0"/>
              <a:t> + </a:t>
            </a:r>
            <a:r>
              <a:rPr lang="en-US" i="1" dirty="0" smtClean="0"/>
              <a:t>VC</a:t>
            </a:r>
          </a:p>
          <a:p>
            <a:pPr marL="233363" indent="-228600">
              <a:buFont typeface="Wingdings" pitchFamily="2" charset="2"/>
              <a:buNone/>
            </a:pPr>
            <a:endParaRPr lang="en-US" dirty="0" smtClean="0"/>
          </a:p>
          <a:p>
            <a:pPr marL="233363" indent="-228600"/>
            <a:r>
              <a:rPr lang="en-US" dirty="0" smtClean="0"/>
              <a:t>The </a:t>
            </a:r>
            <a:r>
              <a:rPr lang="en-US" i="1" dirty="0" smtClean="0"/>
              <a:t>total cost curve </a:t>
            </a:r>
            <a:r>
              <a:rPr lang="en-US" dirty="0" smtClean="0"/>
              <a:t>becomes steeper as more output is produced due to diminishing returns.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fade">
                                      <p:cBhvr>
                                        <p:cTn id="7" dur="500"/>
                                        <p:tgtEl>
                                          <p:spTgt spid="95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5235">
                                            <p:txEl>
                                              <p:pRg st="2" end="2"/>
                                            </p:txEl>
                                          </p:spTgt>
                                        </p:tgtEl>
                                        <p:attrNameLst>
                                          <p:attrName>style.visibility</p:attrName>
                                        </p:attrNameLst>
                                      </p:cBhvr>
                                      <p:to>
                                        <p:strVal val="visible"/>
                                      </p:to>
                                    </p:set>
                                    <p:animEffect transition="in" filter="fade">
                                      <p:cBhvr>
                                        <p:cTn id="12" dur="500"/>
                                        <p:tgtEl>
                                          <p:spTgt spid="952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5235">
                                            <p:txEl>
                                              <p:pRg st="4" end="4"/>
                                            </p:txEl>
                                          </p:spTgt>
                                        </p:tgtEl>
                                        <p:attrNameLst>
                                          <p:attrName>style.visibility</p:attrName>
                                        </p:attrNameLst>
                                      </p:cBhvr>
                                      <p:to>
                                        <p:strVal val="visible"/>
                                      </p:to>
                                    </p:set>
                                    <p:animEffect transition="in" filter="fade">
                                      <p:cBhvr>
                                        <p:cTn id="17" dur="500"/>
                                        <p:tgtEl>
                                          <p:spTgt spid="952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Rot="1" noChangeArrowheads="1"/>
          </p:cNvSpPr>
          <p:nvPr>
            <p:ph type="title"/>
          </p:nvPr>
        </p:nvSpPr>
        <p:spPr>
          <a:xfrm>
            <a:off x="971600" y="60325"/>
            <a:ext cx="7920880" cy="555625"/>
          </a:xfrm>
        </p:spPr>
        <p:txBody>
          <a:bodyPr/>
          <a:lstStyle/>
          <a:p>
            <a:pPr algn="l"/>
            <a:r>
              <a:rPr lang="en-US" sz="2800" dirty="0" smtClean="0"/>
              <a:t>Total Cost Curve for George and Martha’s Farm</a:t>
            </a:r>
          </a:p>
        </p:txBody>
      </p:sp>
      <p:sp>
        <p:nvSpPr>
          <p:cNvPr id="272389" name="Rectangle 5"/>
          <p:cNvSpPr>
            <a:spLocks noChangeArrowheads="1"/>
          </p:cNvSpPr>
          <p:nvPr/>
        </p:nvSpPr>
        <p:spPr bwMode="auto">
          <a:xfrm>
            <a:off x="1747838" y="4311650"/>
            <a:ext cx="5800725" cy="2184400"/>
          </a:xfrm>
          <a:prstGeom prst="rect">
            <a:avLst/>
          </a:prstGeom>
          <a:solidFill>
            <a:srgbClr val="FFFFFF"/>
          </a:solidFill>
          <a:ln w="9525">
            <a:noFill/>
            <a:miter lim="800000"/>
            <a:headEnd/>
            <a:tailEnd/>
          </a:ln>
        </p:spPr>
        <p:txBody>
          <a:bodyPr/>
          <a:lstStyle/>
          <a:p>
            <a:endParaRPr lang="ko-KR" altLang="en-US">
              <a:ea typeface="Gulim" pitchFamily="34" charset="-127"/>
            </a:endParaRPr>
          </a:p>
        </p:txBody>
      </p:sp>
      <p:sp>
        <p:nvSpPr>
          <p:cNvPr id="272391" name="Freeform 7"/>
          <p:cNvSpPr>
            <a:spLocks/>
          </p:cNvSpPr>
          <p:nvPr/>
        </p:nvSpPr>
        <p:spPr bwMode="auto">
          <a:xfrm>
            <a:off x="2174875" y="1619250"/>
            <a:ext cx="4681538" cy="1763713"/>
          </a:xfrm>
          <a:custGeom>
            <a:avLst/>
            <a:gdLst>
              <a:gd name="T0" fmla="*/ 0 w 2392"/>
              <a:gd name="T1" fmla="*/ 1153 h 1153"/>
              <a:gd name="T2" fmla="*/ 475 w 2392"/>
              <a:gd name="T3" fmla="*/ 1009 h 1153"/>
              <a:gd name="T4" fmla="*/ 897 w 2392"/>
              <a:gd name="T5" fmla="*/ 865 h 1153"/>
              <a:gd name="T6" fmla="*/ 1271 w 2392"/>
              <a:gd name="T7" fmla="*/ 721 h 1153"/>
              <a:gd name="T8" fmla="*/ 1597 w 2392"/>
              <a:gd name="T9" fmla="*/ 577 h 1153"/>
              <a:gd name="T10" fmla="*/ 1871 w 2392"/>
              <a:gd name="T11" fmla="*/ 433 h 1153"/>
              <a:gd name="T12" fmla="*/ 2095 w 2392"/>
              <a:gd name="T13" fmla="*/ 288 h 1153"/>
              <a:gd name="T14" fmla="*/ 2267 w 2392"/>
              <a:gd name="T15" fmla="*/ 144 h 1153"/>
              <a:gd name="T16" fmla="*/ 2392 w 2392"/>
              <a:gd name="T17" fmla="*/ 0 h 11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92"/>
              <a:gd name="T28" fmla="*/ 0 h 1153"/>
              <a:gd name="T29" fmla="*/ 2392 w 2392"/>
              <a:gd name="T30" fmla="*/ 1153 h 11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92" h="1153">
                <a:moveTo>
                  <a:pt x="0" y="1153"/>
                </a:moveTo>
                <a:lnTo>
                  <a:pt x="475" y="1009"/>
                </a:lnTo>
                <a:lnTo>
                  <a:pt x="897" y="865"/>
                </a:lnTo>
                <a:lnTo>
                  <a:pt x="1271" y="721"/>
                </a:lnTo>
                <a:lnTo>
                  <a:pt x="1597" y="577"/>
                </a:lnTo>
                <a:lnTo>
                  <a:pt x="1871" y="433"/>
                </a:lnTo>
                <a:lnTo>
                  <a:pt x="2095" y="288"/>
                </a:lnTo>
                <a:lnTo>
                  <a:pt x="2267" y="144"/>
                </a:lnTo>
                <a:lnTo>
                  <a:pt x="2392" y="0"/>
                </a:lnTo>
              </a:path>
            </a:pathLst>
          </a:custGeom>
          <a:noFill/>
          <a:ln w="28575">
            <a:solidFill>
              <a:srgbClr val="FDBA40"/>
            </a:solidFill>
            <a:miter lim="800000"/>
            <a:headEnd/>
            <a:tailEnd/>
          </a:ln>
        </p:spPr>
        <p:txBody>
          <a:bodyPr/>
          <a:lstStyle/>
          <a:p>
            <a:endParaRPr lang="ko-KR" altLang="en-US">
              <a:ea typeface="Gulim" pitchFamily="34" charset="-127"/>
            </a:endParaRPr>
          </a:p>
        </p:txBody>
      </p:sp>
      <p:sp>
        <p:nvSpPr>
          <p:cNvPr id="272392" name="Line 8"/>
          <p:cNvSpPr>
            <a:spLocks noChangeShapeType="1"/>
          </p:cNvSpPr>
          <p:nvPr/>
        </p:nvSpPr>
        <p:spPr bwMode="auto">
          <a:xfrm>
            <a:off x="2174875" y="1619250"/>
            <a:ext cx="111125" cy="0"/>
          </a:xfrm>
          <a:prstGeom prst="line">
            <a:avLst/>
          </a:prstGeom>
          <a:noFill/>
          <a:ln w="6350">
            <a:solidFill>
              <a:srgbClr val="000000"/>
            </a:solidFill>
            <a:miter lim="800000"/>
            <a:headEnd/>
            <a:tailEnd/>
          </a:ln>
        </p:spPr>
        <p:txBody>
          <a:bodyPr/>
          <a:lstStyle/>
          <a:p>
            <a:endParaRPr lang="en-US" dirty="0"/>
          </a:p>
        </p:txBody>
      </p:sp>
      <p:sp>
        <p:nvSpPr>
          <p:cNvPr id="272393" name="Line 9"/>
          <p:cNvSpPr>
            <a:spLocks noChangeShapeType="1"/>
          </p:cNvSpPr>
          <p:nvPr/>
        </p:nvSpPr>
        <p:spPr bwMode="auto">
          <a:xfrm>
            <a:off x="2174875" y="1839913"/>
            <a:ext cx="111125" cy="0"/>
          </a:xfrm>
          <a:prstGeom prst="line">
            <a:avLst/>
          </a:prstGeom>
          <a:noFill/>
          <a:ln w="6350">
            <a:solidFill>
              <a:srgbClr val="000000"/>
            </a:solidFill>
            <a:miter lim="800000"/>
            <a:headEnd/>
            <a:tailEnd/>
          </a:ln>
        </p:spPr>
        <p:txBody>
          <a:bodyPr/>
          <a:lstStyle/>
          <a:p>
            <a:endParaRPr lang="en-US" dirty="0"/>
          </a:p>
        </p:txBody>
      </p:sp>
      <p:sp>
        <p:nvSpPr>
          <p:cNvPr id="272394" name="Line 10"/>
          <p:cNvSpPr>
            <a:spLocks noChangeShapeType="1"/>
          </p:cNvSpPr>
          <p:nvPr/>
        </p:nvSpPr>
        <p:spPr bwMode="auto">
          <a:xfrm>
            <a:off x="2174875" y="2058988"/>
            <a:ext cx="111125" cy="0"/>
          </a:xfrm>
          <a:prstGeom prst="line">
            <a:avLst/>
          </a:prstGeom>
          <a:noFill/>
          <a:ln w="6350">
            <a:solidFill>
              <a:srgbClr val="000000"/>
            </a:solidFill>
            <a:miter lim="800000"/>
            <a:headEnd/>
            <a:tailEnd/>
          </a:ln>
        </p:spPr>
        <p:txBody>
          <a:bodyPr/>
          <a:lstStyle/>
          <a:p>
            <a:endParaRPr lang="en-US" dirty="0"/>
          </a:p>
        </p:txBody>
      </p:sp>
      <p:sp>
        <p:nvSpPr>
          <p:cNvPr id="272395" name="Line 11"/>
          <p:cNvSpPr>
            <a:spLocks noChangeShapeType="1"/>
          </p:cNvSpPr>
          <p:nvPr/>
        </p:nvSpPr>
        <p:spPr bwMode="auto">
          <a:xfrm>
            <a:off x="2174875" y="2281238"/>
            <a:ext cx="111125" cy="0"/>
          </a:xfrm>
          <a:prstGeom prst="line">
            <a:avLst/>
          </a:prstGeom>
          <a:noFill/>
          <a:ln w="6350">
            <a:solidFill>
              <a:srgbClr val="000000"/>
            </a:solidFill>
            <a:miter lim="800000"/>
            <a:headEnd/>
            <a:tailEnd/>
          </a:ln>
        </p:spPr>
        <p:txBody>
          <a:bodyPr/>
          <a:lstStyle/>
          <a:p>
            <a:endParaRPr lang="en-US" dirty="0"/>
          </a:p>
        </p:txBody>
      </p:sp>
      <p:sp>
        <p:nvSpPr>
          <p:cNvPr id="272396" name="Line 12"/>
          <p:cNvSpPr>
            <a:spLocks noChangeShapeType="1"/>
          </p:cNvSpPr>
          <p:nvPr/>
        </p:nvSpPr>
        <p:spPr bwMode="auto">
          <a:xfrm>
            <a:off x="2174875" y="2501900"/>
            <a:ext cx="111125" cy="0"/>
          </a:xfrm>
          <a:prstGeom prst="line">
            <a:avLst/>
          </a:prstGeom>
          <a:noFill/>
          <a:ln w="6350">
            <a:solidFill>
              <a:srgbClr val="000000"/>
            </a:solidFill>
            <a:miter lim="800000"/>
            <a:headEnd/>
            <a:tailEnd/>
          </a:ln>
        </p:spPr>
        <p:txBody>
          <a:bodyPr/>
          <a:lstStyle/>
          <a:p>
            <a:endParaRPr lang="en-US" dirty="0"/>
          </a:p>
        </p:txBody>
      </p:sp>
      <p:sp>
        <p:nvSpPr>
          <p:cNvPr id="272397" name="Line 13"/>
          <p:cNvSpPr>
            <a:spLocks noChangeShapeType="1"/>
          </p:cNvSpPr>
          <p:nvPr/>
        </p:nvSpPr>
        <p:spPr bwMode="auto">
          <a:xfrm>
            <a:off x="2174875" y="2722563"/>
            <a:ext cx="111125" cy="0"/>
          </a:xfrm>
          <a:prstGeom prst="line">
            <a:avLst/>
          </a:prstGeom>
          <a:noFill/>
          <a:ln w="6350">
            <a:solidFill>
              <a:srgbClr val="000000"/>
            </a:solidFill>
            <a:miter lim="800000"/>
            <a:headEnd/>
            <a:tailEnd/>
          </a:ln>
        </p:spPr>
        <p:txBody>
          <a:bodyPr/>
          <a:lstStyle/>
          <a:p>
            <a:endParaRPr lang="en-US" dirty="0"/>
          </a:p>
        </p:txBody>
      </p:sp>
      <p:sp>
        <p:nvSpPr>
          <p:cNvPr id="272398" name="Line 14"/>
          <p:cNvSpPr>
            <a:spLocks noChangeShapeType="1"/>
          </p:cNvSpPr>
          <p:nvPr/>
        </p:nvSpPr>
        <p:spPr bwMode="auto">
          <a:xfrm>
            <a:off x="2174875" y="2941638"/>
            <a:ext cx="111125" cy="0"/>
          </a:xfrm>
          <a:prstGeom prst="line">
            <a:avLst/>
          </a:prstGeom>
          <a:noFill/>
          <a:ln w="6350">
            <a:solidFill>
              <a:srgbClr val="000000"/>
            </a:solidFill>
            <a:miter lim="800000"/>
            <a:headEnd/>
            <a:tailEnd/>
          </a:ln>
        </p:spPr>
        <p:txBody>
          <a:bodyPr/>
          <a:lstStyle/>
          <a:p>
            <a:endParaRPr lang="en-US" dirty="0"/>
          </a:p>
        </p:txBody>
      </p:sp>
      <p:sp>
        <p:nvSpPr>
          <p:cNvPr id="272399" name="Line 15"/>
          <p:cNvSpPr>
            <a:spLocks noChangeShapeType="1"/>
          </p:cNvSpPr>
          <p:nvPr/>
        </p:nvSpPr>
        <p:spPr bwMode="auto">
          <a:xfrm>
            <a:off x="2174875" y="3162300"/>
            <a:ext cx="111125" cy="0"/>
          </a:xfrm>
          <a:prstGeom prst="line">
            <a:avLst/>
          </a:prstGeom>
          <a:noFill/>
          <a:ln w="6350">
            <a:solidFill>
              <a:srgbClr val="000000"/>
            </a:solidFill>
            <a:miter lim="800000"/>
            <a:headEnd/>
            <a:tailEnd/>
          </a:ln>
        </p:spPr>
        <p:txBody>
          <a:bodyPr/>
          <a:lstStyle/>
          <a:p>
            <a:endParaRPr lang="en-US" dirty="0"/>
          </a:p>
        </p:txBody>
      </p:sp>
      <p:sp>
        <p:nvSpPr>
          <p:cNvPr id="272400" name="Line 16"/>
          <p:cNvSpPr>
            <a:spLocks noChangeShapeType="1"/>
          </p:cNvSpPr>
          <p:nvPr/>
        </p:nvSpPr>
        <p:spPr bwMode="auto">
          <a:xfrm>
            <a:off x="2174875" y="3600450"/>
            <a:ext cx="111125" cy="0"/>
          </a:xfrm>
          <a:prstGeom prst="line">
            <a:avLst/>
          </a:prstGeom>
          <a:noFill/>
          <a:ln w="6350">
            <a:solidFill>
              <a:srgbClr val="000000"/>
            </a:solidFill>
            <a:miter lim="800000"/>
            <a:headEnd/>
            <a:tailEnd/>
          </a:ln>
        </p:spPr>
        <p:txBody>
          <a:bodyPr/>
          <a:lstStyle/>
          <a:p>
            <a:endParaRPr lang="en-US" dirty="0"/>
          </a:p>
        </p:txBody>
      </p:sp>
      <p:sp>
        <p:nvSpPr>
          <p:cNvPr id="272401" name="Line 17"/>
          <p:cNvSpPr>
            <a:spLocks noChangeShapeType="1"/>
          </p:cNvSpPr>
          <p:nvPr/>
        </p:nvSpPr>
        <p:spPr bwMode="auto">
          <a:xfrm flipV="1">
            <a:off x="3103563" y="3733800"/>
            <a:ext cx="0" cy="87313"/>
          </a:xfrm>
          <a:prstGeom prst="line">
            <a:avLst/>
          </a:prstGeom>
          <a:noFill/>
          <a:ln w="6350">
            <a:solidFill>
              <a:srgbClr val="000000"/>
            </a:solidFill>
            <a:miter lim="800000"/>
            <a:headEnd/>
            <a:tailEnd/>
          </a:ln>
        </p:spPr>
        <p:txBody>
          <a:bodyPr/>
          <a:lstStyle/>
          <a:p>
            <a:endParaRPr lang="en-US" dirty="0"/>
          </a:p>
        </p:txBody>
      </p:sp>
      <p:sp>
        <p:nvSpPr>
          <p:cNvPr id="272402" name="Rectangle 18"/>
          <p:cNvSpPr>
            <a:spLocks noChangeArrowheads="1"/>
          </p:cNvSpPr>
          <p:nvPr/>
        </p:nvSpPr>
        <p:spPr bwMode="auto">
          <a:xfrm>
            <a:off x="3014663" y="3846513"/>
            <a:ext cx="142875"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19</a:t>
            </a:r>
            <a:endParaRPr lang="en-US" altLang="ko-KR" dirty="0">
              <a:latin typeface="Tahoma" pitchFamily="34" charset="0"/>
              <a:ea typeface="Gulim" pitchFamily="34" charset="-127"/>
            </a:endParaRPr>
          </a:p>
        </p:txBody>
      </p:sp>
      <p:sp>
        <p:nvSpPr>
          <p:cNvPr id="272403" name="Line 19"/>
          <p:cNvSpPr>
            <a:spLocks noChangeShapeType="1"/>
          </p:cNvSpPr>
          <p:nvPr/>
        </p:nvSpPr>
        <p:spPr bwMode="auto">
          <a:xfrm flipV="1">
            <a:off x="3930650" y="3733800"/>
            <a:ext cx="0" cy="87313"/>
          </a:xfrm>
          <a:prstGeom prst="line">
            <a:avLst/>
          </a:prstGeom>
          <a:noFill/>
          <a:ln w="6350">
            <a:solidFill>
              <a:srgbClr val="000000"/>
            </a:solidFill>
            <a:miter lim="800000"/>
            <a:headEnd/>
            <a:tailEnd/>
          </a:ln>
        </p:spPr>
        <p:txBody>
          <a:bodyPr/>
          <a:lstStyle/>
          <a:p>
            <a:endParaRPr lang="en-US" dirty="0"/>
          </a:p>
        </p:txBody>
      </p:sp>
      <p:sp>
        <p:nvSpPr>
          <p:cNvPr id="272404" name="Rectangle 20"/>
          <p:cNvSpPr>
            <a:spLocks noChangeArrowheads="1"/>
          </p:cNvSpPr>
          <p:nvPr/>
        </p:nvSpPr>
        <p:spPr bwMode="auto">
          <a:xfrm>
            <a:off x="3848100" y="3846513"/>
            <a:ext cx="142875"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36</a:t>
            </a:r>
            <a:endParaRPr lang="en-US" altLang="ko-KR" dirty="0">
              <a:latin typeface="Tahoma" pitchFamily="34" charset="0"/>
              <a:ea typeface="Gulim" pitchFamily="34" charset="-127"/>
            </a:endParaRPr>
          </a:p>
        </p:txBody>
      </p:sp>
      <p:sp>
        <p:nvSpPr>
          <p:cNvPr id="272405" name="Line 21"/>
          <p:cNvSpPr>
            <a:spLocks noChangeShapeType="1"/>
          </p:cNvSpPr>
          <p:nvPr/>
        </p:nvSpPr>
        <p:spPr bwMode="auto">
          <a:xfrm flipV="1">
            <a:off x="4662488" y="3733800"/>
            <a:ext cx="0" cy="87313"/>
          </a:xfrm>
          <a:prstGeom prst="line">
            <a:avLst/>
          </a:prstGeom>
          <a:noFill/>
          <a:ln w="6350">
            <a:solidFill>
              <a:srgbClr val="000000"/>
            </a:solidFill>
            <a:miter lim="800000"/>
            <a:headEnd/>
            <a:tailEnd/>
          </a:ln>
        </p:spPr>
        <p:txBody>
          <a:bodyPr/>
          <a:lstStyle/>
          <a:p>
            <a:endParaRPr lang="en-US" dirty="0"/>
          </a:p>
        </p:txBody>
      </p:sp>
      <p:sp>
        <p:nvSpPr>
          <p:cNvPr id="272406" name="Rectangle 22"/>
          <p:cNvSpPr>
            <a:spLocks noChangeArrowheads="1"/>
          </p:cNvSpPr>
          <p:nvPr/>
        </p:nvSpPr>
        <p:spPr bwMode="auto">
          <a:xfrm>
            <a:off x="4578350" y="3846513"/>
            <a:ext cx="142875"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51</a:t>
            </a:r>
            <a:endParaRPr lang="en-US" altLang="ko-KR" dirty="0">
              <a:latin typeface="Tahoma" pitchFamily="34" charset="0"/>
              <a:ea typeface="Gulim" pitchFamily="34" charset="-127"/>
            </a:endParaRPr>
          </a:p>
        </p:txBody>
      </p:sp>
      <p:sp>
        <p:nvSpPr>
          <p:cNvPr id="272407" name="Line 23"/>
          <p:cNvSpPr>
            <a:spLocks noChangeShapeType="1"/>
          </p:cNvSpPr>
          <p:nvPr/>
        </p:nvSpPr>
        <p:spPr bwMode="auto">
          <a:xfrm flipV="1">
            <a:off x="5300663" y="3733800"/>
            <a:ext cx="0" cy="87313"/>
          </a:xfrm>
          <a:prstGeom prst="line">
            <a:avLst/>
          </a:prstGeom>
          <a:noFill/>
          <a:ln w="6350">
            <a:solidFill>
              <a:srgbClr val="000000"/>
            </a:solidFill>
            <a:miter lim="800000"/>
            <a:headEnd/>
            <a:tailEnd/>
          </a:ln>
        </p:spPr>
        <p:txBody>
          <a:bodyPr/>
          <a:lstStyle/>
          <a:p>
            <a:endParaRPr lang="en-US" dirty="0"/>
          </a:p>
        </p:txBody>
      </p:sp>
      <p:sp>
        <p:nvSpPr>
          <p:cNvPr id="272408" name="Rectangle 24"/>
          <p:cNvSpPr>
            <a:spLocks noChangeArrowheads="1"/>
          </p:cNvSpPr>
          <p:nvPr/>
        </p:nvSpPr>
        <p:spPr bwMode="auto">
          <a:xfrm>
            <a:off x="5211763" y="3846513"/>
            <a:ext cx="142875"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64</a:t>
            </a:r>
            <a:endParaRPr lang="en-US" altLang="ko-KR" dirty="0">
              <a:latin typeface="Tahoma" pitchFamily="34" charset="0"/>
              <a:ea typeface="Gulim" pitchFamily="34" charset="-127"/>
            </a:endParaRPr>
          </a:p>
        </p:txBody>
      </p:sp>
      <p:sp>
        <p:nvSpPr>
          <p:cNvPr id="272409" name="Line 25"/>
          <p:cNvSpPr>
            <a:spLocks noChangeShapeType="1"/>
          </p:cNvSpPr>
          <p:nvPr/>
        </p:nvSpPr>
        <p:spPr bwMode="auto">
          <a:xfrm flipV="1">
            <a:off x="5837238" y="3733800"/>
            <a:ext cx="0" cy="87313"/>
          </a:xfrm>
          <a:prstGeom prst="line">
            <a:avLst/>
          </a:prstGeom>
          <a:noFill/>
          <a:ln w="6350">
            <a:solidFill>
              <a:srgbClr val="000000"/>
            </a:solidFill>
            <a:miter lim="800000"/>
            <a:headEnd/>
            <a:tailEnd/>
          </a:ln>
        </p:spPr>
        <p:txBody>
          <a:bodyPr/>
          <a:lstStyle/>
          <a:p>
            <a:endParaRPr lang="en-US" dirty="0"/>
          </a:p>
        </p:txBody>
      </p:sp>
      <p:sp>
        <p:nvSpPr>
          <p:cNvPr id="272410" name="Rectangle 26"/>
          <p:cNvSpPr>
            <a:spLocks noChangeArrowheads="1"/>
          </p:cNvSpPr>
          <p:nvPr/>
        </p:nvSpPr>
        <p:spPr bwMode="auto">
          <a:xfrm>
            <a:off x="5748338" y="3846513"/>
            <a:ext cx="142875"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75</a:t>
            </a:r>
            <a:endParaRPr lang="en-US" altLang="ko-KR" dirty="0">
              <a:latin typeface="Tahoma" pitchFamily="34" charset="0"/>
              <a:ea typeface="Gulim" pitchFamily="34" charset="-127"/>
            </a:endParaRPr>
          </a:p>
        </p:txBody>
      </p:sp>
      <p:sp>
        <p:nvSpPr>
          <p:cNvPr id="272411" name="Line 27"/>
          <p:cNvSpPr>
            <a:spLocks noChangeShapeType="1"/>
          </p:cNvSpPr>
          <p:nvPr/>
        </p:nvSpPr>
        <p:spPr bwMode="auto">
          <a:xfrm flipV="1">
            <a:off x="6275388" y="3733800"/>
            <a:ext cx="0" cy="87313"/>
          </a:xfrm>
          <a:prstGeom prst="line">
            <a:avLst/>
          </a:prstGeom>
          <a:noFill/>
          <a:ln w="6350">
            <a:solidFill>
              <a:srgbClr val="000000"/>
            </a:solidFill>
            <a:miter lim="800000"/>
            <a:headEnd/>
            <a:tailEnd/>
          </a:ln>
        </p:spPr>
        <p:txBody>
          <a:bodyPr/>
          <a:lstStyle/>
          <a:p>
            <a:endParaRPr lang="en-US" dirty="0"/>
          </a:p>
        </p:txBody>
      </p:sp>
      <p:sp>
        <p:nvSpPr>
          <p:cNvPr id="272412" name="Rectangle 28"/>
          <p:cNvSpPr>
            <a:spLocks noChangeArrowheads="1"/>
          </p:cNvSpPr>
          <p:nvPr/>
        </p:nvSpPr>
        <p:spPr bwMode="auto">
          <a:xfrm>
            <a:off x="6184900" y="3846513"/>
            <a:ext cx="142875"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84</a:t>
            </a:r>
            <a:endParaRPr lang="en-US" altLang="ko-KR" dirty="0">
              <a:latin typeface="Tahoma" pitchFamily="34" charset="0"/>
              <a:ea typeface="Gulim" pitchFamily="34" charset="-127"/>
            </a:endParaRPr>
          </a:p>
        </p:txBody>
      </p:sp>
      <p:sp>
        <p:nvSpPr>
          <p:cNvPr id="272413" name="Line 29"/>
          <p:cNvSpPr>
            <a:spLocks noChangeShapeType="1"/>
          </p:cNvSpPr>
          <p:nvPr/>
        </p:nvSpPr>
        <p:spPr bwMode="auto">
          <a:xfrm flipV="1">
            <a:off x="6611938" y="3733800"/>
            <a:ext cx="0" cy="87313"/>
          </a:xfrm>
          <a:prstGeom prst="line">
            <a:avLst/>
          </a:prstGeom>
          <a:noFill/>
          <a:ln w="6350">
            <a:solidFill>
              <a:srgbClr val="000000"/>
            </a:solidFill>
            <a:miter lim="800000"/>
            <a:headEnd/>
            <a:tailEnd/>
          </a:ln>
        </p:spPr>
        <p:txBody>
          <a:bodyPr/>
          <a:lstStyle/>
          <a:p>
            <a:endParaRPr lang="en-US" dirty="0"/>
          </a:p>
        </p:txBody>
      </p:sp>
      <p:sp>
        <p:nvSpPr>
          <p:cNvPr id="272414" name="Rectangle 30"/>
          <p:cNvSpPr>
            <a:spLocks noChangeArrowheads="1"/>
          </p:cNvSpPr>
          <p:nvPr/>
        </p:nvSpPr>
        <p:spPr bwMode="auto">
          <a:xfrm>
            <a:off x="6529388" y="3846513"/>
            <a:ext cx="142875"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91</a:t>
            </a:r>
            <a:endParaRPr lang="en-US" altLang="ko-KR" dirty="0">
              <a:latin typeface="Tahoma" pitchFamily="34" charset="0"/>
              <a:ea typeface="Gulim" pitchFamily="34" charset="-127"/>
            </a:endParaRPr>
          </a:p>
        </p:txBody>
      </p:sp>
      <p:sp>
        <p:nvSpPr>
          <p:cNvPr id="272415" name="Line 31"/>
          <p:cNvSpPr>
            <a:spLocks noChangeShapeType="1"/>
          </p:cNvSpPr>
          <p:nvPr/>
        </p:nvSpPr>
        <p:spPr bwMode="auto">
          <a:xfrm flipV="1">
            <a:off x="6856413" y="3733800"/>
            <a:ext cx="0" cy="87313"/>
          </a:xfrm>
          <a:prstGeom prst="line">
            <a:avLst/>
          </a:prstGeom>
          <a:noFill/>
          <a:ln w="6350">
            <a:solidFill>
              <a:srgbClr val="000000"/>
            </a:solidFill>
            <a:miter lim="800000"/>
            <a:headEnd/>
            <a:tailEnd/>
          </a:ln>
        </p:spPr>
        <p:txBody>
          <a:bodyPr/>
          <a:lstStyle/>
          <a:p>
            <a:endParaRPr lang="en-US" dirty="0"/>
          </a:p>
        </p:txBody>
      </p:sp>
      <p:sp>
        <p:nvSpPr>
          <p:cNvPr id="272416" name="Rectangle 32"/>
          <p:cNvSpPr>
            <a:spLocks noChangeArrowheads="1"/>
          </p:cNvSpPr>
          <p:nvPr/>
        </p:nvSpPr>
        <p:spPr bwMode="auto">
          <a:xfrm>
            <a:off x="6770688" y="3846513"/>
            <a:ext cx="142875"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96</a:t>
            </a:r>
            <a:endParaRPr lang="en-US" altLang="ko-KR" dirty="0">
              <a:latin typeface="Tahoma" pitchFamily="34" charset="0"/>
              <a:ea typeface="Gulim" pitchFamily="34" charset="-127"/>
            </a:endParaRPr>
          </a:p>
        </p:txBody>
      </p:sp>
      <p:sp>
        <p:nvSpPr>
          <p:cNvPr id="272417" name="Rectangle 33"/>
          <p:cNvSpPr>
            <a:spLocks noChangeArrowheads="1"/>
          </p:cNvSpPr>
          <p:nvPr/>
        </p:nvSpPr>
        <p:spPr bwMode="auto">
          <a:xfrm>
            <a:off x="2014538" y="3846513"/>
            <a:ext cx="71437"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0</a:t>
            </a:r>
            <a:endParaRPr lang="en-US" altLang="ko-KR" dirty="0">
              <a:latin typeface="Tahoma" pitchFamily="34" charset="0"/>
              <a:ea typeface="Gulim" pitchFamily="34" charset="-127"/>
            </a:endParaRPr>
          </a:p>
        </p:txBody>
      </p:sp>
      <p:sp>
        <p:nvSpPr>
          <p:cNvPr id="272418" name="Rectangle 34"/>
          <p:cNvSpPr>
            <a:spLocks noChangeArrowheads="1"/>
          </p:cNvSpPr>
          <p:nvPr/>
        </p:nvSpPr>
        <p:spPr bwMode="auto">
          <a:xfrm>
            <a:off x="1638300" y="1541463"/>
            <a:ext cx="385763"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$2,000</a:t>
            </a:r>
            <a:endParaRPr lang="en-US" altLang="ko-KR" dirty="0">
              <a:latin typeface="Tahoma" pitchFamily="34" charset="0"/>
              <a:ea typeface="Gulim" pitchFamily="34" charset="-127"/>
            </a:endParaRPr>
          </a:p>
        </p:txBody>
      </p:sp>
      <p:sp>
        <p:nvSpPr>
          <p:cNvPr id="272419" name="Rectangle 35"/>
          <p:cNvSpPr>
            <a:spLocks noChangeArrowheads="1"/>
          </p:cNvSpPr>
          <p:nvPr/>
        </p:nvSpPr>
        <p:spPr bwMode="auto">
          <a:xfrm>
            <a:off x="1724025" y="1760538"/>
            <a:ext cx="314325"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1,800</a:t>
            </a:r>
            <a:endParaRPr lang="en-US" altLang="ko-KR" dirty="0">
              <a:latin typeface="Tahoma" pitchFamily="34" charset="0"/>
              <a:ea typeface="Gulim" pitchFamily="34" charset="-127"/>
            </a:endParaRPr>
          </a:p>
        </p:txBody>
      </p:sp>
      <p:sp>
        <p:nvSpPr>
          <p:cNvPr id="272420" name="Rectangle 36"/>
          <p:cNvSpPr>
            <a:spLocks noChangeArrowheads="1"/>
          </p:cNvSpPr>
          <p:nvPr/>
        </p:nvSpPr>
        <p:spPr bwMode="auto">
          <a:xfrm>
            <a:off x="1724025" y="1978025"/>
            <a:ext cx="314325"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1,600</a:t>
            </a:r>
            <a:endParaRPr lang="en-US" altLang="ko-KR" dirty="0">
              <a:latin typeface="Tahoma" pitchFamily="34" charset="0"/>
              <a:ea typeface="Gulim" pitchFamily="34" charset="-127"/>
            </a:endParaRPr>
          </a:p>
        </p:txBody>
      </p:sp>
      <p:sp>
        <p:nvSpPr>
          <p:cNvPr id="272421" name="Rectangle 37"/>
          <p:cNvSpPr>
            <a:spLocks noChangeArrowheads="1"/>
          </p:cNvSpPr>
          <p:nvPr/>
        </p:nvSpPr>
        <p:spPr bwMode="auto">
          <a:xfrm>
            <a:off x="1724025" y="2198688"/>
            <a:ext cx="314325"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1,400</a:t>
            </a:r>
            <a:endParaRPr lang="en-US" altLang="ko-KR" dirty="0">
              <a:latin typeface="Tahoma" pitchFamily="34" charset="0"/>
              <a:ea typeface="Gulim" pitchFamily="34" charset="-127"/>
            </a:endParaRPr>
          </a:p>
        </p:txBody>
      </p:sp>
      <p:sp>
        <p:nvSpPr>
          <p:cNvPr id="272422" name="Rectangle 38"/>
          <p:cNvSpPr>
            <a:spLocks noChangeArrowheads="1"/>
          </p:cNvSpPr>
          <p:nvPr/>
        </p:nvSpPr>
        <p:spPr bwMode="auto">
          <a:xfrm>
            <a:off x="1724025" y="2419350"/>
            <a:ext cx="314325"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1,200</a:t>
            </a:r>
            <a:endParaRPr lang="en-US" altLang="ko-KR" dirty="0">
              <a:latin typeface="Tahoma" pitchFamily="34" charset="0"/>
              <a:ea typeface="Gulim" pitchFamily="34" charset="-127"/>
            </a:endParaRPr>
          </a:p>
        </p:txBody>
      </p:sp>
      <p:sp>
        <p:nvSpPr>
          <p:cNvPr id="272423" name="Rectangle 39"/>
          <p:cNvSpPr>
            <a:spLocks noChangeArrowheads="1"/>
          </p:cNvSpPr>
          <p:nvPr/>
        </p:nvSpPr>
        <p:spPr bwMode="auto">
          <a:xfrm>
            <a:off x="1724025" y="2641600"/>
            <a:ext cx="314325"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1,000</a:t>
            </a:r>
            <a:endParaRPr lang="en-US" altLang="ko-KR" dirty="0">
              <a:latin typeface="Tahoma" pitchFamily="34" charset="0"/>
              <a:ea typeface="Gulim" pitchFamily="34" charset="-127"/>
            </a:endParaRPr>
          </a:p>
        </p:txBody>
      </p:sp>
      <p:sp>
        <p:nvSpPr>
          <p:cNvPr id="272424" name="Rectangle 40"/>
          <p:cNvSpPr>
            <a:spLocks noChangeArrowheads="1"/>
          </p:cNvSpPr>
          <p:nvPr/>
        </p:nvSpPr>
        <p:spPr bwMode="auto">
          <a:xfrm>
            <a:off x="1843088" y="2860675"/>
            <a:ext cx="214312"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800</a:t>
            </a:r>
            <a:endParaRPr lang="en-US" altLang="ko-KR" dirty="0">
              <a:latin typeface="Tahoma" pitchFamily="34" charset="0"/>
              <a:ea typeface="Gulim" pitchFamily="34" charset="-127"/>
            </a:endParaRPr>
          </a:p>
        </p:txBody>
      </p:sp>
      <p:sp>
        <p:nvSpPr>
          <p:cNvPr id="272425" name="Rectangle 41"/>
          <p:cNvSpPr>
            <a:spLocks noChangeArrowheads="1"/>
          </p:cNvSpPr>
          <p:nvPr/>
        </p:nvSpPr>
        <p:spPr bwMode="auto">
          <a:xfrm>
            <a:off x="1843088" y="3081338"/>
            <a:ext cx="214312"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600</a:t>
            </a:r>
            <a:endParaRPr lang="en-US" altLang="ko-KR" dirty="0">
              <a:latin typeface="Tahoma" pitchFamily="34" charset="0"/>
              <a:ea typeface="Gulim" pitchFamily="34" charset="-127"/>
            </a:endParaRPr>
          </a:p>
        </p:txBody>
      </p:sp>
      <p:sp>
        <p:nvSpPr>
          <p:cNvPr id="272426" name="Rectangle 42"/>
          <p:cNvSpPr>
            <a:spLocks noChangeArrowheads="1"/>
          </p:cNvSpPr>
          <p:nvPr/>
        </p:nvSpPr>
        <p:spPr bwMode="auto">
          <a:xfrm>
            <a:off x="1843088" y="3302000"/>
            <a:ext cx="214312"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400</a:t>
            </a:r>
            <a:endParaRPr lang="en-US" altLang="ko-KR" dirty="0">
              <a:latin typeface="Tahoma" pitchFamily="34" charset="0"/>
              <a:ea typeface="Gulim" pitchFamily="34" charset="-127"/>
            </a:endParaRPr>
          </a:p>
        </p:txBody>
      </p:sp>
      <p:sp>
        <p:nvSpPr>
          <p:cNvPr id="272427" name="Rectangle 43"/>
          <p:cNvSpPr>
            <a:spLocks noChangeArrowheads="1"/>
          </p:cNvSpPr>
          <p:nvPr/>
        </p:nvSpPr>
        <p:spPr bwMode="auto">
          <a:xfrm>
            <a:off x="1843088" y="3522663"/>
            <a:ext cx="214312"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200</a:t>
            </a:r>
            <a:endParaRPr lang="en-US" altLang="ko-KR" dirty="0">
              <a:latin typeface="Tahoma" pitchFamily="34" charset="0"/>
              <a:ea typeface="Gulim" pitchFamily="34" charset="-127"/>
            </a:endParaRPr>
          </a:p>
        </p:txBody>
      </p:sp>
      <p:sp>
        <p:nvSpPr>
          <p:cNvPr id="272428" name="Rectangle 44"/>
          <p:cNvSpPr>
            <a:spLocks noChangeArrowheads="1"/>
          </p:cNvSpPr>
          <p:nvPr/>
        </p:nvSpPr>
        <p:spPr bwMode="auto">
          <a:xfrm>
            <a:off x="1882324" y="990600"/>
            <a:ext cx="421590" cy="246221"/>
          </a:xfrm>
          <a:prstGeom prst="rect">
            <a:avLst/>
          </a:prstGeom>
          <a:noFill/>
          <a:ln w="9525">
            <a:noFill/>
            <a:miter lim="800000"/>
            <a:headEnd/>
            <a:tailEnd/>
          </a:ln>
        </p:spPr>
        <p:txBody>
          <a:bodyPr wrap="none" lIns="0" tIns="0" rIns="0" bIns="0">
            <a:spAutoFit/>
          </a:bodyPr>
          <a:lstStyle/>
          <a:p>
            <a:pPr marL="1588" indent="-1588" algn="ctr"/>
            <a:r>
              <a:rPr lang="en-US" altLang="ko-KR" sz="1600" dirty="0">
                <a:solidFill>
                  <a:srgbClr val="000000"/>
                </a:solidFill>
                <a:latin typeface="Myriad Pro" pitchFamily="34" charset="0"/>
                <a:ea typeface="Gulim" pitchFamily="34" charset="-127"/>
              </a:rPr>
              <a:t>Cost</a:t>
            </a:r>
            <a:endParaRPr lang="en-US" altLang="ko-KR" sz="1600" dirty="0">
              <a:latin typeface="Tahoma" pitchFamily="34" charset="0"/>
              <a:ea typeface="Gulim" pitchFamily="34" charset="-127"/>
            </a:endParaRPr>
          </a:p>
        </p:txBody>
      </p:sp>
      <p:sp>
        <p:nvSpPr>
          <p:cNvPr id="272429" name="Rectangle 45"/>
          <p:cNvSpPr>
            <a:spLocks noChangeArrowheads="1"/>
          </p:cNvSpPr>
          <p:nvPr/>
        </p:nvSpPr>
        <p:spPr bwMode="auto">
          <a:xfrm>
            <a:off x="5723516" y="4038600"/>
            <a:ext cx="2178481" cy="215444"/>
          </a:xfrm>
          <a:prstGeom prst="rect">
            <a:avLst/>
          </a:prstGeom>
          <a:noFill/>
          <a:ln w="9525">
            <a:noFill/>
            <a:miter lim="800000"/>
            <a:headEnd/>
            <a:tailEnd/>
          </a:ln>
        </p:spPr>
        <p:txBody>
          <a:bodyPr wrap="none" lIns="0" tIns="0" rIns="0" bIns="0">
            <a:spAutoFit/>
          </a:bodyPr>
          <a:lstStyle/>
          <a:p>
            <a:pPr marL="1588" indent="-1588" algn="ctr"/>
            <a:r>
              <a:rPr lang="en-US" altLang="ko-KR" sz="1400" dirty="0">
                <a:solidFill>
                  <a:srgbClr val="000000"/>
                </a:solidFill>
                <a:latin typeface="Myriad Pro" pitchFamily="34" charset="0"/>
                <a:ea typeface="Gulim" pitchFamily="34" charset="-127"/>
              </a:rPr>
              <a:t>Quantity of wheat (bushels)</a:t>
            </a:r>
            <a:endParaRPr lang="en-US" altLang="ko-KR" sz="1400" dirty="0">
              <a:latin typeface="Tahoma" pitchFamily="34" charset="0"/>
              <a:ea typeface="Gulim" pitchFamily="34" charset="-127"/>
            </a:endParaRPr>
          </a:p>
        </p:txBody>
      </p:sp>
      <p:sp>
        <p:nvSpPr>
          <p:cNvPr id="272430" name="Freeform 46"/>
          <p:cNvSpPr>
            <a:spLocks/>
          </p:cNvSpPr>
          <p:nvPr/>
        </p:nvSpPr>
        <p:spPr bwMode="auto">
          <a:xfrm>
            <a:off x="2174875" y="1189038"/>
            <a:ext cx="5097463" cy="2632075"/>
          </a:xfrm>
          <a:custGeom>
            <a:avLst/>
            <a:gdLst>
              <a:gd name="T0" fmla="*/ 2605 w 2605"/>
              <a:gd name="T1" fmla="*/ 1720 h 1720"/>
              <a:gd name="T2" fmla="*/ 0 w 2605"/>
              <a:gd name="T3" fmla="*/ 1720 h 1720"/>
              <a:gd name="T4" fmla="*/ 0 w 2605"/>
              <a:gd name="T5" fmla="*/ 0 h 1720"/>
              <a:gd name="T6" fmla="*/ 0 60000 65536"/>
              <a:gd name="T7" fmla="*/ 0 60000 65536"/>
              <a:gd name="T8" fmla="*/ 0 60000 65536"/>
              <a:gd name="T9" fmla="*/ 0 w 2605"/>
              <a:gd name="T10" fmla="*/ 0 h 1720"/>
              <a:gd name="T11" fmla="*/ 2605 w 2605"/>
              <a:gd name="T12" fmla="*/ 1720 h 1720"/>
            </a:gdLst>
            <a:ahLst/>
            <a:cxnLst>
              <a:cxn ang="T6">
                <a:pos x="T0" y="T1"/>
              </a:cxn>
              <a:cxn ang="T7">
                <a:pos x="T2" y="T3"/>
              </a:cxn>
              <a:cxn ang="T8">
                <a:pos x="T4" y="T5"/>
              </a:cxn>
            </a:cxnLst>
            <a:rect l="T9" t="T10" r="T11" b="T12"/>
            <a:pathLst>
              <a:path w="2605" h="1720">
                <a:moveTo>
                  <a:pt x="2605" y="1720"/>
                </a:moveTo>
                <a:lnTo>
                  <a:pt x="0" y="1720"/>
                </a:lnTo>
                <a:lnTo>
                  <a:pt x="0" y="0"/>
                </a:lnTo>
              </a:path>
            </a:pathLst>
          </a:custGeom>
          <a:noFill/>
          <a:ln w="6350">
            <a:solidFill>
              <a:srgbClr val="000000"/>
            </a:solidFill>
            <a:miter lim="800000"/>
            <a:headEnd/>
            <a:tailEnd/>
          </a:ln>
        </p:spPr>
        <p:txBody>
          <a:bodyPr/>
          <a:lstStyle/>
          <a:p>
            <a:endParaRPr lang="ko-KR" altLang="en-US">
              <a:ea typeface="Gulim" pitchFamily="34" charset="-127"/>
            </a:endParaRPr>
          </a:p>
        </p:txBody>
      </p:sp>
      <p:sp>
        <p:nvSpPr>
          <p:cNvPr id="272431" name="Oval 47"/>
          <p:cNvSpPr>
            <a:spLocks noChangeArrowheads="1"/>
          </p:cNvSpPr>
          <p:nvPr/>
        </p:nvSpPr>
        <p:spPr bwMode="auto">
          <a:xfrm>
            <a:off x="2127250" y="3348038"/>
            <a:ext cx="93663" cy="71437"/>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72432" name="Oval 48"/>
          <p:cNvSpPr>
            <a:spLocks noChangeArrowheads="1"/>
          </p:cNvSpPr>
          <p:nvPr/>
        </p:nvSpPr>
        <p:spPr bwMode="auto">
          <a:xfrm>
            <a:off x="3057525" y="3125788"/>
            <a:ext cx="92075" cy="73025"/>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72433" name="Oval 49"/>
          <p:cNvSpPr>
            <a:spLocks noChangeArrowheads="1"/>
          </p:cNvSpPr>
          <p:nvPr/>
        </p:nvSpPr>
        <p:spPr bwMode="auto">
          <a:xfrm>
            <a:off x="3884613" y="2905125"/>
            <a:ext cx="92075" cy="74613"/>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72434" name="Oval 50"/>
          <p:cNvSpPr>
            <a:spLocks noChangeArrowheads="1"/>
          </p:cNvSpPr>
          <p:nvPr/>
        </p:nvSpPr>
        <p:spPr bwMode="auto">
          <a:xfrm>
            <a:off x="4614863" y="2686050"/>
            <a:ext cx="92075" cy="71438"/>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72435" name="Oval 51"/>
          <p:cNvSpPr>
            <a:spLocks noChangeArrowheads="1"/>
          </p:cNvSpPr>
          <p:nvPr/>
        </p:nvSpPr>
        <p:spPr bwMode="auto">
          <a:xfrm>
            <a:off x="5253038" y="2465388"/>
            <a:ext cx="92075" cy="71437"/>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72436" name="Oval 52"/>
          <p:cNvSpPr>
            <a:spLocks noChangeArrowheads="1"/>
          </p:cNvSpPr>
          <p:nvPr/>
        </p:nvSpPr>
        <p:spPr bwMode="auto">
          <a:xfrm>
            <a:off x="5789613" y="2244725"/>
            <a:ext cx="92075" cy="71438"/>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72437" name="Oval 53"/>
          <p:cNvSpPr>
            <a:spLocks noChangeArrowheads="1"/>
          </p:cNvSpPr>
          <p:nvPr/>
        </p:nvSpPr>
        <p:spPr bwMode="auto">
          <a:xfrm>
            <a:off x="6227763" y="2024063"/>
            <a:ext cx="93662" cy="71437"/>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72438" name="Oval 54"/>
          <p:cNvSpPr>
            <a:spLocks noChangeArrowheads="1"/>
          </p:cNvSpPr>
          <p:nvPr/>
        </p:nvSpPr>
        <p:spPr bwMode="auto">
          <a:xfrm>
            <a:off x="6565900" y="1803400"/>
            <a:ext cx="92075" cy="73025"/>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72439" name="Oval 55"/>
          <p:cNvSpPr>
            <a:spLocks noChangeArrowheads="1"/>
          </p:cNvSpPr>
          <p:nvPr/>
        </p:nvSpPr>
        <p:spPr bwMode="auto">
          <a:xfrm>
            <a:off x="6810375" y="1584325"/>
            <a:ext cx="92075" cy="71438"/>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72440" name="Rectangle 56"/>
          <p:cNvSpPr>
            <a:spLocks noChangeArrowheads="1"/>
          </p:cNvSpPr>
          <p:nvPr/>
        </p:nvSpPr>
        <p:spPr bwMode="auto">
          <a:xfrm>
            <a:off x="2238375" y="3381375"/>
            <a:ext cx="102592" cy="184666"/>
          </a:xfrm>
          <a:prstGeom prst="rect">
            <a:avLst/>
          </a:prstGeom>
          <a:noFill/>
          <a:ln w="9525">
            <a:noFill/>
            <a:miter lim="800000"/>
            <a:headEnd/>
            <a:tailEnd/>
          </a:ln>
        </p:spPr>
        <p:txBody>
          <a:bodyPr wrap="none" lIns="0" tIns="0" rIns="0" bIns="0">
            <a:spAutoFit/>
          </a:bodyPr>
          <a:lstStyle/>
          <a:p>
            <a:pPr marL="1588" indent="-1588"/>
            <a:r>
              <a:rPr lang="en-US" altLang="ko-KR" sz="1200" i="1" dirty="0">
                <a:solidFill>
                  <a:srgbClr val="000000"/>
                </a:solidFill>
                <a:latin typeface="Myriad Pro" pitchFamily="34" charset="0"/>
                <a:ea typeface="Gulim" pitchFamily="34" charset="-127"/>
              </a:rPr>
              <a:t>A</a:t>
            </a:r>
            <a:endParaRPr lang="en-US" altLang="ko-KR" i="1" dirty="0">
              <a:latin typeface="Tahoma" pitchFamily="34" charset="0"/>
              <a:ea typeface="Gulim" pitchFamily="34" charset="-127"/>
            </a:endParaRPr>
          </a:p>
        </p:txBody>
      </p:sp>
      <p:sp>
        <p:nvSpPr>
          <p:cNvPr id="272441" name="Rectangle 57"/>
          <p:cNvSpPr>
            <a:spLocks noChangeArrowheads="1"/>
          </p:cNvSpPr>
          <p:nvPr/>
        </p:nvSpPr>
        <p:spPr bwMode="auto">
          <a:xfrm>
            <a:off x="3173413" y="3171825"/>
            <a:ext cx="102592" cy="184666"/>
          </a:xfrm>
          <a:prstGeom prst="rect">
            <a:avLst/>
          </a:prstGeom>
          <a:noFill/>
          <a:ln w="9525">
            <a:noFill/>
            <a:miter lim="800000"/>
            <a:headEnd/>
            <a:tailEnd/>
          </a:ln>
        </p:spPr>
        <p:txBody>
          <a:bodyPr wrap="none" lIns="0" tIns="0" rIns="0" bIns="0">
            <a:spAutoFit/>
          </a:bodyPr>
          <a:lstStyle/>
          <a:p>
            <a:pPr marL="1588" indent="-1588"/>
            <a:r>
              <a:rPr lang="en-US" altLang="ko-KR" sz="1200" i="1" dirty="0">
                <a:solidFill>
                  <a:srgbClr val="000000"/>
                </a:solidFill>
                <a:latin typeface="Myriad Pro" pitchFamily="34" charset="0"/>
                <a:ea typeface="Gulim" pitchFamily="34" charset="-127"/>
              </a:rPr>
              <a:t>B</a:t>
            </a:r>
            <a:endParaRPr lang="en-US" altLang="ko-KR" i="1" dirty="0">
              <a:latin typeface="Tahoma" pitchFamily="34" charset="0"/>
              <a:ea typeface="Gulim" pitchFamily="34" charset="-127"/>
            </a:endParaRPr>
          </a:p>
        </p:txBody>
      </p:sp>
      <p:sp>
        <p:nvSpPr>
          <p:cNvPr id="272442" name="Rectangle 58"/>
          <p:cNvSpPr>
            <a:spLocks noChangeArrowheads="1"/>
          </p:cNvSpPr>
          <p:nvPr/>
        </p:nvSpPr>
        <p:spPr bwMode="auto">
          <a:xfrm>
            <a:off x="4000500" y="2951163"/>
            <a:ext cx="110608" cy="184666"/>
          </a:xfrm>
          <a:prstGeom prst="rect">
            <a:avLst/>
          </a:prstGeom>
          <a:noFill/>
          <a:ln w="9525">
            <a:noFill/>
            <a:miter lim="800000"/>
            <a:headEnd/>
            <a:tailEnd/>
          </a:ln>
        </p:spPr>
        <p:txBody>
          <a:bodyPr wrap="none" lIns="0" tIns="0" rIns="0" bIns="0">
            <a:spAutoFit/>
          </a:bodyPr>
          <a:lstStyle/>
          <a:p>
            <a:pPr marL="1588" indent="-1588"/>
            <a:r>
              <a:rPr lang="en-US" altLang="ko-KR" sz="1200" i="1" dirty="0">
                <a:solidFill>
                  <a:srgbClr val="000000"/>
                </a:solidFill>
                <a:latin typeface="Myriad Pro" pitchFamily="34" charset="0"/>
                <a:ea typeface="Gulim" pitchFamily="34" charset="-127"/>
              </a:rPr>
              <a:t>C</a:t>
            </a:r>
            <a:endParaRPr lang="en-US" altLang="ko-KR" i="1" dirty="0">
              <a:latin typeface="Tahoma" pitchFamily="34" charset="0"/>
              <a:ea typeface="Gulim" pitchFamily="34" charset="-127"/>
            </a:endParaRPr>
          </a:p>
        </p:txBody>
      </p:sp>
      <p:sp>
        <p:nvSpPr>
          <p:cNvPr id="272443" name="Rectangle 59"/>
          <p:cNvSpPr>
            <a:spLocks noChangeArrowheads="1"/>
          </p:cNvSpPr>
          <p:nvPr/>
        </p:nvSpPr>
        <p:spPr bwMode="auto">
          <a:xfrm>
            <a:off x="4732338" y="2730500"/>
            <a:ext cx="110608" cy="184666"/>
          </a:xfrm>
          <a:prstGeom prst="rect">
            <a:avLst/>
          </a:prstGeom>
          <a:noFill/>
          <a:ln w="9525">
            <a:noFill/>
            <a:miter lim="800000"/>
            <a:headEnd/>
            <a:tailEnd/>
          </a:ln>
        </p:spPr>
        <p:txBody>
          <a:bodyPr wrap="none" lIns="0" tIns="0" rIns="0" bIns="0">
            <a:spAutoFit/>
          </a:bodyPr>
          <a:lstStyle/>
          <a:p>
            <a:pPr marL="1588" indent="-1588"/>
            <a:r>
              <a:rPr lang="en-US" altLang="ko-KR" sz="1200" i="1" dirty="0">
                <a:solidFill>
                  <a:srgbClr val="000000"/>
                </a:solidFill>
                <a:latin typeface="Myriad Pro" pitchFamily="34" charset="0"/>
                <a:ea typeface="Gulim" pitchFamily="34" charset="-127"/>
              </a:rPr>
              <a:t>D</a:t>
            </a:r>
            <a:endParaRPr lang="en-US" altLang="ko-KR" i="1" dirty="0">
              <a:latin typeface="Tahoma" pitchFamily="34" charset="0"/>
              <a:ea typeface="Gulim" pitchFamily="34" charset="-127"/>
            </a:endParaRPr>
          </a:p>
        </p:txBody>
      </p:sp>
      <p:sp>
        <p:nvSpPr>
          <p:cNvPr id="272444" name="Rectangle 60"/>
          <p:cNvSpPr>
            <a:spLocks noChangeArrowheads="1"/>
          </p:cNvSpPr>
          <p:nvPr/>
        </p:nvSpPr>
        <p:spPr bwMode="auto">
          <a:xfrm>
            <a:off x="5367338" y="2511425"/>
            <a:ext cx="102592" cy="184666"/>
          </a:xfrm>
          <a:prstGeom prst="rect">
            <a:avLst/>
          </a:prstGeom>
          <a:noFill/>
          <a:ln w="9525">
            <a:noFill/>
            <a:miter lim="800000"/>
            <a:headEnd/>
            <a:tailEnd/>
          </a:ln>
        </p:spPr>
        <p:txBody>
          <a:bodyPr wrap="none" lIns="0" tIns="0" rIns="0" bIns="0">
            <a:spAutoFit/>
          </a:bodyPr>
          <a:lstStyle/>
          <a:p>
            <a:pPr marL="1588" indent="-1588"/>
            <a:r>
              <a:rPr lang="en-US" altLang="ko-KR" sz="1200" i="1" dirty="0">
                <a:solidFill>
                  <a:srgbClr val="000000"/>
                </a:solidFill>
                <a:latin typeface="Myriad Pro" pitchFamily="34" charset="0"/>
                <a:ea typeface="Gulim" pitchFamily="34" charset="-127"/>
              </a:rPr>
              <a:t>E</a:t>
            </a:r>
            <a:endParaRPr lang="en-US" altLang="ko-KR" i="1" dirty="0">
              <a:latin typeface="Tahoma" pitchFamily="34" charset="0"/>
              <a:ea typeface="Gulim" pitchFamily="34" charset="-127"/>
            </a:endParaRPr>
          </a:p>
        </p:txBody>
      </p:sp>
      <p:sp>
        <p:nvSpPr>
          <p:cNvPr id="272445" name="Rectangle 61"/>
          <p:cNvSpPr>
            <a:spLocks noChangeArrowheads="1"/>
          </p:cNvSpPr>
          <p:nvPr/>
        </p:nvSpPr>
        <p:spPr bwMode="auto">
          <a:xfrm>
            <a:off x="5905500" y="2290763"/>
            <a:ext cx="94578" cy="184666"/>
          </a:xfrm>
          <a:prstGeom prst="rect">
            <a:avLst/>
          </a:prstGeom>
          <a:noFill/>
          <a:ln w="9525">
            <a:noFill/>
            <a:miter lim="800000"/>
            <a:headEnd/>
            <a:tailEnd/>
          </a:ln>
        </p:spPr>
        <p:txBody>
          <a:bodyPr wrap="none" lIns="0" tIns="0" rIns="0" bIns="0">
            <a:spAutoFit/>
          </a:bodyPr>
          <a:lstStyle/>
          <a:p>
            <a:pPr marL="1588" indent="-1588"/>
            <a:r>
              <a:rPr lang="en-US" altLang="ko-KR" sz="1200" i="1" dirty="0">
                <a:solidFill>
                  <a:srgbClr val="000000"/>
                </a:solidFill>
                <a:latin typeface="Myriad Pro" pitchFamily="34" charset="0"/>
                <a:ea typeface="Gulim" pitchFamily="34" charset="-127"/>
              </a:rPr>
              <a:t>F</a:t>
            </a:r>
            <a:endParaRPr lang="en-US" altLang="ko-KR" i="1" dirty="0">
              <a:latin typeface="Tahoma" pitchFamily="34" charset="0"/>
              <a:ea typeface="Gulim" pitchFamily="34" charset="-127"/>
            </a:endParaRPr>
          </a:p>
        </p:txBody>
      </p:sp>
      <p:sp>
        <p:nvSpPr>
          <p:cNvPr id="272446" name="Rectangle 62"/>
          <p:cNvSpPr>
            <a:spLocks noChangeArrowheads="1"/>
          </p:cNvSpPr>
          <p:nvPr/>
        </p:nvSpPr>
        <p:spPr bwMode="auto">
          <a:xfrm>
            <a:off x="6316663" y="2092325"/>
            <a:ext cx="120226" cy="184666"/>
          </a:xfrm>
          <a:prstGeom prst="rect">
            <a:avLst/>
          </a:prstGeom>
          <a:noFill/>
          <a:ln w="9525">
            <a:noFill/>
            <a:miter lim="800000"/>
            <a:headEnd/>
            <a:tailEnd/>
          </a:ln>
        </p:spPr>
        <p:txBody>
          <a:bodyPr wrap="none" lIns="0" tIns="0" rIns="0" bIns="0">
            <a:spAutoFit/>
          </a:bodyPr>
          <a:lstStyle/>
          <a:p>
            <a:pPr marL="1588" indent="-1588"/>
            <a:r>
              <a:rPr lang="en-US" altLang="ko-KR" sz="1200" i="1" dirty="0">
                <a:solidFill>
                  <a:srgbClr val="000000"/>
                </a:solidFill>
                <a:latin typeface="Myriad Pro" pitchFamily="34" charset="0"/>
                <a:ea typeface="Gulim" pitchFamily="34" charset="-127"/>
              </a:rPr>
              <a:t>G</a:t>
            </a:r>
            <a:endParaRPr lang="en-US" altLang="ko-KR" i="1" dirty="0">
              <a:latin typeface="Tahoma" pitchFamily="34" charset="0"/>
              <a:ea typeface="Gulim" pitchFamily="34" charset="-127"/>
            </a:endParaRPr>
          </a:p>
        </p:txBody>
      </p:sp>
      <p:sp>
        <p:nvSpPr>
          <p:cNvPr id="272447" name="Rectangle 63"/>
          <p:cNvSpPr>
            <a:spLocks noChangeArrowheads="1"/>
          </p:cNvSpPr>
          <p:nvPr/>
        </p:nvSpPr>
        <p:spPr bwMode="auto">
          <a:xfrm>
            <a:off x="6008688" y="1403350"/>
            <a:ext cx="1094210" cy="215444"/>
          </a:xfrm>
          <a:prstGeom prst="rect">
            <a:avLst/>
          </a:prstGeom>
          <a:noFill/>
          <a:ln w="9525">
            <a:noFill/>
            <a:miter lim="800000"/>
            <a:headEnd/>
            <a:tailEnd/>
          </a:ln>
        </p:spPr>
        <p:txBody>
          <a:bodyPr wrap="none" lIns="0" tIns="0" rIns="0" bIns="0">
            <a:spAutoFit/>
          </a:bodyPr>
          <a:lstStyle/>
          <a:p>
            <a:pPr marL="1588" indent="-1588" algn="ctr"/>
            <a:r>
              <a:rPr lang="en-US" altLang="ko-KR" sz="1400" dirty="0">
                <a:solidFill>
                  <a:srgbClr val="000000"/>
                </a:solidFill>
                <a:latin typeface="Myriad Pro" pitchFamily="34" charset="0"/>
                <a:ea typeface="Gulim" pitchFamily="34" charset="-127"/>
              </a:rPr>
              <a:t>Total cost, </a:t>
            </a:r>
            <a:r>
              <a:rPr lang="en-US" altLang="ko-KR" sz="1400" i="1" dirty="0">
                <a:solidFill>
                  <a:srgbClr val="000000"/>
                </a:solidFill>
                <a:latin typeface="Myriad Pro" pitchFamily="34" charset="0"/>
                <a:ea typeface="Gulim" pitchFamily="34" charset="-127"/>
              </a:rPr>
              <a:t>TC</a:t>
            </a:r>
            <a:endParaRPr lang="en-US" altLang="ko-KR" sz="1400" i="1" dirty="0">
              <a:latin typeface="Tahoma" pitchFamily="34" charset="0"/>
              <a:ea typeface="Gulim" pitchFamily="34" charset="-127"/>
            </a:endParaRPr>
          </a:p>
        </p:txBody>
      </p:sp>
      <p:sp>
        <p:nvSpPr>
          <p:cNvPr id="272448" name="Rectangle 64"/>
          <p:cNvSpPr>
            <a:spLocks noChangeArrowheads="1"/>
          </p:cNvSpPr>
          <p:nvPr/>
        </p:nvSpPr>
        <p:spPr bwMode="auto">
          <a:xfrm>
            <a:off x="6650038" y="1887538"/>
            <a:ext cx="110608" cy="184666"/>
          </a:xfrm>
          <a:prstGeom prst="rect">
            <a:avLst/>
          </a:prstGeom>
          <a:noFill/>
          <a:ln w="9525">
            <a:noFill/>
            <a:miter lim="800000"/>
            <a:headEnd/>
            <a:tailEnd/>
          </a:ln>
        </p:spPr>
        <p:txBody>
          <a:bodyPr wrap="none" lIns="0" tIns="0" rIns="0" bIns="0">
            <a:spAutoFit/>
          </a:bodyPr>
          <a:lstStyle/>
          <a:p>
            <a:pPr marL="1588" indent="-1588"/>
            <a:r>
              <a:rPr lang="en-US" altLang="ko-KR" sz="1200" i="1" dirty="0">
                <a:solidFill>
                  <a:srgbClr val="000000"/>
                </a:solidFill>
                <a:latin typeface="Myriad Pro" pitchFamily="34" charset="0"/>
                <a:ea typeface="Gulim" pitchFamily="34" charset="-127"/>
              </a:rPr>
              <a:t>H</a:t>
            </a:r>
            <a:endParaRPr lang="en-US" altLang="ko-KR" i="1" dirty="0">
              <a:latin typeface="Tahoma" pitchFamily="34" charset="0"/>
              <a:ea typeface="Gulim" pitchFamily="34" charset="-127"/>
            </a:endParaRPr>
          </a:p>
        </p:txBody>
      </p:sp>
      <p:sp>
        <p:nvSpPr>
          <p:cNvPr id="272449" name="Rectangle 65"/>
          <p:cNvSpPr>
            <a:spLocks noChangeArrowheads="1"/>
          </p:cNvSpPr>
          <p:nvPr/>
        </p:nvSpPr>
        <p:spPr bwMode="auto">
          <a:xfrm>
            <a:off x="6899275" y="1657350"/>
            <a:ext cx="43282" cy="184666"/>
          </a:xfrm>
          <a:prstGeom prst="rect">
            <a:avLst/>
          </a:prstGeom>
          <a:noFill/>
          <a:ln w="9525">
            <a:noFill/>
            <a:miter lim="800000"/>
            <a:headEnd/>
            <a:tailEnd/>
          </a:ln>
        </p:spPr>
        <p:txBody>
          <a:bodyPr wrap="none" lIns="0" tIns="0" rIns="0" bIns="0">
            <a:spAutoFit/>
          </a:bodyPr>
          <a:lstStyle/>
          <a:p>
            <a:pPr marL="1588" indent="-1588"/>
            <a:r>
              <a:rPr lang="en-US" altLang="ko-KR" sz="1200" i="1" dirty="0">
                <a:solidFill>
                  <a:srgbClr val="000000"/>
                </a:solidFill>
                <a:latin typeface="Myriad Pro" pitchFamily="34" charset="0"/>
                <a:ea typeface="Gulim" pitchFamily="34" charset="-127"/>
              </a:rPr>
              <a:t>I</a:t>
            </a:r>
            <a:endParaRPr lang="en-US" altLang="ko-KR" i="1" dirty="0">
              <a:latin typeface="Tahoma" pitchFamily="34" charset="0"/>
              <a:ea typeface="Gulim" pitchFamily="34" charset="-127"/>
            </a:endParaRPr>
          </a:p>
        </p:txBody>
      </p:sp>
      <p:sp>
        <p:nvSpPr>
          <p:cNvPr id="272450" name="Rectangle 66"/>
          <p:cNvSpPr>
            <a:spLocks noChangeArrowheads="1"/>
          </p:cNvSpPr>
          <p:nvPr/>
        </p:nvSpPr>
        <p:spPr bwMode="auto">
          <a:xfrm>
            <a:off x="1747838" y="4311650"/>
            <a:ext cx="5800725" cy="644525"/>
          </a:xfrm>
          <a:prstGeom prst="rect">
            <a:avLst/>
          </a:prstGeom>
          <a:solidFill>
            <a:srgbClr val="EBDFD7"/>
          </a:solidFill>
          <a:ln w="9525">
            <a:noFill/>
            <a:miter lim="800000"/>
            <a:headEnd/>
            <a:tailEnd/>
          </a:ln>
        </p:spPr>
        <p:txBody>
          <a:bodyPr/>
          <a:lstStyle/>
          <a:p>
            <a:endParaRPr lang="ko-KR" altLang="en-US">
              <a:ea typeface="Gulim" pitchFamily="34" charset="-127"/>
            </a:endParaRPr>
          </a:p>
        </p:txBody>
      </p:sp>
      <p:sp>
        <p:nvSpPr>
          <p:cNvPr id="272451" name="Rectangle 67"/>
          <p:cNvSpPr>
            <a:spLocks noChangeArrowheads="1"/>
          </p:cNvSpPr>
          <p:nvPr/>
        </p:nvSpPr>
        <p:spPr bwMode="auto">
          <a:xfrm>
            <a:off x="2109788" y="5003800"/>
            <a:ext cx="85725"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A</a:t>
            </a:r>
            <a:endParaRPr lang="en-US" altLang="ko-KR" dirty="0">
              <a:latin typeface="Tahoma" pitchFamily="34" charset="0"/>
              <a:ea typeface="Gulim" pitchFamily="34" charset="-127"/>
            </a:endParaRPr>
          </a:p>
        </p:txBody>
      </p:sp>
      <p:sp>
        <p:nvSpPr>
          <p:cNvPr id="272452" name="Rectangle 68"/>
          <p:cNvSpPr>
            <a:spLocks noChangeArrowheads="1"/>
          </p:cNvSpPr>
          <p:nvPr/>
        </p:nvSpPr>
        <p:spPr bwMode="auto">
          <a:xfrm>
            <a:off x="2114550" y="5162550"/>
            <a:ext cx="76200"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B</a:t>
            </a:r>
            <a:endParaRPr lang="en-US" altLang="ko-KR" dirty="0">
              <a:latin typeface="Tahoma" pitchFamily="34" charset="0"/>
              <a:ea typeface="Gulim" pitchFamily="34" charset="-127"/>
            </a:endParaRPr>
          </a:p>
        </p:txBody>
      </p:sp>
      <p:sp>
        <p:nvSpPr>
          <p:cNvPr id="272453" name="Rectangle 69"/>
          <p:cNvSpPr>
            <a:spLocks noChangeArrowheads="1"/>
          </p:cNvSpPr>
          <p:nvPr/>
        </p:nvSpPr>
        <p:spPr bwMode="auto">
          <a:xfrm>
            <a:off x="2111375" y="5318125"/>
            <a:ext cx="80963"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C</a:t>
            </a:r>
            <a:endParaRPr lang="en-US" altLang="ko-KR" dirty="0">
              <a:latin typeface="Tahoma" pitchFamily="34" charset="0"/>
              <a:ea typeface="Gulim" pitchFamily="34" charset="-127"/>
            </a:endParaRPr>
          </a:p>
        </p:txBody>
      </p:sp>
      <p:sp>
        <p:nvSpPr>
          <p:cNvPr id="272454" name="Rectangle 70"/>
          <p:cNvSpPr>
            <a:spLocks noChangeArrowheads="1"/>
          </p:cNvSpPr>
          <p:nvPr/>
        </p:nvSpPr>
        <p:spPr bwMode="auto">
          <a:xfrm>
            <a:off x="2103438" y="5478463"/>
            <a:ext cx="95250"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D</a:t>
            </a:r>
            <a:endParaRPr lang="en-US" altLang="ko-KR" dirty="0">
              <a:latin typeface="Tahoma" pitchFamily="34" charset="0"/>
              <a:ea typeface="Gulim" pitchFamily="34" charset="-127"/>
            </a:endParaRPr>
          </a:p>
        </p:txBody>
      </p:sp>
      <p:sp>
        <p:nvSpPr>
          <p:cNvPr id="272455" name="Rectangle 71"/>
          <p:cNvSpPr>
            <a:spLocks noChangeArrowheads="1"/>
          </p:cNvSpPr>
          <p:nvPr/>
        </p:nvSpPr>
        <p:spPr bwMode="auto">
          <a:xfrm>
            <a:off x="2119313" y="5638800"/>
            <a:ext cx="68262"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E</a:t>
            </a:r>
            <a:endParaRPr lang="en-US" altLang="ko-KR" dirty="0">
              <a:latin typeface="Tahoma" pitchFamily="34" charset="0"/>
              <a:ea typeface="Gulim" pitchFamily="34" charset="-127"/>
            </a:endParaRPr>
          </a:p>
        </p:txBody>
      </p:sp>
      <p:sp>
        <p:nvSpPr>
          <p:cNvPr id="272456" name="Rectangle 72"/>
          <p:cNvSpPr>
            <a:spLocks noChangeArrowheads="1"/>
          </p:cNvSpPr>
          <p:nvPr/>
        </p:nvSpPr>
        <p:spPr bwMode="auto">
          <a:xfrm>
            <a:off x="2122488" y="5797550"/>
            <a:ext cx="68262"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F</a:t>
            </a:r>
            <a:endParaRPr lang="en-US" altLang="ko-KR" dirty="0">
              <a:latin typeface="Tahoma" pitchFamily="34" charset="0"/>
              <a:ea typeface="Gulim" pitchFamily="34" charset="-127"/>
            </a:endParaRPr>
          </a:p>
        </p:txBody>
      </p:sp>
      <p:sp>
        <p:nvSpPr>
          <p:cNvPr id="272457" name="Rectangle 73"/>
          <p:cNvSpPr>
            <a:spLocks noChangeArrowheads="1"/>
          </p:cNvSpPr>
          <p:nvPr/>
        </p:nvSpPr>
        <p:spPr bwMode="auto">
          <a:xfrm>
            <a:off x="2106613" y="5954713"/>
            <a:ext cx="92075"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G</a:t>
            </a:r>
            <a:endParaRPr lang="en-US" altLang="ko-KR" dirty="0">
              <a:latin typeface="Tahoma" pitchFamily="34" charset="0"/>
              <a:ea typeface="Gulim" pitchFamily="34" charset="-127"/>
            </a:endParaRPr>
          </a:p>
        </p:txBody>
      </p:sp>
      <p:sp>
        <p:nvSpPr>
          <p:cNvPr id="272458" name="Rectangle 74"/>
          <p:cNvSpPr>
            <a:spLocks noChangeArrowheads="1"/>
          </p:cNvSpPr>
          <p:nvPr/>
        </p:nvSpPr>
        <p:spPr bwMode="auto">
          <a:xfrm>
            <a:off x="2106613" y="6116638"/>
            <a:ext cx="92075"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H</a:t>
            </a:r>
            <a:endParaRPr lang="en-US" altLang="ko-KR" dirty="0">
              <a:latin typeface="Tahoma" pitchFamily="34" charset="0"/>
              <a:ea typeface="Gulim" pitchFamily="34" charset="-127"/>
            </a:endParaRPr>
          </a:p>
        </p:txBody>
      </p:sp>
      <p:sp>
        <p:nvSpPr>
          <p:cNvPr id="272459" name="Rectangle 75"/>
          <p:cNvSpPr>
            <a:spLocks noChangeArrowheads="1"/>
          </p:cNvSpPr>
          <p:nvPr/>
        </p:nvSpPr>
        <p:spPr bwMode="auto">
          <a:xfrm>
            <a:off x="2139950" y="6275388"/>
            <a:ext cx="33338"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I</a:t>
            </a:r>
            <a:endParaRPr lang="en-US" altLang="ko-KR" dirty="0">
              <a:latin typeface="Tahoma" pitchFamily="34" charset="0"/>
              <a:ea typeface="Gulim" pitchFamily="34" charset="-127"/>
            </a:endParaRPr>
          </a:p>
        </p:txBody>
      </p:sp>
      <p:sp>
        <p:nvSpPr>
          <p:cNvPr id="272460" name="Rectangle 76"/>
          <p:cNvSpPr>
            <a:spLocks noChangeArrowheads="1"/>
          </p:cNvSpPr>
          <p:nvPr/>
        </p:nvSpPr>
        <p:spPr bwMode="auto">
          <a:xfrm>
            <a:off x="1814000" y="4449125"/>
            <a:ext cx="750888" cy="338554"/>
          </a:xfrm>
          <a:prstGeom prst="rect">
            <a:avLst/>
          </a:prstGeom>
          <a:noFill/>
          <a:ln w="9525">
            <a:noFill/>
            <a:miter lim="800000"/>
            <a:headEnd/>
            <a:tailEnd/>
          </a:ln>
        </p:spPr>
        <p:txBody>
          <a:bodyPr lIns="0" tIns="0" rIns="0" bIns="0">
            <a:spAutoFit/>
          </a:bodyPr>
          <a:lstStyle/>
          <a:p>
            <a:pPr marL="1588" indent="-1588" algn="ctr"/>
            <a:r>
              <a:rPr lang="en-US" altLang="ko-KR" sz="1100" dirty="0">
                <a:solidFill>
                  <a:srgbClr val="000000"/>
                </a:solidFill>
                <a:latin typeface="Myriad Pro" pitchFamily="34" charset="0"/>
                <a:ea typeface="Gulim" pitchFamily="34" charset="-127"/>
              </a:rPr>
              <a:t>Point on graph</a:t>
            </a:r>
            <a:endParaRPr lang="en-US" altLang="ko-KR" dirty="0">
              <a:latin typeface="Tahoma" pitchFamily="34" charset="0"/>
              <a:ea typeface="Gulim" pitchFamily="34" charset="-127"/>
            </a:endParaRPr>
          </a:p>
        </p:txBody>
      </p:sp>
      <p:sp>
        <p:nvSpPr>
          <p:cNvPr id="272461" name="Rectangle 77"/>
          <p:cNvSpPr>
            <a:spLocks noChangeArrowheads="1"/>
          </p:cNvSpPr>
          <p:nvPr/>
        </p:nvSpPr>
        <p:spPr bwMode="auto">
          <a:xfrm>
            <a:off x="3068638" y="5003800"/>
            <a:ext cx="71437"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0</a:t>
            </a:r>
            <a:endParaRPr lang="en-US" altLang="ko-KR" dirty="0">
              <a:latin typeface="Tahoma" pitchFamily="34" charset="0"/>
              <a:ea typeface="Gulim" pitchFamily="34" charset="-127"/>
            </a:endParaRPr>
          </a:p>
        </p:txBody>
      </p:sp>
      <p:sp>
        <p:nvSpPr>
          <p:cNvPr id="272462" name="Rectangle 78"/>
          <p:cNvSpPr>
            <a:spLocks noChangeArrowheads="1"/>
          </p:cNvSpPr>
          <p:nvPr/>
        </p:nvSpPr>
        <p:spPr bwMode="auto">
          <a:xfrm>
            <a:off x="3068638" y="5162550"/>
            <a:ext cx="71437"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a:t>
            </a:r>
            <a:endParaRPr lang="en-US" altLang="ko-KR" dirty="0">
              <a:latin typeface="Tahoma" pitchFamily="34" charset="0"/>
              <a:ea typeface="Gulim" pitchFamily="34" charset="-127"/>
            </a:endParaRPr>
          </a:p>
        </p:txBody>
      </p:sp>
      <p:sp>
        <p:nvSpPr>
          <p:cNvPr id="272463" name="Rectangle 79"/>
          <p:cNvSpPr>
            <a:spLocks noChangeArrowheads="1"/>
          </p:cNvSpPr>
          <p:nvPr/>
        </p:nvSpPr>
        <p:spPr bwMode="auto">
          <a:xfrm>
            <a:off x="3068638" y="5318125"/>
            <a:ext cx="71437"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2</a:t>
            </a:r>
            <a:endParaRPr lang="en-US" altLang="ko-KR" dirty="0">
              <a:latin typeface="Tahoma" pitchFamily="34" charset="0"/>
              <a:ea typeface="Gulim" pitchFamily="34" charset="-127"/>
            </a:endParaRPr>
          </a:p>
        </p:txBody>
      </p:sp>
      <p:sp>
        <p:nvSpPr>
          <p:cNvPr id="272464" name="Rectangle 80"/>
          <p:cNvSpPr>
            <a:spLocks noChangeArrowheads="1"/>
          </p:cNvSpPr>
          <p:nvPr/>
        </p:nvSpPr>
        <p:spPr bwMode="auto">
          <a:xfrm>
            <a:off x="3068638" y="5478463"/>
            <a:ext cx="71437"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3</a:t>
            </a:r>
            <a:endParaRPr lang="en-US" altLang="ko-KR" dirty="0">
              <a:latin typeface="Tahoma" pitchFamily="34" charset="0"/>
              <a:ea typeface="Gulim" pitchFamily="34" charset="-127"/>
            </a:endParaRPr>
          </a:p>
        </p:txBody>
      </p:sp>
      <p:sp>
        <p:nvSpPr>
          <p:cNvPr id="272465" name="Rectangle 81"/>
          <p:cNvSpPr>
            <a:spLocks noChangeArrowheads="1"/>
          </p:cNvSpPr>
          <p:nvPr/>
        </p:nvSpPr>
        <p:spPr bwMode="auto">
          <a:xfrm>
            <a:off x="3068638" y="5638800"/>
            <a:ext cx="71437"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4</a:t>
            </a:r>
            <a:endParaRPr lang="en-US" altLang="ko-KR" dirty="0">
              <a:latin typeface="Tahoma" pitchFamily="34" charset="0"/>
              <a:ea typeface="Gulim" pitchFamily="34" charset="-127"/>
            </a:endParaRPr>
          </a:p>
        </p:txBody>
      </p:sp>
      <p:sp>
        <p:nvSpPr>
          <p:cNvPr id="272466" name="Rectangle 82"/>
          <p:cNvSpPr>
            <a:spLocks noChangeArrowheads="1"/>
          </p:cNvSpPr>
          <p:nvPr/>
        </p:nvSpPr>
        <p:spPr bwMode="auto">
          <a:xfrm>
            <a:off x="3068638" y="5797550"/>
            <a:ext cx="71437"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5</a:t>
            </a:r>
            <a:endParaRPr lang="en-US" altLang="ko-KR" dirty="0">
              <a:latin typeface="Tahoma" pitchFamily="34" charset="0"/>
              <a:ea typeface="Gulim" pitchFamily="34" charset="-127"/>
            </a:endParaRPr>
          </a:p>
        </p:txBody>
      </p:sp>
      <p:sp>
        <p:nvSpPr>
          <p:cNvPr id="272467" name="Rectangle 83"/>
          <p:cNvSpPr>
            <a:spLocks noChangeArrowheads="1"/>
          </p:cNvSpPr>
          <p:nvPr/>
        </p:nvSpPr>
        <p:spPr bwMode="auto">
          <a:xfrm>
            <a:off x="3068638" y="5954713"/>
            <a:ext cx="71437"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6</a:t>
            </a:r>
            <a:endParaRPr lang="en-US" altLang="ko-KR" dirty="0">
              <a:latin typeface="Tahoma" pitchFamily="34" charset="0"/>
              <a:ea typeface="Gulim" pitchFamily="34" charset="-127"/>
            </a:endParaRPr>
          </a:p>
        </p:txBody>
      </p:sp>
      <p:sp>
        <p:nvSpPr>
          <p:cNvPr id="272468" name="Rectangle 84"/>
          <p:cNvSpPr>
            <a:spLocks noChangeArrowheads="1"/>
          </p:cNvSpPr>
          <p:nvPr/>
        </p:nvSpPr>
        <p:spPr bwMode="auto">
          <a:xfrm>
            <a:off x="3068638" y="6116638"/>
            <a:ext cx="71437"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7</a:t>
            </a:r>
            <a:endParaRPr lang="en-US" altLang="ko-KR" dirty="0">
              <a:latin typeface="Tahoma" pitchFamily="34" charset="0"/>
              <a:ea typeface="Gulim" pitchFamily="34" charset="-127"/>
            </a:endParaRPr>
          </a:p>
        </p:txBody>
      </p:sp>
      <p:sp>
        <p:nvSpPr>
          <p:cNvPr id="272469" name="Rectangle 85"/>
          <p:cNvSpPr>
            <a:spLocks noChangeArrowheads="1"/>
          </p:cNvSpPr>
          <p:nvPr/>
        </p:nvSpPr>
        <p:spPr bwMode="auto">
          <a:xfrm>
            <a:off x="3068638" y="6275388"/>
            <a:ext cx="71437"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8</a:t>
            </a:r>
            <a:endParaRPr lang="en-US" altLang="ko-KR" dirty="0">
              <a:latin typeface="Tahoma" pitchFamily="34" charset="0"/>
              <a:ea typeface="Gulim" pitchFamily="34" charset="-127"/>
            </a:endParaRPr>
          </a:p>
        </p:txBody>
      </p:sp>
      <p:sp>
        <p:nvSpPr>
          <p:cNvPr id="272470" name="Rectangle 86"/>
          <p:cNvSpPr>
            <a:spLocks noChangeArrowheads="1"/>
          </p:cNvSpPr>
          <p:nvPr/>
        </p:nvSpPr>
        <p:spPr bwMode="auto">
          <a:xfrm>
            <a:off x="5848350" y="5003800"/>
            <a:ext cx="285750"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$400</a:t>
            </a:r>
            <a:endParaRPr lang="en-US" altLang="ko-KR" dirty="0">
              <a:latin typeface="Tahoma" pitchFamily="34" charset="0"/>
              <a:ea typeface="Gulim" pitchFamily="34" charset="-127"/>
            </a:endParaRPr>
          </a:p>
        </p:txBody>
      </p:sp>
      <p:sp>
        <p:nvSpPr>
          <p:cNvPr id="272471" name="Rectangle 87"/>
          <p:cNvSpPr>
            <a:spLocks noChangeArrowheads="1"/>
          </p:cNvSpPr>
          <p:nvPr/>
        </p:nvSpPr>
        <p:spPr bwMode="auto">
          <a:xfrm>
            <a:off x="5932488" y="5162550"/>
            <a:ext cx="215900"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400</a:t>
            </a:r>
            <a:endParaRPr lang="en-US" altLang="ko-KR" dirty="0">
              <a:latin typeface="Tahoma" pitchFamily="34" charset="0"/>
              <a:ea typeface="Gulim" pitchFamily="34" charset="-127"/>
            </a:endParaRPr>
          </a:p>
        </p:txBody>
      </p:sp>
      <p:sp>
        <p:nvSpPr>
          <p:cNvPr id="272472" name="Rectangle 88"/>
          <p:cNvSpPr>
            <a:spLocks noChangeArrowheads="1"/>
          </p:cNvSpPr>
          <p:nvPr/>
        </p:nvSpPr>
        <p:spPr bwMode="auto">
          <a:xfrm>
            <a:off x="5932488" y="5318125"/>
            <a:ext cx="215900"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400</a:t>
            </a:r>
            <a:endParaRPr lang="en-US" altLang="ko-KR" dirty="0">
              <a:latin typeface="Tahoma" pitchFamily="34" charset="0"/>
              <a:ea typeface="Gulim" pitchFamily="34" charset="-127"/>
            </a:endParaRPr>
          </a:p>
        </p:txBody>
      </p:sp>
      <p:sp>
        <p:nvSpPr>
          <p:cNvPr id="272473" name="Rectangle 89"/>
          <p:cNvSpPr>
            <a:spLocks noChangeArrowheads="1"/>
          </p:cNvSpPr>
          <p:nvPr/>
        </p:nvSpPr>
        <p:spPr bwMode="auto">
          <a:xfrm>
            <a:off x="5932488" y="5478463"/>
            <a:ext cx="215900"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400</a:t>
            </a:r>
            <a:endParaRPr lang="en-US" altLang="ko-KR" dirty="0">
              <a:latin typeface="Tahoma" pitchFamily="34" charset="0"/>
              <a:ea typeface="Gulim" pitchFamily="34" charset="-127"/>
            </a:endParaRPr>
          </a:p>
        </p:txBody>
      </p:sp>
      <p:sp>
        <p:nvSpPr>
          <p:cNvPr id="272474" name="Rectangle 90"/>
          <p:cNvSpPr>
            <a:spLocks noChangeArrowheads="1"/>
          </p:cNvSpPr>
          <p:nvPr/>
        </p:nvSpPr>
        <p:spPr bwMode="auto">
          <a:xfrm>
            <a:off x="5932488" y="5638800"/>
            <a:ext cx="215900"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400</a:t>
            </a:r>
            <a:endParaRPr lang="en-US" altLang="ko-KR" dirty="0">
              <a:latin typeface="Tahoma" pitchFamily="34" charset="0"/>
              <a:ea typeface="Gulim" pitchFamily="34" charset="-127"/>
            </a:endParaRPr>
          </a:p>
        </p:txBody>
      </p:sp>
      <p:sp>
        <p:nvSpPr>
          <p:cNvPr id="272475" name="Rectangle 91"/>
          <p:cNvSpPr>
            <a:spLocks noChangeArrowheads="1"/>
          </p:cNvSpPr>
          <p:nvPr/>
        </p:nvSpPr>
        <p:spPr bwMode="auto">
          <a:xfrm>
            <a:off x="5932488" y="5797550"/>
            <a:ext cx="215900"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400</a:t>
            </a:r>
            <a:endParaRPr lang="en-US" altLang="ko-KR" dirty="0">
              <a:latin typeface="Tahoma" pitchFamily="34" charset="0"/>
              <a:ea typeface="Gulim" pitchFamily="34" charset="-127"/>
            </a:endParaRPr>
          </a:p>
        </p:txBody>
      </p:sp>
      <p:sp>
        <p:nvSpPr>
          <p:cNvPr id="272476" name="Rectangle 92"/>
          <p:cNvSpPr>
            <a:spLocks noChangeArrowheads="1"/>
          </p:cNvSpPr>
          <p:nvPr/>
        </p:nvSpPr>
        <p:spPr bwMode="auto">
          <a:xfrm>
            <a:off x="5932488" y="5954713"/>
            <a:ext cx="215900"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400</a:t>
            </a:r>
            <a:endParaRPr lang="en-US" altLang="ko-KR" dirty="0">
              <a:latin typeface="Tahoma" pitchFamily="34" charset="0"/>
              <a:ea typeface="Gulim" pitchFamily="34" charset="-127"/>
            </a:endParaRPr>
          </a:p>
        </p:txBody>
      </p:sp>
      <p:sp>
        <p:nvSpPr>
          <p:cNvPr id="272477" name="Rectangle 93"/>
          <p:cNvSpPr>
            <a:spLocks noChangeArrowheads="1"/>
          </p:cNvSpPr>
          <p:nvPr/>
        </p:nvSpPr>
        <p:spPr bwMode="auto">
          <a:xfrm>
            <a:off x="5932488" y="6116638"/>
            <a:ext cx="215900"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400</a:t>
            </a:r>
            <a:endParaRPr lang="en-US" altLang="ko-KR" dirty="0">
              <a:latin typeface="Tahoma" pitchFamily="34" charset="0"/>
              <a:ea typeface="Gulim" pitchFamily="34" charset="-127"/>
            </a:endParaRPr>
          </a:p>
        </p:txBody>
      </p:sp>
      <p:sp>
        <p:nvSpPr>
          <p:cNvPr id="272478" name="Rectangle 94"/>
          <p:cNvSpPr>
            <a:spLocks noChangeArrowheads="1"/>
          </p:cNvSpPr>
          <p:nvPr/>
        </p:nvSpPr>
        <p:spPr bwMode="auto">
          <a:xfrm>
            <a:off x="5932488" y="6275388"/>
            <a:ext cx="215900"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400</a:t>
            </a:r>
            <a:endParaRPr lang="en-US" altLang="ko-KR" dirty="0">
              <a:latin typeface="Tahoma" pitchFamily="34" charset="0"/>
              <a:ea typeface="Gulim" pitchFamily="34" charset="-127"/>
            </a:endParaRPr>
          </a:p>
        </p:txBody>
      </p:sp>
      <p:sp>
        <p:nvSpPr>
          <p:cNvPr id="272479" name="Rectangle 95"/>
          <p:cNvSpPr>
            <a:spLocks noChangeArrowheads="1"/>
          </p:cNvSpPr>
          <p:nvPr/>
        </p:nvSpPr>
        <p:spPr bwMode="auto">
          <a:xfrm>
            <a:off x="5154613" y="5003800"/>
            <a:ext cx="96837"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O</a:t>
            </a:r>
            <a:endParaRPr lang="en-US" altLang="ko-KR" dirty="0">
              <a:latin typeface="Tahoma" pitchFamily="34" charset="0"/>
              <a:ea typeface="Gulim" pitchFamily="34" charset="-127"/>
            </a:endParaRPr>
          </a:p>
        </p:txBody>
      </p:sp>
      <p:sp>
        <p:nvSpPr>
          <p:cNvPr id="272480" name="Rectangle 96"/>
          <p:cNvSpPr>
            <a:spLocks noChangeArrowheads="1"/>
          </p:cNvSpPr>
          <p:nvPr/>
        </p:nvSpPr>
        <p:spPr bwMode="auto">
          <a:xfrm>
            <a:off x="5011738" y="5162550"/>
            <a:ext cx="214312"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200</a:t>
            </a:r>
            <a:endParaRPr lang="en-US" altLang="ko-KR" dirty="0">
              <a:latin typeface="Tahoma" pitchFamily="34" charset="0"/>
              <a:ea typeface="Gulim" pitchFamily="34" charset="-127"/>
            </a:endParaRPr>
          </a:p>
        </p:txBody>
      </p:sp>
      <p:sp>
        <p:nvSpPr>
          <p:cNvPr id="272481" name="Rectangle 97"/>
          <p:cNvSpPr>
            <a:spLocks noChangeArrowheads="1"/>
          </p:cNvSpPr>
          <p:nvPr/>
        </p:nvSpPr>
        <p:spPr bwMode="auto">
          <a:xfrm>
            <a:off x="5011738" y="5318125"/>
            <a:ext cx="214312"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400</a:t>
            </a:r>
            <a:endParaRPr lang="en-US" altLang="ko-KR" dirty="0">
              <a:latin typeface="Tahoma" pitchFamily="34" charset="0"/>
              <a:ea typeface="Gulim" pitchFamily="34" charset="-127"/>
            </a:endParaRPr>
          </a:p>
        </p:txBody>
      </p:sp>
      <p:sp>
        <p:nvSpPr>
          <p:cNvPr id="272482" name="Rectangle 98"/>
          <p:cNvSpPr>
            <a:spLocks noChangeArrowheads="1"/>
          </p:cNvSpPr>
          <p:nvPr/>
        </p:nvSpPr>
        <p:spPr bwMode="auto">
          <a:xfrm>
            <a:off x="5011738" y="5478463"/>
            <a:ext cx="214312"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600</a:t>
            </a:r>
            <a:endParaRPr lang="en-US" altLang="ko-KR" dirty="0">
              <a:latin typeface="Tahoma" pitchFamily="34" charset="0"/>
              <a:ea typeface="Gulim" pitchFamily="34" charset="-127"/>
            </a:endParaRPr>
          </a:p>
        </p:txBody>
      </p:sp>
      <p:sp>
        <p:nvSpPr>
          <p:cNvPr id="272483" name="Rectangle 99"/>
          <p:cNvSpPr>
            <a:spLocks noChangeArrowheads="1"/>
          </p:cNvSpPr>
          <p:nvPr/>
        </p:nvSpPr>
        <p:spPr bwMode="auto">
          <a:xfrm>
            <a:off x="5011738" y="5638800"/>
            <a:ext cx="214312"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800</a:t>
            </a:r>
            <a:endParaRPr lang="en-US" altLang="ko-KR" dirty="0">
              <a:latin typeface="Tahoma" pitchFamily="34" charset="0"/>
              <a:ea typeface="Gulim" pitchFamily="34" charset="-127"/>
            </a:endParaRPr>
          </a:p>
        </p:txBody>
      </p:sp>
      <p:sp>
        <p:nvSpPr>
          <p:cNvPr id="272484" name="Rectangle 100"/>
          <p:cNvSpPr>
            <a:spLocks noChangeArrowheads="1"/>
          </p:cNvSpPr>
          <p:nvPr/>
        </p:nvSpPr>
        <p:spPr bwMode="auto">
          <a:xfrm>
            <a:off x="4895850" y="5797550"/>
            <a:ext cx="314325"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1,000</a:t>
            </a:r>
            <a:endParaRPr lang="en-US" altLang="ko-KR" dirty="0">
              <a:latin typeface="Tahoma" pitchFamily="34" charset="0"/>
              <a:ea typeface="Gulim" pitchFamily="34" charset="-127"/>
            </a:endParaRPr>
          </a:p>
        </p:txBody>
      </p:sp>
      <p:sp>
        <p:nvSpPr>
          <p:cNvPr id="272485" name="Rectangle 101"/>
          <p:cNvSpPr>
            <a:spLocks noChangeArrowheads="1"/>
          </p:cNvSpPr>
          <p:nvPr/>
        </p:nvSpPr>
        <p:spPr bwMode="auto">
          <a:xfrm>
            <a:off x="4895850" y="5954713"/>
            <a:ext cx="314325"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1,200</a:t>
            </a:r>
            <a:endParaRPr lang="en-US" altLang="ko-KR" dirty="0">
              <a:latin typeface="Tahoma" pitchFamily="34" charset="0"/>
              <a:ea typeface="Gulim" pitchFamily="34" charset="-127"/>
            </a:endParaRPr>
          </a:p>
        </p:txBody>
      </p:sp>
      <p:sp>
        <p:nvSpPr>
          <p:cNvPr id="272486" name="Rectangle 102"/>
          <p:cNvSpPr>
            <a:spLocks noChangeArrowheads="1"/>
          </p:cNvSpPr>
          <p:nvPr/>
        </p:nvSpPr>
        <p:spPr bwMode="auto">
          <a:xfrm>
            <a:off x="4895850" y="6116638"/>
            <a:ext cx="314325"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1,400</a:t>
            </a:r>
            <a:endParaRPr lang="en-US" altLang="ko-KR" dirty="0">
              <a:latin typeface="Tahoma" pitchFamily="34" charset="0"/>
              <a:ea typeface="Gulim" pitchFamily="34" charset="-127"/>
            </a:endParaRPr>
          </a:p>
        </p:txBody>
      </p:sp>
      <p:sp>
        <p:nvSpPr>
          <p:cNvPr id="272487" name="Rectangle 103"/>
          <p:cNvSpPr>
            <a:spLocks noChangeArrowheads="1"/>
          </p:cNvSpPr>
          <p:nvPr/>
        </p:nvSpPr>
        <p:spPr bwMode="auto">
          <a:xfrm>
            <a:off x="4895850" y="6275388"/>
            <a:ext cx="314325"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1,600</a:t>
            </a:r>
            <a:endParaRPr lang="en-US" altLang="ko-KR" dirty="0">
              <a:latin typeface="Tahoma" pitchFamily="34" charset="0"/>
              <a:ea typeface="Gulim" pitchFamily="34" charset="-127"/>
            </a:endParaRPr>
          </a:p>
        </p:txBody>
      </p:sp>
      <p:sp>
        <p:nvSpPr>
          <p:cNvPr id="272488" name="Rectangle 104"/>
          <p:cNvSpPr>
            <a:spLocks noChangeArrowheads="1"/>
          </p:cNvSpPr>
          <p:nvPr/>
        </p:nvSpPr>
        <p:spPr bwMode="auto">
          <a:xfrm>
            <a:off x="6958013" y="5003800"/>
            <a:ext cx="215900"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400</a:t>
            </a:r>
            <a:endParaRPr lang="en-US" altLang="ko-KR" dirty="0">
              <a:latin typeface="Tahoma" pitchFamily="34" charset="0"/>
              <a:ea typeface="Gulim" pitchFamily="34" charset="-127"/>
            </a:endParaRPr>
          </a:p>
        </p:txBody>
      </p:sp>
      <p:sp>
        <p:nvSpPr>
          <p:cNvPr id="272489" name="Rectangle 105"/>
          <p:cNvSpPr>
            <a:spLocks noChangeArrowheads="1"/>
          </p:cNvSpPr>
          <p:nvPr/>
        </p:nvSpPr>
        <p:spPr bwMode="auto">
          <a:xfrm>
            <a:off x="6958013" y="5162550"/>
            <a:ext cx="215900"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600</a:t>
            </a:r>
            <a:endParaRPr lang="en-US" altLang="ko-KR" dirty="0">
              <a:latin typeface="Tahoma" pitchFamily="34" charset="0"/>
              <a:ea typeface="Gulim" pitchFamily="34" charset="-127"/>
            </a:endParaRPr>
          </a:p>
        </p:txBody>
      </p:sp>
      <p:sp>
        <p:nvSpPr>
          <p:cNvPr id="272490" name="Rectangle 106"/>
          <p:cNvSpPr>
            <a:spLocks noChangeArrowheads="1"/>
          </p:cNvSpPr>
          <p:nvPr/>
        </p:nvSpPr>
        <p:spPr bwMode="auto">
          <a:xfrm>
            <a:off x="6958013" y="5318125"/>
            <a:ext cx="215900"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800</a:t>
            </a:r>
            <a:endParaRPr lang="en-US" altLang="ko-KR" dirty="0">
              <a:latin typeface="Tahoma" pitchFamily="34" charset="0"/>
              <a:ea typeface="Gulim" pitchFamily="34" charset="-127"/>
            </a:endParaRPr>
          </a:p>
        </p:txBody>
      </p:sp>
      <p:sp>
        <p:nvSpPr>
          <p:cNvPr id="272491" name="Rectangle 107"/>
          <p:cNvSpPr>
            <a:spLocks noChangeArrowheads="1"/>
          </p:cNvSpPr>
          <p:nvPr/>
        </p:nvSpPr>
        <p:spPr bwMode="auto">
          <a:xfrm>
            <a:off x="6837363" y="5478463"/>
            <a:ext cx="314325"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1,000</a:t>
            </a:r>
            <a:endParaRPr lang="en-US" altLang="ko-KR" dirty="0">
              <a:latin typeface="Tahoma" pitchFamily="34" charset="0"/>
              <a:ea typeface="Gulim" pitchFamily="34" charset="-127"/>
            </a:endParaRPr>
          </a:p>
        </p:txBody>
      </p:sp>
      <p:sp>
        <p:nvSpPr>
          <p:cNvPr id="272492" name="Rectangle 108"/>
          <p:cNvSpPr>
            <a:spLocks noChangeArrowheads="1"/>
          </p:cNvSpPr>
          <p:nvPr/>
        </p:nvSpPr>
        <p:spPr bwMode="auto">
          <a:xfrm>
            <a:off x="6837363" y="5638800"/>
            <a:ext cx="314325"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1,200</a:t>
            </a:r>
            <a:endParaRPr lang="en-US" altLang="ko-KR" dirty="0">
              <a:latin typeface="Tahoma" pitchFamily="34" charset="0"/>
              <a:ea typeface="Gulim" pitchFamily="34" charset="-127"/>
            </a:endParaRPr>
          </a:p>
        </p:txBody>
      </p:sp>
      <p:sp>
        <p:nvSpPr>
          <p:cNvPr id="272493" name="Rectangle 109"/>
          <p:cNvSpPr>
            <a:spLocks noChangeArrowheads="1"/>
          </p:cNvSpPr>
          <p:nvPr/>
        </p:nvSpPr>
        <p:spPr bwMode="auto">
          <a:xfrm>
            <a:off x="6837363" y="5797550"/>
            <a:ext cx="314325"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1,400</a:t>
            </a:r>
            <a:endParaRPr lang="en-US" altLang="ko-KR" dirty="0">
              <a:latin typeface="Tahoma" pitchFamily="34" charset="0"/>
              <a:ea typeface="Gulim" pitchFamily="34" charset="-127"/>
            </a:endParaRPr>
          </a:p>
        </p:txBody>
      </p:sp>
      <p:sp>
        <p:nvSpPr>
          <p:cNvPr id="272494" name="Rectangle 110"/>
          <p:cNvSpPr>
            <a:spLocks noChangeArrowheads="1"/>
          </p:cNvSpPr>
          <p:nvPr/>
        </p:nvSpPr>
        <p:spPr bwMode="auto">
          <a:xfrm>
            <a:off x="6837363" y="5954713"/>
            <a:ext cx="314325"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1,600</a:t>
            </a:r>
            <a:endParaRPr lang="en-US" altLang="ko-KR" dirty="0">
              <a:latin typeface="Tahoma" pitchFamily="34" charset="0"/>
              <a:ea typeface="Gulim" pitchFamily="34" charset="-127"/>
            </a:endParaRPr>
          </a:p>
        </p:txBody>
      </p:sp>
      <p:sp>
        <p:nvSpPr>
          <p:cNvPr id="272495" name="Rectangle 111"/>
          <p:cNvSpPr>
            <a:spLocks noChangeArrowheads="1"/>
          </p:cNvSpPr>
          <p:nvPr/>
        </p:nvSpPr>
        <p:spPr bwMode="auto">
          <a:xfrm>
            <a:off x="6837363" y="6116638"/>
            <a:ext cx="314325"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1,800</a:t>
            </a:r>
            <a:endParaRPr lang="en-US" altLang="ko-KR" dirty="0">
              <a:latin typeface="Tahoma" pitchFamily="34" charset="0"/>
              <a:ea typeface="Gulim" pitchFamily="34" charset="-127"/>
            </a:endParaRPr>
          </a:p>
        </p:txBody>
      </p:sp>
      <p:sp>
        <p:nvSpPr>
          <p:cNvPr id="272496" name="Rectangle 112"/>
          <p:cNvSpPr>
            <a:spLocks noChangeArrowheads="1"/>
          </p:cNvSpPr>
          <p:nvPr/>
        </p:nvSpPr>
        <p:spPr bwMode="auto">
          <a:xfrm>
            <a:off x="6837363" y="6275388"/>
            <a:ext cx="314325"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2,000</a:t>
            </a:r>
            <a:endParaRPr lang="en-US" altLang="ko-KR" dirty="0">
              <a:latin typeface="Tahoma" pitchFamily="34" charset="0"/>
              <a:ea typeface="Gulim" pitchFamily="34" charset="-127"/>
            </a:endParaRPr>
          </a:p>
        </p:txBody>
      </p:sp>
      <p:sp>
        <p:nvSpPr>
          <p:cNvPr id="272497" name="Rectangle 113"/>
          <p:cNvSpPr>
            <a:spLocks noChangeArrowheads="1"/>
          </p:cNvSpPr>
          <p:nvPr/>
        </p:nvSpPr>
        <p:spPr bwMode="auto">
          <a:xfrm>
            <a:off x="4122738" y="5003800"/>
            <a:ext cx="71437"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0</a:t>
            </a:r>
            <a:endParaRPr lang="en-US" altLang="ko-KR" dirty="0">
              <a:latin typeface="Tahoma" pitchFamily="34" charset="0"/>
              <a:ea typeface="Gulim" pitchFamily="34" charset="-127"/>
            </a:endParaRPr>
          </a:p>
        </p:txBody>
      </p:sp>
      <p:sp>
        <p:nvSpPr>
          <p:cNvPr id="272498" name="Rectangle 114"/>
          <p:cNvSpPr>
            <a:spLocks noChangeArrowheads="1"/>
          </p:cNvSpPr>
          <p:nvPr/>
        </p:nvSpPr>
        <p:spPr bwMode="auto">
          <a:xfrm>
            <a:off x="4038600" y="5162550"/>
            <a:ext cx="142875"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19</a:t>
            </a:r>
            <a:endParaRPr lang="en-US" altLang="ko-KR" dirty="0">
              <a:latin typeface="Tahoma" pitchFamily="34" charset="0"/>
              <a:ea typeface="Gulim" pitchFamily="34" charset="-127"/>
            </a:endParaRPr>
          </a:p>
        </p:txBody>
      </p:sp>
      <p:sp>
        <p:nvSpPr>
          <p:cNvPr id="272499" name="Rectangle 115"/>
          <p:cNvSpPr>
            <a:spLocks noChangeArrowheads="1"/>
          </p:cNvSpPr>
          <p:nvPr/>
        </p:nvSpPr>
        <p:spPr bwMode="auto">
          <a:xfrm>
            <a:off x="4038600" y="5318125"/>
            <a:ext cx="142875"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36</a:t>
            </a:r>
            <a:endParaRPr lang="en-US" altLang="ko-KR" dirty="0">
              <a:latin typeface="Tahoma" pitchFamily="34" charset="0"/>
              <a:ea typeface="Gulim" pitchFamily="34" charset="-127"/>
            </a:endParaRPr>
          </a:p>
        </p:txBody>
      </p:sp>
      <p:sp>
        <p:nvSpPr>
          <p:cNvPr id="272500" name="Rectangle 116"/>
          <p:cNvSpPr>
            <a:spLocks noChangeArrowheads="1"/>
          </p:cNvSpPr>
          <p:nvPr/>
        </p:nvSpPr>
        <p:spPr bwMode="auto">
          <a:xfrm>
            <a:off x="4038600" y="5478463"/>
            <a:ext cx="142875"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51</a:t>
            </a:r>
            <a:endParaRPr lang="en-US" altLang="ko-KR" dirty="0">
              <a:latin typeface="Tahoma" pitchFamily="34" charset="0"/>
              <a:ea typeface="Gulim" pitchFamily="34" charset="-127"/>
            </a:endParaRPr>
          </a:p>
        </p:txBody>
      </p:sp>
      <p:sp>
        <p:nvSpPr>
          <p:cNvPr id="272501" name="Rectangle 117"/>
          <p:cNvSpPr>
            <a:spLocks noChangeArrowheads="1"/>
          </p:cNvSpPr>
          <p:nvPr/>
        </p:nvSpPr>
        <p:spPr bwMode="auto">
          <a:xfrm>
            <a:off x="4038600" y="5638800"/>
            <a:ext cx="142875"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64</a:t>
            </a:r>
            <a:endParaRPr lang="en-US" altLang="ko-KR" dirty="0">
              <a:latin typeface="Tahoma" pitchFamily="34" charset="0"/>
              <a:ea typeface="Gulim" pitchFamily="34" charset="-127"/>
            </a:endParaRPr>
          </a:p>
        </p:txBody>
      </p:sp>
      <p:sp>
        <p:nvSpPr>
          <p:cNvPr id="272502" name="Rectangle 118"/>
          <p:cNvSpPr>
            <a:spLocks noChangeArrowheads="1"/>
          </p:cNvSpPr>
          <p:nvPr/>
        </p:nvSpPr>
        <p:spPr bwMode="auto">
          <a:xfrm>
            <a:off x="4038600" y="5797550"/>
            <a:ext cx="142875"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75</a:t>
            </a:r>
            <a:endParaRPr lang="en-US" altLang="ko-KR" dirty="0">
              <a:latin typeface="Tahoma" pitchFamily="34" charset="0"/>
              <a:ea typeface="Gulim" pitchFamily="34" charset="-127"/>
            </a:endParaRPr>
          </a:p>
        </p:txBody>
      </p:sp>
      <p:sp>
        <p:nvSpPr>
          <p:cNvPr id="272503" name="Rectangle 119"/>
          <p:cNvSpPr>
            <a:spLocks noChangeArrowheads="1"/>
          </p:cNvSpPr>
          <p:nvPr/>
        </p:nvSpPr>
        <p:spPr bwMode="auto">
          <a:xfrm>
            <a:off x="4038600" y="5954713"/>
            <a:ext cx="142875"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84</a:t>
            </a:r>
            <a:endParaRPr lang="en-US" altLang="ko-KR" dirty="0">
              <a:latin typeface="Tahoma" pitchFamily="34" charset="0"/>
              <a:ea typeface="Gulim" pitchFamily="34" charset="-127"/>
            </a:endParaRPr>
          </a:p>
        </p:txBody>
      </p:sp>
      <p:sp>
        <p:nvSpPr>
          <p:cNvPr id="272504" name="Rectangle 120"/>
          <p:cNvSpPr>
            <a:spLocks noChangeArrowheads="1"/>
          </p:cNvSpPr>
          <p:nvPr/>
        </p:nvSpPr>
        <p:spPr bwMode="auto">
          <a:xfrm>
            <a:off x="4038600" y="6116638"/>
            <a:ext cx="142875"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91</a:t>
            </a:r>
            <a:endParaRPr lang="en-US" altLang="ko-KR" dirty="0">
              <a:latin typeface="Tahoma" pitchFamily="34" charset="0"/>
              <a:ea typeface="Gulim" pitchFamily="34" charset="-127"/>
            </a:endParaRPr>
          </a:p>
        </p:txBody>
      </p:sp>
      <p:sp>
        <p:nvSpPr>
          <p:cNvPr id="272505" name="Rectangle 121"/>
          <p:cNvSpPr>
            <a:spLocks noChangeArrowheads="1"/>
          </p:cNvSpPr>
          <p:nvPr/>
        </p:nvSpPr>
        <p:spPr bwMode="auto">
          <a:xfrm>
            <a:off x="4038600" y="6275388"/>
            <a:ext cx="142875"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96</a:t>
            </a:r>
            <a:endParaRPr lang="en-US" altLang="ko-KR" dirty="0">
              <a:latin typeface="Tahoma" pitchFamily="34" charset="0"/>
              <a:ea typeface="Gulim" pitchFamily="34" charset="-127"/>
            </a:endParaRPr>
          </a:p>
        </p:txBody>
      </p:sp>
      <p:sp>
        <p:nvSpPr>
          <p:cNvPr id="272506" name="Rectangle 122"/>
          <p:cNvSpPr>
            <a:spLocks noChangeArrowheads="1"/>
          </p:cNvSpPr>
          <p:nvPr/>
        </p:nvSpPr>
        <p:spPr bwMode="auto">
          <a:xfrm>
            <a:off x="4812475" y="4372100"/>
            <a:ext cx="669925" cy="507831"/>
          </a:xfrm>
          <a:prstGeom prst="rect">
            <a:avLst/>
          </a:prstGeom>
          <a:noFill/>
          <a:ln w="9525">
            <a:noFill/>
            <a:miter lim="800000"/>
            <a:headEnd/>
            <a:tailEnd/>
          </a:ln>
        </p:spPr>
        <p:txBody>
          <a:bodyPr lIns="0" tIns="0" rIns="0" bIns="0">
            <a:spAutoFit/>
          </a:bodyPr>
          <a:lstStyle/>
          <a:p>
            <a:pPr marL="1588" indent="-1588" algn="ctr">
              <a:spcBef>
                <a:spcPct val="0"/>
              </a:spcBef>
            </a:pPr>
            <a:r>
              <a:rPr lang="en-US" altLang="ko-KR" sz="1100" dirty="0">
                <a:solidFill>
                  <a:srgbClr val="000000"/>
                </a:solidFill>
                <a:latin typeface="Myriad Pro" pitchFamily="34" charset="0"/>
                <a:ea typeface="Gulim" pitchFamily="34" charset="-127"/>
              </a:rPr>
              <a:t>Variable cost</a:t>
            </a:r>
          </a:p>
          <a:p>
            <a:pPr marL="1588" indent="-1588" algn="ctr">
              <a:spcBef>
                <a:spcPct val="0"/>
              </a:spcBef>
            </a:pPr>
            <a:r>
              <a:rPr lang="en-US" altLang="ko-KR" sz="1100" dirty="0">
                <a:solidFill>
                  <a:srgbClr val="000000"/>
                </a:solidFill>
                <a:latin typeface="Myriad Pro" pitchFamily="34" charset="0"/>
                <a:ea typeface="Gulim" pitchFamily="34" charset="-127"/>
              </a:rPr>
              <a:t>(</a:t>
            </a:r>
            <a:r>
              <a:rPr lang="en-US" altLang="ko-KR" sz="1100" i="1" dirty="0">
                <a:solidFill>
                  <a:srgbClr val="000000"/>
                </a:solidFill>
                <a:latin typeface="Myriad Pro" pitchFamily="34" charset="0"/>
                <a:ea typeface="Gulim" pitchFamily="34" charset="-127"/>
              </a:rPr>
              <a:t>VC</a:t>
            </a:r>
            <a:r>
              <a:rPr lang="en-US" altLang="ko-KR" sz="1100" dirty="0">
                <a:solidFill>
                  <a:srgbClr val="000000"/>
                </a:solidFill>
                <a:latin typeface="Myriad Pro" pitchFamily="34" charset="0"/>
                <a:ea typeface="Gulim" pitchFamily="34" charset="-127"/>
              </a:rPr>
              <a:t>)</a:t>
            </a:r>
            <a:endParaRPr lang="en-US" altLang="ko-KR" dirty="0">
              <a:latin typeface="Tahoma" pitchFamily="34" charset="0"/>
              <a:ea typeface="Gulim" pitchFamily="34" charset="-127"/>
            </a:endParaRPr>
          </a:p>
        </p:txBody>
      </p:sp>
      <p:sp>
        <p:nvSpPr>
          <p:cNvPr id="272507" name="Rectangle 123"/>
          <p:cNvSpPr>
            <a:spLocks noChangeArrowheads="1"/>
          </p:cNvSpPr>
          <p:nvPr/>
        </p:nvSpPr>
        <p:spPr bwMode="auto">
          <a:xfrm>
            <a:off x="6807200" y="4386388"/>
            <a:ext cx="442913" cy="269875"/>
          </a:xfrm>
          <a:prstGeom prst="rect">
            <a:avLst/>
          </a:prstGeom>
          <a:noFill/>
          <a:ln w="9525">
            <a:noFill/>
            <a:miter lim="800000"/>
            <a:headEnd/>
            <a:tailEnd/>
          </a:ln>
        </p:spPr>
        <p:txBody>
          <a:bodyPr lIns="0" tIns="0" rIns="0" bIns="0">
            <a:spAutoFit/>
          </a:bodyPr>
          <a:lstStyle/>
          <a:p>
            <a:pPr marL="1588" indent="-1588" algn="ctr"/>
            <a:r>
              <a:rPr lang="en-US" altLang="ko-KR" sz="1100" dirty="0">
                <a:solidFill>
                  <a:srgbClr val="000000"/>
                </a:solidFill>
                <a:latin typeface="Myriad Pro" pitchFamily="34" charset="0"/>
                <a:ea typeface="Gulim" pitchFamily="34" charset="-127"/>
              </a:rPr>
              <a:t>Total cost</a:t>
            </a:r>
            <a:endParaRPr lang="en-US" altLang="ko-KR" dirty="0">
              <a:latin typeface="Tahoma" pitchFamily="34" charset="0"/>
              <a:ea typeface="Gulim" pitchFamily="34" charset="-127"/>
            </a:endParaRPr>
          </a:p>
        </p:txBody>
      </p:sp>
      <p:sp>
        <p:nvSpPr>
          <p:cNvPr id="272509" name="Rectangle 125"/>
          <p:cNvSpPr>
            <a:spLocks noChangeArrowheads="1"/>
          </p:cNvSpPr>
          <p:nvPr/>
        </p:nvSpPr>
        <p:spPr bwMode="auto">
          <a:xfrm>
            <a:off x="6516216" y="4725144"/>
            <a:ext cx="1008112" cy="169277"/>
          </a:xfrm>
          <a:prstGeom prst="rect">
            <a:avLst/>
          </a:prstGeom>
          <a:noFill/>
          <a:ln w="9525">
            <a:noFill/>
            <a:miter lim="800000"/>
            <a:headEnd/>
            <a:tailEnd/>
          </a:ln>
        </p:spPr>
        <p:txBody>
          <a:bodyPr wrap="square" lIns="0" tIns="0" rIns="0" bIns="0">
            <a:spAutoFit/>
          </a:bodyPr>
          <a:lstStyle/>
          <a:p>
            <a:pPr marL="1588" indent="-1588" algn="ctr"/>
            <a:r>
              <a:rPr lang="en-US" altLang="ko-KR" sz="1100" i="1" dirty="0">
                <a:solidFill>
                  <a:srgbClr val="000000"/>
                </a:solidFill>
                <a:latin typeface="Myriad Pro" pitchFamily="34" charset="0"/>
                <a:ea typeface="Gulim" pitchFamily="34" charset="-127"/>
              </a:rPr>
              <a:t>(TC = FC + </a:t>
            </a:r>
            <a:r>
              <a:rPr lang="en-US" altLang="ko-KR" sz="1100" i="1" dirty="0" smtClean="0">
                <a:solidFill>
                  <a:srgbClr val="000000"/>
                </a:solidFill>
                <a:latin typeface="Myriad Pro" pitchFamily="34" charset="0"/>
                <a:ea typeface="Gulim" pitchFamily="34" charset="-127"/>
              </a:rPr>
              <a:t>VC)</a:t>
            </a:r>
            <a:endParaRPr lang="en-US" altLang="ko-KR" i="1" dirty="0">
              <a:latin typeface="Tahoma" pitchFamily="34" charset="0"/>
              <a:ea typeface="Gulim" pitchFamily="34" charset="-127"/>
            </a:endParaRPr>
          </a:p>
        </p:txBody>
      </p:sp>
      <p:sp>
        <p:nvSpPr>
          <p:cNvPr id="272510" name="Line 126"/>
          <p:cNvSpPr>
            <a:spLocks noChangeShapeType="1"/>
          </p:cNvSpPr>
          <p:nvPr/>
        </p:nvSpPr>
        <p:spPr bwMode="auto">
          <a:xfrm flipH="1">
            <a:off x="1747838" y="5160963"/>
            <a:ext cx="5800725" cy="0"/>
          </a:xfrm>
          <a:prstGeom prst="line">
            <a:avLst/>
          </a:prstGeom>
          <a:noFill/>
          <a:ln w="6350">
            <a:solidFill>
              <a:srgbClr val="D1D3D4"/>
            </a:solidFill>
            <a:miter lim="800000"/>
            <a:headEnd/>
            <a:tailEnd/>
          </a:ln>
        </p:spPr>
        <p:txBody>
          <a:bodyPr/>
          <a:lstStyle/>
          <a:p>
            <a:endParaRPr lang="en-US" dirty="0"/>
          </a:p>
        </p:txBody>
      </p:sp>
      <p:sp>
        <p:nvSpPr>
          <p:cNvPr id="272511" name="Line 127"/>
          <p:cNvSpPr>
            <a:spLocks noChangeShapeType="1"/>
          </p:cNvSpPr>
          <p:nvPr/>
        </p:nvSpPr>
        <p:spPr bwMode="auto">
          <a:xfrm flipH="1">
            <a:off x="1747838" y="5319713"/>
            <a:ext cx="5800725" cy="0"/>
          </a:xfrm>
          <a:prstGeom prst="line">
            <a:avLst/>
          </a:prstGeom>
          <a:noFill/>
          <a:ln w="6350">
            <a:solidFill>
              <a:srgbClr val="D1D3D4"/>
            </a:solidFill>
            <a:miter lim="800000"/>
            <a:headEnd/>
            <a:tailEnd/>
          </a:ln>
        </p:spPr>
        <p:txBody>
          <a:bodyPr/>
          <a:lstStyle/>
          <a:p>
            <a:endParaRPr lang="en-US" dirty="0"/>
          </a:p>
        </p:txBody>
      </p:sp>
      <p:sp>
        <p:nvSpPr>
          <p:cNvPr id="272512" name="Line 128"/>
          <p:cNvSpPr>
            <a:spLocks noChangeShapeType="1"/>
          </p:cNvSpPr>
          <p:nvPr/>
        </p:nvSpPr>
        <p:spPr bwMode="auto">
          <a:xfrm flipH="1">
            <a:off x="1747838" y="5480050"/>
            <a:ext cx="5800725" cy="0"/>
          </a:xfrm>
          <a:prstGeom prst="line">
            <a:avLst/>
          </a:prstGeom>
          <a:noFill/>
          <a:ln w="6350">
            <a:solidFill>
              <a:srgbClr val="D1D3D4"/>
            </a:solidFill>
            <a:miter lim="800000"/>
            <a:headEnd/>
            <a:tailEnd/>
          </a:ln>
        </p:spPr>
        <p:txBody>
          <a:bodyPr/>
          <a:lstStyle/>
          <a:p>
            <a:endParaRPr lang="en-US" dirty="0"/>
          </a:p>
        </p:txBody>
      </p:sp>
      <p:sp>
        <p:nvSpPr>
          <p:cNvPr id="272513" name="Line 129"/>
          <p:cNvSpPr>
            <a:spLocks noChangeShapeType="1"/>
          </p:cNvSpPr>
          <p:nvPr/>
        </p:nvSpPr>
        <p:spPr bwMode="auto">
          <a:xfrm flipH="1">
            <a:off x="1747838" y="5638800"/>
            <a:ext cx="5800725" cy="0"/>
          </a:xfrm>
          <a:prstGeom prst="line">
            <a:avLst/>
          </a:prstGeom>
          <a:noFill/>
          <a:ln w="6350">
            <a:solidFill>
              <a:srgbClr val="D1D3D4"/>
            </a:solidFill>
            <a:miter lim="800000"/>
            <a:headEnd/>
            <a:tailEnd/>
          </a:ln>
        </p:spPr>
        <p:txBody>
          <a:bodyPr/>
          <a:lstStyle/>
          <a:p>
            <a:endParaRPr lang="en-US" dirty="0"/>
          </a:p>
        </p:txBody>
      </p:sp>
      <p:sp>
        <p:nvSpPr>
          <p:cNvPr id="272514" name="Line 130"/>
          <p:cNvSpPr>
            <a:spLocks noChangeShapeType="1"/>
          </p:cNvSpPr>
          <p:nvPr/>
        </p:nvSpPr>
        <p:spPr bwMode="auto">
          <a:xfrm flipH="1">
            <a:off x="1747838" y="5797550"/>
            <a:ext cx="5800725" cy="0"/>
          </a:xfrm>
          <a:prstGeom prst="line">
            <a:avLst/>
          </a:prstGeom>
          <a:noFill/>
          <a:ln w="6350">
            <a:solidFill>
              <a:srgbClr val="D1D3D4"/>
            </a:solidFill>
            <a:miter lim="800000"/>
            <a:headEnd/>
            <a:tailEnd/>
          </a:ln>
        </p:spPr>
        <p:txBody>
          <a:bodyPr/>
          <a:lstStyle/>
          <a:p>
            <a:endParaRPr lang="en-US" dirty="0"/>
          </a:p>
        </p:txBody>
      </p:sp>
      <p:sp>
        <p:nvSpPr>
          <p:cNvPr id="272515" name="Line 131"/>
          <p:cNvSpPr>
            <a:spLocks noChangeShapeType="1"/>
          </p:cNvSpPr>
          <p:nvPr/>
        </p:nvSpPr>
        <p:spPr bwMode="auto">
          <a:xfrm flipH="1">
            <a:off x="1747838" y="5956300"/>
            <a:ext cx="5800725" cy="0"/>
          </a:xfrm>
          <a:prstGeom prst="line">
            <a:avLst/>
          </a:prstGeom>
          <a:noFill/>
          <a:ln w="6350">
            <a:solidFill>
              <a:srgbClr val="D1D3D4"/>
            </a:solidFill>
            <a:miter lim="800000"/>
            <a:headEnd/>
            <a:tailEnd/>
          </a:ln>
        </p:spPr>
        <p:txBody>
          <a:bodyPr/>
          <a:lstStyle/>
          <a:p>
            <a:endParaRPr lang="en-US" dirty="0"/>
          </a:p>
        </p:txBody>
      </p:sp>
      <p:sp>
        <p:nvSpPr>
          <p:cNvPr id="272516" name="Line 132"/>
          <p:cNvSpPr>
            <a:spLocks noChangeShapeType="1"/>
          </p:cNvSpPr>
          <p:nvPr/>
        </p:nvSpPr>
        <p:spPr bwMode="auto">
          <a:xfrm flipH="1">
            <a:off x="1747838" y="6116638"/>
            <a:ext cx="5800725" cy="0"/>
          </a:xfrm>
          <a:prstGeom prst="line">
            <a:avLst/>
          </a:prstGeom>
          <a:noFill/>
          <a:ln w="6350">
            <a:solidFill>
              <a:srgbClr val="D1D3D4"/>
            </a:solidFill>
            <a:miter lim="800000"/>
            <a:headEnd/>
            <a:tailEnd/>
          </a:ln>
        </p:spPr>
        <p:txBody>
          <a:bodyPr/>
          <a:lstStyle/>
          <a:p>
            <a:endParaRPr lang="en-US" dirty="0"/>
          </a:p>
        </p:txBody>
      </p:sp>
      <p:sp>
        <p:nvSpPr>
          <p:cNvPr id="272517" name="Line 133"/>
          <p:cNvSpPr>
            <a:spLocks noChangeShapeType="1"/>
          </p:cNvSpPr>
          <p:nvPr/>
        </p:nvSpPr>
        <p:spPr bwMode="auto">
          <a:xfrm flipH="1">
            <a:off x="1747838" y="6275388"/>
            <a:ext cx="5800725" cy="0"/>
          </a:xfrm>
          <a:prstGeom prst="line">
            <a:avLst/>
          </a:prstGeom>
          <a:noFill/>
          <a:ln w="6350">
            <a:solidFill>
              <a:srgbClr val="D1D3D4"/>
            </a:solidFill>
            <a:miter lim="800000"/>
            <a:headEnd/>
            <a:tailEnd/>
          </a:ln>
        </p:spPr>
        <p:txBody>
          <a:bodyPr/>
          <a:lstStyle/>
          <a:p>
            <a:endParaRPr lang="en-US" dirty="0"/>
          </a:p>
        </p:txBody>
      </p:sp>
      <p:sp>
        <p:nvSpPr>
          <p:cNvPr id="272518" name="Line 134"/>
          <p:cNvSpPr>
            <a:spLocks noChangeShapeType="1"/>
          </p:cNvSpPr>
          <p:nvPr/>
        </p:nvSpPr>
        <p:spPr bwMode="auto">
          <a:xfrm>
            <a:off x="1747838" y="4956175"/>
            <a:ext cx="5800725" cy="0"/>
          </a:xfrm>
          <a:prstGeom prst="line">
            <a:avLst/>
          </a:prstGeom>
          <a:noFill/>
          <a:ln w="14288">
            <a:solidFill>
              <a:srgbClr val="BCBEC0"/>
            </a:solidFill>
            <a:miter lim="800000"/>
            <a:headEnd/>
            <a:tailEnd/>
          </a:ln>
        </p:spPr>
        <p:txBody>
          <a:bodyPr/>
          <a:lstStyle/>
          <a:p>
            <a:endParaRPr lang="en-US" dirty="0"/>
          </a:p>
        </p:txBody>
      </p:sp>
      <p:sp>
        <p:nvSpPr>
          <p:cNvPr id="272519" name="Rectangle 135"/>
          <p:cNvSpPr>
            <a:spLocks noChangeArrowheads="1"/>
          </p:cNvSpPr>
          <p:nvPr/>
        </p:nvSpPr>
        <p:spPr bwMode="auto">
          <a:xfrm>
            <a:off x="5078413" y="5003800"/>
            <a:ext cx="71437"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a:t>
            </a:r>
            <a:endParaRPr lang="en-US" altLang="ko-KR" dirty="0">
              <a:latin typeface="Tahoma" pitchFamily="34" charset="0"/>
              <a:ea typeface="Gulim" pitchFamily="34" charset="-127"/>
            </a:endParaRPr>
          </a:p>
        </p:txBody>
      </p:sp>
      <p:sp>
        <p:nvSpPr>
          <p:cNvPr id="272520" name="Rectangle 136"/>
          <p:cNvSpPr>
            <a:spLocks noChangeArrowheads="1"/>
          </p:cNvSpPr>
          <p:nvPr/>
        </p:nvSpPr>
        <p:spPr bwMode="auto">
          <a:xfrm>
            <a:off x="6872288" y="5003800"/>
            <a:ext cx="71437"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a:t>
            </a:r>
            <a:endParaRPr lang="en-US" altLang="ko-KR" dirty="0">
              <a:latin typeface="Tahoma" pitchFamily="34" charset="0"/>
              <a:ea typeface="Gulim" pitchFamily="34" charset="-127"/>
            </a:endParaRPr>
          </a:p>
        </p:txBody>
      </p:sp>
      <p:sp>
        <p:nvSpPr>
          <p:cNvPr id="272521" name="Line 137"/>
          <p:cNvSpPr>
            <a:spLocks noChangeShapeType="1"/>
          </p:cNvSpPr>
          <p:nvPr/>
        </p:nvSpPr>
        <p:spPr bwMode="auto">
          <a:xfrm flipV="1">
            <a:off x="2635250" y="4311650"/>
            <a:ext cx="0" cy="2184400"/>
          </a:xfrm>
          <a:prstGeom prst="line">
            <a:avLst/>
          </a:prstGeom>
          <a:noFill/>
          <a:ln w="14288">
            <a:solidFill>
              <a:srgbClr val="BCBEC0"/>
            </a:solidFill>
            <a:miter lim="800000"/>
            <a:headEnd/>
            <a:tailEnd/>
          </a:ln>
        </p:spPr>
        <p:txBody>
          <a:bodyPr/>
          <a:lstStyle/>
          <a:p>
            <a:endParaRPr lang="en-US" dirty="0"/>
          </a:p>
        </p:txBody>
      </p:sp>
      <p:sp>
        <p:nvSpPr>
          <p:cNvPr id="272522" name="Line 138"/>
          <p:cNvSpPr>
            <a:spLocks noChangeShapeType="1"/>
          </p:cNvSpPr>
          <p:nvPr/>
        </p:nvSpPr>
        <p:spPr bwMode="auto">
          <a:xfrm flipV="1">
            <a:off x="3619500" y="4311650"/>
            <a:ext cx="0" cy="2184400"/>
          </a:xfrm>
          <a:prstGeom prst="line">
            <a:avLst/>
          </a:prstGeom>
          <a:noFill/>
          <a:ln w="14288">
            <a:solidFill>
              <a:srgbClr val="BCBEC0"/>
            </a:solidFill>
            <a:miter lim="800000"/>
            <a:headEnd/>
            <a:tailEnd/>
          </a:ln>
        </p:spPr>
        <p:txBody>
          <a:bodyPr/>
          <a:lstStyle/>
          <a:p>
            <a:endParaRPr lang="en-US" dirty="0"/>
          </a:p>
        </p:txBody>
      </p:sp>
      <p:sp>
        <p:nvSpPr>
          <p:cNvPr id="272523" name="Line 139"/>
          <p:cNvSpPr>
            <a:spLocks noChangeShapeType="1"/>
          </p:cNvSpPr>
          <p:nvPr/>
        </p:nvSpPr>
        <p:spPr bwMode="auto">
          <a:xfrm flipV="1">
            <a:off x="4640263" y="4311650"/>
            <a:ext cx="0" cy="2184400"/>
          </a:xfrm>
          <a:prstGeom prst="line">
            <a:avLst/>
          </a:prstGeom>
          <a:noFill/>
          <a:ln w="14288">
            <a:solidFill>
              <a:srgbClr val="BCBEC0"/>
            </a:solidFill>
            <a:miter lim="800000"/>
            <a:headEnd/>
            <a:tailEnd/>
          </a:ln>
        </p:spPr>
        <p:txBody>
          <a:bodyPr/>
          <a:lstStyle/>
          <a:p>
            <a:endParaRPr lang="en-US" dirty="0"/>
          </a:p>
        </p:txBody>
      </p:sp>
      <p:sp>
        <p:nvSpPr>
          <p:cNvPr id="272524" name="Line 140"/>
          <p:cNvSpPr>
            <a:spLocks noChangeShapeType="1"/>
          </p:cNvSpPr>
          <p:nvPr/>
        </p:nvSpPr>
        <p:spPr bwMode="auto">
          <a:xfrm flipV="1">
            <a:off x="5594350" y="4311650"/>
            <a:ext cx="0" cy="2184400"/>
          </a:xfrm>
          <a:prstGeom prst="line">
            <a:avLst/>
          </a:prstGeom>
          <a:noFill/>
          <a:ln w="14288">
            <a:solidFill>
              <a:srgbClr val="BCBEC0"/>
            </a:solidFill>
            <a:miter lim="800000"/>
            <a:headEnd/>
            <a:tailEnd/>
          </a:ln>
        </p:spPr>
        <p:txBody>
          <a:bodyPr/>
          <a:lstStyle/>
          <a:p>
            <a:endParaRPr lang="en-US" dirty="0"/>
          </a:p>
        </p:txBody>
      </p:sp>
      <p:sp>
        <p:nvSpPr>
          <p:cNvPr id="272525" name="Line 141"/>
          <p:cNvSpPr>
            <a:spLocks noChangeShapeType="1"/>
          </p:cNvSpPr>
          <p:nvPr/>
        </p:nvSpPr>
        <p:spPr bwMode="auto">
          <a:xfrm flipV="1">
            <a:off x="6489700" y="4311650"/>
            <a:ext cx="0" cy="2184400"/>
          </a:xfrm>
          <a:prstGeom prst="line">
            <a:avLst/>
          </a:prstGeom>
          <a:noFill/>
          <a:ln w="14288">
            <a:solidFill>
              <a:srgbClr val="BCBEC0"/>
            </a:solidFill>
            <a:miter lim="800000"/>
            <a:headEnd/>
            <a:tailEnd/>
          </a:ln>
        </p:spPr>
        <p:txBody>
          <a:bodyPr/>
          <a:lstStyle/>
          <a:p>
            <a:endParaRPr lang="en-US" dirty="0"/>
          </a:p>
        </p:txBody>
      </p:sp>
      <p:sp>
        <p:nvSpPr>
          <p:cNvPr id="272526" name="Rectangle 142"/>
          <p:cNvSpPr>
            <a:spLocks noChangeArrowheads="1"/>
          </p:cNvSpPr>
          <p:nvPr/>
        </p:nvSpPr>
        <p:spPr bwMode="auto">
          <a:xfrm>
            <a:off x="1747838" y="4311650"/>
            <a:ext cx="5800725" cy="2184400"/>
          </a:xfrm>
          <a:prstGeom prst="rect">
            <a:avLst/>
          </a:prstGeom>
          <a:noFill/>
          <a:ln w="28575">
            <a:solidFill>
              <a:srgbClr val="C6B7B0"/>
            </a:solidFill>
            <a:miter lim="800000"/>
            <a:headEnd/>
            <a:tailEnd/>
          </a:ln>
        </p:spPr>
        <p:txBody>
          <a:bodyPr/>
          <a:lstStyle/>
          <a:p>
            <a:endParaRPr lang="ko-KR" altLang="en-US">
              <a:ea typeface="Gulim" pitchFamily="34" charset="-127"/>
            </a:endParaRPr>
          </a:p>
        </p:txBody>
      </p:sp>
      <p:sp>
        <p:nvSpPr>
          <p:cNvPr id="272527" name="Rectangle 143"/>
          <p:cNvSpPr>
            <a:spLocks noChangeArrowheads="1"/>
          </p:cNvSpPr>
          <p:nvPr/>
        </p:nvSpPr>
        <p:spPr bwMode="auto">
          <a:xfrm>
            <a:off x="2813113" y="4398263"/>
            <a:ext cx="681037" cy="338554"/>
          </a:xfrm>
          <a:prstGeom prst="rect">
            <a:avLst/>
          </a:prstGeom>
          <a:noFill/>
          <a:ln w="9525">
            <a:noFill/>
            <a:miter lim="800000"/>
            <a:headEnd/>
            <a:tailEnd/>
          </a:ln>
        </p:spPr>
        <p:txBody>
          <a:bodyPr lIns="0" tIns="0" rIns="0" bIns="0">
            <a:spAutoFit/>
          </a:bodyPr>
          <a:lstStyle/>
          <a:p>
            <a:pPr marL="1588" indent="-1588" algn="ctr"/>
            <a:r>
              <a:rPr lang="en-US" altLang="ko-KR" sz="1100" dirty="0">
                <a:solidFill>
                  <a:srgbClr val="000000"/>
                </a:solidFill>
                <a:latin typeface="Myriad Pro" pitchFamily="34" charset="0"/>
                <a:ea typeface="Gulim" pitchFamily="34" charset="-127"/>
              </a:rPr>
              <a:t>Quantity of labor </a:t>
            </a:r>
            <a:r>
              <a:rPr lang="en-US" altLang="ko-KR" sz="1100" i="1" dirty="0">
                <a:solidFill>
                  <a:srgbClr val="000000"/>
                </a:solidFill>
                <a:latin typeface="Myriad Pro" pitchFamily="34" charset="0"/>
                <a:ea typeface="Gulim" pitchFamily="34" charset="-127"/>
              </a:rPr>
              <a:t>L</a:t>
            </a:r>
            <a:endParaRPr lang="en-US" altLang="ko-KR" i="1" dirty="0">
              <a:latin typeface="Tahoma" pitchFamily="34" charset="0"/>
              <a:ea typeface="Gulim" pitchFamily="34" charset="-127"/>
            </a:endParaRPr>
          </a:p>
        </p:txBody>
      </p:sp>
      <p:sp>
        <p:nvSpPr>
          <p:cNvPr id="272528" name="Rectangle 144"/>
          <p:cNvSpPr>
            <a:spLocks noChangeArrowheads="1"/>
          </p:cNvSpPr>
          <p:nvPr/>
        </p:nvSpPr>
        <p:spPr bwMode="auto">
          <a:xfrm>
            <a:off x="2876465" y="4724400"/>
            <a:ext cx="471284" cy="153888"/>
          </a:xfrm>
          <a:prstGeom prst="rect">
            <a:avLst/>
          </a:prstGeom>
          <a:noFill/>
          <a:ln w="9525">
            <a:noFill/>
            <a:miter lim="800000"/>
            <a:headEnd/>
            <a:tailEnd/>
          </a:ln>
        </p:spPr>
        <p:txBody>
          <a:bodyPr wrap="none" lIns="0" tIns="0" rIns="0" bIns="0">
            <a:spAutoFit/>
          </a:bodyPr>
          <a:lstStyle/>
          <a:p>
            <a:pPr marL="1588" indent="-1588" algn="ctr"/>
            <a:r>
              <a:rPr lang="en-US" altLang="ko-KR" sz="1000" dirty="0">
                <a:solidFill>
                  <a:srgbClr val="000000"/>
                </a:solidFill>
                <a:latin typeface="Myriad Pro" pitchFamily="34" charset="0"/>
                <a:ea typeface="Gulim" pitchFamily="34" charset="-127"/>
              </a:rPr>
              <a:t>(worker)</a:t>
            </a:r>
            <a:endParaRPr lang="en-US" altLang="ko-KR" dirty="0">
              <a:latin typeface="Tahoma" pitchFamily="34" charset="0"/>
              <a:ea typeface="Gulim" pitchFamily="34" charset="-127"/>
            </a:endParaRPr>
          </a:p>
        </p:txBody>
      </p:sp>
      <p:sp>
        <p:nvSpPr>
          <p:cNvPr id="272529" name="Rectangle 145"/>
          <p:cNvSpPr>
            <a:spLocks noChangeArrowheads="1"/>
          </p:cNvSpPr>
          <p:nvPr/>
        </p:nvSpPr>
        <p:spPr bwMode="auto">
          <a:xfrm>
            <a:off x="3713225" y="4398263"/>
            <a:ext cx="909638" cy="338554"/>
          </a:xfrm>
          <a:prstGeom prst="rect">
            <a:avLst/>
          </a:prstGeom>
          <a:noFill/>
          <a:ln w="9525">
            <a:noFill/>
            <a:miter lim="800000"/>
            <a:headEnd/>
            <a:tailEnd/>
          </a:ln>
        </p:spPr>
        <p:txBody>
          <a:bodyPr lIns="0" tIns="0" rIns="0" bIns="0">
            <a:spAutoFit/>
          </a:bodyPr>
          <a:lstStyle/>
          <a:p>
            <a:pPr marL="1588" indent="-1588" algn="ctr"/>
            <a:r>
              <a:rPr lang="en-US" altLang="ko-KR" sz="1100" dirty="0">
                <a:solidFill>
                  <a:srgbClr val="000000"/>
                </a:solidFill>
                <a:latin typeface="Myriad Pro" pitchFamily="34" charset="0"/>
                <a:ea typeface="Gulim" pitchFamily="34" charset="-127"/>
              </a:rPr>
              <a:t>Quantity of wheat </a:t>
            </a:r>
            <a:r>
              <a:rPr lang="en-US" altLang="ko-KR" sz="1100" i="1" dirty="0">
                <a:solidFill>
                  <a:srgbClr val="000000"/>
                </a:solidFill>
                <a:latin typeface="Myriad Pro" pitchFamily="34" charset="0"/>
                <a:ea typeface="Gulim" pitchFamily="34" charset="-127"/>
              </a:rPr>
              <a:t>Q</a:t>
            </a:r>
            <a:endParaRPr lang="en-US" altLang="ko-KR" i="1" dirty="0">
              <a:latin typeface="Tahoma" pitchFamily="34" charset="0"/>
              <a:ea typeface="Gulim" pitchFamily="34" charset="-127"/>
            </a:endParaRPr>
          </a:p>
        </p:txBody>
      </p:sp>
      <p:sp>
        <p:nvSpPr>
          <p:cNvPr id="272530" name="Rectangle 146"/>
          <p:cNvSpPr>
            <a:spLocks noChangeArrowheads="1"/>
          </p:cNvSpPr>
          <p:nvPr/>
        </p:nvSpPr>
        <p:spPr bwMode="auto">
          <a:xfrm>
            <a:off x="3916264" y="4736275"/>
            <a:ext cx="525785" cy="153888"/>
          </a:xfrm>
          <a:prstGeom prst="rect">
            <a:avLst/>
          </a:prstGeom>
          <a:noFill/>
          <a:ln w="9525">
            <a:noFill/>
            <a:miter lim="800000"/>
            <a:headEnd/>
            <a:tailEnd/>
          </a:ln>
        </p:spPr>
        <p:txBody>
          <a:bodyPr wrap="none" lIns="0" tIns="0" rIns="0" bIns="0">
            <a:spAutoFit/>
          </a:bodyPr>
          <a:lstStyle/>
          <a:p>
            <a:pPr marL="1588" indent="-1588" algn="ctr"/>
            <a:r>
              <a:rPr lang="en-US" altLang="ko-KR" sz="1000" dirty="0">
                <a:solidFill>
                  <a:srgbClr val="000000"/>
                </a:solidFill>
                <a:latin typeface="Myriad Pro" pitchFamily="34" charset="0"/>
                <a:ea typeface="Gulim" pitchFamily="34" charset="-127"/>
              </a:rPr>
              <a:t>(bushels)</a:t>
            </a:r>
            <a:endParaRPr lang="en-US" altLang="ko-KR" dirty="0">
              <a:latin typeface="Tahoma" pitchFamily="34" charset="0"/>
              <a:ea typeface="Gulim" pitchFamily="34" charset="-127"/>
            </a:endParaRPr>
          </a:p>
        </p:txBody>
      </p:sp>
      <p:sp>
        <p:nvSpPr>
          <p:cNvPr id="272531" name="Rectangle 147"/>
          <p:cNvSpPr>
            <a:spLocks noChangeArrowheads="1"/>
          </p:cNvSpPr>
          <p:nvPr/>
        </p:nvSpPr>
        <p:spPr bwMode="auto">
          <a:xfrm>
            <a:off x="5714113" y="4469513"/>
            <a:ext cx="671512" cy="338554"/>
          </a:xfrm>
          <a:prstGeom prst="rect">
            <a:avLst/>
          </a:prstGeom>
          <a:noFill/>
          <a:ln w="9525">
            <a:noFill/>
            <a:miter lim="800000"/>
            <a:headEnd/>
            <a:tailEnd/>
          </a:ln>
        </p:spPr>
        <p:txBody>
          <a:bodyPr lIns="0" tIns="0" rIns="0" bIns="0">
            <a:spAutoFit/>
          </a:bodyPr>
          <a:lstStyle/>
          <a:p>
            <a:pPr marL="1588" indent="-1588" algn="ctr"/>
            <a:r>
              <a:rPr lang="en-US" altLang="ko-KR" sz="1100" dirty="0">
                <a:solidFill>
                  <a:srgbClr val="000000"/>
                </a:solidFill>
                <a:latin typeface="Myriad Pro" pitchFamily="34" charset="0"/>
                <a:ea typeface="Gulim" pitchFamily="34" charset="-127"/>
              </a:rPr>
              <a:t>Fixed Cost     (</a:t>
            </a:r>
            <a:r>
              <a:rPr lang="en-US" altLang="ko-KR" sz="1100" i="1" dirty="0">
                <a:solidFill>
                  <a:srgbClr val="000000"/>
                </a:solidFill>
                <a:latin typeface="Myriad Pro" pitchFamily="34" charset="0"/>
                <a:ea typeface="Gulim" pitchFamily="34" charset="-127"/>
              </a:rPr>
              <a:t>FC</a:t>
            </a:r>
            <a:r>
              <a:rPr lang="en-US" altLang="ko-KR" sz="1100" dirty="0">
                <a:solidFill>
                  <a:srgbClr val="000000"/>
                </a:solidFill>
                <a:latin typeface="Myriad Pro" pitchFamily="34" charset="0"/>
                <a:ea typeface="Gulim" pitchFamily="34" charset="-127"/>
              </a:rPr>
              <a:t>)</a:t>
            </a:r>
            <a:endParaRPr lang="en-US" altLang="ko-KR" dirty="0">
              <a:latin typeface="Tahoma" pitchFamily="34" charset="0"/>
              <a:ea typeface="Gulim" pitchFamily="34" charset="-127"/>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4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24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24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24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24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24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24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24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24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24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24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24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24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24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24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24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24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2449"/>
                                        </p:tgtEl>
                                        <p:attrNameLst>
                                          <p:attrName>style.visibility</p:attrName>
                                        </p:attrNameLst>
                                      </p:cBhvr>
                                      <p:to>
                                        <p:strVal val="visible"/>
                                      </p:to>
                                    </p:set>
                                  </p:childTnLst>
                                </p:cTn>
                              </p:par>
                              <p:par>
                                <p:cTn id="41" presetID="22" presetClass="entr" presetSubtype="4" fill="hold" grpId="0" nodeType="withEffect">
                                  <p:stCondLst>
                                    <p:cond delay="0"/>
                                  </p:stCondLst>
                                  <p:childTnLst>
                                    <p:set>
                                      <p:cBhvr>
                                        <p:cTn id="42" dur="1" fill="hold">
                                          <p:stCondLst>
                                            <p:cond delay="0"/>
                                          </p:stCondLst>
                                        </p:cTn>
                                        <p:tgtEl>
                                          <p:spTgt spid="272391"/>
                                        </p:tgtEl>
                                        <p:attrNameLst>
                                          <p:attrName>style.visibility</p:attrName>
                                        </p:attrNameLst>
                                      </p:cBhvr>
                                      <p:to>
                                        <p:strVal val="visible"/>
                                      </p:to>
                                    </p:set>
                                    <p:animEffect transition="in" filter="wipe(down)">
                                      <p:cBhvr>
                                        <p:cTn id="43" dur="500"/>
                                        <p:tgtEl>
                                          <p:spTgt spid="272391"/>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272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91" grpId="0" animBg="1"/>
      <p:bldP spid="272431" grpId="0" animBg="1"/>
      <p:bldP spid="272432" grpId="0" animBg="1"/>
      <p:bldP spid="272433" grpId="0" animBg="1"/>
      <p:bldP spid="272434" grpId="0" animBg="1"/>
      <p:bldP spid="272435" grpId="0" animBg="1"/>
      <p:bldP spid="272436" grpId="0" animBg="1"/>
      <p:bldP spid="272437" grpId="0" animBg="1"/>
      <p:bldP spid="272438" grpId="0" animBg="1"/>
      <p:bldP spid="272439" grpId="0" animBg="1"/>
      <p:bldP spid="272440" grpId="0"/>
      <p:bldP spid="272441" grpId="0"/>
      <p:bldP spid="272442" grpId="0"/>
      <p:bldP spid="272443" grpId="0"/>
      <p:bldP spid="272444" grpId="0"/>
      <p:bldP spid="272445" grpId="0"/>
      <p:bldP spid="272446" grpId="0"/>
      <p:bldP spid="272447" grpId="0"/>
      <p:bldP spid="272448" grpId="0"/>
      <p:bldP spid="2724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rrowheads="1"/>
          </p:cNvSpPr>
          <p:nvPr>
            <p:ph type="title" idx="4294967295"/>
          </p:nvPr>
        </p:nvSpPr>
        <p:spPr>
          <a:xfrm>
            <a:off x="899592" y="28575"/>
            <a:ext cx="7992888" cy="685800"/>
          </a:xfrm>
        </p:spPr>
        <p:txBody>
          <a:bodyPr/>
          <a:lstStyle/>
          <a:p>
            <a:pPr algn="l"/>
            <a:r>
              <a:rPr lang="en-US" sz="2800" dirty="0" smtClean="0"/>
              <a:t>Two Key Concepts: Marginal Cost and Average Cost</a:t>
            </a:r>
            <a:endParaRPr lang="en-US" sz="2800" b="0" dirty="0" smtClean="0"/>
          </a:p>
        </p:txBody>
      </p:sp>
      <p:sp>
        <p:nvSpPr>
          <p:cNvPr id="96260" name="Text Box 4"/>
          <p:cNvSpPr txBox="1">
            <a:spLocks noChangeArrowheads="1"/>
          </p:cNvSpPr>
          <p:nvPr/>
        </p:nvSpPr>
        <p:spPr bwMode="auto">
          <a:xfrm>
            <a:off x="899592" y="3573016"/>
            <a:ext cx="7992888" cy="1200329"/>
          </a:xfrm>
          <a:prstGeom prst="rect">
            <a:avLst/>
          </a:prstGeom>
          <a:noFill/>
          <a:ln w="9525" algn="ctr">
            <a:noFill/>
            <a:miter lim="800000"/>
            <a:headEnd/>
            <a:tailEnd type="none" w="med" len="lg"/>
          </a:ln>
        </p:spPr>
        <p:txBody>
          <a:bodyPr wrap="square">
            <a:spAutoFit/>
          </a:bodyPr>
          <a:lstStyle/>
          <a:p>
            <a:pPr marL="1588" indent="-1588">
              <a:lnSpc>
                <a:spcPct val="100000"/>
              </a:lnSpc>
            </a:pPr>
            <a:r>
              <a:rPr lang="en-US" sz="2400" dirty="0"/>
              <a:t>As in the case of marginal product, marginal cost is equal to </a:t>
            </a:r>
            <a:r>
              <a:rPr lang="en-US" sz="2400" b="1" i="1" dirty="0" smtClean="0"/>
              <a:t>rise</a:t>
            </a:r>
            <a:r>
              <a:rPr lang="en-US" sz="2400" dirty="0" smtClean="0"/>
              <a:t> </a:t>
            </a:r>
            <a:r>
              <a:rPr lang="en-US" sz="2400" dirty="0"/>
              <a:t>(the increase in total cost) divided by </a:t>
            </a:r>
            <a:r>
              <a:rPr lang="en-US" sz="2400" b="1" i="1" dirty="0" smtClean="0"/>
              <a:t>run</a:t>
            </a:r>
            <a:r>
              <a:rPr lang="en-US" sz="2400" dirty="0" smtClean="0"/>
              <a:t> </a:t>
            </a:r>
            <a:r>
              <a:rPr lang="en-US" sz="2400" dirty="0"/>
              <a:t>(the increase in the quantity of output).</a:t>
            </a:r>
          </a:p>
        </p:txBody>
      </p:sp>
      <p:pic>
        <p:nvPicPr>
          <p:cNvPr id="96266" name="Picture 10"/>
          <p:cNvPicPr>
            <a:picLocks noChangeAspect="1" noChangeArrowheads="1"/>
          </p:cNvPicPr>
          <p:nvPr/>
        </p:nvPicPr>
        <p:blipFill>
          <a:blip r:embed="rId3" cstate="print"/>
          <a:srcRect/>
          <a:stretch>
            <a:fillRect/>
          </a:stretch>
        </p:blipFill>
        <p:spPr bwMode="auto">
          <a:xfrm>
            <a:off x="1029072" y="980728"/>
            <a:ext cx="7863408" cy="2257425"/>
          </a:xfrm>
          <a:prstGeom prst="rect">
            <a:avLst/>
          </a:prstGeom>
          <a:noFill/>
          <a:ln w="9525" algn="ctr">
            <a:noFill/>
            <a:miter lim="800000"/>
            <a:headEnd/>
            <a:tailEnd type="none" w="med" len="lg"/>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6266"/>
                                        </p:tgtEl>
                                        <p:attrNameLst>
                                          <p:attrName>style.visibility</p:attrName>
                                        </p:attrNameLst>
                                      </p:cBhvr>
                                      <p:to>
                                        <p:strVal val="visible"/>
                                      </p:to>
                                    </p:set>
                                    <p:anim calcmode="lin" valueType="num">
                                      <p:cBhvr>
                                        <p:cTn id="7" dur="500" fill="hold"/>
                                        <p:tgtEl>
                                          <p:spTgt spid="96266"/>
                                        </p:tgtEl>
                                        <p:attrNameLst>
                                          <p:attrName>ppt_w</p:attrName>
                                        </p:attrNameLst>
                                      </p:cBhvr>
                                      <p:tavLst>
                                        <p:tav tm="0">
                                          <p:val>
                                            <p:fltVal val="0"/>
                                          </p:val>
                                        </p:tav>
                                        <p:tav tm="100000">
                                          <p:val>
                                            <p:strVal val="#ppt_w"/>
                                          </p:val>
                                        </p:tav>
                                      </p:tavLst>
                                    </p:anim>
                                    <p:anim calcmode="lin" valueType="num">
                                      <p:cBhvr>
                                        <p:cTn id="8" dur="500" fill="hold"/>
                                        <p:tgtEl>
                                          <p:spTgt spid="96266"/>
                                        </p:tgtEl>
                                        <p:attrNameLst>
                                          <p:attrName>ppt_h</p:attrName>
                                        </p:attrNameLst>
                                      </p:cBhvr>
                                      <p:tavLst>
                                        <p:tav tm="0">
                                          <p:val>
                                            <p:fltVal val="0"/>
                                          </p:val>
                                        </p:tav>
                                        <p:tav tm="100000">
                                          <p:val>
                                            <p:strVal val="#ppt_h"/>
                                          </p:val>
                                        </p:tav>
                                      </p:tavLst>
                                    </p:anim>
                                    <p:animEffect transition="in" filter="fade">
                                      <p:cBhvr>
                                        <p:cTn id="9" dur="500"/>
                                        <p:tgtEl>
                                          <p:spTgt spid="9626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6260"/>
                                        </p:tgtEl>
                                        <p:attrNameLst>
                                          <p:attrName>style.visibility</p:attrName>
                                        </p:attrNameLst>
                                      </p:cBhvr>
                                      <p:to>
                                        <p:strVal val="visible"/>
                                      </p:to>
                                    </p:set>
                                    <p:animEffect transition="in" filter="fade">
                                      <p:cBhvr>
                                        <p:cTn id="14" dur="500"/>
                                        <p:tgtEl>
                                          <p:spTgt spid="96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rrowheads="1"/>
          </p:cNvSpPr>
          <p:nvPr>
            <p:ph type="title"/>
          </p:nvPr>
        </p:nvSpPr>
        <p:spPr>
          <a:xfrm>
            <a:off x="899592" y="60325"/>
            <a:ext cx="7992888" cy="555625"/>
          </a:xfrm>
        </p:spPr>
        <p:txBody>
          <a:bodyPr/>
          <a:lstStyle/>
          <a:p>
            <a:pPr algn="l"/>
            <a:r>
              <a:rPr lang="en-US" dirty="0" smtClean="0"/>
              <a:t>Costs at Selena’s Gourmet Salsas</a:t>
            </a:r>
            <a:endParaRPr lang="en-US" b="0" dirty="0" smtClean="0"/>
          </a:p>
        </p:txBody>
      </p:sp>
      <p:pic>
        <p:nvPicPr>
          <p:cNvPr id="3" name="Content Placeholder 2" descr="Krug3e_table_11_01.jpg"/>
          <p:cNvPicPr>
            <a:picLocks noGrp="1" noChangeAspect="1"/>
          </p:cNvPicPr>
          <p:nvPr>
            <p:ph idx="1"/>
          </p:nvPr>
        </p:nvPicPr>
        <p:blipFill>
          <a:blip r:embed="rId3">
            <a:extLst>
              <a:ext uri="{28A0092B-C50C-407E-A947-70E740481C1C}">
                <a14:useLocalDpi xmlns:a14="http://schemas.microsoft.com/office/drawing/2010/main" val="0"/>
              </a:ext>
            </a:extLst>
          </a:blip>
          <a:srcRect t="736" b="736"/>
          <a:stretch>
            <a:fillRect/>
          </a:stretch>
        </p:blipFill>
        <p:spPr>
          <a:xfrm>
            <a:off x="1014026" y="808454"/>
            <a:ext cx="8001000" cy="5411788"/>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rrowheads="1"/>
          </p:cNvSpPr>
          <p:nvPr>
            <p:ph type="title"/>
          </p:nvPr>
        </p:nvSpPr>
        <p:spPr>
          <a:xfrm>
            <a:off x="909092" y="60325"/>
            <a:ext cx="8241259" cy="555625"/>
          </a:xfrm>
        </p:spPr>
        <p:txBody>
          <a:bodyPr/>
          <a:lstStyle/>
          <a:p>
            <a:pPr algn="l"/>
            <a:r>
              <a:rPr lang="en-US" sz="2200" dirty="0" smtClean="0"/>
              <a:t>Total Cost and Marginal Cost Curves for Selena’s Gourmet Salsas</a:t>
            </a:r>
            <a:endParaRPr lang="en-US" sz="2200" b="0" dirty="0" smtClean="0"/>
          </a:p>
        </p:txBody>
      </p:sp>
      <p:sp>
        <p:nvSpPr>
          <p:cNvPr id="280581" name="Line 5"/>
          <p:cNvSpPr>
            <a:spLocks noChangeShapeType="1"/>
          </p:cNvSpPr>
          <p:nvPr/>
        </p:nvSpPr>
        <p:spPr bwMode="auto">
          <a:xfrm flipV="1">
            <a:off x="5446713" y="2689573"/>
            <a:ext cx="3327400" cy="2198687"/>
          </a:xfrm>
          <a:prstGeom prst="line">
            <a:avLst/>
          </a:prstGeom>
          <a:noFill/>
          <a:ln w="30163">
            <a:solidFill>
              <a:srgbClr val="F3716D"/>
            </a:solidFill>
            <a:miter lim="800000"/>
            <a:headEnd/>
            <a:tailEnd/>
          </a:ln>
        </p:spPr>
        <p:txBody>
          <a:bodyPr/>
          <a:lstStyle/>
          <a:p>
            <a:endParaRPr lang="en-US" dirty="0"/>
          </a:p>
        </p:txBody>
      </p:sp>
      <p:sp>
        <p:nvSpPr>
          <p:cNvPr id="280582" name="Freeform 6"/>
          <p:cNvSpPr>
            <a:spLocks/>
          </p:cNvSpPr>
          <p:nvPr/>
        </p:nvSpPr>
        <p:spPr bwMode="auto">
          <a:xfrm>
            <a:off x="1334542" y="2682652"/>
            <a:ext cx="3440113" cy="2066925"/>
          </a:xfrm>
          <a:custGeom>
            <a:avLst/>
            <a:gdLst/>
            <a:ahLst/>
            <a:cxnLst>
              <a:cxn ang="0">
                <a:pos x="1727" y="0"/>
              </a:cxn>
              <a:cxn ang="0">
                <a:pos x="1554" y="177"/>
              </a:cxn>
              <a:cxn ang="0">
                <a:pos x="1382" y="333"/>
              </a:cxn>
              <a:cxn ang="0">
                <a:pos x="1209" y="473"/>
              </a:cxn>
              <a:cxn ang="0">
                <a:pos x="1037" y="593"/>
              </a:cxn>
              <a:cxn ang="0">
                <a:pos x="865" y="695"/>
              </a:cxn>
              <a:cxn ang="0">
                <a:pos x="692" y="780"/>
              </a:cxn>
              <a:cxn ang="0">
                <a:pos x="520" y="844"/>
              </a:cxn>
              <a:cxn ang="0">
                <a:pos x="347" y="891"/>
              </a:cxn>
              <a:cxn ang="0">
                <a:pos x="175" y="917"/>
              </a:cxn>
              <a:cxn ang="0">
                <a:pos x="0" y="926"/>
              </a:cxn>
            </a:cxnLst>
            <a:rect l="0" t="0" r="r" b="b"/>
            <a:pathLst>
              <a:path w="1727" h="926">
                <a:moveTo>
                  <a:pt x="1727" y="0"/>
                </a:moveTo>
                <a:lnTo>
                  <a:pt x="1554" y="177"/>
                </a:lnTo>
                <a:lnTo>
                  <a:pt x="1382" y="333"/>
                </a:lnTo>
                <a:lnTo>
                  <a:pt x="1209" y="473"/>
                </a:lnTo>
                <a:lnTo>
                  <a:pt x="1037" y="593"/>
                </a:lnTo>
                <a:lnTo>
                  <a:pt x="865" y="695"/>
                </a:lnTo>
                <a:lnTo>
                  <a:pt x="692" y="780"/>
                </a:lnTo>
                <a:lnTo>
                  <a:pt x="520" y="844"/>
                </a:lnTo>
                <a:lnTo>
                  <a:pt x="347" y="891"/>
                </a:lnTo>
                <a:lnTo>
                  <a:pt x="175" y="917"/>
                </a:lnTo>
                <a:lnTo>
                  <a:pt x="0" y="926"/>
                </a:lnTo>
              </a:path>
            </a:pathLst>
          </a:custGeom>
          <a:noFill/>
          <a:ln w="30163" cap="flat">
            <a:solidFill>
              <a:srgbClr val="FDBA40"/>
            </a:solidFill>
            <a:prstDash val="solid"/>
            <a:miter lim="800000"/>
            <a:headEnd/>
            <a:tailEnd/>
          </a:ln>
        </p:spPr>
        <p:txBody>
          <a:bodyPr/>
          <a:lstStyle/>
          <a:p>
            <a:endParaRPr lang="en-US" dirty="0"/>
          </a:p>
        </p:txBody>
      </p:sp>
      <p:sp>
        <p:nvSpPr>
          <p:cNvPr id="280583" name="Line 7"/>
          <p:cNvSpPr>
            <a:spLocks noChangeShapeType="1"/>
          </p:cNvSpPr>
          <p:nvPr/>
        </p:nvSpPr>
        <p:spPr bwMode="auto">
          <a:xfrm>
            <a:off x="5375275" y="2570510"/>
            <a:ext cx="114300" cy="0"/>
          </a:xfrm>
          <a:prstGeom prst="line">
            <a:avLst/>
          </a:prstGeom>
          <a:noFill/>
          <a:ln w="6350">
            <a:solidFill>
              <a:srgbClr val="000000"/>
            </a:solidFill>
            <a:miter lim="800000"/>
            <a:headEnd/>
            <a:tailEnd/>
          </a:ln>
        </p:spPr>
        <p:txBody>
          <a:bodyPr/>
          <a:lstStyle/>
          <a:p>
            <a:endParaRPr lang="en-US" dirty="0"/>
          </a:p>
        </p:txBody>
      </p:sp>
      <p:sp>
        <p:nvSpPr>
          <p:cNvPr id="280584" name="Line 8"/>
          <p:cNvSpPr>
            <a:spLocks noChangeShapeType="1"/>
          </p:cNvSpPr>
          <p:nvPr/>
        </p:nvSpPr>
        <p:spPr bwMode="auto">
          <a:xfrm>
            <a:off x="5375275" y="3038823"/>
            <a:ext cx="114300" cy="0"/>
          </a:xfrm>
          <a:prstGeom prst="line">
            <a:avLst/>
          </a:prstGeom>
          <a:noFill/>
          <a:ln w="6350">
            <a:solidFill>
              <a:srgbClr val="000000"/>
            </a:solidFill>
            <a:miter lim="800000"/>
            <a:headEnd/>
            <a:tailEnd/>
          </a:ln>
        </p:spPr>
        <p:txBody>
          <a:bodyPr/>
          <a:lstStyle/>
          <a:p>
            <a:endParaRPr lang="en-US" dirty="0"/>
          </a:p>
        </p:txBody>
      </p:sp>
      <p:sp>
        <p:nvSpPr>
          <p:cNvPr id="280585" name="Line 9"/>
          <p:cNvSpPr>
            <a:spLocks noChangeShapeType="1"/>
          </p:cNvSpPr>
          <p:nvPr/>
        </p:nvSpPr>
        <p:spPr bwMode="auto">
          <a:xfrm>
            <a:off x="5375275" y="3513485"/>
            <a:ext cx="114300" cy="0"/>
          </a:xfrm>
          <a:prstGeom prst="line">
            <a:avLst/>
          </a:prstGeom>
          <a:noFill/>
          <a:ln w="6350">
            <a:solidFill>
              <a:srgbClr val="000000"/>
            </a:solidFill>
            <a:miter lim="800000"/>
            <a:headEnd/>
            <a:tailEnd/>
          </a:ln>
        </p:spPr>
        <p:txBody>
          <a:bodyPr/>
          <a:lstStyle/>
          <a:p>
            <a:endParaRPr lang="en-US" dirty="0"/>
          </a:p>
        </p:txBody>
      </p:sp>
      <p:sp>
        <p:nvSpPr>
          <p:cNvPr id="280586" name="Line 10"/>
          <p:cNvSpPr>
            <a:spLocks noChangeShapeType="1"/>
          </p:cNvSpPr>
          <p:nvPr/>
        </p:nvSpPr>
        <p:spPr bwMode="auto">
          <a:xfrm>
            <a:off x="5375275" y="3986560"/>
            <a:ext cx="114300" cy="0"/>
          </a:xfrm>
          <a:prstGeom prst="line">
            <a:avLst/>
          </a:prstGeom>
          <a:noFill/>
          <a:ln w="6350">
            <a:solidFill>
              <a:srgbClr val="000000"/>
            </a:solidFill>
            <a:miter lim="800000"/>
            <a:headEnd/>
            <a:tailEnd/>
          </a:ln>
        </p:spPr>
        <p:txBody>
          <a:bodyPr/>
          <a:lstStyle/>
          <a:p>
            <a:endParaRPr lang="en-US" dirty="0"/>
          </a:p>
        </p:txBody>
      </p:sp>
      <p:sp>
        <p:nvSpPr>
          <p:cNvPr id="280587" name="Line 11"/>
          <p:cNvSpPr>
            <a:spLocks noChangeShapeType="1"/>
          </p:cNvSpPr>
          <p:nvPr/>
        </p:nvSpPr>
        <p:spPr bwMode="auto">
          <a:xfrm>
            <a:off x="5375275" y="4461223"/>
            <a:ext cx="114300" cy="0"/>
          </a:xfrm>
          <a:prstGeom prst="line">
            <a:avLst/>
          </a:prstGeom>
          <a:noFill/>
          <a:ln w="6350">
            <a:solidFill>
              <a:srgbClr val="000000"/>
            </a:solidFill>
            <a:miter lim="800000"/>
            <a:headEnd/>
            <a:tailEnd/>
          </a:ln>
        </p:spPr>
        <p:txBody>
          <a:bodyPr/>
          <a:lstStyle/>
          <a:p>
            <a:endParaRPr lang="en-US" dirty="0"/>
          </a:p>
        </p:txBody>
      </p:sp>
      <p:sp>
        <p:nvSpPr>
          <p:cNvPr id="280588" name="Rectangle 12"/>
          <p:cNvSpPr>
            <a:spLocks noChangeArrowheads="1"/>
          </p:cNvSpPr>
          <p:nvPr/>
        </p:nvSpPr>
        <p:spPr bwMode="auto">
          <a:xfrm>
            <a:off x="4956175" y="2440335"/>
            <a:ext cx="285750" cy="133350"/>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$250</a:t>
            </a:r>
            <a:endParaRPr lang="en-US" dirty="0">
              <a:latin typeface="Tahoma" pitchFamily="34" charset="0"/>
            </a:endParaRPr>
          </a:p>
        </p:txBody>
      </p:sp>
      <p:sp>
        <p:nvSpPr>
          <p:cNvPr id="280589" name="Rectangle 13"/>
          <p:cNvSpPr>
            <a:spLocks noChangeArrowheads="1"/>
          </p:cNvSpPr>
          <p:nvPr/>
        </p:nvSpPr>
        <p:spPr bwMode="auto">
          <a:xfrm>
            <a:off x="5040313" y="2913410"/>
            <a:ext cx="214312" cy="133350"/>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200</a:t>
            </a:r>
            <a:endParaRPr lang="en-US" dirty="0">
              <a:latin typeface="Tahoma" pitchFamily="34" charset="0"/>
            </a:endParaRPr>
          </a:p>
        </p:txBody>
      </p:sp>
      <p:sp>
        <p:nvSpPr>
          <p:cNvPr id="280590" name="Rectangle 14"/>
          <p:cNvSpPr>
            <a:spLocks noChangeArrowheads="1"/>
          </p:cNvSpPr>
          <p:nvPr/>
        </p:nvSpPr>
        <p:spPr bwMode="auto">
          <a:xfrm>
            <a:off x="5040313" y="3386485"/>
            <a:ext cx="214312" cy="133350"/>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150</a:t>
            </a:r>
            <a:endParaRPr lang="en-US" dirty="0">
              <a:latin typeface="Tahoma" pitchFamily="34" charset="0"/>
            </a:endParaRPr>
          </a:p>
        </p:txBody>
      </p:sp>
      <p:sp>
        <p:nvSpPr>
          <p:cNvPr id="280591" name="Rectangle 15"/>
          <p:cNvSpPr>
            <a:spLocks noChangeArrowheads="1"/>
          </p:cNvSpPr>
          <p:nvPr/>
        </p:nvSpPr>
        <p:spPr bwMode="auto">
          <a:xfrm>
            <a:off x="5040313" y="3859560"/>
            <a:ext cx="227012" cy="133350"/>
          </a:xfrm>
          <a:prstGeom prst="rect">
            <a:avLst/>
          </a:prstGeom>
          <a:noFill/>
          <a:ln w="9525">
            <a:noFill/>
            <a:miter lim="800000"/>
            <a:headEnd/>
            <a:tailEnd/>
          </a:ln>
        </p:spPr>
        <p:txBody>
          <a:bodyPr lIns="0" tIns="0" rIns="0" bIns="0">
            <a:spAutoFit/>
          </a:bodyPr>
          <a:lstStyle/>
          <a:p>
            <a:pPr marL="1588" indent="-1588"/>
            <a:r>
              <a:rPr lang="en-US" sz="1100" dirty="0">
                <a:solidFill>
                  <a:srgbClr val="000000"/>
                </a:solidFill>
                <a:latin typeface="Myriad Pro" pitchFamily="34" charset="0"/>
              </a:rPr>
              <a:t>100</a:t>
            </a:r>
            <a:endParaRPr lang="en-US" dirty="0">
              <a:latin typeface="Tahoma" pitchFamily="34" charset="0"/>
            </a:endParaRPr>
          </a:p>
        </p:txBody>
      </p:sp>
      <p:sp>
        <p:nvSpPr>
          <p:cNvPr id="280592" name="Rectangle 16"/>
          <p:cNvSpPr>
            <a:spLocks noChangeArrowheads="1"/>
          </p:cNvSpPr>
          <p:nvPr/>
        </p:nvSpPr>
        <p:spPr bwMode="auto">
          <a:xfrm>
            <a:off x="5129213" y="4332635"/>
            <a:ext cx="142875" cy="136525"/>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50</a:t>
            </a:r>
            <a:endParaRPr lang="en-US" dirty="0">
              <a:latin typeface="Tahoma" pitchFamily="34" charset="0"/>
            </a:endParaRPr>
          </a:p>
        </p:txBody>
      </p:sp>
      <p:sp>
        <p:nvSpPr>
          <p:cNvPr id="280593" name="Rectangle 17"/>
          <p:cNvSpPr>
            <a:spLocks noChangeArrowheads="1"/>
          </p:cNvSpPr>
          <p:nvPr/>
        </p:nvSpPr>
        <p:spPr bwMode="auto">
          <a:xfrm>
            <a:off x="4675188" y="1670398"/>
            <a:ext cx="668337" cy="369332"/>
          </a:xfrm>
          <a:prstGeom prst="rect">
            <a:avLst/>
          </a:prstGeom>
          <a:noFill/>
          <a:ln w="9525">
            <a:noFill/>
            <a:miter lim="800000"/>
            <a:headEnd/>
            <a:tailEnd/>
          </a:ln>
        </p:spPr>
        <p:txBody>
          <a:bodyPr lIns="0" tIns="0" rIns="0" bIns="0">
            <a:spAutoFit/>
          </a:bodyPr>
          <a:lstStyle/>
          <a:p>
            <a:pPr marL="1588" indent="-1588"/>
            <a:r>
              <a:rPr lang="en-US" sz="1200" dirty="0">
                <a:solidFill>
                  <a:srgbClr val="000000"/>
                </a:solidFill>
                <a:latin typeface="Myriad Pro" pitchFamily="34" charset="0"/>
              </a:rPr>
              <a:t>Cost of case</a:t>
            </a:r>
            <a:endParaRPr lang="en-US" sz="1200" dirty="0">
              <a:latin typeface="Tahoma" pitchFamily="34" charset="0"/>
            </a:endParaRPr>
          </a:p>
        </p:txBody>
      </p:sp>
      <p:sp>
        <p:nvSpPr>
          <p:cNvPr id="280594" name="Freeform 18"/>
          <p:cNvSpPr>
            <a:spLocks/>
          </p:cNvSpPr>
          <p:nvPr/>
        </p:nvSpPr>
        <p:spPr bwMode="auto">
          <a:xfrm>
            <a:off x="5375275" y="1714848"/>
            <a:ext cx="3768725" cy="3219450"/>
          </a:xfrm>
          <a:custGeom>
            <a:avLst/>
            <a:gdLst/>
            <a:ahLst/>
            <a:cxnLst>
              <a:cxn ang="0">
                <a:pos x="1892" y="1443"/>
              </a:cxn>
              <a:cxn ang="0">
                <a:pos x="0" y="1443"/>
              </a:cxn>
              <a:cxn ang="0">
                <a:pos x="0" y="0"/>
              </a:cxn>
            </a:cxnLst>
            <a:rect l="0" t="0" r="r" b="b"/>
            <a:pathLst>
              <a:path w="1892" h="1443">
                <a:moveTo>
                  <a:pt x="1892" y="1443"/>
                </a:moveTo>
                <a:lnTo>
                  <a:pt x="0" y="1443"/>
                </a:lnTo>
                <a:lnTo>
                  <a:pt x="0" y="0"/>
                </a:lnTo>
              </a:path>
            </a:pathLst>
          </a:custGeom>
          <a:noFill/>
          <a:ln w="6350" cap="flat">
            <a:solidFill>
              <a:srgbClr val="000000"/>
            </a:solidFill>
            <a:prstDash val="solid"/>
            <a:miter lim="800000"/>
            <a:headEnd/>
            <a:tailEnd/>
          </a:ln>
        </p:spPr>
        <p:txBody>
          <a:bodyPr/>
          <a:lstStyle/>
          <a:p>
            <a:endParaRPr lang="en-US" dirty="0"/>
          </a:p>
        </p:txBody>
      </p:sp>
      <p:sp>
        <p:nvSpPr>
          <p:cNvPr id="280595" name="Line 19"/>
          <p:cNvSpPr>
            <a:spLocks noChangeShapeType="1"/>
          </p:cNvSpPr>
          <p:nvPr/>
        </p:nvSpPr>
        <p:spPr bwMode="auto">
          <a:xfrm>
            <a:off x="1334542" y="2525490"/>
            <a:ext cx="93663" cy="0"/>
          </a:xfrm>
          <a:prstGeom prst="line">
            <a:avLst/>
          </a:prstGeom>
          <a:noFill/>
          <a:ln w="6350">
            <a:solidFill>
              <a:srgbClr val="000000"/>
            </a:solidFill>
            <a:miter lim="800000"/>
            <a:headEnd/>
            <a:tailEnd/>
          </a:ln>
        </p:spPr>
        <p:txBody>
          <a:bodyPr/>
          <a:lstStyle/>
          <a:p>
            <a:endParaRPr lang="en-US" dirty="0"/>
          </a:p>
        </p:txBody>
      </p:sp>
      <p:sp>
        <p:nvSpPr>
          <p:cNvPr id="280596" name="Line 20"/>
          <p:cNvSpPr>
            <a:spLocks noChangeShapeType="1"/>
          </p:cNvSpPr>
          <p:nvPr/>
        </p:nvSpPr>
        <p:spPr bwMode="auto">
          <a:xfrm>
            <a:off x="1334542" y="2873152"/>
            <a:ext cx="93663" cy="0"/>
          </a:xfrm>
          <a:prstGeom prst="line">
            <a:avLst/>
          </a:prstGeom>
          <a:noFill/>
          <a:ln w="6350">
            <a:solidFill>
              <a:srgbClr val="000000"/>
            </a:solidFill>
            <a:miter lim="800000"/>
            <a:headEnd/>
            <a:tailEnd/>
          </a:ln>
        </p:spPr>
        <p:txBody>
          <a:bodyPr/>
          <a:lstStyle/>
          <a:p>
            <a:endParaRPr lang="en-US" dirty="0"/>
          </a:p>
        </p:txBody>
      </p:sp>
      <p:sp>
        <p:nvSpPr>
          <p:cNvPr id="280597" name="Line 21"/>
          <p:cNvSpPr>
            <a:spLocks noChangeShapeType="1"/>
          </p:cNvSpPr>
          <p:nvPr/>
        </p:nvSpPr>
        <p:spPr bwMode="auto">
          <a:xfrm>
            <a:off x="1334542" y="3216052"/>
            <a:ext cx="93663" cy="0"/>
          </a:xfrm>
          <a:prstGeom prst="line">
            <a:avLst/>
          </a:prstGeom>
          <a:noFill/>
          <a:ln w="6350">
            <a:solidFill>
              <a:srgbClr val="000000"/>
            </a:solidFill>
            <a:miter lim="800000"/>
            <a:headEnd/>
            <a:tailEnd/>
          </a:ln>
        </p:spPr>
        <p:txBody>
          <a:bodyPr/>
          <a:lstStyle/>
          <a:p>
            <a:endParaRPr lang="en-US" dirty="0"/>
          </a:p>
        </p:txBody>
      </p:sp>
      <p:sp>
        <p:nvSpPr>
          <p:cNvPr id="280598" name="Line 22"/>
          <p:cNvSpPr>
            <a:spLocks noChangeShapeType="1"/>
          </p:cNvSpPr>
          <p:nvPr/>
        </p:nvSpPr>
        <p:spPr bwMode="auto">
          <a:xfrm>
            <a:off x="1334542" y="3557365"/>
            <a:ext cx="93663" cy="0"/>
          </a:xfrm>
          <a:prstGeom prst="line">
            <a:avLst/>
          </a:prstGeom>
          <a:noFill/>
          <a:ln w="6350">
            <a:solidFill>
              <a:srgbClr val="000000"/>
            </a:solidFill>
            <a:miter lim="800000"/>
            <a:headEnd/>
            <a:tailEnd/>
          </a:ln>
        </p:spPr>
        <p:txBody>
          <a:bodyPr/>
          <a:lstStyle/>
          <a:p>
            <a:endParaRPr lang="en-US" dirty="0"/>
          </a:p>
        </p:txBody>
      </p:sp>
      <p:sp>
        <p:nvSpPr>
          <p:cNvPr id="280599" name="Line 23"/>
          <p:cNvSpPr>
            <a:spLocks noChangeShapeType="1"/>
          </p:cNvSpPr>
          <p:nvPr/>
        </p:nvSpPr>
        <p:spPr bwMode="auto">
          <a:xfrm>
            <a:off x="1334542" y="3906615"/>
            <a:ext cx="93663" cy="0"/>
          </a:xfrm>
          <a:prstGeom prst="line">
            <a:avLst/>
          </a:prstGeom>
          <a:noFill/>
          <a:ln w="6350">
            <a:solidFill>
              <a:srgbClr val="000000"/>
            </a:solidFill>
            <a:miter lim="800000"/>
            <a:headEnd/>
            <a:tailEnd/>
          </a:ln>
        </p:spPr>
        <p:txBody>
          <a:bodyPr/>
          <a:lstStyle/>
          <a:p>
            <a:endParaRPr lang="en-US" dirty="0"/>
          </a:p>
        </p:txBody>
      </p:sp>
      <p:sp>
        <p:nvSpPr>
          <p:cNvPr id="280600" name="Line 24"/>
          <p:cNvSpPr>
            <a:spLocks noChangeShapeType="1"/>
          </p:cNvSpPr>
          <p:nvPr/>
        </p:nvSpPr>
        <p:spPr bwMode="auto">
          <a:xfrm>
            <a:off x="1334542" y="4249515"/>
            <a:ext cx="93663" cy="0"/>
          </a:xfrm>
          <a:prstGeom prst="line">
            <a:avLst/>
          </a:prstGeom>
          <a:noFill/>
          <a:ln w="6350">
            <a:solidFill>
              <a:srgbClr val="000000"/>
            </a:solidFill>
            <a:miter lim="800000"/>
            <a:headEnd/>
            <a:tailEnd/>
          </a:ln>
        </p:spPr>
        <p:txBody>
          <a:bodyPr/>
          <a:lstStyle/>
          <a:p>
            <a:endParaRPr lang="en-US" dirty="0"/>
          </a:p>
        </p:txBody>
      </p:sp>
      <p:sp>
        <p:nvSpPr>
          <p:cNvPr id="280601" name="Line 25"/>
          <p:cNvSpPr>
            <a:spLocks noChangeShapeType="1"/>
          </p:cNvSpPr>
          <p:nvPr/>
        </p:nvSpPr>
        <p:spPr bwMode="auto">
          <a:xfrm>
            <a:off x="1334542" y="4590827"/>
            <a:ext cx="93663" cy="0"/>
          </a:xfrm>
          <a:prstGeom prst="line">
            <a:avLst/>
          </a:prstGeom>
          <a:noFill/>
          <a:ln w="6350">
            <a:solidFill>
              <a:srgbClr val="000000"/>
            </a:solidFill>
            <a:miter lim="800000"/>
            <a:headEnd/>
            <a:tailEnd/>
          </a:ln>
        </p:spPr>
        <p:txBody>
          <a:bodyPr/>
          <a:lstStyle/>
          <a:p>
            <a:endParaRPr lang="en-US" dirty="0"/>
          </a:p>
        </p:txBody>
      </p:sp>
      <p:sp>
        <p:nvSpPr>
          <p:cNvPr id="280602" name="Line 26"/>
          <p:cNvSpPr>
            <a:spLocks noChangeShapeType="1"/>
          </p:cNvSpPr>
          <p:nvPr/>
        </p:nvSpPr>
        <p:spPr bwMode="auto">
          <a:xfrm flipV="1">
            <a:off x="4774655" y="4833715"/>
            <a:ext cx="0" cy="101600"/>
          </a:xfrm>
          <a:prstGeom prst="line">
            <a:avLst/>
          </a:prstGeom>
          <a:noFill/>
          <a:ln w="6350">
            <a:solidFill>
              <a:srgbClr val="000000"/>
            </a:solidFill>
            <a:miter lim="800000"/>
            <a:headEnd/>
            <a:tailEnd/>
          </a:ln>
        </p:spPr>
        <p:txBody>
          <a:bodyPr/>
          <a:lstStyle/>
          <a:p>
            <a:endParaRPr lang="en-US" dirty="0"/>
          </a:p>
        </p:txBody>
      </p:sp>
      <p:sp>
        <p:nvSpPr>
          <p:cNvPr id="280603" name="Line 27"/>
          <p:cNvSpPr>
            <a:spLocks noChangeShapeType="1"/>
          </p:cNvSpPr>
          <p:nvPr/>
        </p:nvSpPr>
        <p:spPr bwMode="auto">
          <a:xfrm flipV="1">
            <a:off x="4430167" y="4833715"/>
            <a:ext cx="0" cy="101600"/>
          </a:xfrm>
          <a:prstGeom prst="line">
            <a:avLst/>
          </a:prstGeom>
          <a:noFill/>
          <a:ln w="6350">
            <a:solidFill>
              <a:srgbClr val="000000"/>
            </a:solidFill>
            <a:miter lim="800000"/>
            <a:headEnd/>
            <a:tailEnd/>
          </a:ln>
        </p:spPr>
        <p:txBody>
          <a:bodyPr/>
          <a:lstStyle/>
          <a:p>
            <a:endParaRPr lang="en-US" dirty="0"/>
          </a:p>
        </p:txBody>
      </p:sp>
      <p:sp>
        <p:nvSpPr>
          <p:cNvPr id="280604" name="Line 28"/>
          <p:cNvSpPr>
            <a:spLocks noChangeShapeType="1"/>
          </p:cNvSpPr>
          <p:nvPr/>
        </p:nvSpPr>
        <p:spPr bwMode="auto">
          <a:xfrm flipV="1">
            <a:off x="4087267" y="4833715"/>
            <a:ext cx="0" cy="101600"/>
          </a:xfrm>
          <a:prstGeom prst="line">
            <a:avLst/>
          </a:prstGeom>
          <a:noFill/>
          <a:ln w="6350">
            <a:solidFill>
              <a:srgbClr val="000000"/>
            </a:solidFill>
            <a:miter lim="800000"/>
            <a:headEnd/>
            <a:tailEnd/>
          </a:ln>
        </p:spPr>
        <p:txBody>
          <a:bodyPr/>
          <a:lstStyle/>
          <a:p>
            <a:endParaRPr lang="en-US" dirty="0"/>
          </a:p>
        </p:txBody>
      </p:sp>
      <p:sp>
        <p:nvSpPr>
          <p:cNvPr id="280605" name="Line 29"/>
          <p:cNvSpPr>
            <a:spLocks noChangeShapeType="1"/>
          </p:cNvSpPr>
          <p:nvPr/>
        </p:nvSpPr>
        <p:spPr bwMode="auto">
          <a:xfrm flipV="1">
            <a:off x="3742780" y="4833715"/>
            <a:ext cx="0" cy="101600"/>
          </a:xfrm>
          <a:prstGeom prst="line">
            <a:avLst/>
          </a:prstGeom>
          <a:noFill/>
          <a:ln w="6350">
            <a:solidFill>
              <a:srgbClr val="000000"/>
            </a:solidFill>
            <a:miter lim="800000"/>
            <a:headEnd/>
            <a:tailEnd/>
          </a:ln>
        </p:spPr>
        <p:txBody>
          <a:bodyPr/>
          <a:lstStyle/>
          <a:p>
            <a:endParaRPr lang="en-US" dirty="0"/>
          </a:p>
        </p:txBody>
      </p:sp>
      <p:sp>
        <p:nvSpPr>
          <p:cNvPr id="280606" name="Line 30"/>
          <p:cNvSpPr>
            <a:spLocks noChangeShapeType="1"/>
          </p:cNvSpPr>
          <p:nvPr/>
        </p:nvSpPr>
        <p:spPr bwMode="auto">
          <a:xfrm flipV="1">
            <a:off x="3399880" y="4854352"/>
            <a:ext cx="61912" cy="80963"/>
          </a:xfrm>
          <a:prstGeom prst="line">
            <a:avLst/>
          </a:prstGeom>
          <a:noFill/>
          <a:ln w="6350">
            <a:solidFill>
              <a:srgbClr val="000000"/>
            </a:solidFill>
            <a:miter lim="800000"/>
            <a:headEnd/>
            <a:tailEnd/>
          </a:ln>
        </p:spPr>
        <p:txBody>
          <a:bodyPr/>
          <a:lstStyle/>
          <a:p>
            <a:endParaRPr lang="en-US" dirty="0"/>
          </a:p>
        </p:txBody>
      </p:sp>
      <p:sp>
        <p:nvSpPr>
          <p:cNvPr id="280607" name="Line 31"/>
          <p:cNvSpPr>
            <a:spLocks noChangeShapeType="1"/>
          </p:cNvSpPr>
          <p:nvPr/>
        </p:nvSpPr>
        <p:spPr bwMode="auto">
          <a:xfrm flipV="1">
            <a:off x="3056980" y="4833715"/>
            <a:ext cx="0" cy="101600"/>
          </a:xfrm>
          <a:prstGeom prst="line">
            <a:avLst/>
          </a:prstGeom>
          <a:noFill/>
          <a:ln w="6350">
            <a:solidFill>
              <a:srgbClr val="000000"/>
            </a:solidFill>
            <a:miter lim="800000"/>
            <a:headEnd/>
            <a:tailEnd/>
          </a:ln>
        </p:spPr>
        <p:txBody>
          <a:bodyPr/>
          <a:lstStyle/>
          <a:p>
            <a:endParaRPr lang="en-US" dirty="0"/>
          </a:p>
        </p:txBody>
      </p:sp>
      <p:sp>
        <p:nvSpPr>
          <p:cNvPr id="280608" name="Line 32"/>
          <p:cNvSpPr>
            <a:spLocks noChangeShapeType="1"/>
          </p:cNvSpPr>
          <p:nvPr/>
        </p:nvSpPr>
        <p:spPr bwMode="auto">
          <a:xfrm flipV="1">
            <a:off x="2712492" y="4833715"/>
            <a:ext cx="0" cy="101600"/>
          </a:xfrm>
          <a:prstGeom prst="line">
            <a:avLst/>
          </a:prstGeom>
          <a:noFill/>
          <a:ln w="6350">
            <a:solidFill>
              <a:srgbClr val="000000"/>
            </a:solidFill>
            <a:miter lim="800000"/>
            <a:headEnd/>
            <a:tailEnd/>
          </a:ln>
        </p:spPr>
        <p:txBody>
          <a:bodyPr/>
          <a:lstStyle/>
          <a:p>
            <a:endParaRPr lang="en-US" dirty="0"/>
          </a:p>
        </p:txBody>
      </p:sp>
      <p:sp>
        <p:nvSpPr>
          <p:cNvPr id="280609" name="Line 33"/>
          <p:cNvSpPr>
            <a:spLocks noChangeShapeType="1"/>
          </p:cNvSpPr>
          <p:nvPr/>
        </p:nvSpPr>
        <p:spPr bwMode="auto">
          <a:xfrm flipV="1">
            <a:off x="2369592" y="4833715"/>
            <a:ext cx="0" cy="101600"/>
          </a:xfrm>
          <a:prstGeom prst="line">
            <a:avLst/>
          </a:prstGeom>
          <a:noFill/>
          <a:ln w="6350">
            <a:solidFill>
              <a:srgbClr val="000000"/>
            </a:solidFill>
            <a:miter lim="800000"/>
            <a:headEnd/>
            <a:tailEnd/>
          </a:ln>
        </p:spPr>
        <p:txBody>
          <a:bodyPr/>
          <a:lstStyle/>
          <a:p>
            <a:endParaRPr lang="en-US" dirty="0"/>
          </a:p>
        </p:txBody>
      </p:sp>
      <p:sp>
        <p:nvSpPr>
          <p:cNvPr id="280610" name="Line 34"/>
          <p:cNvSpPr>
            <a:spLocks noChangeShapeType="1"/>
          </p:cNvSpPr>
          <p:nvPr/>
        </p:nvSpPr>
        <p:spPr bwMode="auto">
          <a:xfrm flipV="1">
            <a:off x="2025105" y="4833715"/>
            <a:ext cx="0" cy="101600"/>
          </a:xfrm>
          <a:prstGeom prst="line">
            <a:avLst/>
          </a:prstGeom>
          <a:noFill/>
          <a:ln w="6350">
            <a:solidFill>
              <a:srgbClr val="000000"/>
            </a:solidFill>
            <a:miter lim="800000"/>
            <a:headEnd/>
            <a:tailEnd/>
          </a:ln>
        </p:spPr>
        <p:txBody>
          <a:bodyPr/>
          <a:lstStyle/>
          <a:p>
            <a:endParaRPr lang="en-US" dirty="0"/>
          </a:p>
        </p:txBody>
      </p:sp>
      <p:sp>
        <p:nvSpPr>
          <p:cNvPr id="280611" name="Line 35"/>
          <p:cNvSpPr>
            <a:spLocks noChangeShapeType="1"/>
          </p:cNvSpPr>
          <p:nvPr/>
        </p:nvSpPr>
        <p:spPr bwMode="auto">
          <a:xfrm flipV="1">
            <a:off x="1683792" y="4833715"/>
            <a:ext cx="0" cy="101600"/>
          </a:xfrm>
          <a:prstGeom prst="line">
            <a:avLst/>
          </a:prstGeom>
          <a:noFill/>
          <a:ln w="6350">
            <a:solidFill>
              <a:srgbClr val="000000"/>
            </a:solidFill>
            <a:miter lim="800000"/>
            <a:headEnd/>
            <a:tailEnd/>
          </a:ln>
        </p:spPr>
        <p:txBody>
          <a:bodyPr/>
          <a:lstStyle/>
          <a:p>
            <a:endParaRPr lang="en-US" dirty="0"/>
          </a:p>
        </p:txBody>
      </p:sp>
      <p:sp>
        <p:nvSpPr>
          <p:cNvPr id="280612" name="Rectangle 36"/>
          <p:cNvSpPr>
            <a:spLocks noChangeArrowheads="1"/>
          </p:cNvSpPr>
          <p:nvPr/>
        </p:nvSpPr>
        <p:spPr bwMode="auto">
          <a:xfrm>
            <a:off x="3701505" y="4965477"/>
            <a:ext cx="73025" cy="136525"/>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7</a:t>
            </a:r>
            <a:endParaRPr lang="en-US" dirty="0">
              <a:latin typeface="Tahoma" pitchFamily="34" charset="0"/>
            </a:endParaRPr>
          </a:p>
        </p:txBody>
      </p:sp>
      <p:sp>
        <p:nvSpPr>
          <p:cNvPr id="280613" name="Rectangle 37"/>
          <p:cNvSpPr>
            <a:spLocks noChangeArrowheads="1"/>
          </p:cNvSpPr>
          <p:nvPr/>
        </p:nvSpPr>
        <p:spPr bwMode="auto">
          <a:xfrm>
            <a:off x="4042817" y="4965477"/>
            <a:ext cx="71438"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8</a:t>
            </a:r>
            <a:endParaRPr lang="en-US" dirty="0">
              <a:latin typeface="Tahoma" pitchFamily="34" charset="0"/>
            </a:endParaRPr>
          </a:p>
        </p:txBody>
      </p:sp>
      <p:sp>
        <p:nvSpPr>
          <p:cNvPr id="280614" name="Rectangle 38"/>
          <p:cNvSpPr>
            <a:spLocks noChangeArrowheads="1"/>
          </p:cNvSpPr>
          <p:nvPr/>
        </p:nvSpPr>
        <p:spPr bwMode="auto">
          <a:xfrm>
            <a:off x="4387305" y="4965477"/>
            <a:ext cx="73025"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9</a:t>
            </a:r>
            <a:endParaRPr lang="en-US" dirty="0">
              <a:latin typeface="Tahoma" pitchFamily="34" charset="0"/>
            </a:endParaRPr>
          </a:p>
        </p:txBody>
      </p:sp>
      <p:sp>
        <p:nvSpPr>
          <p:cNvPr id="280615" name="Rectangle 39"/>
          <p:cNvSpPr>
            <a:spLocks noChangeArrowheads="1"/>
          </p:cNvSpPr>
          <p:nvPr/>
        </p:nvSpPr>
        <p:spPr bwMode="auto">
          <a:xfrm>
            <a:off x="4688930" y="4965477"/>
            <a:ext cx="144462" cy="136525"/>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10</a:t>
            </a:r>
            <a:endParaRPr lang="en-US" dirty="0">
              <a:latin typeface="Tahoma" pitchFamily="34" charset="0"/>
            </a:endParaRPr>
          </a:p>
        </p:txBody>
      </p:sp>
      <p:sp>
        <p:nvSpPr>
          <p:cNvPr id="280616" name="Rectangle 40"/>
          <p:cNvSpPr>
            <a:spLocks noChangeArrowheads="1"/>
          </p:cNvSpPr>
          <p:nvPr/>
        </p:nvSpPr>
        <p:spPr bwMode="auto">
          <a:xfrm>
            <a:off x="3355430" y="4965477"/>
            <a:ext cx="73025"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6</a:t>
            </a:r>
            <a:endParaRPr lang="en-US" dirty="0">
              <a:latin typeface="Tahoma" pitchFamily="34" charset="0"/>
            </a:endParaRPr>
          </a:p>
        </p:txBody>
      </p:sp>
      <p:sp>
        <p:nvSpPr>
          <p:cNvPr id="280617" name="Rectangle 41"/>
          <p:cNvSpPr>
            <a:spLocks noChangeArrowheads="1"/>
          </p:cNvSpPr>
          <p:nvPr/>
        </p:nvSpPr>
        <p:spPr bwMode="auto">
          <a:xfrm>
            <a:off x="3014117" y="4965477"/>
            <a:ext cx="73025" cy="136525"/>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5</a:t>
            </a:r>
            <a:endParaRPr lang="en-US" dirty="0">
              <a:latin typeface="Tahoma" pitchFamily="34" charset="0"/>
            </a:endParaRPr>
          </a:p>
        </p:txBody>
      </p:sp>
      <p:sp>
        <p:nvSpPr>
          <p:cNvPr id="280618" name="Rectangle 42"/>
          <p:cNvSpPr>
            <a:spLocks noChangeArrowheads="1"/>
          </p:cNvSpPr>
          <p:nvPr/>
        </p:nvSpPr>
        <p:spPr bwMode="auto">
          <a:xfrm>
            <a:off x="2669630" y="4965477"/>
            <a:ext cx="73025" cy="136525"/>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4</a:t>
            </a:r>
            <a:endParaRPr lang="en-US" dirty="0">
              <a:latin typeface="Tahoma" pitchFamily="34" charset="0"/>
            </a:endParaRPr>
          </a:p>
        </p:txBody>
      </p:sp>
      <p:sp>
        <p:nvSpPr>
          <p:cNvPr id="280619" name="Rectangle 43"/>
          <p:cNvSpPr>
            <a:spLocks noChangeArrowheads="1"/>
          </p:cNvSpPr>
          <p:nvPr/>
        </p:nvSpPr>
        <p:spPr bwMode="auto">
          <a:xfrm>
            <a:off x="2325142" y="4965477"/>
            <a:ext cx="71438" cy="136525"/>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3</a:t>
            </a:r>
            <a:endParaRPr lang="en-US" dirty="0">
              <a:latin typeface="Tahoma" pitchFamily="34" charset="0"/>
            </a:endParaRPr>
          </a:p>
        </p:txBody>
      </p:sp>
      <p:sp>
        <p:nvSpPr>
          <p:cNvPr id="280620" name="Rectangle 44"/>
          <p:cNvSpPr>
            <a:spLocks noChangeArrowheads="1"/>
          </p:cNvSpPr>
          <p:nvPr/>
        </p:nvSpPr>
        <p:spPr bwMode="auto">
          <a:xfrm>
            <a:off x="1982242" y="4965477"/>
            <a:ext cx="73025" cy="136525"/>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2</a:t>
            </a:r>
            <a:endParaRPr lang="en-US" dirty="0">
              <a:latin typeface="Tahoma" pitchFamily="34" charset="0"/>
            </a:endParaRPr>
          </a:p>
        </p:txBody>
      </p:sp>
      <p:sp>
        <p:nvSpPr>
          <p:cNvPr id="280621" name="Rectangle 45"/>
          <p:cNvSpPr>
            <a:spLocks noChangeArrowheads="1"/>
          </p:cNvSpPr>
          <p:nvPr/>
        </p:nvSpPr>
        <p:spPr bwMode="auto">
          <a:xfrm>
            <a:off x="1637755" y="4965477"/>
            <a:ext cx="71437" cy="136525"/>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1</a:t>
            </a:r>
            <a:endParaRPr lang="en-US" dirty="0">
              <a:latin typeface="Tahoma" pitchFamily="34" charset="0"/>
            </a:endParaRPr>
          </a:p>
        </p:txBody>
      </p:sp>
      <p:sp>
        <p:nvSpPr>
          <p:cNvPr id="280622" name="Rectangle 46"/>
          <p:cNvSpPr>
            <a:spLocks noChangeArrowheads="1"/>
          </p:cNvSpPr>
          <p:nvPr/>
        </p:nvSpPr>
        <p:spPr bwMode="auto">
          <a:xfrm>
            <a:off x="1180555" y="4965477"/>
            <a:ext cx="73025"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0</a:t>
            </a:r>
            <a:endParaRPr lang="en-US" dirty="0">
              <a:latin typeface="Tahoma" pitchFamily="34" charset="0"/>
            </a:endParaRPr>
          </a:p>
        </p:txBody>
      </p:sp>
      <p:sp>
        <p:nvSpPr>
          <p:cNvPr id="280623" name="Rectangle 47"/>
          <p:cNvSpPr>
            <a:spLocks noChangeArrowheads="1"/>
          </p:cNvSpPr>
          <p:nvPr/>
        </p:nvSpPr>
        <p:spPr bwMode="auto">
          <a:xfrm>
            <a:off x="794792" y="2400077"/>
            <a:ext cx="385763" cy="136525"/>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$1,400</a:t>
            </a:r>
            <a:endParaRPr lang="en-US" dirty="0">
              <a:latin typeface="Tahoma" pitchFamily="34" charset="0"/>
            </a:endParaRPr>
          </a:p>
        </p:txBody>
      </p:sp>
      <p:sp>
        <p:nvSpPr>
          <p:cNvPr id="280624" name="Rectangle 48"/>
          <p:cNvSpPr>
            <a:spLocks noChangeArrowheads="1"/>
          </p:cNvSpPr>
          <p:nvPr/>
        </p:nvSpPr>
        <p:spPr bwMode="auto">
          <a:xfrm>
            <a:off x="882105" y="2742977"/>
            <a:ext cx="314325"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1,200</a:t>
            </a:r>
            <a:endParaRPr lang="en-US" dirty="0">
              <a:latin typeface="Tahoma" pitchFamily="34" charset="0"/>
            </a:endParaRPr>
          </a:p>
        </p:txBody>
      </p:sp>
      <p:sp>
        <p:nvSpPr>
          <p:cNvPr id="280625" name="Rectangle 49"/>
          <p:cNvSpPr>
            <a:spLocks noChangeArrowheads="1"/>
          </p:cNvSpPr>
          <p:nvPr/>
        </p:nvSpPr>
        <p:spPr bwMode="auto">
          <a:xfrm>
            <a:off x="882105" y="3084290"/>
            <a:ext cx="314325" cy="134937"/>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1,000</a:t>
            </a:r>
            <a:endParaRPr lang="en-US" dirty="0">
              <a:latin typeface="Tahoma" pitchFamily="34" charset="0"/>
            </a:endParaRPr>
          </a:p>
        </p:txBody>
      </p:sp>
      <p:sp>
        <p:nvSpPr>
          <p:cNvPr id="280626" name="Rectangle 50"/>
          <p:cNvSpPr>
            <a:spLocks noChangeArrowheads="1"/>
          </p:cNvSpPr>
          <p:nvPr/>
        </p:nvSpPr>
        <p:spPr bwMode="auto">
          <a:xfrm>
            <a:off x="1004342" y="3428777"/>
            <a:ext cx="214313" cy="136525"/>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800</a:t>
            </a:r>
            <a:endParaRPr lang="en-US" dirty="0">
              <a:latin typeface="Tahoma" pitchFamily="34" charset="0"/>
            </a:endParaRPr>
          </a:p>
        </p:txBody>
      </p:sp>
      <p:sp>
        <p:nvSpPr>
          <p:cNvPr id="280627" name="Rectangle 51"/>
          <p:cNvSpPr>
            <a:spLocks noChangeArrowheads="1"/>
          </p:cNvSpPr>
          <p:nvPr/>
        </p:nvSpPr>
        <p:spPr bwMode="auto">
          <a:xfrm>
            <a:off x="1004342" y="3776440"/>
            <a:ext cx="214313" cy="133350"/>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600</a:t>
            </a:r>
            <a:endParaRPr lang="en-US" dirty="0">
              <a:latin typeface="Tahoma" pitchFamily="34" charset="0"/>
            </a:endParaRPr>
          </a:p>
        </p:txBody>
      </p:sp>
      <p:sp>
        <p:nvSpPr>
          <p:cNvPr id="280628" name="Rectangle 52"/>
          <p:cNvSpPr>
            <a:spLocks noChangeArrowheads="1"/>
          </p:cNvSpPr>
          <p:nvPr/>
        </p:nvSpPr>
        <p:spPr bwMode="auto">
          <a:xfrm>
            <a:off x="1004342" y="4120927"/>
            <a:ext cx="214313"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400</a:t>
            </a:r>
            <a:endParaRPr lang="en-US" dirty="0">
              <a:latin typeface="Tahoma" pitchFamily="34" charset="0"/>
            </a:endParaRPr>
          </a:p>
        </p:txBody>
      </p:sp>
      <p:sp>
        <p:nvSpPr>
          <p:cNvPr id="280629" name="Rectangle 53"/>
          <p:cNvSpPr>
            <a:spLocks noChangeArrowheads="1"/>
          </p:cNvSpPr>
          <p:nvPr/>
        </p:nvSpPr>
        <p:spPr bwMode="auto">
          <a:xfrm>
            <a:off x="1004342" y="4463827"/>
            <a:ext cx="214313" cy="133350"/>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200</a:t>
            </a:r>
            <a:endParaRPr lang="en-US" dirty="0">
              <a:latin typeface="Tahoma" pitchFamily="34" charset="0"/>
            </a:endParaRPr>
          </a:p>
        </p:txBody>
      </p:sp>
      <p:sp>
        <p:nvSpPr>
          <p:cNvPr id="280630" name="Rectangle 54"/>
          <p:cNvSpPr>
            <a:spLocks noChangeArrowheads="1"/>
          </p:cNvSpPr>
          <p:nvPr/>
        </p:nvSpPr>
        <p:spPr bwMode="auto">
          <a:xfrm>
            <a:off x="909092" y="1674590"/>
            <a:ext cx="315792" cy="184666"/>
          </a:xfrm>
          <a:prstGeom prst="rect">
            <a:avLst/>
          </a:prstGeom>
          <a:noFill/>
          <a:ln w="9525">
            <a:noFill/>
            <a:miter lim="800000"/>
            <a:headEnd/>
            <a:tailEnd/>
          </a:ln>
        </p:spPr>
        <p:txBody>
          <a:bodyPr wrap="none" lIns="0" tIns="0" rIns="0" bIns="0">
            <a:spAutoFit/>
          </a:bodyPr>
          <a:lstStyle/>
          <a:p>
            <a:pPr marL="1588" indent="-1588"/>
            <a:r>
              <a:rPr lang="en-US" sz="1200" dirty="0">
                <a:solidFill>
                  <a:srgbClr val="000000"/>
                </a:solidFill>
                <a:latin typeface="Myriad Pro" pitchFamily="34" charset="0"/>
              </a:rPr>
              <a:t>Cost</a:t>
            </a:r>
            <a:endParaRPr lang="en-US" sz="1200" dirty="0">
              <a:latin typeface="Tahoma" pitchFamily="34" charset="0"/>
            </a:endParaRPr>
          </a:p>
        </p:txBody>
      </p:sp>
      <p:sp>
        <p:nvSpPr>
          <p:cNvPr id="280631" name="Rectangle 55"/>
          <p:cNvSpPr>
            <a:spLocks noChangeArrowheads="1"/>
          </p:cNvSpPr>
          <p:nvPr/>
        </p:nvSpPr>
        <p:spPr bwMode="auto">
          <a:xfrm>
            <a:off x="3449092" y="5216302"/>
            <a:ext cx="1691169" cy="184666"/>
          </a:xfrm>
          <a:prstGeom prst="rect">
            <a:avLst/>
          </a:prstGeom>
          <a:noFill/>
          <a:ln w="9525">
            <a:noFill/>
            <a:miter lim="800000"/>
            <a:headEnd/>
            <a:tailEnd/>
          </a:ln>
        </p:spPr>
        <p:txBody>
          <a:bodyPr wrap="none" lIns="0" tIns="0" rIns="0" bIns="0">
            <a:spAutoFit/>
          </a:bodyPr>
          <a:lstStyle/>
          <a:p>
            <a:pPr marL="1588" indent="-1588" algn="ctr"/>
            <a:r>
              <a:rPr lang="en-US" sz="1200" dirty="0">
                <a:solidFill>
                  <a:srgbClr val="000000"/>
                </a:solidFill>
                <a:latin typeface="Myriad Pro" pitchFamily="34" charset="0"/>
              </a:rPr>
              <a:t>Quantity of salsa (cases)</a:t>
            </a:r>
            <a:endParaRPr lang="en-US" sz="1200" dirty="0">
              <a:latin typeface="Tahoma" pitchFamily="34" charset="0"/>
            </a:endParaRPr>
          </a:p>
        </p:txBody>
      </p:sp>
      <p:sp>
        <p:nvSpPr>
          <p:cNvPr id="280632" name="Freeform 56"/>
          <p:cNvSpPr>
            <a:spLocks/>
          </p:cNvSpPr>
          <p:nvPr/>
        </p:nvSpPr>
        <p:spPr bwMode="auto">
          <a:xfrm>
            <a:off x="1334542" y="1719040"/>
            <a:ext cx="3778250" cy="3216275"/>
          </a:xfrm>
          <a:custGeom>
            <a:avLst/>
            <a:gdLst/>
            <a:ahLst/>
            <a:cxnLst>
              <a:cxn ang="0">
                <a:pos x="1897" y="1441"/>
              </a:cxn>
              <a:cxn ang="0">
                <a:pos x="0" y="1441"/>
              </a:cxn>
              <a:cxn ang="0">
                <a:pos x="0" y="0"/>
              </a:cxn>
            </a:cxnLst>
            <a:rect l="0" t="0" r="r" b="b"/>
            <a:pathLst>
              <a:path w="1897" h="1441">
                <a:moveTo>
                  <a:pt x="1897" y="1441"/>
                </a:moveTo>
                <a:lnTo>
                  <a:pt x="0" y="1441"/>
                </a:lnTo>
                <a:lnTo>
                  <a:pt x="0" y="0"/>
                </a:lnTo>
              </a:path>
            </a:pathLst>
          </a:custGeom>
          <a:noFill/>
          <a:ln w="6350" cap="flat">
            <a:solidFill>
              <a:srgbClr val="000000"/>
            </a:solidFill>
            <a:prstDash val="solid"/>
            <a:miter lim="800000"/>
            <a:headEnd/>
            <a:tailEnd/>
          </a:ln>
        </p:spPr>
        <p:txBody>
          <a:bodyPr/>
          <a:lstStyle/>
          <a:p>
            <a:endParaRPr lang="en-US" dirty="0"/>
          </a:p>
        </p:txBody>
      </p:sp>
      <p:sp>
        <p:nvSpPr>
          <p:cNvPr id="280633" name="Line 57"/>
          <p:cNvSpPr>
            <a:spLocks noChangeShapeType="1"/>
          </p:cNvSpPr>
          <p:nvPr/>
        </p:nvSpPr>
        <p:spPr bwMode="auto">
          <a:xfrm flipV="1">
            <a:off x="8815388" y="4810473"/>
            <a:ext cx="0" cy="123825"/>
          </a:xfrm>
          <a:prstGeom prst="line">
            <a:avLst/>
          </a:prstGeom>
          <a:noFill/>
          <a:ln w="6350">
            <a:solidFill>
              <a:srgbClr val="000000"/>
            </a:solidFill>
            <a:miter lim="800000"/>
            <a:headEnd/>
            <a:tailEnd/>
          </a:ln>
        </p:spPr>
        <p:txBody>
          <a:bodyPr/>
          <a:lstStyle/>
          <a:p>
            <a:endParaRPr lang="en-US" dirty="0"/>
          </a:p>
        </p:txBody>
      </p:sp>
      <p:sp>
        <p:nvSpPr>
          <p:cNvPr id="280634" name="Line 58"/>
          <p:cNvSpPr>
            <a:spLocks noChangeShapeType="1"/>
          </p:cNvSpPr>
          <p:nvPr/>
        </p:nvSpPr>
        <p:spPr bwMode="auto">
          <a:xfrm flipV="1">
            <a:off x="8470900" y="4810473"/>
            <a:ext cx="0" cy="123825"/>
          </a:xfrm>
          <a:prstGeom prst="line">
            <a:avLst/>
          </a:prstGeom>
          <a:noFill/>
          <a:ln w="6350">
            <a:solidFill>
              <a:srgbClr val="000000"/>
            </a:solidFill>
            <a:miter lim="800000"/>
            <a:headEnd/>
            <a:tailEnd/>
          </a:ln>
        </p:spPr>
        <p:txBody>
          <a:bodyPr/>
          <a:lstStyle/>
          <a:p>
            <a:endParaRPr lang="en-US" dirty="0"/>
          </a:p>
        </p:txBody>
      </p:sp>
      <p:sp>
        <p:nvSpPr>
          <p:cNvPr id="280635" name="Line 59"/>
          <p:cNvSpPr>
            <a:spLocks noChangeShapeType="1"/>
          </p:cNvSpPr>
          <p:nvPr/>
        </p:nvSpPr>
        <p:spPr bwMode="auto">
          <a:xfrm flipV="1">
            <a:off x="8128000" y="4810473"/>
            <a:ext cx="0" cy="123825"/>
          </a:xfrm>
          <a:prstGeom prst="line">
            <a:avLst/>
          </a:prstGeom>
          <a:noFill/>
          <a:ln w="6350">
            <a:solidFill>
              <a:srgbClr val="000000"/>
            </a:solidFill>
            <a:miter lim="800000"/>
            <a:headEnd/>
            <a:tailEnd/>
          </a:ln>
        </p:spPr>
        <p:txBody>
          <a:bodyPr/>
          <a:lstStyle/>
          <a:p>
            <a:endParaRPr lang="en-US" dirty="0"/>
          </a:p>
        </p:txBody>
      </p:sp>
      <p:sp>
        <p:nvSpPr>
          <p:cNvPr id="280636" name="Line 60"/>
          <p:cNvSpPr>
            <a:spLocks noChangeShapeType="1"/>
          </p:cNvSpPr>
          <p:nvPr/>
        </p:nvSpPr>
        <p:spPr bwMode="auto">
          <a:xfrm flipV="1">
            <a:off x="7783513" y="4810473"/>
            <a:ext cx="0" cy="123825"/>
          </a:xfrm>
          <a:prstGeom prst="line">
            <a:avLst/>
          </a:prstGeom>
          <a:noFill/>
          <a:ln w="6350">
            <a:solidFill>
              <a:srgbClr val="000000"/>
            </a:solidFill>
            <a:miter lim="800000"/>
            <a:headEnd/>
            <a:tailEnd/>
          </a:ln>
        </p:spPr>
        <p:txBody>
          <a:bodyPr/>
          <a:lstStyle/>
          <a:p>
            <a:endParaRPr lang="en-US" dirty="0"/>
          </a:p>
        </p:txBody>
      </p:sp>
      <p:sp>
        <p:nvSpPr>
          <p:cNvPr id="280637" name="Line 61"/>
          <p:cNvSpPr>
            <a:spLocks noChangeShapeType="1"/>
          </p:cNvSpPr>
          <p:nvPr/>
        </p:nvSpPr>
        <p:spPr bwMode="auto">
          <a:xfrm flipV="1">
            <a:off x="7440613" y="4810473"/>
            <a:ext cx="0" cy="123825"/>
          </a:xfrm>
          <a:prstGeom prst="line">
            <a:avLst/>
          </a:prstGeom>
          <a:noFill/>
          <a:ln w="6350">
            <a:solidFill>
              <a:srgbClr val="000000"/>
            </a:solidFill>
            <a:miter lim="800000"/>
            <a:headEnd/>
            <a:tailEnd/>
          </a:ln>
        </p:spPr>
        <p:txBody>
          <a:bodyPr/>
          <a:lstStyle/>
          <a:p>
            <a:endParaRPr lang="en-US" dirty="0"/>
          </a:p>
        </p:txBody>
      </p:sp>
      <p:sp>
        <p:nvSpPr>
          <p:cNvPr id="280638" name="Line 62"/>
          <p:cNvSpPr>
            <a:spLocks noChangeShapeType="1"/>
          </p:cNvSpPr>
          <p:nvPr/>
        </p:nvSpPr>
        <p:spPr bwMode="auto">
          <a:xfrm flipV="1">
            <a:off x="7092950" y="4810473"/>
            <a:ext cx="0" cy="123825"/>
          </a:xfrm>
          <a:prstGeom prst="line">
            <a:avLst/>
          </a:prstGeom>
          <a:noFill/>
          <a:ln w="6350">
            <a:solidFill>
              <a:srgbClr val="000000"/>
            </a:solidFill>
            <a:miter lim="800000"/>
            <a:headEnd/>
            <a:tailEnd/>
          </a:ln>
        </p:spPr>
        <p:txBody>
          <a:bodyPr/>
          <a:lstStyle/>
          <a:p>
            <a:endParaRPr lang="en-US" dirty="0"/>
          </a:p>
        </p:txBody>
      </p:sp>
      <p:sp>
        <p:nvSpPr>
          <p:cNvPr id="280639" name="Line 63"/>
          <p:cNvSpPr>
            <a:spLocks noChangeShapeType="1"/>
          </p:cNvSpPr>
          <p:nvPr/>
        </p:nvSpPr>
        <p:spPr bwMode="auto">
          <a:xfrm flipV="1">
            <a:off x="6750050" y="4810473"/>
            <a:ext cx="0" cy="123825"/>
          </a:xfrm>
          <a:prstGeom prst="line">
            <a:avLst/>
          </a:prstGeom>
          <a:noFill/>
          <a:ln w="6350">
            <a:solidFill>
              <a:srgbClr val="000000"/>
            </a:solidFill>
            <a:miter lim="800000"/>
            <a:headEnd/>
            <a:tailEnd/>
          </a:ln>
        </p:spPr>
        <p:txBody>
          <a:bodyPr/>
          <a:lstStyle/>
          <a:p>
            <a:endParaRPr lang="en-US" dirty="0"/>
          </a:p>
        </p:txBody>
      </p:sp>
      <p:sp>
        <p:nvSpPr>
          <p:cNvPr id="280640" name="Line 64"/>
          <p:cNvSpPr>
            <a:spLocks noChangeShapeType="1"/>
          </p:cNvSpPr>
          <p:nvPr/>
        </p:nvSpPr>
        <p:spPr bwMode="auto">
          <a:xfrm flipV="1">
            <a:off x="6405563" y="4810473"/>
            <a:ext cx="0" cy="123825"/>
          </a:xfrm>
          <a:prstGeom prst="line">
            <a:avLst/>
          </a:prstGeom>
          <a:noFill/>
          <a:ln w="6350">
            <a:solidFill>
              <a:srgbClr val="000000"/>
            </a:solidFill>
            <a:miter lim="800000"/>
            <a:headEnd/>
            <a:tailEnd/>
          </a:ln>
        </p:spPr>
        <p:txBody>
          <a:bodyPr/>
          <a:lstStyle/>
          <a:p>
            <a:endParaRPr lang="en-US" dirty="0"/>
          </a:p>
        </p:txBody>
      </p:sp>
      <p:sp>
        <p:nvSpPr>
          <p:cNvPr id="280641" name="Line 65"/>
          <p:cNvSpPr>
            <a:spLocks noChangeShapeType="1"/>
          </p:cNvSpPr>
          <p:nvPr/>
        </p:nvSpPr>
        <p:spPr bwMode="auto">
          <a:xfrm flipV="1">
            <a:off x="6062663" y="4810473"/>
            <a:ext cx="0" cy="123825"/>
          </a:xfrm>
          <a:prstGeom prst="line">
            <a:avLst/>
          </a:prstGeom>
          <a:noFill/>
          <a:ln w="6350">
            <a:solidFill>
              <a:srgbClr val="000000"/>
            </a:solidFill>
            <a:miter lim="800000"/>
            <a:headEnd/>
            <a:tailEnd/>
          </a:ln>
        </p:spPr>
        <p:txBody>
          <a:bodyPr/>
          <a:lstStyle/>
          <a:p>
            <a:endParaRPr lang="en-US" dirty="0"/>
          </a:p>
        </p:txBody>
      </p:sp>
      <p:sp>
        <p:nvSpPr>
          <p:cNvPr id="280642" name="Line 66"/>
          <p:cNvSpPr>
            <a:spLocks noChangeShapeType="1"/>
          </p:cNvSpPr>
          <p:nvPr/>
        </p:nvSpPr>
        <p:spPr bwMode="auto">
          <a:xfrm flipV="1">
            <a:off x="5719763" y="4810473"/>
            <a:ext cx="0" cy="123825"/>
          </a:xfrm>
          <a:prstGeom prst="line">
            <a:avLst/>
          </a:prstGeom>
          <a:noFill/>
          <a:ln w="6350">
            <a:solidFill>
              <a:srgbClr val="000000"/>
            </a:solidFill>
            <a:miter lim="800000"/>
            <a:headEnd/>
            <a:tailEnd/>
          </a:ln>
        </p:spPr>
        <p:txBody>
          <a:bodyPr/>
          <a:lstStyle/>
          <a:p>
            <a:endParaRPr lang="en-US" dirty="0"/>
          </a:p>
        </p:txBody>
      </p:sp>
      <p:sp>
        <p:nvSpPr>
          <p:cNvPr id="280643" name="Rectangle 67"/>
          <p:cNvSpPr>
            <a:spLocks noChangeArrowheads="1"/>
          </p:cNvSpPr>
          <p:nvPr/>
        </p:nvSpPr>
        <p:spPr bwMode="auto">
          <a:xfrm>
            <a:off x="7729538" y="4966048"/>
            <a:ext cx="71437" cy="133350"/>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7</a:t>
            </a:r>
            <a:endParaRPr lang="en-US" dirty="0">
              <a:latin typeface="Tahoma" pitchFamily="34" charset="0"/>
            </a:endParaRPr>
          </a:p>
        </p:txBody>
      </p:sp>
      <p:sp>
        <p:nvSpPr>
          <p:cNvPr id="280644" name="Rectangle 68"/>
          <p:cNvSpPr>
            <a:spLocks noChangeArrowheads="1"/>
          </p:cNvSpPr>
          <p:nvPr/>
        </p:nvSpPr>
        <p:spPr bwMode="auto">
          <a:xfrm>
            <a:off x="8085138" y="4966048"/>
            <a:ext cx="73025" cy="133350"/>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8</a:t>
            </a:r>
            <a:endParaRPr lang="en-US" dirty="0">
              <a:latin typeface="Tahoma" pitchFamily="34" charset="0"/>
            </a:endParaRPr>
          </a:p>
        </p:txBody>
      </p:sp>
      <p:sp>
        <p:nvSpPr>
          <p:cNvPr id="280645" name="Rectangle 69"/>
          <p:cNvSpPr>
            <a:spLocks noChangeArrowheads="1"/>
          </p:cNvSpPr>
          <p:nvPr/>
        </p:nvSpPr>
        <p:spPr bwMode="auto">
          <a:xfrm>
            <a:off x="8426450" y="4966048"/>
            <a:ext cx="73025" cy="133350"/>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9</a:t>
            </a:r>
            <a:endParaRPr lang="en-US" dirty="0">
              <a:latin typeface="Tahoma" pitchFamily="34" charset="0"/>
            </a:endParaRPr>
          </a:p>
        </p:txBody>
      </p:sp>
      <p:sp>
        <p:nvSpPr>
          <p:cNvPr id="280646" name="Rectangle 70"/>
          <p:cNvSpPr>
            <a:spLocks noChangeArrowheads="1"/>
          </p:cNvSpPr>
          <p:nvPr/>
        </p:nvSpPr>
        <p:spPr bwMode="auto">
          <a:xfrm>
            <a:off x="8728075" y="4966048"/>
            <a:ext cx="144463" cy="133350"/>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10</a:t>
            </a:r>
            <a:endParaRPr lang="en-US" dirty="0">
              <a:latin typeface="Tahoma" pitchFamily="34" charset="0"/>
            </a:endParaRPr>
          </a:p>
        </p:txBody>
      </p:sp>
      <p:sp>
        <p:nvSpPr>
          <p:cNvPr id="280647" name="Rectangle 71"/>
          <p:cNvSpPr>
            <a:spLocks noChangeArrowheads="1"/>
          </p:cNvSpPr>
          <p:nvPr/>
        </p:nvSpPr>
        <p:spPr bwMode="auto">
          <a:xfrm>
            <a:off x="7394575" y="4966048"/>
            <a:ext cx="73025" cy="133350"/>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6</a:t>
            </a:r>
            <a:endParaRPr lang="en-US" dirty="0">
              <a:latin typeface="Tahoma" pitchFamily="34" charset="0"/>
            </a:endParaRPr>
          </a:p>
        </p:txBody>
      </p:sp>
      <p:sp>
        <p:nvSpPr>
          <p:cNvPr id="280648" name="Rectangle 72"/>
          <p:cNvSpPr>
            <a:spLocks noChangeArrowheads="1"/>
          </p:cNvSpPr>
          <p:nvPr/>
        </p:nvSpPr>
        <p:spPr bwMode="auto">
          <a:xfrm>
            <a:off x="7053263" y="4966048"/>
            <a:ext cx="73025" cy="133350"/>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5</a:t>
            </a:r>
            <a:endParaRPr lang="en-US" dirty="0">
              <a:latin typeface="Tahoma" pitchFamily="34" charset="0"/>
            </a:endParaRPr>
          </a:p>
        </p:txBody>
      </p:sp>
      <p:sp>
        <p:nvSpPr>
          <p:cNvPr id="280649" name="Rectangle 73"/>
          <p:cNvSpPr>
            <a:spLocks noChangeArrowheads="1"/>
          </p:cNvSpPr>
          <p:nvPr/>
        </p:nvSpPr>
        <p:spPr bwMode="auto">
          <a:xfrm>
            <a:off x="6708775" y="4966048"/>
            <a:ext cx="73025" cy="133350"/>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4</a:t>
            </a:r>
            <a:endParaRPr lang="en-US" dirty="0">
              <a:latin typeface="Tahoma" pitchFamily="34" charset="0"/>
            </a:endParaRPr>
          </a:p>
        </p:txBody>
      </p:sp>
      <p:sp>
        <p:nvSpPr>
          <p:cNvPr id="280650" name="Rectangle 74"/>
          <p:cNvSpPr>
            <a:spLocks noChangeArrowheads="1"/>
          </p:cNvSpPr>
          <p:nvPr/>
        </p:nvSpPr>
        <p:spPr bwMode="auto">
          <a:xfrm>
            <a:off x="6364288" y="4966048"/>
            <a:ext cx="73025" cy="133350"/>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3</a:t>
            </a:r>
            <a:endParaRPr lang="en-US" dirty="0">
              <a:latin typeface="Tahoma" pitchFamily="34" charset="0"/>
            </a:endParaRPr>
          </a:p>
        </p:txBody>
      </p:sp>
      <p:sp>
        <p:nvSpPr>
          <p:cNvPr id="280651" name="Rectangle 75"/>
          <p:cNvSpPr>
            <a:spLocks noChangeArrowheads="1"/>
          </p:cNvSpPr>
          <p:nvPr/>
        </p:nvSpPr>
        <p:spPr bwMode="auto">
          <a:xfrm>
            <a:off x="6021388" y="4966048"/>
            <a:ext cx="73025" cy="133350"/>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2</a:t>
            </a:r>
            <a:endParaRPr lang="en-US" dirty="0">
              <a:latin typeface="Tahoma" pitchFamily="34" charset="0"/>
            </a:endParaRPr>
          </a:p>
        </p:txBody>
      </p:sp>
      <p:sp>
        <p:nvSpPr>
          <p:cNvPr id="280652" name="Rectangle 76"/>
          <p:cNvSpPr>
            <a:spLocks noChangeArrowheads="1"/>
          </p:cNvSpPr>
          <p:nvPr/>
        </p:nvSpPr>
        <p:spPr bwMode="auto">
          <a:xfrm>
            <a:off x="5676900" y="4966048"/>
            <a:ext cx="73025" cy="133350"/>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1</a:t>
            </a:r>
            <a:endParaRPr lang="en-US" dirty="0">
              <a:latin typeface="Tahoma" pitchFamily="34" charset="0"/>
            </a:endParaRPr>
          </a:p>
        </p:txBody>
      </p:sp>
      <p:sp>
        <p:nvSpPr>
          <p:cNvPr id="280653" name="Rectangle 77"/>
          <p:cNvSpPr>
            <a:spLocks noChangeArrowheads="1"/>
          </p:cNvSpPr>
          <p:nvPr/>
        </p:nvSpPr>
        <p:spPr bwMode="auto">
          <a:xfrm>
            <a:off x="5218113" y="4966048"/>
            <a:ext cx="71437" cy="133350"/>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0</a:t>
            </a:r>
            <a:endParaRPr lang="en-US" dirty="0">
              <a:latin typeface="Tahoma" pitchFamily="34" charset="0"/>
            </a:endParaRPr>
          </a:p>
        </p:txBody>
      </p:sp>
      <p:sp>
        <p:nvSpPr>
          <p:cNvPr id="280654" name="Oval 78"/>
          <p:cNvSpPr>
            <a:spLocks noChangeArrowheads="1"/>
          </p:cNvSpPr>
          <p:nvPr/>
        </p:nvSpPr>
        <p:spPr bwMode="auto">
          <a:xfrm>
            <a:off x="1286917" y="4698777"/>
            <a:ext cx="95250" cy="104775"/>
          </a:xfrm>
          <a:prstGeom prst="ellipse">
            <a:avLst/>
          </a:prstGeom>
          <a:solidFill>
            <a:srgbClr val="000000"/>
          </a:solidFill>
          <a:ln w="9525">
            <a:noFill/>
            <a:round/>
            <a:headEnd/>
            <a:tailEnd/>
          </a:ln>
        </p:spPr>
        <p:txBody>
          <a:bodyPr/>
          <a:lstStyle/>
          <a:p>
            <a:endParaRPr lang="en-US" dirty="0"/>
          </a:p>
        </p:txBody>
      </p:sp>
      <p:sp>
        <p:nvSpPr>
          <p:cNvPr id="280655" name="Oval 79"/>
          <p:cNvSpPr>
            <a:spLocks noChangeArrowheads="1"/>
          </p:cNvSpPr>
          <p:nvPr/>
        </p:nvSpPr>
        <p:spPr bwMode="auto">
          <a:xfrm>
            <a:off x="5503863" y="4767610"/>
            <a:ext cx="93662" cy="104775"/>
          </a:xfrm>
          <a:prstGeom prst="ellipse">
            <a:avLst/>
          </a:prstGeom>
          <a:solidFill>
            <a:srgbClr val="000000"/>
          </a:solidFill>
          <a:ln w="9525">
            <a:noFill/>
            <a:round/>
            <a:headEnd/>
            <a:tailEnd/>
          </a:ln>
        </p:spPr>
        <p:txBody>
          <a:bodyPr/>
          <a:lstStyle/>
          <a:p>
            <a:endParaRPr lang="en-US" dirty="0"/>
          </a:p>
        </p:txBody>
      </p:sp>
      <p:sp>
        <p:nvSpPr>
          <p:cNvPr id="280656" name="Oval 80"/>
          <p:cNvSpPr>
            <a:spLocks noChangeArrowheads="1"/>
          </p:cNvSpPr>
          <p:nvPr/>
        </p:nvSpPr>
        <p:spPr bwMode="auto">
          <a:xfrm>
            <a:off x="5845175" y="4540598"/>
            <a:ext cx="96838" cy="104775"/>
          </a:xfrm>
          <a:prstGeom prst="ellipse">
            <a:avLst/>
          </a:prstGeom>
          <a:solidFill>
            <a:srgbClr val="000000"/>
          </a:solidFill>
          <a:ln w="9525">
            <a:noFill/>
            <a:round/>
            <a:headEnd/>
            <a:tailEnd/>
          </a:ln>
        </p:spPr>
        <p:txBody>
          <a:bodyPr/>
          <a:lstStyle/>
          <a:p>
            <a:endParaRPr lang="en-US" dirty="0"/>
          </a:p>
        </p:txBody>
      </p:sp>
      <p:sp>
        <p:nvSpPr>
          <p:cNvPr id="280657" name="Oval 81"/>
          <p:cNvSpPr>
            <a:spLocks noChangeArrowheads="1"/>
          </p:cNvSpPr>
          <p:nvPr/>
        </p:nvSpPr>
        <p:spPr bwMode="auto">
          <a:xfrm>
            <a:off x="6189663" y="4315173"/>
            <a:ext cx="93662" cy="104775"/>
          </a:xfrm>
          <a:prstGeom prst="ellipse">
            <a:avLst/>
          </a:prstGeom>
          <a:solidFill>
            <a:srgbClr val="000000"/>
          </a:solidFill>
          <a:ln w="9525">
            <a:noFill/>
            <a:round/>
            <a:headEnd/>
            <a:tailEnd/>
          </a:ln>
        </p:spPr>
        <p:txBody>
          <a:bodyPr/>
          <a:lstStyle/>
          <a:p>
            <a:endParaRPr lang="en-US" dirty="0"/>
          </a:p>
        </p:txBody>
      </p:sp>
      <p:sp>
        <p:nvSpPr>
          <p:cNvPr id="280658" name="Oval 82"/>
          <p:cNvSpPr>
            <a:spLocks noChangeArrowheads="1"/>
          </p:cNvSpPr>
          <p:nvPr/>
        </p:nvSpPr>
        <p:spPr bwMode="auto">
          <a:xfrm>
            <a:off x="6532563" y="4086573"/>
            <a:ext cx="93662" cy="104775"/>
          </a:xfrm>
          <a:prstGeom prst="ellipse">
            <a:avLst/>
          </a:prstGeom>
          <a:solidFill>
            <a:srgbClr val="000000"/>
          </a:solidFill>
          <a:ln w="9525">
            <a:noFill/>
            <a:round/>
            <a:headEnd/>
            <a:tailEnd/>
          </a:ln>
        </p:spPr>
        <p:txBody>
          <a:bodyPr/>
          <a:lstStyle/>
          <a:p>
            <a:endParaRPr lang="en-US" dirty="0"/>
          </a:p>
        </p:txBody>
      </p:sp>
      <p:sp>
        <p:nvSpPr>
          <p:cNvPr id="280659" name="Oval 83"/>
          <p:cNvSpPr>
            <a:spLocks noChangeArrowheads="1"/>
          </p:cNvSpPr>
          <p:nvPr/>
        </p:nvSpPr>
        <p:spPr bwMode="auto">
          <a:xfrm>
            <a:off x="6877050" y="3859560"/>
            <a:ext cx="93663" cy="106363"/>
          </a:xfrm>
          <a:prstGeom prst="ellipse">
            <a:avLst/>
          </a:prstGeom>
          <a:solidFill>
            <a:srgbClr val="000000"/>
          </a:solidFill>
          <a:ln w="9525">
            <a:noFill/>
            <a:round/>
            <a:headEnd/>
            <a:tailEnd/>
          </a:ln>
        </p:spPr>
        <p:txBody>
          <a:bodyPr/>
          <a:lstStyle/>
          <a:p>
            <a:endParaRPr lang="en-US" dirty="0"/>
          </a:p>
        </p:txBody>
      </p:sp>
      <p:sp>
        <p:nvSpPr>
          <p:cNvPr id="280660" name="Oval 84"/>
          <p:cNvSpPr>
            <a:spLocks noChangeArrowheads="1"/>
          </p:cNvSpPr>
          <p:nvPr/>
        </p:nvSpPr>
        <p:spPr bwMode="auto">
          <a:xfrm>
            <a:off x="7219950" y="3627785"/>
            <a:ext cx="93663" cy="106363"/>
          </a:xfrm>
          <a:prstGeom prst="ellipse">
            <a:avLst/>
          </a:prstGeom>
          <a:solidFill>
            <a:srgbClr val="000000"/>
          </a:solidFill>
          <a:ln w="9525">
            <a:noFill/>
            <a:round/>
            <a:headEnd/>
            <a:tailEnd/>
          </a:ln>
        </p:spPr>
        <p:txBody>
          <a:bodyPr/>
          <a:lstStyle/>
          <a:p>
            <a:endParaRPr lang="en-US" dirty="0"/>
          </a:p>
        </p:txBody>
      </p:sp>
      <p:sp>
        <p:nvSpPr>
          <p:cNvPr id="280661" name="Oval 85"/>
          <p:cNvSpPr>
            <a:spLocks noChangeArrowheads="1"/>
          </p:cNvSpPr>
          <p:nvPr/>
        </p:nvSpPr>
        <p:spPr bwMode="auto">
          <a:xfrm>
            <a:off x="7562850" y="3402360"/>
            <a:ext cx="95250" cy="104775"/>
          </a:xfrm>
          <a:prstGeom prst="ellipse">
            <a:avLst/>
          </a:prstGeom>
          <a:solidFill>
            <a:srgbClr val="000000"/>
          </a:solidFill>
          <a:ln w="9525">
            <a:noFill/>
            <a:round/>
            <a:headEnd/>
            <a:tailEnd/>
          </a:ln>
        </p:spPr>
        <p:txBody>
          <a:bodyPr/>
          <a:lstStyle/>
          <a:p>
            <a:endParaRPr lang="en-US" dirty="0"/>
          </a:p>
        </p:txBody>
      </p:sp>
      <p:sp>
        <p:nvSpPr>
          <p:cNvPr id="280662" name="Oval 86"/>
          <p:cNvSpPr>
            <a:spLocks noChangeArrowheads="1"/>
          </p:cNvSpPr>
          <p:nvPr/>
        </p:nvSpPr>
        <p:spPr bwMode="auto">
          <a:xfrm>
            <a:off x="7907338" y="3173760"/>
            <a:ext cx="93662" cy="107950"/>
          </a:xfrm>
          <a:prstGeom prst="ellipse">
            <a:avLst/>
          </a:prstGeom>
          <a:solidFill>
            <a:srgbClr val="000000"/>
          </a:solidFill>
          <a:ln w="9525">
            <a:noFill/>
            <a:round/>
            <a:headEnd/>
            <a:tailEnd/>
          </a:ln>
        </p:spPr>
        <p:txBody>
          <a:bodyPr/>
          <a:lstStyle/>
          <a:p>
            <a:endParaRPr lang="en-US" dirty="0"/>
          </a:p>
        </p:txBody>
      </p:sp>
      <p:sp>
        <p:nvSpPr>
          <p:cNvPr id="280663" name="Oval 87"/>
          <p:cNvSpPr>
            <a:spLocks noChangeArrowheads="1"/>
          </p:cNvSpPr>
          <p:nvPr/>
        </p:nvSpPr>
        <p:spPr bwMode="auto">
          <a:xfrm>
            <a:off x="8250238" y="2949923"/>
            <a:ext cx="95250" cy="104775"/>
          </a:xfrm>
          <a:prstGeom prst="ellipse">
            <a:avLst/>
          </a:prstGeom>
          <a:solidFill>
            <a:srgbClr val="000000"/>
          </a:solidFill>
          <a:ln w="9525">
            <a:noFill/>
            <a:round/>
            <a:headEnd/>
            <a:tailEnd/>
          </a:ln>
        </p:spPr>
        <p:txBody>
          <a:bodyPr/>
          <a:lstStyle/>
          <a:p>
            <a:endParaRPr lang="en-US" dirty="0"/>
          </a:p>
        </p:txBody>
      </p:sp>
      <p:sp>
        <p:nvSpPr>
          <p:cNvPr id="280664" name="Oval 88"/>
          <p:cNvSpPr>
            <a:spLocks noChangeArrowheads="1"/>
          </p:cNvSpPr>
          <p:nvPr/>
        </p:nvSpPr>
        <p:spPr bwMode="auto">
          <a:xfrm>
            <a:off x="8594725" y="2721323"/>
            <a:ext cx="93663" cy="104775"/>
          </a:xfrm>
          <a:prstGeom prst="ellipse">
            <a:avLst/>
          </a:prstGeom>
          <a:solidFill>
            <a:srgbClr val="000000"/>
          </a:solidFill>
          <a:ln w="9525">
            <a:noFill/>
            <a:round/>
            <a:headEnd/>
            <a:tailEnd/>
          </a:ln>
        </p:spPr>
        <p:txBody>
          <a:bodyPr/>
          <a:lstStyle/>
          <a:p>
            <a:endParaRPr lang="en-US" dirty="0"/>
          </a:p>
        </p:txBody>
      </p:sp>
      <p:sp>
        <p:nvSpPr>
          <p:cNvPr id="280665" name="Oval 89"/>
          <p:cNvSpPr>
            <a:spLocks noChangeArrowheads="1"/>
          </p:cNvSpPr>
          <p:nvPr/>
        </p:nvSpPr>
        <p:spPr bwMode="auto">
          <a:xfrm>
            <a:off x="1634580" y="4676552"/>
            <a:ext cx="93662" cy="104775"/>
          </a:xfrm>
          <a:prstGeom prst="ellipse">
            <a:avLst/>
          </a:prstGeom>
          <a:solidFill>
            <a:srgbClr val="000000"/>
          </a:solidFill>
          <a:ln w="9525">
            <a:noFill/>
            <a:round/>
            <a:headEnd/>
            <a:tailEnd/>
          </a:ln>
        </p:spPr>
        <p:txBody>
          <a:bodyPr/>
          <a:lstStyle/>
          <a:p>
            <a:endParaRPr lang="en-US" dirty="0"/>
          </a:p>
        </p:txBody>
      </p:sp>
      <p:sp>
        <p:nvSpPr>
          <p:cNvPr id="280667" name="Oval 91"/>
          <p:cNvSpPr>
            <a:spLocks noChangeArrowheads="1"/>
          </p:cNvSpPr>
          <p:nvPr/>
        </p:nvSpPr>
        <p:spPr bwMode="auto">
          <a:xfrm>
            <a:off x="2321967" y="4513040"/>
            <a:ext cx="93663" cy="104775"/>
          </a:xfrm>
          <a:prstGeom prst="ellipse">
            <a:avLst/>
          </a:prstGeom>
          <a:solidFill>
            <a:srgbClr val="000000"/>
          </a:solidFill>
          <a:ln w="9525">
            <a:noFill/>
            <a:round/>
            <a:headEnd/>
            <a:tailEnd/>
          </a:ln>
        </p:spPr>
        <p:txBody>
          <a:bodyPr/>
          <a:lstStyle/>
          <a:p>
            <a:endParaRPr lang="en-US" dirty="0"/>
          </a:p>
        </p:txBody>
      </p:sp>
      <p:sp>
        <p:nvSpPr>
          <p:cNvPr id="280668" name="Oval 92"/>
          <p:cNvSpPr>
            <a:spLocks noChangeArrowheads="1"/>
          </p:cNvSpPr>
          <p:nvPr/>
        </p:nvSpPr>
        <p:spPr bwMode="auto">
          <a:xfrm>
            <a:off x="2664867" y="4370165"/>
            <a:ext cx="95250" cy="104775"/>
          </a:xfrm>
          <a:prstGeom prst="ellipse">
            <a:avLst/>
          </a:prstGeom>
          <a:solidFill>
            <a:srgbClr val="000000"/>
          </a:solidFill>
          <a:ln w="9525">
            <a:noFill/>
            <a:round/>
            <a:headEnd/>
            <a:tailEnd/>
          </a:ln>
        </p:spPr>
        <p:txBody>
          <a:bodyPr/>
          <a:lstStyle/>
          <a:p>
            <a:endParaRPr lang="en-US" dirty="0"/>
          </a:p>
        </p:txBody>
      </p:sp>
      <p:sp>
        <p:nvSpPr>
          <p:cNvPr id="280669" name="Oval 93"/>
          <p:cNvSpPr>
            <a:spLocks noChangeArrowheads="1"/>
          </p:cNvSpPr>
          <p:nvPr/>
        </p:nvSpPr>
        <p:spPr bwMode="auto">
          <a:xfrm>
            <a:off x="3009355" y="4179665"/>
            <a:ext cx="93662" cy="106362"/>
          </a:xfrm>
          <a:prstGeom prst="ellipse">
            <a:avLst/>
          </a:prstGeom>
          <a:solidFill>
            <a:srgbClr val="000000"/>
          </a:solidFill>
          <a:ln w="9525">
            <a:noFill/>
            <a:round/>
            <a:headEnd/>
            <a:tailEnd/>
          </a:ln>
        </p:spPr>
        <p:txBody>
          <a:bodyPr/>
          <a:lstStyle/>
          <a:p>
            <a:endParaRPr lang="en-US" dirty="0"/>
          </a:p>
        </p:txBody>
      </p:sp>
      <p:sp>
        <p:nvSpPr>
          <p:cNvPr id="280670" name="Oval 94"/>
          <p:cNvSpPr>
            <a:spLocks noChangeArrowheads="1"/>
          </p:cNvSpPr>
          <p:nvPr/>
        </p:nvSpPr>
        <p:spPr bwMode="auto">
          <a:xfrm>
            <a:off x="3352255" y="3955827"/>
            <a:ext cx="95250" cy="104775"/>
          </a:xfrm>
          <a:prstGeom prst="ellipse">
            <a:avLst/>
          </a:prstGeom>
          <a:solidFill>
            <a:srgbClr val="000000"/>
          </a:solidFill>
          <a:ln w="9525">
            <a:noFill/>
            <a:round/>
            <a:headEnd/>
            <a:tailEnd/>
          </a:ln>
        </p:spPr>
        <p:txBody>
          <a:bodyPr/>
          <a:lstStyle/>
          <a:p>
            <a:endParaRPr lang="en-US" dirty="0"/>
          </a:p>
        </p:txBody>
      </p:sp>
      <p:sp>
        <p:nvSpPr>
          <p:cNvPr id="280671" name="Oval 95"/>
          <p:cNvSpPr>
            <a:spLocks noChangeArrowheads="1"/>
          </p:cNvSpPr>
          <p:nvPr/>
        </p:nvSpPr>
        <p:spPr bwMode="auto">
          <a:xfrm>
            <a:off x="3696742" y="3684365"/>
            <a:ext cx="93663" cy="106362"/>
          </a:xfrm>
          <a:prstGeom prst="ellipse">
            <a:avLst/>
          </a:prstGeom>
          <a:solidFill>
            <a:srgbClr val="000000"/>
          </a:solidFill>
          <a:ln w="9525">
            <a:noFill/>
            <a:round/>
            <a:headEnd/>
            <a:tailEnd/>
          </a:ln>
        </p:spPr>
        <p:txBody>
          <a:bodyPr/>
          <a:lstStyle/>
          <a:p>
            <a:endParaRPr lang="en-US" dirty="0"/>
          </a:p>
        </p:txBody>
      </p:sp>
      <p:sp>
        <p:nvSpPr>
          <p:cNvPr id="280672" name="Oval 96"/>
          <p:cNvSpPr>
            <a:spLocks noChangeArrowheads="1"/>
          </p:cNvSpPr>
          <p:nvPr/>
        </p:nvSpPr>
        <p:spPr bwMode="auto">
          <a:xfrm>
            <a:off x="4039642" y="3374802"/>
            <a:ext cx="93663" cy="104775"/>
          </a:xfrm>
          <a:prstGeom prst="ellipse">
            <a:avLst/>
          </a:prstGeom>
          <a:solidFill>
            <a:srgbClr val="000000"/>
          </a:solidFill>
          <a:ln w="9525">
            <a:noFill/>
            <a:round/>
            <a:headEnd/>
            <a:tailEnd/>
          </a:ln>
        </p:spPr>
        <p:txBody>
          <a:bodyPr/>
          <a:lstStyle/>
          <a:p>
            <a:endParaRPr lang="en-US" dirty="0"/>
          </a:p>
        </p:txBody>
      </p:sp>
      <p:sp>
        <p:nvSpPr>
          <p:cNvPr id="280673" name="Oval 97"/>
          <p:cNvSpPr>
            <a:spLocks noChangeArrowheads="1"/>
          </p:cNvSpPr>
          <p:nvPr/>
        </p:nvSpPr>
        <p:spPr bwMode="auto">
          <a:xfrm>
            <a:off x="4384130" y="3027140"/>
            <a:ext cx="93662" cy="104775"/>
          </a:xfrm>
          <a:prstGeom prst="ellipse">
            <a:avLst/>
          </a:prstGeom>
          <a:solidFill>
            <a:srgbClr val="000000"/>
          </a:solidFill>
          <a:ln w="9525">
            <a:noFill/>
            <a:round/>
            <a:headEnd/>
            <a:tailEnd/>
          </a:ln>
        </p:spPr>
        <p:txBody>
          <a:bodyPr/>
          <a:lstStyle/>
          <a:p>
            <a:endParaRPr lang="en-US" dirty="0"/>
          </a:p>
        </p:txBody>
      </p:sp>
      <p:sp>
        <p:nvSpPr>
          <p:cNvPr id="280674" name="Oval 98"/>
          <p:cNvSpPr>
            <a:spLocks noChangeArrowheads="1"/>
          </p:cNvSpPr>
          <p:nvPr/>
        </p:nvSpPr>
        <p:spPr bwMode="auto">
          <a:xfrm>
            <a:off x="4727030" y="2631852"/>
            <a:ext cx="93662" cy="104775"/>
          </a:xfrm>
          <a:prstGeom prst="ellipse">
            <a:avLst/>
          </a:prstGeom>
          <a:solidFill>
            <a:srgbClr val="000000"/>
          </a:solidFill>
          <a:ln w="9525">
            <a:noFill/>
            <a:round/>
            <a:headEnd/>
            <a:tailEnd/>
          </a:ln>
        </p:spPr>
        <p:txBody>
          <a:bodyPr/>
          <a:lstStyle/>
          <a:p>
            <a:endParaRPr lang="en-US" dirty="0"/>
          </a:p>
        </p:txBody>
      </p:sp>
      <p:sp>
        <p:nvSpPr>
          <p:cNvPr id="280676" name="Rectangle 100"/>
          <p:cNvSpPr>
            <a:spLocks noChangeArrowheads="1"/>
          </p:cNvSpPr>
          <p:nvPr/>
        </p:nvSpPr>
        <p:spPr bwMode="auto">
          <a:xfrm>
            <a:off x="6654089" y="1268760"/>
            <a:ext cx="1460336" cy="215444"/>
          </a:xfrm>
          <a:prstGeom prst="rect">
            <a:avLst/>
          </a:prstGeom>
          <a:noFill/>
          <a:ln w="9525">
            <a:noFill/>
            <a:miter lim="800000"/>
            <a:headEnd/>
            <a:tailEnd/>
          </a:ln>
        </p:spPr>
        <p:txBody>
          <a:bodyPr wrap="none" lIns="0" tIns="0" rIns="0" bIns="0">
            <a:spAutoFit/>
          </a:bodyPr>
          <a:lstStyle/>
          <a:p>
            <a:pPr marL="1588" indent="-1588" algn="ctr"/>
            <a:r>
              <a:rPr lang="en-US" sz="1400" b="1" dirty="0">
                <a:solidFill>
                  <a:srgbClr val="000000"/>
                </a:solidFill>
                <a:latin typeface="Myriad Pro" pitchFamily="34" charset="0"/>
              </a:rPr>
              <a:t>(b) Marginal Cost</a:t>
            </a:r>
            <a:endParaRPr lang="en-US" sz="1400" b="1" dirty="0">
              <a:latin typeface="Tahoma" pitchFamily="34" charset="0"/>
            </a:endParaRPr>
          </a:p>
        </p:txBody>
      </p:sp>
      <p:sp>
        <p:nvSpPr>
          <p:cNvPr id="280677" name="Rectangle 101"/>
          <p:cNvSpPr>
            <a:spLocks noChangeArrowheads="1"/>
          </p:cNvSpPr>
          <p:nvPr/>
        </p:nvSpPr>
        <p:spPr bwMode="auto">
          <a:xfrm>
            <a:off x="2654904" y="1196752"/>
            <a:ext cx="1128002" cy="215444"/>
          </a:xfrm>
          <a:prstGeom prst="rect">
            <a:avLst/>
          </a:prstGeom>
          <a:noFill/>
          <a:ln w="9525">
            <a:noFill/>
            <a:miter lim="800000"/>
            <a:headEnd/>
            <a:tailEnd/>
          </a:ln>
        </p:spPr>
        <p:txBody>
          <a:bodyPr wrap="none" lIns="0" tIns="0" rIns="0" bIns="0">
            <a:spAutoFit/>
          </a:bodyPr>
          <a:lstStyle/>
          <a:p>
            <a:pPr marL="1588" indent="-1588" algn="ctr"/>
            <a:r>
              <a:rPr lang="en-US" sz="1400" b="1" dirty="0">
                <a:solidFill>
                  <a:srgbClr val="000000"/>
                </a:solidFill>
                <a:latin typeface="Myriad Pro" pitchFamily="34" charset="0"/>
              </a:rPr>
              <a:t>(a) Total Cost</a:t>
            </a:r>
            <a:endParaRPr lang="en-US" sz="1400" b="1" dirty="0">
              <a:latin typeface="Tahoma" pitchFamily="34" charset="0"/>
            </a:endParaRPr>
          </a:p>
        </p:txBody>
      </p:sp>
      <p:sp>
        <p:nvSpPr>
          <p:cNvPr id="280678" name="Rectangle 102"/>
          <p:cNvSpPr>
            <a:spLocks noChangeArrowheads="1"/>
          </p:cNvSpPr>
          <p:nvPr/>
        </p:nvSpPr>
        <p:spPr bwMode="auto">
          <a:xfrm>
            <a:off x="4716016" y="2420888"/>
            <a:ext cx="94578" cy="184666"/>
          </a:xfrm>
          <a:prstGeom prst="rect">
            <a:avLst/>
          </a:prstGeom>
          <a:noFill/>
          <a:ln w="9525">
            <a:noFill/>
            <a:miter lim="800000"/>
            <a:headEnd/>
            <a:tailEnd/>
          </a:ln>
        </p:spPr>
        <p:txBody>
          <a:bodyPr wrap="none" lIns="0" tIns="0" rIns="0" bIns="0">
            <a:spAutoFit/>
          </a:bodyPr>
          <a:lstStyle/>
          <a:p>
            <a:pPr marL="1588" indent="-1588"/>
            <a:r>
              <a:rPr lang="en-US" sz="1200" i="1" dirty="0">
                <a:solidFill>
                  <a:srgbClr val="000000"/>
                </a:solidFill>
                <a:latin typeface="Myriad Pro" pitchFamily="34" charset="0"/>
              </a:rPr>
              <a:t>T</a:t>
            </a:r>
            <a:endParaRPr lang="en-US" i="1" dirty="0">
              <a:latin typeface="Tahoma" pitchFamily="34" charset="0"/>
            </a:endParaRPr>
          </a:p>
        </p:txBody>
      </p:sp>
      <p:sp>
        <p:nvSpPr>
          <p:cNvPr id="280679" name="Rectangle 103"/>
          <p:cNvSpPr>
            <a:spLocks noChangeArrowheads="1"/>
          </p:cNvSpPr>
          <p:nvPr/>
        </p:nvSpPr>
        <p:spPr bwMode="auto">
          <a:xfrm>
            <a:off x="4788024" y="2420888"/>
            <a:ext cx="144016" cy="184666"/>
          </a:xfrm>
          <a:prstGeom prst="rect">
            <a:avLst/>
          </a:prstGeom>
          <a:noFill/>
          <a:ln w="9525">
            <a:noFill/>
            <a:miter lim="800000"/>
            <a:headEnd/>
            <a:tailEnd/>
          </a:ln>
        </p:spPr>
        <p:txBody>
          <a:bodyPr wrap="square" lIns="0" tIns="0" rIns="0" bIns="0">
            <a:spAutoFit/>
          </a:bodyPr>
          <a:lstStyle/>
          <a:p>
            <a:pPr marL="1588" indent="-1588"/>
            <a:r>
              <a:rPr lang="en-US" sz="1200" i="1" dirty="0">
                <a:solidFill>
                  <a:srgbClr val="000000"/>
                </a:solidFill>
                <a:latin typeface="Myriad Pro" pitchFamily="34" charset="0"/>
              </a:rPr>
              <a:t>C</a:t>
            </a:r>
            <a:endParaRPr lang="en-US" i="1" dirty="0">
              <a:latin typeface="Tahoma" pitchFamily="34" charset="0"/>
            </a:endParaRPr>
          </a:p>
        </p:txBody>
      </p:sp>
      <p:sp>
        <p:nvSpPr>
          <p:cNvPr id="280680" name="Rectangle 104"/>
          <p:cNvSpPr>
            <a:spLocks noChangeArrowheads="1"/>
          </p:cNvSpPr>
          <p:nvPr/>
        </p:nvSpPr>
        <p:spPr bwMode="auto">
          <a:xfrm>
            <a:off x="8809038" y="2449860"/>
            <a:ext cx="238848" cy="184666"/>
          </a:xfrm>
          <a:prstGeom prst="rect">
            <a:avLst/>
          </a:prstGeom>
          <a:noFill/>
          <a:ln w="9525">
            <a:noFill/>
            <a:miter lim="800000"/>
            <a:headEnd/>
            <a:tailEnd/>
          </a:ln>
        </p:spPr>
        <p:txBody>
          <a:bodyPr wrap="none" lIns="0" tIns="0" rIns="0" bIns="0">
            <a:spAutoFit/>
          </a:bodyPr>
          <a:lstStyle/>
          <a:p>
            <a:pPr marL="1588" indent="-1588"/>
            <a:r>
              <a:rPr lang="en-US" sz="1200" i="1" dirty="0">
                <a:solidFill>
                  <a:srgbClr val="000000"/>
                </a:solidFill>
                <a:latin typeface="Myriad Pro" pitchFamily="34" charset="0"/>
              </a:rPr>
              <a:t>MC</a:t>
            </a:r>
            <a:endParaRPr lang="en-US" i="1" dirty="0">
              <a:latin typeface="Tahoma" pitchFamily="34" charset="0"/>
            </a:endParaRPr>
          </a:p>
        </p:txBody>
      </p:sp>
      <p:sp>
        <p:nvSpPr>
          <p:cNvPr id="280681" name="Line 105"/>
          <p:cNvSpPr>
            <a:spLocks noChangeShapeType="1"/>
          </p:cNvSpPr>
          <p:nvPr/>
        </p:nvSpPr>
        <p:spPr bwMode="auto">
          <a:xfrm>
            <a:off x="3790405" y="3743102"/>
            <a:ext cx="311150" cy="0"/>
          </a:xfrm>
          <a:prstGeom prst="line">
            <a:avLst/>
          </a:prstGeom>
          <a:noFill/>
          <a:ln w="11176">
            <a:solidFill>
              <a:srgbClr val="8C0051"/>
            </a:solidFill>
            <a:miter lim="800000"/>
            <a:headEnd/>
            <a:tailEnd type="arrow" w="med" len="med"/>
          </a:ln>
        </p:spPr>
        <p:txBody>
          <a:bodyPr/>
          <a:lstStyle/>
          <a:p>
            <a:endParaRPr lang="en-US" dirty="0"/>
          </a:p>
        </p:txBody>
      </p:sp>
      <p:sp>
        <p:nvSpPr>
          <p:cNvPr id="280685" name="Line 109"/>
          <p:cNvSpPr>
            <a:spLocks noChangeShapeType="1"/>
          </p:cNvSpPr>
          <p:nvPr/>
        </p:nvSpPr>
        <p:spPr bwMode="auto">
          <a:xfrm flipH="1">
            <a:off x="1852067" y="3708177"/>
            <a:ext cx="215900" cy="990600"/>
          </a:xfrm>
          <a:prstGeom prst="line">
            <a:avLst/>
          </a:prstGeom>
          <a:noFill/>
          <a:ln w="6350">
            <a:solidFill>
              <a:srgbClr val="000000"/>
            </a:solidFill>
            <a:miter lim="800000"/>
            <a:headEnd/>
            <a:tailEnd/>
          </a:ln>
        </p:spPr>
        <p:txBody>
          <a:bodyPr/>
          <a:lstStyle/>
          <a:p>
            <a:endParaRPr lang="en-US" dirty="0"/>
          </a:p>
        </p:txBody>
      </p:sp>
      <p:sp>
        <p:nvSpPr>
          <p:cNvPr id="280686" name="Line 110"/>
          <p:cNvSpPr>
            <a:spLocks noChangeShapeType="1"/>
          </p:cNvSpPr>
          <p:nvPr/>
        </p:nvSpPr>
        <p:spPr bwMode="auto">
          <a:xfrm>
            <a:off x="3639592" y="2763615"/>
            <a:ext cx="254000" cy="827087"/>
          </a:xfrm>
          <a:prstGeom prst="line">
            <a:avLst/>
          </a:prstGeom>
          <a:noFill/>
          <a:ln w="6350">
            <a:solidFill>
              <a:srgbClr val="000000"/>
            </a:solidFill>
            <a:miter lim="800000"/>
            <a:headEnd/>
            <a:tailEnd/>
          </a:ln>
        </p:spPr>
        <p:txBody>
          <a:bodyPr/>
          <a:lstStyle/>
          <a:p>
            <a:endParaRPr lang="en-US" dirty="0"/>
          </a:p>
        </p:txBody>
      </p:sp>
      <p:sp>
        <p:nvSpPr>
          <p:cNvPr id="280687" name="Line 111"/>
          <p:cNvSpPr>
            <a:spLocks noChangeShapeType="1"/>
          </p:cNvSpPr>
          <p:nvPr/>
        </p:nvSpPr>
        <p:spPr bwMode="auto">
          <a:xfrm>
            <a:off x="1709192" y="4778152"/>
            <a:ext cx="258763" cy="0"/>
          </a:xfrm>
          <a:prstGeom prst="line">
            <a:avLst/>
          </a:prstGeom>
          <a:noFill/>
          <a:ln w="11176">
            <a:solidFill>
              <a:srgbClr val="8C0051"/>
            </a:solidFill>
            <a:miter lim="800000"/>
            <a:headEnd/>
            <a:tailEnd type="arrow" w="med" len="med"/>
          </a:ln>
        </p:spPr>
        <p:txBody>
          <a:bodyPr/>
          <a:lstStyle/>
          <a:p>
            <a:endParaRPr lang="en-US" dirty="0"/>
          </a:p>
        </p:txBody>
      </p:sp>
      <p:sp>
        <p:nvSpPr>
          <p:cNvPr id="280691" name="Freeform 115"/>
          <p:cNvSpPr>
            <a:spLocks/>
          </p:cNvSpPr>
          <p:nvPr/>
        </p:nvSpPr>
        <p:spPr bwMode="auto">
          <a:xfrm>
            <a:off x="1634580" y="2780929"/>
            <a:ext cx="1233487" cy="957412"/>
          </a:xfrm>
          <a:custGeom>
            <a:avLst/>
            <a:gdLst/>
            <a:ahLst/>
            <a:cxnLst>
              <a:cxn ang="0">
                <a:pos x="262" y="122"/>
              </a:cxn>
              <a:cxn ang="0">
                <a:pos x="246" y="138"/>
              </a:cxn>
              <a:cxn ang="0">
                <a:pos x="16" y="138"/>
              </a:cxn>
              <a:cxn ang="0">
                <a:pos x="0" y="122"/>
              </a:cxn>
              <a:cxn ang="0">
                <a:pos x="0" y="16"/>
              </a:cxn>
              <a:cxn ang="0">
                <a:pos x="16" y="0"/>
              </a:cxn>
              <a:cxn ang="0">
                <a:pos x="246" y="0"/>
              </a:cxn>
              <a:cxn ang="0">
                <a:pos x="262" y="16"/>
              </a:cxn>
              <a:cxn ang="0">
                <a:pos x="262" y="122"/>
              </a:cxn>
            </a:cxnLst>
            <a:rect l="0" t="0" r="r" b="b"/>
            <a:pathLst>
              <a:path w="262" h="138">
                <a:moveTo>
                  <a:pt x="262" y="122"/>
                </a:moveTo>
                <a:cubicBezTo>
                  <a:pt x="262" y="130"/>
                  <a:pt x="255" y="138"/>
                  <a:pt x="246" y="138"/>
                </a:cubicBezTo>
                <a:cubicBezTo>
                  <a:pt x="16" y="138"/>
                  <a:pt x="16" y="138"/>
                  <a:pt x="16" y="138"/>
                </a:cubicBezTo>
                <a:cubicBezTo>
                  <a:pt x="7" y="138"/>
                  <a:pt x="0" y="130"/>
                  <a:pt x="0" y="122"/>
                </a:cubicBezTo>
                <a:cubicBezTo>
                  <a:pt x="0" y="16"/>
                  <a:pt x="0" y="16"/>
                  <a:pt x="0" y="16"/>
                </a:cubicBezTo>
                <a:cubicBezTo>
                  <a:pt x="0" y="7"/>
                  <a:pt x="7" y="0"/>
                  <a:pt x="16" y="0"/>
                </a:cubicBezTo>
                <a:cubicBezTo>
                  <a:pt x="246" y="0"/>
                  <a:pt x="246" y="0"/>
                  <a:pt x="246" y="0"/>
                </a:cubicBezTo>
                <a:cubicBezTo>
                  <a:pt x="255" y="0"/>
                  <a:pt x="262" y="7"/>
                  <a:pt x="262" y="16"/>
                </a:cubicBezTo>
                <a:lnTo>
                  <a:pt x="262" y="122"/>
                </a:lnTo>
                <a:close/>
              </a:path>
            </a:pathLst>
          </a:custGeom>
          <a:solidFill>
            <a:srgbClr val="D7E2E0"/>
          </a:solidFill>
          <a:ln w="9525">
            <a:noFill/>
            <a:round/>
            <a:headEnd/>
            <a:tailEnd/>
          </a:ln>
        </p:spPr>
        <p:txBody>
          <a:bodyPr/>
          <a:lstStyle/>
          <a:p>
            <a:endParaRPr lang="en-US" dirty="0"/>
          </a:p>
        </p:txBody>
      </p:sp>
      <p:sp>
        <p:nvSpPr>
          <p:cNvPr id="280692" name="Freeform 116"/>
          <p:cNvSpPr>
            <a:spLocks/>
          </p:cNvSpPr>
          <p:nvPr/>
        </p:nvSpPr>
        <p:spPr bwMode="auto">
          <a:xfrm>
            <a:off x="2623592" y="2057177"/>
            <a:ext cx="1612900" cy="738188"/>
          </a:xfrm>
          <a:custGeom>
            <a:avLst/>
            <a:gdLst/>
            <a:ahLst/>
            <a:cxnLst>
              <a:cxn ang="0">
                <a:pos x="257" y="124"/>
              </a:cxn>
              <a:cxn ang="0">
                <a:pos x="241" y="140"/>
              </a:cxn>
              <a:cxn ang="0">
                <a:pos x="16" y="140"/>
              </a:cxn>
              <a:cxn ang="0">
                <a:pos x="0" y="124"/>
              </a:cxn>
              <a:cxn ang="0">
                <a:pos x="0" y="16"/>
              </a:cxn>
              <a:cxn ang="0">
                <a:pos x="16" y="0"/>
              </a:cxn>
              <a:cxn ang="0">
                <a:pos x="241" y="0"/>
              </a:cxn>
              <a:cxn ang="0">
                <a:pos x="257" y="16"/>
              </a:cxn>
              <a:cxn ang="0">
                <a:pos x="257" y="124"/>
              </a:cxn>
            </a:cxnLst>
            <a:rect l="0" t="0" r="r" b="b"/>
            <a:pathLst>
              <a:path w="257" h="140">
                <a:moveTo>
                  <a:pt x="257" y="124"/>
                </a:moveTo>
                <a:cubicBezTo>
                  <a:pt x="257" y="132"/>
                  <a:pt x="250" y="140"/>
                  <a:pt x="241" y="140"/>
                </a:cubicBezTo>
                <a:cubicBezTo>
                  <a:pt x="16" y="140"/>
                  <a:pt x="16" y="140"/>
                  <a:pt x="16" y="140"/>
                </a:cubicBezTo>
                <a:cubicBezTo>
                  <a:pt x="7" y="140"/>
                  <a:pt x="0" y="132"/>
                  <a:pt x="0" y="124"/>
                </a:cubicBezTo>
                <a:cubicBezTo>
                  <a:pt x="0" y="16"/>
                  <a:pt x="0" y="16"/>
                  <a:pt x="0" y="16"/>
                </a:cubicBezTo>
                <a:cubicBezTo>
                  <a:pt x="0" y="7"/>
                  <a:pt x="7" y="0"/>
                  <a:pt x="16" y="0"/>
                </a:cubicBezTo>
                <a:cubicBezTo>
                  <a:pt x="241" y="0"/>
                  <a:pt x="241" y="0"/>
                  <a:pt x="241" y="0"/>
                </a:cubicBezTo>
                <a:cubicBezTo>
                  <a:pt x="250" y="0"/>
                  <a:pt x="257" y="7"/>
                  <a:pt x="257" y="16"/>
                </a:cubicBezTo>
                <a:lnTo>
                  <a:pt x="257" y="124"/>
                </a:lnTo>
                <a:close/>
              </a:path>
            </a:pathLst>
          </a:custGeom>
          <a:solidFill>
            <a:srgbClr val="D7E2E0"/>
          </a:solidFill>
          <a:ln w="9525">
            <a:noFill/>
            <a:round/>
            <a:headEnd/>
            <a:tailEnd/>
          </a:ln>
        </p:spPr>
        <p:txBody>
          <a:bodyPr/>
          <a:lstStyle/>
          <a:p>
            <a:endParaRPr lang="en-US" dirty="0"/>
          </a:p>
        </p:txBody>
      </p:sp>
      <p:sp>
        <p:nvSpPr>
          <p:cNvPr id="280693" name="Rectangle 117"/>
          <p:cNvSpPr>
            <a:spLocks noChangeArrowheads="1"/>
          </p:cNvSpPr>
          <p:nvPr/>
        </p:nvSpPr>
        <p:spPr bwMode="auto">
          <a:xfrm>
            <a:off x="7315200" y="5231160"/>
            <a:ext cx="1691169" cy="184666"/>
          </a:xfrm>
          <a:prstGeom prst="rect">
            <a:avLst/>
          </a:prstGeom>
          <a:noFill/>
          <a:ln w="9525">
            <a:noFill/>
            <a:miter lim="800000"/>
            <a:headEnd/>
            <a:tailEnd/>
          </a:ln>
        </p:spPr>
        <p:txBody>
          <a:bodyPr wrap="none" lIns="0" tIns="0" rIns="0" bIns="0">
            <a:spAutoFit/>
          </a:bodyPr>
          <a:lstStyle/>
          <a:p>
            <a:pPr marL="1588" indent="-1588" algn="ctr"/>
            <a:r>
              <a:rPr lang="en-US" sz="1200" dirty="0">
                <a:solidFill>
                  <a:srgbClr val="000000"/>
                </a:solidFill>
                <a:latin typeface="Myriad Pro" pitchFamily="34" charset="0"/>
              </a:rPr>
              <a:t>Quantity of salsa (cases)</a:t>
            </a:r>
            <a:endParaRPr lang="en-US" sz="1200" dirty="0">
              <a:latin typeface="Tahoma" pitchFamily="34" charset="0"/>
            </a:endParaRPr>
          </a:p>
        </p:txBody>
      </p:sp>
      <p:sp>
        <p:nvSpPr>
          <p:cNvPr id="280694" name="Rectangle 118"/>
          <p:cNvSpPr>
            <a:spLocks noChangeArrowheads="1"/>
          </p:cNvSpPr>
          <p:nvPr/>
        </p:nvSpPr>
        <p:spPr bwMode="auto">
          <a:xfrm>
            <a:off x="2711667" y="2116102"/>
            <a:ext cx="1447800" cy="646331"/>
          </a:xfrm>
          <a:prstGeom prst="rect">
            <a:avLst/>
          </a:prstGeom>
          <a:noFill/>
          <a:ln w="9525">
            <a:noFill/>
            <a:miter lim="800000"/>
            <a:headEnd/>
            <a:tailEnd/>
          </a:ln>
        </p:spPr>
        <p:txBody>
          <a:bodyPr lIns="0" tIns="0" rIns="0" bIns="0">
            <a:spAutoFit/>
          </a:bodyPr>
          <a:lstStyle/>
          <a:p>
            <a:pPr marL="1588" indent="-1588" algn="ctr"/>
            <a:r>
              <a:rPr lang="en-US" sz="1400" dirty="0">
                <a:solidFill>
                  <a:srgbClr val="000000"/>
                </a:solidFill>
                <a:latin typeface="Myriad Pro" pitchFamily="34" charset="0"/>
              </a:rPr>
              <a:t>8</a:t>
            </a:r>
            <a:r>
              <a:rPr lang="en-US" sz="1400" baseline="30000" dirty="0">
                <a:solidFill>
                  <a:srgbClr val="000000"/>
                </a:solidFill>
                <a:latin typeface="Myriad Pro" pitchFamily="34" charset="0"/>
              </a:rPr>
              <a:t>th</a:t>
            </a:r>
            <a:r>
              <a:rPr lang="en-US" sz="1400" dirty="0">
                <a:solidFill>
                  <a:srgbClr val="000000"/>
                </a:solidFill>
                <a:latin typeface="Myriad Pro" pitchFamily="34" charset="0"/>
              </a:rPr>
              <a:t> case of salsa increases  total cost by $180.</a:t>
            </a:r>
            <a:endParaRPr lang="en-US" sz="1400" dirty="0">
              <a:latin typeface="Tahoma" pitchFamily="34" charset="0"/>
            </a:endParaRPr>
          </a:p>
        </p:txBody>
      </p:sp>
      <p:sp>
        <p:nvSpPr>
          <p:cNvPr id="280695" name="Rectangle 119"/>
          <p:cNvSpPr>
            <a:spLocks noChangeArrowheads="1"/>
          </p:cNvSpPr>
          <p:nvPr/>
        </p:nvSpPr>
        <p:spPr bwMode="auto">
          <a:xfrm>
            <a:off x="1632992" y="2829186"/>
            <a:ext cx="1219200" cy="861774"/>
          </a:xfrm>
          <a:prstGeom prst="rect">
            <a:avLst/>
          </a:prstGeom>
          <a:noFill/>
          <a:ln w="9525">
            <a:noFill/>
            <a:miter lim="800000"/>
            <a:headEnd/>
            <a:tailEnd/>
          </a:ln>
        </p:spPr>
        <p:txBody>
          <a:bodyPr wrap="square" lIns="0" tIns="0" rIns="0" bIns="0">
            <a:spAutoFit/>
          </a:bodyPr>
          <a:lstStyle/>
          <a:p>
            <a:pPr marL="1588" indent="-1588" algn="ctr"/>
            <a:r>
              <a:rPr lang="en-US" sz="1400" dirty="0">
                <a:solidFill>
                  <a:srgbClr val="000000"/>
                </a:solidFill>
                <a:latin typeface="Myriad Pro" pitchFamily="34" charset="0"/>
              </a:rPr>
              <a:t>2</a:t>
            </a:r>
            <a:r>
              <a:rPr lang="en-US" sz="1400" baseline="30000" dirty="0">
                <a:solidFill>
                  <a:srgbClr val="000000"/>
                </a:solidFill>
                <a:latin typeface="Myriad Pro" pitchFamily="34" charset="0"/>
              </a:rPr>
              <a:t>nd</a:t>
            </a:r>
            <a:r>
              <a:rPr lang="en-US" sz="1400" dirty="0">
                <a:solidFill>
                  <a:srgbClr val="000000"/>
                </a:solidFill>
                <a:latin typeface="Myriad Pro" pitchFamily="34" charset="0"/>
              </a:rPr>
              <a:t> case of salsa increases total cost by $36.</a:t>
            </a:r>
            <a:endParaRPr lang="en-US" sz="1400" dirty="0">
              <a:latin typeface="Tahoma" pitchFamily="34" charset="0"/>
            </a:endParaRPr>
          </a:p>
        </p:txBody>
      </p:sp>
      <p:sp>
        <p:nvSpPr>
          <p:cNvPr id="280697" name="Oval 121"/>
          <p:cNvSpPr>
            <a:spLocks noChangeArrowheads="1"/>
          </p:cNvSpPr>
          <p:nvPr/>
        </p:nvSpPr>
        <p:spPr bwMode="auto">
          <a:xfrm>
            <a:off x="2013992" y="4625752"/>
            <a:ext cx="93663" cy="104775"/>
          </a:xfrm>
          <a:prstGeom prst="ellipse">
            <a:avLst/>
          </a:prstGeom>
          <a:solidFill>
            <a:srgbClr val="000000"/>
          </a:solidFill>
          <a:ln w="9525">
            <a:noFill/>
            <a:round/>
            <a:headEnd/>
            <a:tailEnd/>
          </a:ln>
        </p:spPr>
        <p:txBody>
          <a:bodyPr/>
          <a:lstStyle/>
          <a:p>
            <a:endParaRPr lang="en-US" dirty="0"/>
          </a:p>
        </p:txBody>
      </p:sp>
      <p:sp>
        <p:nvSpPr>
          <p:cNvPr id="280698" name="Line 122"/>
          <p:cNvSpPr>
            <a:spLocks noChangeShapeType="1"/>
          </p:cNvSpPr>
          <p:nvPr/>
        </p:nvSpPr>
        <p:spPr bwMode="auto">
          <a:xfrm flipV="1">
            <a:off x="4071392" y="3482752"/>
            <a:ext cx="0" cy="174625"/>
          </a:xfrm>
          <a:prstGeom prst="line">
            <a:avLst/>
          </a:prstGeom>
          <a:noFill/>
          <a:ln w="11176">
            <a:solidFill>
              <a:srgbClr val="8C0051"/>
            </a:solidFill>
            <a:miter lim="800000"/>
            <a:headEnd/>
            <a:tailEnd type="arrow" w="med" len="med"/>
          </a:ln>
        </p:spPr>
        <p:txBody>
          <a:bodyPr/>
          <a:lstStyle/>
          <a:p>
            <a:endParaRPr lang="en-US" dirty="0"/>
          </a:p>
        </p:txBody>
      </p:sp>
      <p:sp>
        <p:nvSpPr>
          <p:cNvPr id="280699" name="Line 123"/>
          <p:cNvSpPr>
            <a:spLocks noChangeShapeType="1"/>
          </p:cNvSpPr>
          <p:nvPr/>
        </p:nvSpPr>
        <p:spPr bwMode="auto">
          <a:xfrm flipV="1">
            <a:off x="2013992" y="4711477"/>
            <a:ext cx="0" cy="92075"/>
          </a:xfrm>
          <a:prstGeom prst="line">
            <a:avLst/>
          </a:prstGeom>
          <a:noFill/>
          <a:ln w="11176">
            <a:solidFill>
              <a:srgbClr val="8C0051"/>
            </a:solidFill>
            <a:miter lim="800000"/>
            <a:headEnd/>
            <a:tailEnd type="arrow" w="med" len="med"/>
          </a:ln>
        </p:spPr>
        <p:txBody>
          <a:bodyPr/>
          <a:lstStyle/>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0687"/>
                                        </p:tgtEl>
                                        <p:attrNameLst>
                                          <p:attrName>style.visibility</p:attrName>
                                        </p:attrNameLst>
                                      </p:cBhvr>
                                      <p:to>
                                        <p:strVal val="visible"/>
                                      </p:to>
                                    </p:set>
                                    <p:animEffect transition="in" filter="wipe(left)">
                                      <p:cBhvr>
                                        <p:cTn id="7" dur="500"/>
                                        <p:tgtEl>
                                          <p:spTgt spid="28068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80610"/>
                                        </p:tgtEl>
                                        <p:attrNameLst>
                                          <p:attrName>style.visibility</p:attrName>
                                        </p:attrNameLst>
                                      </p:cBhvr>
                                      <p:to>
                                        <p:strVal val="visible"/>
                                      </p:to>
                                    </p:set>
                                    <p:animEffect transition="in" filter="wipe(down)">
                                      <p:cBhvr>
                                        <p:cTn id="11" dur="500"/>
                                        <p:tgtEl>
                                          <p:spTgt spid="2806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80685"/>
                                        </p:tgtEl>
                                        <p:attrNameLst>
                                          <p:attrName>style.visibility</p:attrName>
                                        </p:attrNameLst>
                                      </p:cBhvr>
                                      <p:to>
                                        <p:strVal val="visible"/>
                                      </p:to>
                                    </p:set>
                                    <p:animEffect transition="in" filter="wipe(down)">
                                      <p:cBhvr>
                                        <p:cTn id="16" dur="500"/>
                                        <p:tgtEl>
                                          <p:spTgt spid="28068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80695"/>
                                        </p:tgtEl>
                                        <p:attrNameLst>
                                          <p:attrName>style.visibility</p:attrName>
                                        </p:attrNameLst>
                                      </p:cBhvr>
                                      <p:to>
                                        <p:strVal val="visible"/>
                                      </p:to>
                                    </p:set>
                                    <p:animEffect transition="in" filter="wipe(down)">
                                      <p:cBhvr>
                                        <p:cTn id="19" dur="500"/>
                                        <p:tgtEl>
                                          <p:spTgt spid="28069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80691"/>
                                        </p:tgtEl>
                                        <p:attrNameLst>
                                          <p:attrName>style.visibility</p:attrName>
                                        </p:attrNameLst>
                                      </p:cBhvr>
                                      <p:to>
                                        <p:strVal val="visible"/>
                                      </p:to>
                                    </p:set>
                                    <p:animEffect transition="in" filter="wipe(down)">
                                      <p:cBhvr>
                                        <p:cTn id="22" dur="500"/>
                                        <p:tgtEl>
                                          <p:spTgt spid="2806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0681"/>
                                        </p:tgtEl>
                                        <p:attrNameLst>
                                          <p:attrName>style.visibility</p:attrName>
                                        </p:attrNameLst>
                                      </p:cBhvr>
                                      <p:to>
                                        <p:strVal val="visible"/>
                                      </p:to>
                                    </p:set>
                                    <p:animEffect transition="in" filter="wipe(left)">
                                      <p:cBhvr>
                                        <p:cTn id="27" dur="500"/>
                                        <p:tgtEl>
                                          <p:spTgt spid="280681"/>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280698"/>
                                        </p:tgtEl>
                                        <p:attrNameLst>
                                          <p:attrName>style.visibility</p:attrName>
                                        </p:attrNameLst>
                                      </p:cBhvr>
                                      <p:to>
                                        <p:strVal val="visible"/>
                                      </p:to>
                                    </p:set>
                                    <p:animEffect transition="in" filter="wipe(down)">
                                      <p:cBhvr>
                                        <p:cTn id="31" dur="500"/>
                                        <p:tgtEl>
                                          <p:spTgt spid="280698"/>
                                        </p:tgtEl>
                                      </p:cBhvr>
                                    </p:animEffect>
                                  </p:childTnLst>
                                </p:cTn>
                              </p:par>
                            </p:childTnLst>
                          </p:cTn>
                        </p:par>
                        <p:par>
                          <p:cTn id="32" fill="hold">
                            <p:stCondLst>
                              <p:cond delay="1000"/>
                            </p:stCondLst>
                            <p:childTnLst>
                              <p:par>
                                <p:cTn id="33" presetID="22" presetClass="entr" presetSubtype="4" fill="hold" grpId="0" nodeType="afterEffect">
                                  <p:stCondLst>
                                    <p:cond delay="0"/>
                                  </p:stCondLst>
                                  <p:childTnLst>
                                    <p:set>
                                      <p:cBhvr>
                                        <p:cTn id="34" dur="1" fill="hold">
                                          <p:stCondLst>
                                            <p:cond delay="0"/>
                                          </p:stCondLst>
                                        </p:cTn>
                                        <p:tgtEl>
                                          <p:spTgt spid="280686"/>
                                        </p:tgtEl>
                                        <p:attrNameLst>
                                          <p:attrName>style.visibility</p:attrName>
                                        </p:attrNameLst>
                                      </p:cBhvr>
                                      <p:to>
                                        <p:strVal val="visible"/>
                                      </p:to>
                                    </p:set>
                                    <p:animEffect transition="in" filter="wipe(down)">
                                      <p:cBhvr>
                                        <p:cTn id="35" dur="500"/>
                                        <p:tgtEl>
                                          <p:spTgt spid="28068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80694"/>
                                        </p:tgtEl>
                                        <p:attrNameLst>
                                          <p:attrName>style.visibility</p:attrName>
                                        </p:attrNameLst>
                                      </p:cBhvr>
                                      <p:to>
                                        <p:strVal val="visible"/>
                                      </p:to>
                                    </p:set>
                                    <p:animEffect transition="in" filter="wipe(down)">
                                      <p:cBhvr>
                                        <p:cTn id="38" dur="500"/>
                                        <p:tgtEl>
                                          <p:spTgt spid="28069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0692"/>
                                        </p:tgtEl>
                                        <p:attrNameLst>
                                          <p:attrName>style.visibility</p:attrName>
                                        </p:attrNameLst>
                                      </p:cBhvr>
                                      <p:to>
                                        <p:strVal val="visible"/>
                                      </p:to>
                                    </p:set>
                                    <p:animEffect transition="in" filter="wipe(down)">
                                      <p:cBhvr>
                                        <p:cTn id="41" dur="500"/>
                                        <p:tgtEl>
                                          <p:spTgt spid="280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610" grpId="0" animBg="1"/>
      <p:bldP spid="280681" grpId="0" animBg="1"/>
      <p:bldP spid="280685" grpId="0" animBg="1"/>
      <p:bldP spid="280686" grpId="0" animBg="1"/>
      <p:bldP spid="280687" grpId="0" animBg="1"/>
      <p:bldP spid="280691" grpId="0" animBg="1"/>
      <p:bldP spid="280692" grpId="0" animBg="1"/>
      <p:bldP spid="280694" grpId="0"/>
      <p:bldP spid="280695" grpId="0"/>
      <p:bldP spid="28069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rrowheads="1"/>
          </p:cNvSpPr>
          <p:nvPr>
            <p:ph type="title"/>
          </p:nvPr>
        </p:nvSpPr>
        <p:spPr>
          <a:xfrm>
            <a:off x="971600" y="60325"/>
            <a:ext cx="7920880" cy="555625"/>
          </a:xfrm>
        </p:spPr>
        <p:txBody>
          <a:bodyPr/>
          <a:lstStyle/>
          <a:p>
            <a:pPr algn="l"/>
            <a:r>
              <a:rPr lang="en-US" sz="2800" dirty="0" smtClean="0"/>
              <a:t>Why is the Marginal Cost Curve Upward Sloping?</a:t>
            </a:r>
          </a:p>
        </p:txBody>
      </p:sp>
      <p:sp>
        <p:nvSpPr>
          <p:cNvPr id="97291" name="Text Box 11"/>
          <p:cNvSpPr txBox="1">
            <a:spLocks noGrp="1" noChangeArrowheads="1"/>
          </p:cNvSpPr>
          <p:nvPr>
            <p:ph type="body" idx="1"/>
          </p:nvPr>
        </p:nvSpPr>
        <p:spPr>
          <a:xfrm>
            <a:off x="899592" y="957064"/>
            <a:ext cx="8015808" cy="4992216"/>
          </a:xfrm>
          <a:noFill/>
          <a:ln/>
        </p:spPr>
        <p:txBody>
          <a:bodyPr/>
          <a:lstStyle/>
          <a:p>
            <a:pPr marL="233363" indent="-233363">
              <a:lnSpc>
                <a:spcPct val="90000"/>
              </a:lnSpc>
            </a:pPr>
            <a:r>
              <a:rPr lang="en-US" dirty="0" smtClean="0"/>
              <a:t>The marginal cost curve is upward sloping because there are diminishing returns to inputs in this example. As output increases, the marginal product of the variable input declines. </a:t>
            </a:r>
          </a:p>
          <a:p>
            <a:pPr marL="233363" indent="-233363">
              <a:lnSpc>
                <a:spcPct val="90000"/>
              </a:lnSpc>
              <a:buNone/>
            </a:pPr>
            <a:endParaRPr lang="en-US" dirty="0" smtClean="0"/>
          </a:p>
          <a:p>
            <a:pPr marL="233363" indent="-233363">
              <a:lnSpc>
                <a:spcPct val="90000"/>
              </a:lnSpc>
            </a:pPr>
            <a:r>
              <a:rPr lang="en-US" dirty="0" smtClean="0"/>
              <a:t>This implies that more and more of the variable input must be used to produce each additional unit of output as the amount of output already produced rises. </a:t>
            </a:r>
          </a:p>
          <a:p>
            <a:pPr marL="233363" indent="-233363">
              <a:lnSpc>
                <a:spcPct val="90000"/>
              </a:lnSpc>
            </a:pPr>
            <a:endParaRPr lang="en-US" dirty="0" smtClean="0"/>
          </a:p>
          <a:p>
            <a:pPr marL="233363" indent="-233363">
              <a:lnSpc>
                <a:spcPct val="90000"/>
              </a:lnSpc>
            </a:pPr>
            <a:r>
              <a:rPr lang="en-US" dirty="0" smtClean="0"/>
              <a:t>And since each unit of the variable input must be paid for, the cost per additional unit of output also rises.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291">
                                            <p:txEl>
                                              <p:pRg st="0" end="0"/>
                                            </p:txEl>
                                          </p:spTgt>
                                        </p:tgtEl>
                                        <p:attrNameLst>
                                          <p:attrName>style.visibility</p:attrName>
                                        </p:attrNameLst>
                                      </p:cBhvr>
                                      <p:to>
                                        <p:strVal val="visible"/>
                                      </p:to>
                                    </p:set>
                                    <p:animEffect transition="in" filter="fade">
                                      <p:cBhvr>
                                        <p:cTn id="7" dur="500"/>
                                        <p:tgtEl>
                                          <p:spTgt spid="97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7291">
                                            <p:txEl>
                                              <p:pRg st="2" end="2"/>
                                            </p:txEl>
                                          </p:spTgt>
                                        </p:tgtEl>
                                        <p:attrNameLst>
                                          <p:attrName>style.visibility</p:attrName>
                                        </p:attrNameLst>
                                      </p:cBhvr>
                                      <p:to>
                                        <p:strVal val="visible"/>
                                      </p:to>
                                    </p:set>
                                    <p:animEffect transition="in" filter="fade">
                                      <p:cBhvr>
                                        <p:cTn id="12" dur="500"/>
                                        <p:tgtEl>
                                          <p:spTgt spid="972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7291">
                                            <p:txEl>
                                              <p:pRg st="4" end="4"/>
                                            </p:txEl>
                                          </p:spTgt>
                                        </p:tgtEl>
                                        <p:attrNameLst>
                                          <p:attrName>style.visibility</p:attrName>
                                        </p:attrNameLst>
                                      </p:cBhvr>
                                      <p:to>
                                        <p:strVal val="visible"/>
                                      </p:to>
                                    </p:set>
                                    <p:animEffect transition="in" filter="fade">
                                      <p:cBhvr>
                                        <p:cTn id="17" dur="500"/>
                                        <p:tgtEl>
                                          <p:spTgt spid="97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rrowheads="1"/>
          </p:cNvSpPr>
          <p:nvPr>
            <p:ph type="title" idx="4294967295"/>
          </p:nvPr>
        </p:nvSpPr>
        <p:spPr>
          <a:xfrm>
            <a:off x="899592" y="28575"/>
            <a:ext cx="7992888" cy="685800"/>
          </a:xfrm>
        </p:spPr>
        <p:txBody>
          <a:bodyPr/>
          <a:lstStyle/>
          <a:p>
            <a:pPr algn="l"/>
            <a:r>
              <a:rPr lang="en-US" dirty="0" smtClean="0"/>
              <a:t>Average Cost</a:t>
            </a:r>
            <a:endParaRPr lang="en-US" b="0" dirty="0" smtClean="0"/>
          </a:p>
        </p:txBody>
      </p:sp>
      <p:sp>
        <p:nvSpPr>
          <p:cNvPr id="100355" name="Rectangle 3"/>
          <p:cNvSpPr>
            <a:spLocks noGrp="1" noChangeArrowheads="1"/>
          </p:cNvSpPr>
          <p:nvPr>
            <p:ph idx="4294967295"/>
          </p:nvPr>
        </p:nvSpPr>
        <p:spPr>
          <a:xfrm>
            <a:off x="971600" y="961256"/>
            <a:ext cx="7920880" cy="5708104"/>
          </a:xfrm>
        </p:spPr>
        <p:txBody>
          <a:bodyPr/>
          <a:lstStyle/>
          <a:p>
            <a:pPr marL="233363" indent="-233363"/>
            <a:r>
              <a:rPr lang="en-US" b="1" dirty="0" smtClean="0"/>
              <a:t>Average total cost</a:t>
            </a:r>
            <a:r>
              <a:rPr lang="en-US" dirty="0" smtClean="0"/>
              <a:t>, often referred to simply as </a:t>
            </a:r>
            <a:r>
              <a:rPr lang="en-US" b="1" dirty="0" smtClean="0"/>
              <a:t>average cost</a:t>
            </a:r>
            <a:r>
              <a:rPr lang="en-US" dirty="0" smtClean="0"/>
              <a:t>, is total cost divided by quantity of output produced.</a:t>
            </a:r>
          </a:p>
          <a:p>
            <a:pPr marL="233363" indent="-233363">
              <a:buFont typeface="Wingdings" pitchFamily="2" charset="2"/>
              <a:buNone/>
            </a:pPr>
            <a:endParaRPr lang="en-US" dirty="0" smtClean="0"/>
          </a:p>
          <a:p>
            <a:pPr marL="233363" indent="-233363" algn="ctr">
              <a:buFont typeface="Wingdings" pitchFamily="2" charset="2"/>
              <a:buNone/>
            </a:pPr>
            <a:r>
              <a:rPr lang="en-US" i="1" dirty="0" smtClean="0"/>
              <a:t>ATC</a:t>
            </a:r>
            <a:r>
              <a:rPr lang="en-US" dirty="0" smtClean="0"/>
              <a:t> = </a:t>
            </a:r>
            <a:r>
              <a:rPr lang="en-US" i="1" dirty="0" smtClean="0"/>
              <a:t>TC</a:t>
            </a:r>
            <a:r>
              <a:rPr lang="en-US" dirty="0" smtClean="0"/>
              <a:t>/</a:t>
            </a:r>
            <a:r>
              <a:rPr lang="en-US" i="1" dirty="0" smtClean="0"/>
              <a:t>Q</a:t>
            </a:r>
            <a:r>
              <a:rPr lang="en-US" dirty="0" smtClean="0"/>
              <a:t> = (Total Cost) / (Quantity of Output)</a:t>
            </a:r>
            <a:endParaRPr lang="en-US" u="sng" dirty="0" smtClean="0"/>
          </a:p>
          <a:p>
            <a:pPr marL="233363" indent="-233363" algn="ctr">
              <a:buFont typeface="Wingdings" pitchFamily="2" charset="2"/>
              <a:buNone/>
            </a:pPr>
            <a:endParaRPr lang="en-US" u="sng" dirty="0" smtClean="0"/>
          </a:p>
          <a:p>
            <a:pPr marL="233363" indent="-233363" algn="ctr">
              <a:buFont typeface="Wingdings" pitchFamily="2" charset="2"/>
              <a:buNone/>
            </a:pPr>
            <a:endParaRPr lang="en-US" dirty="0" smtClean="0"/>
          </a:p>
          <a:p>
            <a:pPr marL="233363" indent="-233363"/>
            <a:r>
              <a:rPr lang="en-US" dirty="0" smtClean="0"/>
              <a:t>A </a:t>
            </a:r>
            <a:r>
              <a:rPr lang="en-US" b="1" dirty="0" smtClean="0"/>
              <a:t>U-shaped average total cost </a:t>
            </a:r>
            <a:r>
              <a:rPr lang="en-US" dirty="0" smtClean="0"/>
              <a:t>curve falls at low levels of output, then rises at higher levels. </a:t>
            </a:r>
          </a:p>
          <a:p>
            <a:pPr marL="747713" lvl="1">
              <a:buNone/>
            </a:pPr>
            <a:endParaRPr lang="en-US" sz="24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fade">
                                      <p:cBhvr>
                                        <p:cTn id="7" dur="500"/>
                                        <p:tgtEl>
                                          <p:spTgt spid="1003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0355">
                                            <p:txEl>
                                              <p:pRg st="2" end="2"/>
                                            </p:txEl>
                                          </p:spTgt>
                                        </p:tgtEl>
                                        <p:attrNameLst>
                                          <p:attrName>style.visibility</p:attrName>
                                        </p:attrNameLst>
                                      </p:cBhvr>
                                      <p:to>
                                        <p:strVal val="visible"/>
                                      </p:to>
                                    </p:set>
                                    <p:animEffect transition="in" filter="fade">
                                      <p:cBhvr>
                                        <p:cTn id="10" dur="500"/>
                                        <p:tgtEl>
                                          <p:spTgt spid="10035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0355">
                                            <p:txEl>
                                              <p:pRg st="5" end="5"/>
                                            </p:txEl>
                                          </p:spTgt>
                                        </p:tgtEl>
                                        <p:attrNameLst>
                                          <p:attrName>style.visibility</p:attrName>
                                        </p:attrNameLst>
                                      </p:cBhvr>
                                      <p:to>
                                        <p:strVal val="visible"/>
                                      </p:to>
                                    </p:set>
                                    <p:animEffect transition="in" filter="fade">
                                      <p:cBhvr>
                                        <p:cTn id="15" dur="500"/>
                                        <p:tgtEl>
                                          <p:spTgt spid="100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idx="4294967295"/>
          </p:nvPr>
        </p:nvSpPr>
        <p:spPr>
          <a:xfrm>
            <a:off x="971601" y="0"/>
            <a:ext cx="7920880" cy="731838"/>
          </a:xfrm>
        </p:spPr>
        <p:txBody>
          <a:bodyPr/>
          <a:lstStyle/>
          <a:p>
            <a:pPr algn="l"/>
            <a:r>
              <a:rPr lang="en-US" dirty="0" smtClean="0"/>
              <a:t>Average Cost</a:t>
            </a:r>
          </a:p>
        </p:txBody>
      </p:sp>
      <p:sp>
        <p:nvSpPr>
          <p:cNvPr id="84995" name="Content Placeholder 2"/>
          <p:cNvSpPr>
            <a:spLocks noGrp="1"/>
          </p:cNvSpPr>
          <p:nvPr>
            <p:ph idx="4294967295"/>
          </p:nvPr>
        </p:nvSpPr>
        <p:spPr>
          <a:xfrm>
            <a:off x="971600" y="969540"/>
            <a:ext cx="7920880" cy="5411788"/>
          </a:xfrm>
        </p:spPr>
        <p:txBody>
          <a:bodyPr/>
          <a:lstStyle/>
          <a:p>
            <a:pPr marL="233363" indent="-233363"/>
            <a:r>
              <a:rPr lang="en-US" b="1" dirty="0" smtClean="0"/>
              <a:t>Average fixed cost </a:t>
            </a:r>
            <a:r>
              <a:rPr lang="en-US" dirty="0" smtClean="0"/>
              <a:t>is the fixed cost per unit of output. </a:t>
            </a:r>
          </a:p>
          <a:p>
            <a:pPr marL="233363" indent="-233363">
              <a:buFont typeface="Wingdings" pitchFamily="2" charset="2"/>
              <a:buNone/>
            </a:pPr>
            <a:endParaRPr lang="en-US" dirty="0" smtClean="0"/>
          </a:p>
          <a:p>
            <a:pPr marL="233363" indent="-233363" algn="ctr">
              <a:buFont typeface="Wingdings" pitchFamily="2" charset="2"/>
              <a:buNone/>
            </a:pPr>
            <a:r>
              <a:rPr lang="en-US" i="1" dirty="0" smtClean="0"/>
              <a:t>AFC</a:t>
            </a:r>
            <a:r>
              <a:rPr lang="en-US" dirty="0" smtClean="0"/>
              <a:t> = </a:t>
            </a:r>
            <a:r>
              <a:rPr lang="en-US" i="1" dirty="0" smtClean="0"/>
              <a:t>FC</a:t>
            </a:r>
            <a:r>
              <a:rPr lang="en-US" dirty="0" smtClean="0"/>
              <a:t>/</a:t>
            </a:r>
            <a:r>
              <a:rPr lang="en-US" i="1" dirty="0" smtClean="0"/>
              <a:t>Q</a:t>
            </a:r>
            <a:r>
              <a:rPr lang="en-US" dirty="0" smtClean="0"/>
              <a:t> = (Fixed Cost) / (Quantity of Output)</a:t>
            </a:r>
          </a:p>
          <a:p>
            <a:pPr marL="233363" indent="-228600"/>
            <a:endParaRPr lang="en-US" b="1" dirty="0" smtClean="0"/>
          </a:p>
          <a:p>
            <a:pPr marL="233363" indent="-228600"/>
            <a:endParaRPr lang="en-US" b="1" dirty="0" smtClean="0"/>
          </a:p>
          <a:p>
            <a:pPr marL="233363" indent="-228600"/>
            <a:r>
              <a:rPr lang="en-US" b="1" dirty="0" smtClean="0"/>
              <a:t>Average variable cost </a:t>
            </a:r>
            <a:r>
              <a:rPr lang="en-US" dirty="0" smtClean="0"/>
              <a:t>is the variable cost per unit of output. 			</a:t>
            </a:r>
          </a:p>
          <a:p>
            <a:pPr marL="233363" indent="-228600" algn="ctr">
              <a:buFont typeface="Wingdings" pitchFamily="2" charset="2"/>
              <a:buNone/>
            </a:pPr>
            <a:r>
              <a:rPr lang="en-US" i="1" dirty="0" smtClean="0"/>
              <a:t>AVC</a:t>
            </a:r>
            <a:r>
              <a:rPr lang="en-US" dirty="0" smtClean="0"/>
              <a:t> = </a:t>
            </a:r>
            <a:r>
              <a:rPr lang="en-US" i="1" dirty="0" smtClean="0"/>
              <a:t>VC</a:t>
            </a:r>
            <a:r>
              <a:rPr lang="en-US" dirty="0" smtClean="0"/>
              <a:t>/</a:t>
            </a:r>
            <a:r>
              <a:rPr lang="en-US" i="1" dirty="0" smtClean="0"/>
              <a:t>Q</a:t>
            </a:r>
            <a:r>
              <a:rPr lang="en-US" dirty="0" smtClean="0"/>
              <a:t>= (Variable Cost) / (Quantity of Output)</a:t>
            </a:r>
          </a:p>
          <a:p>
            <a:pPr marL="233363" indent="-228600">
              <a:buFont typeface="Wingdings" pitchFamily="2" charset="2"/>
              <a:buNone/>
            </a:pPr>
            <a:endParaRPr lang="en-US" dirty="0" smtClean="0"/>
          </a:p>
          <a:p>
            <a:pPr marL="233363" indent="-228600">
              <a:buFont typeface="Wingdings" pitchFamily="2" charset="2"/>
              <a:buNone/>
            </a:pP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fade">
                                      <p:cBhvr>
                                        <p:cTn id="7" dur="500"/>
                                        <p:tgtEl>
                                          <p:spTgt spid="849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4995">
                                            <p:txEl>
                                              <p:pRg st="2" end="2"/>
                                            </p:txEl>
                                          </p:spTgt>
                                        </p:tgtEl>
                                        <p:attrNameLst>
                                          <p:attrName>style.visibility</p:attrName>
                                        </p:attrNameLst>
                                      </p:cBhvr>
                                      <p:to>
                                        <p:strVal val="visible"/>
                                      </p:to>
                                    </p:set>
                                    <p:animEffect transition="in" filter="fade">
                                      <p:cBhvr>
                                        <p:cTn id="10" dur="500"/>
                                        <p:tgtEl>
                                          <p:spTgt spid="8499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4995">
                                            <p:txEl>
                                              <p:pRg st="5" end="5"/>
                                            </p:txEl>
                                          </p:spTgt>
                                        </p:tgtEl>
                                        <p:attrNameLst>
                                          <p:attrName>style.visibility</p:attrName>
                                        </p:attrNameLst>
                                      </p:cBhvr>
                                      <p:to>
                                        <p:strVal val="visible"/>
                                      </p:to>
                                    </p:set>
                                    <p:animEffect transition="in" filter="fade">
                                      <p:cBhvr>
                                        <p:cTn id="15" dur="500"/>
                                        <p:tgtEl>
                                          <p:spTgt spid="84995">
                                            <p:txEl>
                                              <p:pRg st="5" end="5"/>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4995">
                                            <p:txEl>
                                              <p:pRg st="6" end="6"/>
                                            </p:txEl>
                                          </p:spTgt>
                                        </p:tgtEl>
                                        <p:attrNameLst>
                                          <p:attrName>style.visibility</p:attrName>
                                        </p:attrNameLst>
                                      </p:cBhvr>
                                      <p:to>
                                        <p:strVal val="visible"/>
                                      </p:to>
                                    </p:set>
                                    <p:animEffect transition="in" filter="fade">
                                      <p:cBhvr>
                                        <p:cTn id="18" dur="500"/>
                                        <p:tgtEl>
                                          <p:spTgt spid="849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rrowheads="1"/>
          </p:cNvSpPr>
          <p:nvPr>
            <p:ph type="title" idx="4294967295"/>
          </p:nvPr>
        </p:nvSpPr>
        <p:spPr>
          <a:xfrm>
            <a:off x="899592" y="0"/>
            <a:ext cx="7992888" cy="685800"/>
          </a:xfrm>
        </p:spPr>
        <p:txBody>
          <a:bodyPr/>
          <a:lstStyle/>
          <a:p>
            <a:pPr algn="l"/>
            <a:r>
              <a:rPr lang="en-US" dirty="0" smtClean="0"/>
              <a:t>Average Total Cost Curve</a:t>
            </a:r>
            <a:endParaRPr lang="en-US" b="0" dirty="0" smtClean="0"/>
          </a:p>
        </p:txBody>
      </p:sp>
      <p:sp>
        <p:nvSpPr>
          <p:cNvPr id="102403" name="Rectangle 3"/>
          <p:cNvSpPr>
            <a:spLocks noGrp="1" noChangeArrowheads="1"/>
          </p:cNvSpPr>
          <p:nvPr>
            <p:ph idx="4294967295"/>
          </p:nvPr>
        </p:nvSpPr>
        <p:spPr>
          <a:xfrm>
            <a:off x="971600" y="893440"/>
            <a:ext cx="7943800" cy="5631904"/>
          </a:xfrm>
        </p:spPr>
        <p:txBody>
          <a:bodyPr/>
          <a:lstStyle/>
          <a:p>
            <a:pPr marL="233363" indent="-233363"/>
            <a:r>
              <a:rPr lang="en-US" dirty="0" smtClean="0"/>
              <a:t>Increasing output, therefore, has two opposing effects on average total cost—the </a:t>
            </a:r>
            <a:r>
              <a:rPr lang="en-US" b="1" dirty="0" smtClean="0"/>
              <a:t>spreading effect</a:t>
            </a:r>
            <a:r>
              <a:rPr lang="en-US" dirty="0" smtClean="0"/>
              <a:t> and the </a:t>
            </a:r>
            <a:r>
              <a:rPr lang="en-US" b="1" dirty="0" smtClean="0"/>
              <a:t>diminishing returns effect</a:t>
            </a:r>
            <a:r>
              <a:rPr lang="en-US" dirty="0" smtClean="0"/>
              <a:t>:</a:t>
            </a:r>
          </a:p>
          <a:p>
            <a:pPr marL="233363" indent="-233363">
              <a:buFont typeface="Wingdings" pitchFamily="2" charset="2"/>
              <a:buNone/>
            </a:pPr>
            <a:endParaRPr lang="en-US" dirty="0" smtClean="0"/>
          </a:p>
          <a:p>
            <a:pPr marL="690563" lvl="1" indent="-233363"/>
            <a:r>
              <a:rPr lang="en-US" b="1" i="1" dirty="0" smtClean="0"/>
              <a:t>The spreading effect</a:t>
            </a:r>
            <a:r>
              <a:rPr lang="en-US" dirty="0" smtClean="0"/>
              <a:t>: the larger the output, the greater the quantity of output over which fixed cost is spread, leading to lower the average fixed cost</a:t>
            </a:r>
          </a:p>
          <a:p>
            <a:pPr marL="690563" lvl="1" indent="-233363"/>
            <a:endParaRPr lang="en-US" dirty="0" smtClean="0"/>
          </a:p>
          <a:p>
            <a:pPr marL="690563" lvl="1" indent="-233363"/>
            <a:r>
              <a:rPr lang="en-US" b="1" i="1" dirty="0" smtClean="0"/>
              <a:t>The diminishing returns effect</a:t>
            </a:r>
            <a:r>
              <a:rPr lang="en-US" dirty="0" smtClean="0"/>
              <a:t>: the larger the output, the greater the amount of variable input required to produce additional units leading to higher average variable cost</a:t>
            </a:r>
          </a:p>
          <a:p>
            <a:pPr marL="233363" indent="-233363">
              <a:lnSpc>
                <a:spcPct val="80000"/>
              </a:lnSpc>
              <a:buFont typeface="Wingdings" pitchFamily="2" charset="2"/>
              <a:buNone/>
            </a:pP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fade">
                                      <p:cBhvr>
                                        <p:cTn id="7" dur="500"/>
                                        <p:tgtEl>
                                          <p:spTgt spid="1024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03">
                                            <p:txEl>
                                              <p:pRg st="2" end="2"/>
                                            </p:txEl>
                                          </p:spTgt>
                                        </p:tgtEl>
                                        <p:attrNameLst>
                                          <p:attrName>style.visibility</p:attrName>
                                        </p:attrNameLst>
                                      </p:cBhvr>
                                      <p:to>
                                        <p:strVal val="visible"/>
                                      </p:to>
                                    </p:set>
                                    <p:animEffect transition="in" filter="fade">
                                      <p:cBhvr>
                                        <p:cTn id="10" dur="500"/>
                                        <p:tgtEl>
                                          <p:spTgt spid="10240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03">
                                            <p:txEl>
                                              <p:pRg st="4" end="4"/>
                                            </p:txEl>
                                          </p:spTgt>
                                        </p:tgtEl>
                                        <p:attrNameLst>
                                          <p:attrName>style.visibility</p:attrName>
                                        </p:attrNameLst>
                                      </p:cBhvr>
                                      <p:to>
                                        <p:strVal val="visible"/>
                                      </p:to>
                                    </p:set>
                                    <p:animEffect transition="in" filter="fade">
                                      <p:cBhvr>
                                        <p:cTn id="13" dur="500"/>
                                        <p:tgtEl>
                                          <p:spTgt spid="1024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r>
              <a:rPr lang="en-US" dirty="0" smtClean="0"/>
              <a:t>The importance of the firm’s production function, the relationship between quantity of inputs and quantity of output</a:t>
            </a:r>
          </a:p>
          <a:p>
            <a:r>
              <a:rPr lang="en-US" dirty="0" smtClean="0"/>
              <a:t>Why production is often subject to diminishing returns to inputs</a:t>
            </a:r>
          </a:p>
          <a:p>
            <a:r>
              <a:rPr lang="en-US" dirty="0" smtClean="0"/>
              <a:t>The various types of costs a firm faces and how they generate the firm’s marginal and average cost curves</a:t>
            </a:r>
          </a:p>
          <a:p>
            <a:r>
              <a:rPr lang="en-US" dirty="0" smtClean="0"/>
              <a:t>Why a firm’s costs may differ in the short run versus the long run</a:t>
            </a:r>
          </a:p>
          <a:p>
            <a:r>
              <a:rPr lang="en-US" dirty="0" smtClean="0"/>
              <a:t>How the firm’s technology of production can generate increasing returns to scale</a:t>
            </a:r>
          </a:p>
          <a:p>
            <a:endParaRPr lang="id-ID" dirty="0"/>
          </a:p>
        </p:txBody>
      </p:sp>
      <p:sp>
        <p:nvSpPr>
          <p:cNvPr id="3" name="TextBox 2"/>
          <p:cNvSpPr txBox="1"/>
          <p:nvPr/>
        </p:nvSpPr>
        <p:spPr>
          <a:xfrm>
            <a:off x="146058" y="1857364"/>
            <a:ext cx="2493902" cy="2062103"/>
          </a:xfrm>
          <a:prstGeom prst="rect">
            <a:avLst/>
          </a:prstGeom>
          <a:noFill/>
        </p:spPr>
        <p:txBody>
          <a:bodyPr wrap="square" rtlCol="0">
            <a:spAutoFit/>
          </a:bodyPr>
          <a:lstStyle/>
          <a:p>
            <a:pPr algn="ctr" fontAlgn="auto">
              <a:spcBef>
                <a:spcPts val="0"/>
              </a:spcBef>
              <a:spcAft>
                <a:spcPts val="0"/>
              </a:spcAft>
            </a:pPr>
            <a:r>
              <a:rPr lang="id-ID" sz="3200" b="1" dirty="0" smtClean="0">
                <a:solidFill>
                  <a:prstClr val="white"/>
                </a:solidFill>
                <a:effectLst>
                  <a:outerShdw blurRad="38100" dist="38100" dir="2700000" algn="tl">
                    <a:srgbClr val="000000">
                      <a:alpha val="43137"/>
                    </a:srgbClr>
                  </a:outerShdw>
                </a:effectLst>
                <a:latin typeface="Calibri"/>
                <a:ea typeface="+mn-ea"/>
              </a:rPr>
              <a:t>WHAT YOU</a:t>
            </a:r>
          </a:p>
          <a:p>
            <a:pPr algn="ctr" fontAlgn="auto">
              <a:spcBef>
                <a:spcPts val="0"/>
              </a:spcBef>
              <a:spcAft>
                <a:spcPts val="0"/>
              </a:spcAft>
            </a:pPr>
            <a:r>
              <a:rPr lang="id-ID" sz="3200" b="1" dirty="0" smtClean="0">
                <a:solidFill>
                  <a:prstClr val="white"/>
                </a:solidFill>
                <a:effectLst>
                  <a:outerShdw blurRad="38100" dist="38100" dir="2700000" algn="tl">
                    <a:srgbClr val="000000">
                      <a:alpha val="43137"/>
                    </a:srgbClr>
                  </a:outerShdw>
                </a:effectLst>
                <a:latin typeface="Calibri"/>
                <a:ea typeface="+mn-ea"/>
              </a:rPr>
              <a:t>WILL LEARN</a:t>
            </a:r>
          </a:p>
          <a:p>
            <a:pPr algn="ctr" fontAlgn="auto">
              <a:spcBef>
                <a:spcPts val="0"/>
              </a:spcBef>
              <a:spcAft>
                <a:spcPts val="0"/>
              </a:spcAft>
            </a:pPr>
            <a:r>
              <a:rPr lang="id-ID" sz="3200" b="1" dirty="0" smtClean="0">
                <a:solidFill>
                  <a:prstClr val="white"/>
                </a:solidFill>
                <a:effectLst>
                  <a:outerShdw blurRad="38100" dist="38100" dir="2700000" algn="tl">
                    <a:srgbClr val="000000">
                      <a:alpha val="43137"/>
                    </a:srgbClr>
                  </a:outerShdw>
                </a:effectLst>
                <a:latin typeface="Calibri"/>
                <a:ea typeface="+mn-ea"/>
              </a:rPr>
              <a:t>IN THIS CHAPTER</a:t>
            </a:r>
            <a:endParaRPr lang="id-ID" sz="3200" b="1" dirty="0">
              <a:solidFill>
                <a:prstClr val="white"/>
              </a:solidFill>
              <a:effectLst>
                <a:outerShdw blurRad="38100" dist="38100" dir="2700000" algn="tl">
                  <a:srgbClr val="000000">
                    <a:alpha val="43137"/>
                  </a:srgbClr>
                </a:outerShdw>
              </a:effectLst>
              <a:latin typeface="Calibri"/>
              <a:ea typeface="+mn-ea"/>
            </a:endParaRPr>
          </a:p>
        </p:txBody>
      </p:sp>
    </p:spTree>
    <p:extLst>
      <p:ext uri="{BB962C8B-B14F-4D97-AF65-F5344CB8AC3E}">
        <p14:creationId xmlns:p14="http://schemas.microsoft.com/office/powerpoint/2010/main" val="1782322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Rot="1" noChangeArrowheads="1"/>
          </p:cNvSpPr>
          <p:nvPr>
            <p:ph type="title"/>
          </p:nvPr>
        </p:nvSpPr>
        <p:spPr>
          <a:xfrm>
            <a:off x="827584" y="60325"/>
            <a:ext cx="8064896" cy="555625"/>
          </a:xfrm>
        </p:spPr>
        <p:txBody>
          <a:bodyPr/>
          <a:lstStyle/>
          <a:p>
            <a:pPr algn="l"/>
            <a:r>
              <a:rPr lang="en-US" sz="3200" dirty="0" smtClean="0"/>
              <a:t>Average Costs for Selena’s Gourmet Salsas</a:t>
            </a:r>
            <a:endParaRPr lang="en-US" sz="3200" b="0" dirty="0" smtClean="0"/>
          </a:p>
        </p:txBody>
      </p:sp>
      <p:pic>
        <p:nvPicPr>
          <p:cNvPr id="2" name="Picture 1" descr="Krug3e_table_11_0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453" y="1124744"/>
            <a:ext cx="8229600" cy="443179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Rot="1" noChangeArrowheads="1"/>
          </p:cNvSpPr>
          <p:nvPr>
            <p:ph type="title"/>
          </p:nvPr>
        </p:nvSpPr>
        <p:spPr>
          <a:xfrm>
            <a:off x="899592" y="60325"/>
            <a:ext cx="8064896" cy="555625"/>
          </a:xfrm>
        </p:spPr>
        <p:txBody>
          <a:bodyPr/>
          <a:lstStyle/>
          <a:p>
            <a:pPr algn="l"/>
            <a:r>
              <a:rPr lang="en-US" sz="2800" dirty="0" smtClean="0"/>
              <a:t>Average Total Cost Curve for Selena’s Gourmet Salsas</a:t>
            </a:r>
            <a:endParaRPr lang="en-US" sz="2800" b="0" dirty="0" smtClean="0"/>
          </a:p>
        </p:txBody>
      </p:sp>
      <p:sp>
        <p:nvSpPr>
          <p:cNvPr id="286725" name="Freeform 5"/>
          <p:cNvSpPr>
            <a:spLocks/>
          </p:cNvSpPr>
          <p:nvPr/>
        </p:nvSpPr>
        <p:spPr bwMode="auto">
          <a:xfrm>
            <a:off x="2597150" y="2438400"/>
            <a:ext cx="4371975" cy="1404938"/>
          </a:xfrm>
          <a:custGeom>
            <a:avLst/>
            <a:gdLst>
              <a:gd name="T0" fmla="*/ 0 w 867"/>
              <a:gd name="T1" fmla="*/ 44 h 270"/>
              <a:gd name="T2" fmla="*/ 235 w 867"/>
              <a:gd name="T3" fmla="*/ 239 h 270"/>
              <a:gd name="T4" fmla="*/ 867 w 867"/>
              <a:gd name="T5" fmla="*/ 0 h 270"/>
              <a:gd name="T6" fmla="*/ 0 60000 65536"/>
              <a:gd name="T7" fmla="*/ 0 60000 65536"/>
              <a:gd name="T8" fmla="*/ 0 60000 65536"/>
              <a:gd name="T9" fmla="*/ 0 w 867"/>
              <a:gd name="T10" fmla="*/ 0 h 270"/>
              <a:gd name="T11" fmla="*/ 867 w 867"/>
              <a:gd name="T12" fmla="*/ 270 h 270"/>
            </a:gdLst>
            <a:ahLst/>
            <a:cxnLst>
              <a:cxn ang="T6">
                <a:pos x="T0" y="T1"/>
              </a:cxn>
              <a:cxn ang="T7">
                <a:pos x="T2" y="T3"/>
              </a:cxn>
              <a:cxn ang="T8">
                <a:pos x="T4" y="T5"/>
              </a:cxn>
            </a:cxnLst>
            <a:rect l="T9" t="T10" r="T11" b="T12"/>
            <a:pathLst>
              <a:path w="867" h="270">
                <a:moveTo>
                  <a:pt x="0" y="44"/>
                </a:moveTo>
                <a:cubicBezTo>
                  <a:pt x="0" y="44"/>
                  <a:pt x="22" y="270"/>
                  <a:pt x="235" y="239"/>
                </a:cubicBezTo>
                <a:cubicBezTo>
                  <a:pt x="451" y="207"/>
                  <a:pt x="867" y="0"/>
                  <a:pt x="867" y="0"/>
                </a:cubicBezTo>
              </a:path>
            </a:pathLst>
          </a:custGeom>
          <a:noFill/>
          <a:ln w="31750">
            <a:solidFill>
              <a:srgbClr val="8C64AB"/>
            </a:solidFill>
            <a:miter lim="800000"/>
            <a:headEnd/>
            <a:tailEnd/>
          </a:ln>
        </p:spPr>
        <p:txBody>
          <a:bodyPr/>
          <a:lstStyle/>
          <a:p>
            <a:endParaRPr lang="ko-KR" altLang="en-US">
              <a:ea typeface="Gulim" pitchFamily="34" charset="-127"/>
            </a:endParaRPr>
          </a:p>
        </p:txBody>
      </p:sp>
      <p:sp>
        <p:nvSpPr>
          <p:cNvPr id="286726" name="Rectangle 6"/>
          <p:cNvSpPr>
            <a:spLocks noChangeArrowheads="1"/>
          </p:cNvSpPr>
          <p:nvPr/>
        </p:nvSpPr>
        <p:spPr bwMode="auto">
          <a:xfrm>
            <a:off x="5343525" y="2132013"/>
            <a:ext cx="1874937" cy="215444"/>
          </a:xfrm>
          <a:prstGeom prst="rect">
            <a:avLst/>
          </a:prstGeom>
          <a:noFill/>
          <a:ln w="9525">
            <a:noFill/>
            <a:miter lim="800000"/>
            <a:headEnd/>
            <a:tailEnd/>
          </a:ln>
        </p:spPr>
        <p:txBody>
          <a:bodyPr wrap="none" lIns="0" tIns="0" rIns="0" bIns="0">
            <a:spAutoFit/>
          </a:bodyPr>
          <a:lstStyle/>
          <a:p>
            <a:pPr marL="1588" indent="-1588" algn="ctr"/>
            <a:r>
              <a:rPr lang="en-US" altLang="ko-KR" sz="1400" dirty="0">
                <a:solidFill>
                  <a:srgbClr val="000000"/>
                </a:solidFill>
                <a:latin typeface="Myriad Pro" pitchFamily="34" charset="0"/>
                <a:ea typeface="Gulim" pitchFamily="34" charset="-127"/>
              </a:rPr>
              <a:t>Average total cost, </a:t>
            </a:r>
            <a:r>
              <a:rPr lang="en-US" altLang="ko-KR" sz="1400" i="1" dirty="0">
                <a:solidFill>
                  <a:srgbClr val="000000"/>
                </a:solidFill>
                <a:latin typeface="Myriad Pro" pitchFamily="34" charset="0"/>
                <a:ea typeface="Gulim" pitchFamily="34" charset="-127"/>
              </a:rPr>
              <a:t>ATC</a:t>
            </a:r>
            <a:endParaRPr lang="en-US" altLang="ko-KR" sz="1400" i="1" dirty="0">
              <a:latin typeface="Tahoma" pitchFamily="34" charset="0"/>
              <a:ea typeface="Gulim" pitchFamily="34" charset="-127"/>
            </a:endParaRPr>
          </a:p>
        </p:txBody>
      </p:sp>
      <p:sp>
        <p:nvSpPr>
          <p:cNvPr id="286727" name="Rectangle 7"/>
          <p:cNvSpPr>
            <a:spLocks noChangeArrowheads="1"/>
          </p:cNvSpPr>
          <p:nvPr/>
        </p:nvSpPr>
        <p:spPr bwMode="auto">
          <a:xfrm>
            <a:off x="3440113" y="3382963"/>
            <a:ext cx="149080"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M</a:t>
            </a:r>
            <a:endParaRPr lang="en-US" altLang="ko-KR" sz="1400" i="1" dirty="0">
              <a:latin typeface="Tahoma" pitchFamily="34" charset="0"/>
              <a:ea typeface="Gulim" pitchFamily="34" charset="-127"/>
            </a:endParaRPr>
          </a:p>
        </p:txBody>
      </p:sp>
      <p:sp>
        <p:nvSpPr>
          <p:cNvPr id="286728" name="Line 8"/>
          <p:cNvSpPr>
            <a:spLocks noChangeShapeType="1"/>
          </p:cNvSpPr>
          <p:nvPr/>
        </p:nvSpPr>
        <p:spPr bwMode="auto">
          <a:xfrm>
            <a:off x="2108200" y="2246313"/>
            <a:ext cx="120650" cy="0"/>
          </a:xfrm>
          <a:prstGeom prst="line">
            <a:avLst/>
          </a:prstGeom>
          <a:noFill/>
          <a:ln w="7938">
            <a:solidFill>
              <a:srgbClr val="000000"/>
            </a:solidFill>
            <a:miter lim="800000"/>
            <a:headEnd/>
            <a:tailEnd/>
          </a:ln>
        </p:spPr>
        <p:txBody>
          <a:bodyPr/>
          <a:lstStyle/>
          <a:p>
            <a:endParaRPr lang="en-US" dirty="0"/>
          </a:p>
        </p:txBody>
      </p:sp>
      <p:sp>
        <p:nvSpPr>
          <p:cNvPr id="286729" name="Line 9"/>
          <p:cNvSpPr>
            <a:spLocks noChangeShapeType="1"/>
          </p:cNvSpPr>
          <p:nvPr/>
        </p:nvSpPr>
        <p:spPr bwMode="auto">
          <a:xfrm>
            <a:off x="2108200" y="2668588"/>
            <a:ext cx="120650" cy="0"/>
          </a:xfrm>
          <a:prstGeom prst="line">
            <a:avLst/>
          </a:prstGeom>
          <a:noFill/>
          <a:ln w="7938">
            <a:solidFill>
              <a:srgbClr val="000000"/>
            </a:solidFill>
            <a:miter lim="800000"/>
            <a:headEnd/>
            <a:tailEnd/>
          </a:ln>
        </p:spPr>
        <p:txBody>
          <a:bodyPr/>
          <a:lstStyle/>
          <a:p>
            <a:endParaRPr lang="en-US" dirty="0"/>
          </a:p>
        </p:txBody>
      </p:sp>
      <p:sp>
        <p:nvSpPr>
          <p:cNvPr id="286730" name="Line 10"/>
          <p:cNvSpPr>
            <a:spLocks noChangeShapeType="1"/>
          </p:cNvSpPr>
          <p:nvPr/>
        </p:nvSpPr>
        <p:spPr bwMode="auto">
          <a:xfrm>
            <a:off x="2108200" y="3094038"/>
            <a:ext cx="120650" cy="0"/>
          </a:xfrm>
          <a:prstGeom prst="line">
            <a:avLst/>
          </a:prstGeom>
          <a:noFill/>
          <a:ln w="7938">
            <a:solidFill>
              <a:srgbClr val="000000"/>
            </a:solidFill>
            <a:miter lim="800000"/>
            <a:headEnd/>
            <a:tailEnd/>
          </a:ln>
        </p:spPr>
        <p:txBody>
          <a:bodyPr/>
          <a:lstStyle/>
          <a:p>
            <a:endParaRPr lang="en-US" dirty="0"/>
          </a:p>
        </p:txBody>
      </p:sp>
      <p:sp>
        <p:nvSpPr>
          <p:cNvPr id="286731" name="Line 11"/>
          <p:cNvSpPr>
            <a:spLocks noChangeShapeType="1"/>
          </p:cNvSpPr>
          <p:nvPr/>
        </p:nvSpPr>
        <p:spPr bwMode="auto">
          <a:xfrm>
            <a:off x="2108200" y="3519488"/>
            <a:ext cx="120650" cy="0"/>
          </a:xfrm>
          <a:prstGeom prst="line">
            <a:avLst/>
          </a:prstGeom>
          <a:noFill/>
          <a:ln w="7938">
            <a:solidFill>
              <a:srgbClr val="000000"/>
            </a:solidFill>
            <a:miter lim="800000"/>
            <a:headEnd/>
            <a:tailEnd/>
          </a:ln>
        </p:spPr>
        <p:txBody>
          <a:bodyPr/>
          <a:lstStyle/>
          <a:p>
            <a:endParaRPr lang="en-US" dirty="0"/>
          </a:p>
        </p:txBody>
      </p:sp>
      <p:sp>
        <p:nvSpPr>
          <p:cNvPr id="286732" name="Line 12"/>
          <p:cNvSpPr>
            <a:spLocks noChangeShapeType="1"/>
          </p:cNvSpPr>
          <p:nvPr/>
        </p:nvSpPr>
        <p:spPr bwMode="auto">
          <a:xfrm>
            <a:off x="2108200" y="3941763"/>
            <a:ext cx="120650" cy="0"/>
          </a:xfrm>
          <a:prstGeom prst="line">
            <a:avLst/>
          </a:prstGeom>
          <a:noFill/>
          <a:ln w="7938">
            <a:solidFill>
              <a:srgbClr val="000000"/>
            </a:solidFill>
            <a:miter lim="800000"/>
            <a:headEnd/>
            <a:tailEnd/>
          </a:ln>
        </p:spPr>
        <p:txBody>
          <a:bodyPr/>
          <a:lstStyle/>
          <a:p>
            <a:endParaRPr lang="en-US" dirty="0"/>
          </a:p>
        </p:txBody>
      </p:sp>
      <p:sp>
        <p:nvSpPr>
          <p:cNvPr id="286733" name="Line 13"/>
          <p:cNvSpPr>
            <a:spLocks noChangeShapeType="1"/>
          </p:cNvSpPr>
          <p:nvPr/>
        </p:nvSpPr>
        <p:spPr bwMode="auto">
          <a:xfrm>
            <a:off x="2108200" y="4367213"/>
            <a:ext cx="120650" cy="0"/>
          </a:xfrm>
          <a:prstGeom prst="line">
            <a:avLst/>
          </a:prstGeom>
          <a:noFill/>
          <a:ln w="7938">
            <a:solidFill>
              <a:srgbClr val="000000"/>
            </a:solidFill>
            <a:miter lim="800000"/>
            <a:headEnd/>
            <a:tailEnd/>
          </a:ln>
        </p:spPr>
        <p:txBody>
          <a:bodyPr/>
          <a:lstStyle/>
          <a:p>
            <a:endParaRPr lang="en-US" dirty="0"/>
          </a:p>
        </p:txBody>
      </p:sp>
      <p:sp>
        <p:nvSpPr>
          <p:cNvPr id="286734" name="Line 14"/>
          <p:cNvSpPr>
            <a:spLocks noChangeShapeType="1"/>
          </p:cNvSpPr>
          <p:nvPr/>
        </p:nvSpPr>
        <p:spPr bwMode="auto">
          <a:xfrm>
            <a:off x="2108200" y="4795838"/>
            <a:ext cx="120650" cy="0"/>
          </a:xfrm>
          <a:prstGeom prst="line">
            <a:avLst/>
          </a:prstGeom>
          <a:noFill/>
          <a:ln w="7938">
            <a:solidFill>
              <a:srgbClr val="000000"/>
            </a:solidFill>
            <a:miter lim="800000"/>
            <a:headEnd/>
            <a:tailEnd/>
          </a:ln>
        </p:spPr>
        <p:txBody>
          <a:bodyPr/>
          <a:lstStyle/>
          <a:p>
            <a:endParaRPr lang="en-US" dirty="0"/>
          </a:p>
        </p:txBody>
      </p:sp>
      <p:sp>
        <p:nvSpPr>
          <p:cNvPr id="286735" name="Line 15"/>
          <p:cNvSpPr>
            <a:spLocks noChangeShapeType="1"/>
          </p:cNvSpPr>
          <p:nvPr/>
        </p:nvSpPr>
        <p:spPr bwMode="auto">
          <a:xfrm flipV="1">
            <a:off x="6969125" y="5092700"/>
            <a:ext cx="0" cy="122238"/>
          </a:xfrm>
          <a:prstGeom prst="line">
            <a:avLst/>
          </a:prstGeom>
          <a:noFill/>
          <a:ln w="7938">
            <a:solidFill>
              <a:srgbClr val="000000"/>
            </a:solidFill>
            <a:miter lim="800000"/>
            <a:headEnd/>
            <a:tailEnd/>
          </a:ln>
        </p:spPr>
        <p:txBody>
          <a:bodyPr/>
          <a:lstStyle/>
          <a:p>
            <a:endParaRPr lang="en-US" dirty="0"/>
          </a:p>
        </p:txBody>
      </p:sp>
      <p:sp>
        <p:nvSpPr>
          <p:cNvPr id="286736" name="Line 16"/>
          <p:cNvSpPr>
            <a:spLocks noChangeShapeType="1"/>
          </p:cNvSpPr>
          <p:nvPr/>
        </p:nvSpPr>
        <p:spPr bwMode="auto">
          <a:xfrm flipV="1">
            <a:off x="6486525" y="5092700"/>
            <a:ext cx="0" cy="122238"/>
          </a:xfrm>
          <a:prstGeom prst="line">
            <a:avLst/>
          </a:prstGeom>
          <a:noFill/>
          <a:ln w="7938">
            <a:solidFill>
              <a:srgbClr val="000000"/>
            </a:solidFill>
            <a:miter lim="800000"/>
            <a:headEnd/>
            <a:tailEnd/>
          </a:ln>
        </p:spPr>
        <p:txBody>
          <a:bodyPr/>
          <a:lstStyle/>
          <a:p>
            <a:endParaRPr lang="en-US" dirty="0"/>
          </a:p>
        </p:txBody>
      </p:sp>
      <p:sp>
        <p:nvSpPr>
          <p:cNvPr id="286737" name="Line 17"/>
          <p:cNvSpPr>
            <a:spLocks noChangeShapeType="1"/>
          </p:cNvSpPr>
          <p:nvPr/>
        </p:nvSpPr>
        <p:spPr bwMode="auto">
          <a:xfrm flipV="1">
            <a:off x="5997575" y="5092700"/>
            <a:ext cx="0" cy="122238"/>
          </a:xfrm>
          <a:prstGeom prst="line">
            <a:avLst/>
          </a:prstGeom>
          <a:noFill/>
          <a:ln w="7938">
            <a:solidFill>
              <a:srgbClr val="000000"/>
            </a:solidFill>
            <a:miter lim="800000"/>
            <a:headEnd/>
            <a:tailEnd/>
          </a:ln>
        </p:spPr>
        <p:txBody>
          <a:bodyPr/>
          <a:lstStyle/>
          <a:p>
            <a:endParaRPr lang="en-US" dirty="0"/>
          </a:p>
        </p:txBody>
      </p:sp>
      <p:sp>
        <p:nvSpPr>
          <p:cNvPr id="286738" name="Line 18"/>
          <p:cNvSpPr>
            <a:spLocks noChangeShapeType="1"/>
          </p:cNvSpPr>
          <p:nvPr/>
        </p:nvSpPr>
        <p:spPr bwMode="auto">
          <a:xfrm flipV="1">
            <a:off x="5511800" y="5092700"/>
            <a:ext cx="0" cy="122238"/>
          </a:xfrm>
          <a:prstGeom prst="line">
            <a:avLst/>
          </a:prstGeom>
          <a:noFill/>
          <a:ln w="7938">
            <a:solidFill>
              <a:srgbClr val="000000"/>
            </a:solidFill>
            <a:miter lim="800000"/>
            <a:headEnd/>
            <a:tailEnd/>
          </a:ln>
        </p:spPr>
        <p:txBody>
          <a:bodyPr/>
          <a:lstStyle/>
          <a:p>
            <a:endParaRPr lang="en-US" dirty="0"/>
          </a:p>
        </p:txBody>
      </p:sp>
      <p:sp>
        <p:nvSpPr>
          <p:cNvPr id="286739" name="Line 19"/>
          <p:cNvSpPr>
            <a:spLocks noChangeShapeType="1"/>
          </p:cNvSpPr>
          <p:nvPr/>
        </p:nvSpPr>
        <p:spPr bwMode="auto">
          <a:xfrm flipV="1">
            <a:off x="5027613" y="5092700"/>
            <a:ext cx="0" cy="122238"/>
          </a:xfrm>
          <a:prstGeom prst="line">
            <a:avLst/>
          </a:prstGeom>
          <a:noFill/>
          <a:ln w="7938">
            <a:solidFill>
              <a:srgbClr val="000000"/>
            </a:solidFill>
            <a:miter lim="800000"/>
            <a:headEnd/>
            <a:tailEnd/>
          </a:ln>
        </p:spPr>
        <p:txBody>
          <a:bodyPr/>
          <a:lstStyle/>
          <a:p>
            <a:endParaRPr lang="en-US" dirty="0"/>
          </a:p>
        </p:txBody>
      </p:sp>
      <p:sp>
        <p:nvSpPr>
          <p:cNvPr id="286740" name="Line 20"/>
          <p:cNvSpPr>
            <a:spLocks noChangeShapeType="1"/>
          </p:cNvSpPr>
          <p:nvPr/>
        </p:nvSpPr>
        <p:spPr bwMode="auto">
          <a:xfrm flipV="1">
            <a:off x="4538663" y="5092700"/>
            <a:ext cx="0" cy="122238"/>
          </a:xfrm>
          <a:prstGeom prst="line">
            <a:avLst/>
          </a:prstGeom>
          <a:noFill/>
          <a:ln w="7938">
            <a:solidFill>
              <a:srgbClr val="000000"/>
            </a:solidFill>
            <a:miter lim="800000"/>
            <a:headEnd/>
            <a:tailEnd/>
          </a:ln>
        </p:spPr>
        <p:txBody>
          <a:bodyPr/>
          <a:lstStyle/>
          <a:p>
            <a:endParaRPr lang="en-US" dirty="0"/>
          </a:p>
        </p:txBody>
      </p:sp>
      <p:sp>
        <p:nvSpPr>
          <p:cNvPr id="286741" name="Line 21"/>
          <p:cNvSpPr>
            <a:spLocks noChangeShapeType="1"/>
          </p:cNvSpPr>
          <p:nvPr/>
        </p:nvSpPr>
        <p:spPr bwMode="auto">
          <a:xfrm flipV="1">
            <a:off x="4056063" y="5092700"/>
            <a:ext cx="0" cy="122238"/>
          </a:xfrm>
          <a:prstGeom prst="line">
            <a:avLst/>
          </a:prstGeom>
          <a:noFill/>
          <a:ln w="7938">
            <a:solidFill>
              <a:srgbClr val="000000"/>
            </a:solidFill>
            <a:miter lim="800000"/>
            <a:headEnd/>
            <a:tailEnd/>
          </a:ln>
        </p:spPr>
        <p:txBody>
          <a:bodyPr/>
          <a:lstStyle/>
          <a:p>
            <a:endParaRPr lang="en-US" dirty="0"/>
          </a:p>
        </p:txBody>
      </p:sp>
      <p:sp>
        <p:nvSpPr>
          <p:cNvPr id="286742" name="Line 22"/>
          <p:cNvSpPr>
            <a:spLocks noChangeShapeType="1"/>
          </p:cNvSpPr>
          <p:nvPr/>
        </p:nvSpPr>
        <p:spPr bwMode="auto">
          <a:xfrm flipV="1">
            <a:off x="3565525" y="5092700"/>
            <a:ext cx="0" cy="122238"/>
          </a:xfrm>
          <a:prstGeom prst="line">
            <a:avLst/>
          </a:prstGeom>
          <a:noFill/>
          <a:ln w="7938">
            <a:solidFill>
              <a:srgbClr val="000000"/>
            </a:solidFill>
            <a:miter lim="800000"/>
            <a:headEnd/>
            <a:tailEnd/>
          </a:ln>
        </p:spPr>
        <p:txBody>
          <a:bodyPr/>
          <a:lstStyle/>
          <a:p>
            <a:endParaRPr lang="en-US" dirty="0"/>
          </a:p>
        </p:txBody>
      </p:sp>
      <p:sp>
        <p:nvSpPr>
          <p:cNvPr id="286743" name="Line 23"/>
          <p:cNvSpPr>
            <a:spLocks noChangeShapeType="1"/>
          </p:cNvSpPr>
          <p:nvPr/>
        </p:nvSpPr>
        <p:spPr bwMode="auto">
          <a:xfrm flipV="1">
            <a:off x="3081338" y="5092700"/>
            <a:ext cx="0" cy="122238"/>
          </a:xfrm>
          <a:prstGeom prst="line">
            <a:avLst/>
          </a:prstGeom>
          <a:noFill/>
          <a:ln w="7938">
            <a:solidFill>
              <a:srgbClr val="000000"/>
            </a:solidFill>
            <a:miter lim="800000"/>
            <a:headEnd/>
            <a:tailEnd/>
          </a:ln>
        </p:spPr>
        <p:txBody>
          <a:bodyPr/>
          <a:lstStyle/>
          <a:p>
            <a:endParaRPr lang="en-US" dirty="0"/>
          </a:p>
        </p:txBody>
      </p:sp>
      <p:sp>
        <p:nvSpPr>
          <p:cNvPr id="286744" name="Line 24"/>
          <p:cNvSpPr>
            <a:spLocks noChangeShapeType="1"/>
          </p:cNvSpPr>
          <p:nvPr/>
        </p:nvSpPr>
        <p:spPr bwMode="auto">
          <a:xfrm flipV="1">
            <a:off x="2597150" y="5092700"/>
            <a:ext cx="0" cy="122238"/>
          </a:xfrm>
          <a:prstGeom prst="line">
            <a:avLst/>
          </a:prstGeom>
          <a:noFill/>
          <a:ln w="7938">
            <a:solidFill>
              <a:srgbClr val="000000"/>
            </a:solidFill>
            <a:miter lim="800000"/>
            <a:headEnd/>
            <a:tailEnd/>
          </a:ln>
        </p:spPr>
        <p:txBody>
          <a:bodyPr/>
          <a:lstStyle/>
          <a:p>
            <a:endParaRPr lang="en-US" dirty="0"/>
          </a:p>
        </p:txBody>
      </p:sp>
      <p:sp>
        <p:nvSpPr>
          <p:cNvPr id="286745" name="Rectangle 25"/>
          <p:cNvSpPr>
            <a:spLocks noChangeArrowheads="1"/>
          </p:cNvSpPr>
          <p:nvPr/>
        </p:nvSpPr>
        <p:spPr bwMode="auto">
          <a:xfrm>
            <a:off x="5464175" y="5243513"/>
            <a:ext cx="90488"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7</a:t>
            </a:r>
            <a:endParaRPr lang="en-US" altLang="ko-KR" sz="1400" dirty="0">
              <a:latin typeface="Tahoma" pitchFamily="34" charset="0"/>
              <a:ea typeface="Gulim" pitchFamily="34" charset="-127"/>
            </a:endParaRPr>
          </a:p>
        </p:txBody>
      </p:sp>
      <p:sp>
        <p:nvSpPr>
          <p:cNvPr id="286746" name="Rectangle 26"/>
          <p:cNvSpPr>
            <a:spLocks noChangeArrowheads="1"/>
          </p:cNvSpPr>
          <p:nvPr/>
        </p:nvSpPr>
        <p:spPr bwMode="auto">
          <a:xfrm>
            <a:off x="5951538" y="5243513"/>
            <a:ext cx="90487"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8</a:t>
            </a:r>
            <a:endParaRPr lang="en-US" altLang="ko-KR" sz="1400" dirty="0">
              <a:latin typeface="Tahoma" pitchFamily="34" charset="0"/>
              <a:ea typeface="Gulim" pitchFamily="34" charset="-127"/>
            </a:endParaRPr>
          </a:p>
        </p:txBody>
      </p:sp>
      <p:sp>
        <p:nvSpPr>
          <p:cNvPr id="286747" name="Rectangle 27"/>
          <p:cNvSpPr>
            <a:spLocks noChangeArrowheads="1"/>
          </p:cNvSpPr>
          <p:nvPr/>
        </p:nvSpPr>
        <p:spPr bwMode="auto">
          <a:xfrm>
            <a:off x="6437313" y="5243513"/>
            <a:ext cx="90487"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9</a:t>
            </a:r>
            <a:endParaRPr lang="en-US" altLang="ko-KR" sz="1400" dirty="0">
              <a:latin typeface="Tahoma" pitchFamily="34" charset="0"/>
              <a:ea typeface="Gulim" pitchFamily="34" charset="-127"/>
            </a:endParaRPr>
          </a:p>
        </p:txBody>
      </p:sp>
      <p:sp>
        <p:nvSpPr>
          <p:cNvPr id="286748" name="Rectangle 28"/>
          <p:cNvSpPr>
            <a:spLocks noChangeArrowheads="1"/>
          </p:cNvSpPr>
          <p:nvPr/>
        </p:nvSpPr>
        <p:spPr bwMode="auto">
          <a:xfrm>
            <a:off x="6875463" y="5243513"/>
            <a:ext cx="180975"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10</a:t>
            </a:r>
            <a:endParaRPr lang="en-US" altLang="ko-KR" sz="1400" dirty="0">
              <a:latin typeface="Tahoma" pitchFamily="34" charset="0"/>
              <a:ea typeface="Gulim" pitchFamily="34" charset="-127"/>
            </a:endParaRPr>
          </a:p>
        </p:txBody>
      </p:sp>
      <p:sp>
        <p:nvSpPr>
          <p:cNvPr id="286749" name="Rectangle 29"/>
          <p:cNvSpPr>
            <a:spLocks noChangeArrowheads="1"/>
          </p:cNvSpPr>
          <p:nvPr/>
        </p:nvSpPr>
        <p:spPr bwMode="auto">
          <a:xfrm>
            <a:off x="4979988" y="5243513"/>
            <a:ext cx="90487"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6</a:t>
            </a:r>
            <a:endParaRPr lang="en-US" altLang="ko-KR" sz="1400" dirty="0">
              <a:latin typeface="Tahoma" pitchFamily="34" charset="0"/>
              <a:ea typeface="Gulim" pitchFamily="34" charset="-127"/>
            </a:endParaRPr>
          </a:p>
        </p:txBody>
      </p:sp>
      <p:sp>
        <p:nvSpPr>
          <p:cNvPr id="286750" name="Rectangle 30"/>
          <p:cNvSpPr>
            <a:spLocks noChangeArrowheads="1"/>
          </p:cNvSpPr>
          <p:nvPr/>
        </p:nvSpPr>
        <p:spPr bwMode="auto">
          <a:xfrm>
            <a:off x="4494213" y="5243513"/>
            <a:ext cx="88900"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5</a:t>
            </a:r>
            <a:endParaRPr lang="en-US" altLang="ko-KR" sz="1400" dirty="0">
              <a:latin typeface="Tahoma" pitchFamily="34" charset="0"/>
              <a:ea typeface="Gulim" pitchFamily="34" charset="-127"/>
            </a:endParaRPr>
          </a:p>
        </p:txBody>
      </p:sp>
      <p:sp>
        <p:nvSpPr>
          <p:cNvPr id="286751" name="Rectangle 31"/>
          <p:cNvSpPr>
            <a:spLocks noChangeArrowheads="1"/>
          </p:cNvSpPr>
          <p:nvPr/>
        </p:nvSpPr>
        <p:spPr bwMode="auto">
          <a:xfrm>
            <a:off x="4006850" y="5243513"/>
            <a:ext cx="88900"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4</a:t>
            </a:r>
            <a:endParaRPr lang="en-US" altLang="ko-KR" sz="1400" dirty="0">
              <a:latin typeface="Tahoma" pitchFamily="34" charset="0"/>
              <a:ea typeface="Gulim" pitchFamily="34" charset="-127"/>
            </a:endParaRPr>
          </a:p>
        </p:txBody>
      </p:sp>
      <p:sp>
        <p:nvSpPr>
          <p:cNvPr id="286752" name="Rectangle 32"/>
          <p:cNvSpPr>
            <a:spLocks noChangeArrowheads="1"/>
          </p:cNvSpPr>
          <p:nvPr/>
        </p:nvSpPr>
        <p:spPr bwMode="auto">
          <a:xfrm>
            <a:off x="3521075" y="5243513"/>
            <a:ext cx="90488"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3</a:t>
            </a:r>
            <a:endParaRPr lang="en-US" altLang="ko-KR" sz="1400" dirty="0">
              <a:latin typeface="Tahoma" pitchFamily="34" charset="0"/>
              <a:ea typeface="Gulim" pitchFamily="34" charset="-127"/>
            </a:endParaRPr>
          </a:p>
        </p:txBody>
      </p:sp>
      <p:sp>
        <p:nvSpPr>
          <p:cNvPr id="286753" name="Rectangle 33"/>
          <p:cNvSpPr>
            <a:spLocks noChangeArrowheads="1"/>
          </p:cNvSpPr>
          <p:nvPr/>
        </p:nvSpPr>
        <p:spPr bwMode="auto">
          <a:xfrm>
            <a:off x="3035300" y="5243513"/>
            <a:ext cx="90488"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2</a:t>
            </a:r>
            <a:endParaRPr lang="en-US" altLang="ko-KR" sz="1400" dirty="0">
              <a:latin typeface="Tahoma" pitchFamily="34" charset="0"/>
              <a:ea typeface="Gulim" pitchFamily="34" charset="-127"/>
            </a:endParaRPr>
          </a:p>
        </p:txBody>
      </p:sp>
      <p:sp>
        <p:nvSpPr>
          <p:cNvPr id="286754" name="Rectangle 34"/>
          <p:cNvSpPr>
            <a:spLocks noChangeArrowheads="1"/>
          </p:cNvSpPr>
          <p:nvPr/>
        </p:nvSpPr>
        <p:spPr bwMode="auto">
          <a:xfrm>
            <a:off x="2551113" y="5243513"/>
            <a:ext cx="90487"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1</a:t>
            </a:r>
            <a:endParaRPr lang="en-US" altLang="ko-KR" sz="1400" dirty="0">
              <a:latin typeface="Tahoma" pitchFamily="34" charset="0"/>
              <a:ea typeface="Gulim" pitchFamily="34" charset="-127"/>
            </a:endParaRPr>
          </a:p>
        </p:txBody>
      </p:sp>
      <p:sp>
        <p:nvSpPr>
          <p:cNvPr id="286755" name="Rectangle 35"/>
          <p:cNvSpPr>
            <a:spLocks noChangeArrowheads="1"/>
          </p:cNvSpPr>
          <p:nvPr/>
        </p:nvSpPr>
        <p:spPr bwMode="auto">
          <a:xfrm>
            <a:off x="1939925" y="5243513"/>
            <a:ext cx="90488"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0</a:t>
            </a:r>
            <a:endParaRPr lang="en-US" altLang="ko-KR" sz="1400" dirty="0">
              <a:latin typeface="Tahoma" pitchFamily="34" charset="0"/>
              <a:ea typeface="Gulim" pitchFamily="34" charset="-127"/>
            </a:endParaRPr>
          </a:p>
        </p:txBody>
      </p:sp>
      <p:sp>
        <p:nvSpPr>
          <p:cNvPr id="286756" name="Rectangle 36"/>
          <p:cNvSpPr>
            <a:spLocks noChangeArrowheads="1"/>
          </p:cNvSpPr>
          <p:nvPr/>
        </p:nvSpPr>
        <p:spPr bwMode="auto">
          <a:xfrm>
            <a:off x="1655763" y="2125663"/>
            <a:ext cx="361950"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$140</a:t>
            </a:r>
            <a:endParaRPr lang="en-US" altLang="ko-KR" sz="1400" dirty="0">
              <a:latin typeface="Tahoma" pitchFamily="34" charset="0"/>
              <a:ea typeface="Gulim" pitchFamily="34" charset="-127"/>
            </a:endParaRPr>
          </a:p>
        </p:txBody>
      </p:sp>
      <p:sp>
        <p:nvSpPr>
          <p:cNvPr id="286757" name="Rectangle 37"/>
          <p:cNvSpPr>
            <a:spLocks noChangeArrowheads="1"/>
          </p:cNvSpPr>
          <p:nvPr/>
        </p:nvSpPr>
        <p:spPr bwMode="auto">
          <a:xfrm>
            <a:off x="1749425" y="2547938"/>
            <a:ext cx="269875" cy="168275"/>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120</a:t>
            </a:r>
            <a:endParaRPr lang="en-US" altLang="ko-KR" sz="1400" dirty="0">
              <a:latin typeface="Tahoma" pitchFamily="34" charset="0"/>
              <a:ea typeface="Gulim" pitchFamily="34" charset="-127"/>
            </a:endParaRPr>
          </a:p>
        </p:txBody>
      </p:sp>
      <p:sp>
        <p:nvSpPr>
          <p:cNvPr id="286758" name="Rectangle 38"/>
          <p:cNvSpPr>
            <a:spLocks noChangeArrowheads="1"/>
          </p:cNvSpPr>
          <p:nvPr/>
        </p:nvSpPr>
        <p:spPr bwMode="auto">
          <a:xfrm>
            <a:off x="1749425" y="2974975"/>
            <a:ext cx="269875" cy="169863"/>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100</a:t>
            </a:r>
            <a:endParaRPr lang="en-US" altLang="ko-KR" sz="1400" dirty="0">
              <a:latin typeface="Tahoma" pitchFamily="34" charset="0"/>
              <a:ea typeface="Gulim" pitchFamily="34" charset="-127"/>
            </a:endParaRPr>
          </a:p>
        </p:txBody>
      </p:sp>
      <p:sp>
        <p:nvSpPr>
          <p:cNvPr id="286759" name="Rectangle 39"/>
          <p:cNvSpPr>
            <a:spLocks noChangeArrowheads="1"/>
          </p:cNvSpPr>
          <p:nvPr/>
        </p:nvSpPr>
        <p:spPr bwMode="auto">
          <a:xfrm>
            <a:off x="1841500" y="3398838"/>
            <a:ext cx="180975"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80</a:t>
            </a:r>
            <a:endParaRPr lang="en-US" altLang="ko-KR" sz="1400" dirty="0">
              <a:latin typeface="Tahoma" pitchFamily="34" charset="0"/>
              <a:ea typeface="Gulim" pitchFamily="34" charset="-127"/>
            </a:endParaRPr>
          </a:p>
        </p:txBody>
      </p:sp>
      <p:sp>
        <p:nvSpPr>
          <p:cNvPr id="286760" name="Rectangle 40"/>
          <p:cNvSpPr>
            <a:spLocks noChangeArrowheads="1"/>
          </p:cNvSpPr>
          <p:nvPr/>
        </p:nvSpPr>
        <p:spPr bwMode="auto">
          <a:xfrm>
            <a:off x="1841500" y="3822700"/>
            <a:ext cx="180975" cy="169863"/>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60</a:t>
            </a:r>
            <a:endParaRPr lang="en-US" altLang="ko-KR" sz="1400" dirty="0">
              <a:latin typeface="Tahoma" pitchFamily="34" charset="0"/>
              <a:ea typeface="Gulim" pitchFamily="34" charset="-127"/>
            </a:endParaRPr>
          </a:p>
        </p:txBody>
      </p:sp>
      <p:sp>
        <p:nvSpPr>
          <p:cNvPr id="286761" name="Rectangle 41"/>
          <p:cNvSpPr>
            <a:spLocks noChangeArrowheads="1"/>
          </p:cNvSpPr>
          <p:nvPr/>
        </p:nvSpPr>
        <p:spPr bwMode="auto">
          <a:xfrm>
            <a:off x="1841500" y="4248150"/>
            <a:ext cx="180975" cy="169863"/>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40</a:t>
            </a:r>
            <a:endParaRPr lang="en-US" altLang="ko-KR" sz="1400" dirty="0">
              <a:latin typeface="Tahoma" pitchFamily="34" charset="0"/>
              <a:ea typeface="Gulim" pitchFamily="34" charset="-127"/>
            </a:endParaRPr>
          </a:p>
        </p:txBody>
      </p:sp>
      <p:sp>
        <p:nvSpPr>
          <p:cNvPr id="286762" name="Rectangle 42"/>
          <p:cNvSpPr>
            <a:spLocks noChangeArrowheads="1"/>
          </p:cNvSpPr>
          <p:nvPr/>
        </p:nvSpPr>
        <p:spPr bwMode="auto">
          <a:xfrm>
            <a:off x="1841500" y="4672013"/>
            <a:ext cx="180975"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20</a:t>
            </a:r>
            <a:endParaRPr lang="en-US" altLang="ko-KR" sz="1400" dirty="0">
              <a:latin typeface="Tahoma" pitchFamily="34" charset="0"/>
              <a:ea typeface="Gulim" pitchFamily="34" charset="-127"/>
            </a:endParaRPr>
          </a:p>
        </p:txBody>
      </p:sp>
      <p:sp>
        <p:nvSpPr>
          <p:cNvPr id="286763" name="Freeform 43"/>
          <p:cNvSpPr>
            <a:spLocks/>
          </p:cNvSpPr>
          <p:nvPr/>
        </p:nvSpPr>
        <p:spPr bwMode="auto">
          <a:xfrm>
            <a:off x="2108200" y="1428750"/>
            <a:ext cx="5164138" cy="3786188"/>
          </a:xfrm>
          <a:custGeom>
            <a:avLst/>
            <a:gdLst>
              <a:gd name="T0" fmla="*/ 2639 w 2639"/>
              <a:gd name="T1" fmla="*/ 1876 h 1876"/>
              <a:gd name="T2" fmla="*/ 0 w 2639"/>
              <a:gd name="T3" fmla="*/ 1876 h 1876"/>
              <a:gd name="T4" fmla="*/ 0 w 2639"/>
              <a:gd name="T5" fmla="*/ 0 h 1876"/>
              <a:gd name="T6" fmla="*/ 0 60000 65536"/>
              <a:gd name="T7" fmla="*/ 0 60000 65536"/>
              <a:gd name="T8" fmla="*/ 0 60000 65536"/>
              <a:gd name="T9" fmla="*/ 0 w 2639"/>
              <a:gd name="T10" fmla="*/ 0 h 1876"/>
              <a:gd name="T11" fmla="*/ 2639 w 2639"/>
              <a:gd name="T12" fmla="*/ 1876 h 1876"/>
            </a:gdLst>
            <a:ahLst/>
            <a:cxnLst>
              <a:cxn ang="T6">
                <a:pos x="T0" y="T1"/>
              </a:cxn>
              <a:cxn ang="T7">
                <a:pos x="T2" y="T3"/>
              </a:cxn>
              <a:cxn ang="T8">
                <a:pos x="T4" y="T5"/>
              </a:cxn>
            </a:cxnLst>
            <a:rect l="T9" t="T10" r="T11" b="T12"/>
            <a:pathLst>
              <a:path w="2639" h="1876">
                <a:moveTo>
                  <a:pt x="2639" y="1876"/>
                </a:moveTo>
                <a:lnTo>
                  <a:pt x="0" y="1876"/>
                </a:lnTo>
                <a:lnTo>
                  <a:pt x="0" y="0"/>
                </a:lnTo>
              </a:path>
            </a:pathLst>
          </a:custGeom>
          <a:noFill/>
          <a:ln w="7938">
            <a:solidFill>
              <a:srgbClr val="000000"/>
            </a:solidFill>
            <a:miter lim="800000"/>
            <a:headEnd/>
            <a:tailEnd/>
          </a:ln>
        </p:spPr>
        <p:txBody>
          <a:bodyPr/>
          <a:lstStyle/>
          <a:p>
            <a:endParaRPr lang="ko-KR" altLang="en-US">
              <a:ea typeface="Gulim" pitchFamily="34" charset="-127"/>
            </a:endParaRPr>
          </a:p>
        </p:txBody>
      </p:sp>
      <p:sp>
        <p:nvSpPr>
          <p:cNvPr id="286764" name="Oval 44"/>
          <p:cNvSpPr>
            <a:spLocks noChangeArrowheads="1"/>
          </p:cNvSpPr>
          <p:nvPr/>
        </p:nvSpPr>
        <p:spPr bwMode="auto">
          <a:xfrm>
            <a:off x="2546350" y="2616200"/>
            <a:ext cx="101600" cy="103188"/>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86765" name="Oval 45"/>
          <p:cNvSpPr>
            <a:spLocks noChangeArrowheads="1"/>
          </p:cNvSpPr>
          <p:nvPr/>
        </p:nvSpPr>
        <p:spPr bwMode="auto">
          <a:xfrm>
            <a:off x="3032125" y="3503613"/>
            <a:ext cx="100013" cy="104775"/>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86766" name="Oval 46"/>
          <p:cNvSpPr>
            <a:spLocks noChangeArrowheads="1"/>
          </p:cNvSpPr>
          <p:nvPr/>
        </p:nvSpPr>
        <p:spPr bwMode="auto">
          <a:xfrm>
            <a:off x="3514725" y="3641725"/>
            <a:ext cx="101600" cy="103188"/>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86767" name="Oval 47"/>
          <p:cNvSpPr>
            <a:spLocks noChangeArrowheads="1"/>
          </p:cNvSpPr>
          <p:nvPr/>
        </p:nvSpPr>
        <p:spPr bwMode="auto">
          <a:xfrm>
            <a:off x="4005263" y="3571875"/>
            <a:ext cx="98425" cy="106363"/>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86768" name="Oval 48"/>
          <p:cNvSpPr>
            <a:spLocks noChangeArrowheads="1"/>
          </p:cNvSpPr>
          <p:nvPr/>
        </p:nvSpPr>
        <p:spPr bwMode="auto">
          <a:xfrm>
            <a:off x="4487863" y="3430588"/>
            <a:ext cx="101600" cy="106362"/>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86769" name="Oval 49"/>
          <p:cNvSpPr>
            <a:spLocks noChangeArrowheads="1"/>
          </p:cNvSpPr>
          <p:nvPr/>
        </p:nvSpPr>
        <p:spPr bwMode="auto">
          <a:xfrm>
            <a:off x="4976813" y="3255963"/>
            <a:ext cx="101600" cy="103187"/>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86770" name="Oval 50"/>
          <p:cNvSpPr>
            <a:spLocks noChangeArrowheads="1"/>
          </p:cNvSpPr>
          <p:nvPr/>
        </p:nvSpPr>
        <p:spPr bwMode="auto">
          <a:xfrm>
            <a:off x="5462588" y="3062288"/>
            <a:ext cx="100012" cy="104775"/>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86771" name="Oval 51"/>
          <p:cNvSpPr>
            <a:spLocks noChangeArrowheads="1"/>
          </p:cNvSpPr>
          <p:nvPr/>
        </p:nvSpPr>
        <p:spPr bwMode="auto">
          <a:xfrm>
            <a:off x="5946775" y="2849563"/>
            <a:ext cx="98425" cy="103187"/>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86772" name="Oval 52"/>
          <p:cNvSpPr>
            <a:spLocks noChangeArrowheads="1"/>
          </p:cNvSpPr>
          <p:nvPr/>
        </p:nvSpPr>
        <p:spPr bwMode="auto">
          <a:xfrm>
            <a:off x="6435725" y="2625725"/>
            <a:ext cx="100013" cy="103188"/>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86773" name="Oval 53"/>
          <p:cNvSpPr>
            <a:spLocks noChangeArrowheads="1"/>
          </p:cNvSpPr>
          <p:nvPr/>
        </p:nvSpPr>
        <p:spPr bwMode="auto">
          <a:xfrm>
            <a:off x="6918325" y="2386013"/>
            <a:ext cx="101600" cy="104775"/>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86774" name="Line 54"/>
          <p:cNvSpPr>
            <a:spLocks noChangeShapeType="1"/>
          </p:cNvSpPr>
          <p:nvPr/>
        </p:nvSpPr>
        <p:spPr bwMode="auto">
          <a:xfrm flipV="1">
            <a:off x="3565525" y="2995613"/>
            <a:ext cx="503238" cy="692150"/>
          </a:xfrm>
          <a:prstGeom prst="line">
            <a:avLst/>
          </a:prstGeom>
          <a:noFill/>
          <a:ln w="7938">
            <a:solidFill>
              <a:srgbClr val="000000"/>
            </a:solidFill>
            <a:miter lim="800000"/>
            <a:headEnd/>
            <a:tailEnd/>
          </a:ln>
        </p:spPr>
        <p:txBody>
          <a:bodyPr/>
          <a:lstStyle/>
          <a:p>
            <a:endParaRPr lang="en-US" dirty="0"/>
          </a:p>
        </p:txBody>
      </p:sp>
      <p:sp>
        <p:nvSpPr>
          <p:cNvPr id="286775" name="Freeform 55"/>
          <p:cNvSpPr>
            <a:spLocks/>
          </p:cNvSpPr>
          <p:nvPr/>
        </p:nvSpPr>
        <p:spPr bwMode="auto">
          <a:xfrm>
            <a:off x="3722688" y="2312988"/>
            <a:ext cx="806450" cy="703262"/>
          </a:xfrm>
          <a:custGeom>
            <a:avLst/>
            <a:gdLst>
              <a:gd name="T0" fmla="*/ 160 w 160"/>
              <a:gd name="T1" fmla="*/ 119 h 135"/>
              <a:gd name="T2" fmla="*/ 144 w 160"/>
              <a:gd name="T3" fmla="*/ 135 h 135"/>
              <a:gd name="T4" fmla="*/ 16 w 160"/>
              <a:gd name="T5" fmla="*/ 135 h 135"/>
              <a:gd name="T6" fmla="*/ 0 w 160"/>
              <a:gd name="T7" fmla="*/ 119 h 135"/>
              <a:gd name="T8" fmla="*/ 0 w 160"/>
              <a:gd name="T9" fmla="*/ 16 h 135"/>
              <a:gd name="T10" fmla="*/ 16 w 160"/>
              <a:gd name="T11" fmla="*/ 0 h 135"/>
              <a:gd name="T12" fmla="*/ 144 w 160"/>
              <a:gd name="T13" fmla="*/ 0 h 135"/>
              <a:gd name="T14" fmla="*/ 160 w 160"/>
              <a:gd name="T15" fmla="*/ 16 h 135"/>
              <a:gd name="T16" fmla="*/ 160 w 160"/>
              <a:gd name="T17" fmla="*/ 119 h 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0"/>
              <a:gd name="T28" fmla="*/ 0 h 135"/>
              <a:gd name="T29" fmla="*/ 160 w 160"/>
              <a:gd name="T30" fmla="*/ 135 h 1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0" h="135">
                <a:moveTo>
                  <a:pt x="160" y="119"/>
                </a:moveTo>
                <a:cubicBezTo>
                  <a:pt x="160" y="127"/>
                  <a:pt x="152" y="135"/>
                  <a:pt x="144" y="135"/>
                </a:cubicBezTo>
                <a:cubicBezTo>
                  <a:pt x="16" y="135"/>
                  <a:pt x="16" y="135"/>
                  <a:pt x="16" y="135"/>
                </a:cubicBezTo>
                <a:cubicBezTo>
                  <a:pt x="7" y="135"/>
                  <a:pt x="0" y="127"/>
                  <a:pt x="0" y="119"/>
                </a:cubicBezTo>
                <a:cubicBezTo>
                  <a:pt x="0" y="16"/>
                  <a:pt x="0" y="16"/>
                  <a:pt x="0" y="16"/>
                </a:cubicBezTo>
                <a:cubicBezTo>
                  <a:pt x="0" y="7"/>
                  <a:pt x="7" y="0"/>
                  <a:pt x="16" y="0"/>
                </a:cubicBezTo>
                <a:cubicBezTo>
                  <a:pt x="144" y="0"/>
                  <a:pt x="144" y="0"/>
                  <a:pt x="144" y="0"/>
                </a:cubicBezTo>
                <a:cubicBezTo>
                  <a:pt x="152" y="0"/>
                  <a:pt x="160" y="7"/>
                  <a:pt x="160" y="16"/>
                </a:cubicBezTo>
                <a:lnTo>
                  <a:pt x="160" y="119"/>
                </a:lnTo>
                <a:close/>
              </a:path>
            </a:pathLst>
          </a:custGeom>
          <a:solidFill>
            <a:srgbClr val="D7E2E0"/>
          </a:solidFill>
          <a:ln w="9525">
            <a:noFill/>
            <a:round/>
            <a:headEnd/>
            <a:tailEnd/>
          </a:ln>
        </p:spPr>
        <p:txBody>
          <a:bodyPr/>
          <a:lstStyle/>
          <a:p>
            <a:endParaRPr lang="ko-KR" altLang="en-US">
              <a:ea typeface="Gulim" pitchFamily="34" charset="-127"/>
            </a:endParaRPr>
          </a:p>
        </p:txBody>
      </p:sp>
      <p:sp>
        <p:nvSpPr>
          <p:cNvPr id="286776" name="Rectangle 56"/>
          <p:cNvSpPr>
            <a:spLocks noChangeArrowheads="1"/>
          </p:cNvSpPr>
          <p:nvPr/>
        </p:nvSpPr>
        <p:spPr bwMode="auto">
          <a:xfrm>
            <a:off x="3705475" y="2343150"/>
            <a:ext cx="836613" cy="646331"/>
          </a:xfrm>
          <a:prstGeom prst="rect">
            <a:avLst/>
          </a:prstGeom>
          <a:noFill/>
          <a:ln w="9525">
            <a:noFill/>
            <a:miter lim="800000"/>
            <a:headEnd/>
            <a:tailEnd/>
          </a:ln>
        </p:spPr>
        <p:txBody>
          <a:bodyPr lIns="0" tIns="0" rIns="0" bIns="0">
            <a:spAutoFit/>
          </a:bodyPr>
          <a:lstStyle/>
          <a:p>
            <a:pPr marL="1588" indent="-1588" algn="ctr"/>
            <a:r>
              <a:rPr lang="en-US" altLang="ko-KR" sz="1400" dirty="0">
                <a:solidFill>
                  <a:srgbClr val="000000"/>
                </a:solidFill>
                <a:latin typeface="Myriad Pro" pitchFamily="34" charset="0"/>
                <a:ea typeface="Gulim" pitchFamily="34" charset="-127"/>
              </a:rPr>
              <a:t>Minimum average total cost</a:t>
            </a:r>
            <a:endParaRPr lang="en-US" altLang="ko-KR" sz="1400" dirty="0">
              <a:latin typeface="Tahoma" pitchFamily="34" charset="0"/>
              <a:ea typeface="Gulim" pitchFamily="34" charset="-127"/>
            </a:endParaRPr>
          </a:p>
        </p:txBody>
      </p:sp>
      <p:sp>
        <p:nvSpPr>
          <p:cNvPr id="286777" name="Line 57"/>
          <p:cNvSpPr>
            <a:spLocks noChangeShapeType="1"/>
          </p:cNvSpPr>
          <p:nvPr/>
        </p:nvSpPr>
        <p:spPr bwMode="auto">
          <a:xfrm flipV="1">
            <a:off x="3570288" y="5511800"/>
            <a:ext cx="0" cy="250825"/>
          </a:xfrm>
          <a:prstGeom prst="line">
            <a:avLst/>
          </a:prstGeom>
          <a:noFill/>
          <a:ln w="7938">
            <a:solidFill>
              <a:srgbClr val="000000"/>
            </a:solidFill>
            <a:miter lim="800000"/>
            <a:headEnd/>
            <a:tailEnd/>
          </a:ln>
        </p:spPr>
        <p:txBody>
          <a:bodyPr/>
          <a:lstStyle/>
          <a:p>
            <a:endParaRPr lang="en-US" dirty="0"/>
          </a:p>
        </p:txBody>
      </p:sp>
      <p:sp>
        <p:nvSpPr>
          <p:cNvPr id="286778" name="Freeform 58"/>
          <p:cNvSpPr>
            <a:spLocks/>
          </p:cNvSpPr>
          <p:nvPr/>
        </p:nvSpPr>
        <p:spPr bwMode="auto">
          <a:xfrm>
            <a:off x="2667000" y="5791200"/>
            <a:ext cx="1960563" cy="307975"/>
          </a:xfrm>
          <a:custGeom>
            <a:avLst/>
            <a:gdLst>
              <a:gd name="T0" fmla="*/ 319 w 319"/>
              <a:gd name="T1" fmla="*/ 43 h 59"/>
              <a:gd name="T2" fmla="*/ 303 w 319"/>
              <a:gd name="T3" fmla="*/ 59 h 59"/>
              <a:gd name="T4" fmla="*/ 16 w 319"/>
              <a:gd name="T5" fmla="*/ 59 h 59"/>
              <a:gd name="T6" fmla="*/ 0 w 319"/>
              <a:gd name="T7" fmla="*/ 43 h 59"/>
              <a:gd name="T8" fmla="*/ 0 w 319"/>
              <a:gd name="T9" fmla="*/ 16 h 59"/>
              <a:gd name="T10" fmla="*/ 16 w 319"/>
              <a:gd name="T11" fmla="*/ 0 h 59"/>
              <a:gd name="T12" fmla="*/ 303 w 319"/>
              <a:gd name="T13" fmla="*/ 0 h 59"/>
              <a:gd name="T14" fmla="*/ 319 w 319"/>
              <a:gd name="T15" fmla="*/ 16 h 59"/>
              <a:gd name="T16" fmla="*/ 319 w 319"/>
              <a:gd name="T17" fmla="*/ 43 h 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9"/>
              <a:gd name="T28" fmla="*/ 0 h 59"/>
              <a:gd name="T29" fmla="*/ 319 w 319"/>
              <a:gd name="T30" fmla="*/ 59 h 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9" h="59">
                <a:moveTo>
                  <a:pt x="319" y="43"/>
                </a:moveTo>
                <a:cubicBezTo>
                  <a:pt x="319" y="51"/>
                  <a:pt x="312" y="59"/>
                  <a:pt x="303" y="59"/>
                </a:cubicBezTo>
                <a:cubicBezTo>
                  <a:pt x="16" y="59"/>
                  <a:pt x="16" y="59"/>
                  <a:pt x="16" y="59"/>
                </a:cubicBezTo>
                <a:cubicBezTo>
                  <a:pt x="7" y="59"/>
                  <a:pt x="0" y="51"/>
                  <a:pt x="0" y="43"/>
                </a:cubicBezTo>
                <a:cubicBezTo>
                  <a:pt x="0" y="16"/>
                  <a:pt x="0" y="16"/>
                  <a:pt x="0" y="16"/>
                </a:cubicBezTo>
                <a:cubicBezTo>
                  <a:pt x="0" y="7"/>
                  <a:pt x="7" y="0"/>
                  <a:pt x="16" y="0"/>
                </a:cubicBezTo>
                <a:cubicBezTo>
                  <a:pt x="303" y="0"/>
                  <a:pt x="303" y="0"/>
                  <a:pt x="303" y="0"/>
                </a:cubicBezTo>
                <a:cubicBezTo>
                  <a:pt x="312" y="0"/>
                  <a:pt x="319" y="7"/>
                  <a:pt x="319" y="16"/>
                </a:cubicBezTo>
                <a:lnTo>
                  <a:pt x="319" y="43"/>
                </a:lnTo>
                <a:close/>
              </a:path>
            </a:pathLst>
          </a:custGeom>
          <a:solidFill>
            <a:srgbClr val="D7E2E0"/>
          </a:solidFill>
          <a:ln w="9525">
            <a:noFill/>
            <a:round/>
            <a:headEnd/>
            <a:tailEnd/>
          </a:ln>
        </p:spPr>
        <p:txBody>
          <a:bodyPr/>
          <a:lstStyle/>
          <a:p>
            <a:pPr algn="ctr"/>
            <a:endParaRPr lang="ko-KR" altLang="en-US" dirty="0">
              <a:ea typeface="Gulim" pitchFamily="34" charset="-127"/>
            </a:endParaRPr>
          </a:p>
        </p:txBody>
      </p:sp>
      <p:sp>
        <p:nvSpPr>
          <p:cNvPr id="286779" name="Rectangle 59"/>
          <p:cNvSpPr>
            <a:spLocks noChangeArrowheads="1"/>
          </p:cNvSpPr>
          <p:nvPr/>
        </p:nvSpPr>
        <p:spPr bwMode="auto">
          <a:xfrm>
            <a:off x="2807525" y="5843650"/>
            <a:ext cx="1625600" cy="169863"/>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Minimum-cost output</a:t>
            </a:r>
            <a:endParaRPr lang="en-US" altLang="ko-KR" sz="1400" dirty="0">
              <a:latin typeface="Tahoma" pitchFamily="34" charset="0"/>
              <a:ea typeface="Gulim" pitchFamily="34" charset="-127"/>
            </a:endParaRPr>
          </a:p>
        </p:txBody>
      </p:sp>
      <p:sp>
        <p:nvSpPr>
          <p:cNvPr id="286780" name="Rectangle 60"/>
          <p:cNvSpPr>
            <a:spLocks noChangeArrowheads="1"/>
          </p:cNvSpPr>
          <p:nvPr/>
        </p:nvSpPr>
        <p:spPr bwMode="auto">
          <a:xfrm>
            <a:off x="1443038" y="1419225"/>
            <a:ext cx="657225" cy="430887"/>
          </a:xfrm>
          <a:prstGeom prst="rect">
            <a:avLst/>
          </a:prstGeom>
          <a:noFill/>
          <a:ln w="9525">
            <a:noFill/>
            <a:miter lim="800000"/>
            <a:headEnd/>
            <a:tailEnd/>
          </a:ln>
        </p:spPr>
        <p:txBody>
          <a:bodyPr lIns="0" tIns="0" rIns="0" bIns="0">
            <a:spAutoFit/>
          </a:bodyPr>
          <a:lstStyle/>
          <a:p>
            <a:pPr marL="1588" indent="-1588" algn="ctr"/>
            <a:r>
              <a:rPr lang="en-US" altLang="ko-KR" sz="1400" dirty="0">
                <a:solidFill>
                  <a:srgbClr val="000000"/>
                </a:solidFill>
                <a:latin typeface="Myriad Pro" pitchFamily="34" charset="0"/>
                <a:ea typeface="Gulim" pitchFamily="34" charset="-127"/>
              </a:rPr>
              <a:t>Cost of case</a:t>
            </a:r>
            <a:endParaRPr lang="en-US" altLang="ko-KR" sz="1400" dirty="0">
              <a:latin typeface="Tahoma" pitchFamily="34" charset="0"/>
              <a:ea typeface="Gulim" pitchFamily="34" charset="-127"/>
            </a:endParaRPr>
          </a:p>
        </p:txBody>
      </p:sp>
      <p:sp>
        <p:nvSpPr>
          <p:cNvPr id="286781" name="Rectangle 61"/>
          <p:cNvSpPr>
            <a:spLocks noChangeArrowheads="1"/>
          </p:cNvSpPr>
          <p:nvPr/>
        </p:nvSpPr>
        <p:spPr bwMode="auto">
          <a:xfrm>
            <a:off x="5471318" y="5584825"/>
            <a:ext cx="1970091" cy="215444"/>
          </a:xfrm>
          <a:prstGeom prst="rect">
            <a:avLst/>
          </a:prstGeom>
          <a:noFill/>
          <a:ln w="9525">
            <a:noFill/>
            <a:miter lim="800000"/>
            <a:headEnd/>
            <a:tailEnd/>
          </a:ln>
        </p:spPr>
        <p:txBody>
          <a:bodyPr wrap="none" lIns="0" tIns="0" rIns="0" bIns="0">
            <a:spAutoFit/>
          </a:bodyPr>
          <a:lstStyle/>
          <a:p>
            <a:pPr marL="1588" indent="-1588" algn="ctr"/>
            <a:r>
              <a:rPr lang="en-US" altLang="ko-KR" sz="1400" dirty="0">
                <a:solidFill>
                  <a:srgbClr val="000000"/>
                </a:solidFill>
                <a:latin typeface="Myriad Pro" pitchFamily="34" charset="0"/>
                <a:ea typeface="Gulim" pitchFamily="34" charset="-127"/>
              </a:rPr>
              <a:t>Quantity of salsa (cases)</a:t>
            </a:r>
            <a:endParaRPr lang="en-US" altLang="ko-KR" sz="1400" dirty="0">
              <a:latin typeface="Tahoma" pitchFamily="34" charset="0"/>
              <a:ea typeface="Gulim" pitchFamily="34" charset="-127"/>
            </a:endParaRPr>
          </a:p>
        </p:txBody>
      </p:sp>
      <p:cxnSp>
        <p:nvCxnSpPr>
          <p:cNvPr id="548914" name="Straight Connector 86"/>
          <p:cNvCxnSpPr>
            <a:cxnSpLocks noChangeShapeType="1"/>
          </p:cNvCxnSpPr>
          <p:nvPr/>
        </p:nvCxnSpPr>
        <p:spPr bwMode="auto">
          <a:xfrm>
            <a:off x="3563938" y="3744913"/>
            <a:ext cx="0" cy="1355725"/>
          </a:xfrm>
          <a:prstGeom prst="line">
            <a:avLst/>
          </a:prstGeom>
          <a:noFill/>
          <a:ln w="15875">
            <a:solidFill>
              <a:srgbClr val="808080"/>
            </a:solidFill>
            <a:prstDash val="sysDot"/>
            <a:round/>
            <a:headEnd/>
            <a:tailEnd type="none" w="med" len="lg"/>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73"/>
                                        </p:tgtEl>
                                        <p:attrNameLst>
                                          <p:attrName>style.visibility</p:attrName>
                                        </p:attrNameLst>
                                      </p:cBhvr>
                                      <p:to>
                                        <p:strVal val="visible"/>
                                      </p:to>
                                    </p:set>
                                  </p:childTnLst>
                                </p:cTn>
                              </p:par>
                            </p:childTnLst>
                          </p:cTn>
                        </p:par>
                        <p:par>
                          <p:cTn id="25" fill="hold">
                            <p:stCondLst>
                              <p:cond delay="0"/>
                            </p:stCondLst>
                            <p:childTnLst>
                              <p:par>
                                <p:cTn id="26" presetID="22" presetClass="entr" presetSubtype="8" fill="hold" grpId="0" nodeType="afterEffect">
                                  <p:stCondLst>
                                    <p:cond delay="0"/>
                                  </p:stCondLst>
                                  <p:childTnLst>
                                    <p:set>
                                      <p:cBhvr>
                                        <p:cTn id="27" dur="1" fill="hold">
                                          <p:stCondLst>
                                            <p:cond delay="0"/>
                                          </p:stCondLst>
                                        </p:cTn>
                                        <p:tgtEl>
                                          <p:spTgt spid="286725"/>
                                        </p:tgtEl>
                                        <p:attrNameLst>
                                          <p:attrName>style.visibility</p:attrName>
                                        </p:attrNameLst>
                                      </p:cBhvr>
                                      <p:to>
                                        <p:strVal val="visible"/>
                                      </p:to>
                                    </p:set>
                                    <p:animEffect transition="in" filter="wipe(left)">
                                      <p:cBhvr>
                                        <p:cTn id="28" dur="500"/>
                                        <p:tgtEl>
                                          <p:spTgt spid="286725"/>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8672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548914"/>
                                        </p:tgtEl>
                                        <p:attrNameLst>
                                          <p:attrName>style.visibility</p:attrName>
                                        </p:attrNameLst>
                                      </p:cBhvr>
                                      <p:to>
                                        <p:strVal val="visible"/>
                                      </p:to>
                                    </p:set>
                                    <p:animEffect transition="in" filter="wipe(up)">
                                      <p:cBhvr>
                                        <p:cTn id="36" dur="500"/>
                                        <p:tgtEl>
                                          <p:spTgt spid="548914"/>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28677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67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67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6775"/>
                                        </p:tgtEl>
                                        <p:attrNameLst>
                                          <p:attrName>style.visibility</p:attrName>
                                        </p:attrNameLst>
                                      </p:cBhvr>
                                      <p:to>
                                        <p:strVal val="visible"/>
                                      </p:to>
                                    </p:set>
                                  </p:childTnLst>
                                </p:cTn>
                              </p:par>
                              <p:par>
                                <p:cTn id="45" presetID="22" presetClass="entr" presetSubtype="8" fill="hold" grpId="0" nodeType="withEffect">
                                  <p:stCondLst>
                                    <p:cond delay="0"/>
                                  </p:stCondLst>
                                  <p:childTnLst>
                                    <p:set>
                                      <p:cBhvr>
                                        <p:cTn id="46" dur="1" fill="hold">
                                          <p:stCondLst>
                                            <p:cond delay="0"/>
                                          </p:stCondLst>
                                        </p:cTn>
                                        <p:tgtEl>
                                          <p:spTgt spid="286776"/>
                                        </p:tgtEl>
                                        <p:attrNameLst>
                                          <p:attrName>style.visibility</p:attrName>
                                        </p:attrNameLst>
                                      </p:cBhvr>
                                      <p:to>
                                        <p:strVal val="visible"/>
                                      </p:to>
                                    </p:set>
                                    <p:animEffect transition="in" filter="wipe(left)">
                                      <p:cBhvr>
                                        <p:cTn id="47" dur="500"/>
                                        <p:tgtEl>
                                          <p:spTgt spid="28677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86779"/>
                                        </p:tgtEl>
                                        <p:attrNameLst>
                                          <p:attrName>style.visibility</p:attrName>
                                        </p:attrNameLst>
                                      </p:cBhvr>
                                      <p:to>
                                        <p:strVal val="visible"/>
                                      </p:to>
                                    </p:set>
                                    <p:animEffect transition="in" filter="wipe(left)">
                                      <p:cBhvr>
                                        <p:cTn id="50" dur="500"/>
                                        <p:tgtEl>
                                          <p:spTgt spid="286779"/>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286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nimBg="1"/>
      <p:bldP spid="286726" grpId="0"/>
      <p:bldP spid="286727" grpId="0"/>
      <p:bldP spid="286764" grpId="0" animBg="1"/>
      <p:bldP spid="286765" grpId="0" animBg="1"/>
      <p:bldP spid="286766" grpId="0" animBg="1"/>
      <p:bldP spid="286767" grpId="0" animBg="1"/>
      <p:bldP spid="286768" grpId="0" animBg="1"/>
      <p:bldP spid="286769" grpId="0" animBg="1"/>
      <p:bldP spid="286770" grpId="0" animBg="1"/>
      <p:bldP spid="286771" grpId="0" animBg="1"/>
      <p:bldP spid="286772" grpId="0" animBg="1"/>
      <p:bldP spid="286773" grpId="0" animBg="1"/>
      <p:bldP spid="286774" grpId="0" animBg="1"/>
      <p:bldP spid="286775" grpId="0" animBg="1"/>
      <p:bldP spid="286776" grpId="0"/>
      <p:bldP spid="286777" grpId="0" animBg="1"/>
      <p:bldP spid="286778" grpId="0" animBg="1"/>
      <p:bldP spid="28677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rrowheads="1"/>
          </p:cNvSpPr>
          <p:nvPr>
            <p:ph type="title" idx="4294967295"/>
          </p:nvPr>
        </p:nvSpPr>
        <p:spPr>
          <a:xfrm>
            <a:off x="899592" y="76200"/>
            <a:ext cx="7992888" cy="609600"/>
          </a:xfrm>
        </p:spPr>
        <p:txBody>
          <a:bodyPr/>
          <a:lstStyle/>
          <a:p>
            <a:pPr algn="l"/>
            <a:r>
              <a:rPr lang="en-US" sz="3400" dirty="0" smtClean="0"/>
              <a:t>Putting the Four Cost Curves Together</a:t>
            </a:r>
          </a:p>
        </p:txBody>
      </p:sp>
      <p:sp>
        <p:nvSpPr>
          <p:cNvPr id="104451" name="Rectangle 3"/>
          <p:cNvSpPr>
            <a:spLocks noGrp="1" noChangeArrowheads="1"/>
          </p:cNvSpPr>
          <p:nvPr>
            <p:ph idx="4294967295"/>
          </p:nvPr>
        </p:nvSpPr>
        <p:spPr>
          <a:xfrm>
            <a:off x="971600" y="978024"/>
            <a:ext cx="7992888" cy="5403304"/>
          </a:xfrm>
        </p:spPr>
        <p:txBody>
          <a:bodyPr/>
          <a:lstStyle/>
          <a:p>
            <a:pPr marL="573088" indent="-457200">
              <a:buFont typeface="Wingdings" pitchFamily="2" charset="2"/>
              <a:buNone/>
            </a:pPr>
            <a:r>
              <a:rPr lang="en-US" dirty="0" smtClean="0"/>
              <a:t>Note that:</a:t>
            </a:r>
          </a:p>
          <a:p>
            <a:pPr marL="573088" indent="-457200">
              <a:buFont typeface="+mj-lt"/>
              <a:buAutoNum type="arabicPeriod"/>
            </a:pPr>
            <a:r>
              <a:rPr lang="en-US" dirty="0" smtClean="0"/>
              <a:t>Marginal cost is upward sloping due to diminishing returns.</a:t>
            </a:r>
          </a:p>
          <a:p>
            <a:pPr marL="573088" indent="-457200">
              <a:buFont typeface="+mj-lt"/>
              <a:buAutoNum type="arabicPeriod"/>
            </a:pPr>
            <a:r>
              <a:rPr lang="en-US" dirty="0" smtClean="0"/>
              <a:t>Average variable cost also is upward sloping, but is flatter than the marginal cost curve. </a:t>
            </a:r>
          </a:p>
          <a:p>
            <a:pPr marL="573088" indent="-457200">
              <a:buFont typeface="+mj-lt"/>
              <a:buAutoNum type="arabicPeriod"/>
            </a:pPr>
            <a:r>
              <a:rPr lang="en-US" dirty="0" smtClean="0"/>
              <a:t>Average fixed cost is downward sloping because of the spreading effect.</a:t>
            </a:r>
          </a:p>
          <a:p>
            <a:pPr marL="573088" indent="-457200">
              <a:buFont typeface="+mj-lt"/>
              <a:buAutoNum type="arabicPeriod"/>
            </a:pPr>
            <a:r>
              <a:rPr lang="en-US" dirty="0" smtClean="0"/>
              <a:t>The marginal cost curve intersects the average total cost curve from below, crossing it at its lowest point. This last feature is our next subject of study.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fade">
                                      <p:cBhvr>
                                        <p:cTn id="7" dur="500"/>
                                        <p:tgtEl>
                                          <p:spTgt spid="1044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451">
                                            <p:txEl>
                                              <p:pRg st="1" end="1"/>
                                            </p:txEl>
                                          </p:spTgt>
                                        </p:tgtEl>
                                        <p:attrNameLst>
                                          <p:attrName>style.visibility</p:attrName>
                                        </p:attrNameLst>
                                      </p:cBhvr>
                                      <p:to>
                                        <p:strVal val="visible"/>
                                      </p:to>
                                    </p:set>
                                    <p:animEffect transition="in" filter="fade">
                                      <p:cBhvr>
                                        <p:cTn id="12" dur="500"/>
                                        <p:tgtEl>
                                          <p:spTgt spid="1044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451">
                                            <p:txEl>
                                              <p:pRg st="2" end="2"/>
                                            </p:txEl>
                                          </p:spTgt>
                                        </p:tgtEl>
                                        <p:attrNameLst>
                                          <p:attrName>style.visibility</p:attrName>
                                        </p:attrNameLst>
                                      </p:cBhvr>
                                      <p:to>
                                        <p:strVal val="visible"/>
                                      </p:to>
                                    </p:set>
                                    <p:animEffect transition="in" filter="fade">
                                      <p:cBhvr>
                                        <p:cTn id="17" dur="500"/>
                                        <p:tgtEl>
                                          <p:spTgt spid="1044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4451">
                                            <p:txEl>
                                              <p:pRg st="3" end="3"/>
                                            </p:txEl>
                                          </p:spTgt>
                                        </p:tgtEl>
                                        <p:attrNameLst>
                                          <p:attrName>style.visibility</p:attrName>
                                        </p:attrNameLst>
                                      </p:cBhvr>
                                      <p:to>
                                        <p:strVal val="visible"/>
                                      </p:to>
                                    </p:set>
                                    <p:animEffect transition="in" filter="fade">
                                      <p:cBhvr>
                                        <p:cTn id="22" dur="500"/>
                                        <p:tgtEl>
                                          <p:spTgt spid="1044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4451">
                                            <p:txEl>
                                              <p:pRg st="4" end="4"/>
                                            </p:txEl>
                                          </p:spTgt>
                                        </p:tgtEl>
                                        <p:attrNameLst>
                                          <p:attrName>style.visibility</p:attrName>
                                        </p:attrNameLst>
                                      </p:cBhvr>
                                      <p:to>
                                        <p:strVal val="visible"/>
                                      </p:to>
                                    </p:set>
                                    <p:animEffect transition="in" filter="fade">
                                      <p:cBhvr>
                                        <p:cTn id="27" dur="500"/>
                                        <p:tgtEl>
                                          <p:spTgt spid="1044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Rot="1" noChangeArrowheads="1"/>
          </p:cNvSpPr>
          <p:nvPr>
            <p:ph type="title"/>
          </p:nvPr>
        </p:nvSpPr>
        <p:spPr>
          <a:xfrm>
            <a:off x="895747" y="0"/>
            <a:ext cx="7996733" cy="731838"/>
          </a:xfrm>
        </p:spPr>
        <p:txBody>
          <a:bodyPr/>
          <a:lstStyle/>
          <a:p>
            <a:pPr algn="l"/>
            <a:r>
              <a:rPr lang="en-US" sz="2000" dirty="0" smtClean="0"/>
              <a:t>Marginal Cost &amp; Average Cost Curves for Selena’s Gourmet Salsas</a:t>
            </a:r>
            <a:endParaRPr lang="en-US" sz="2000" b="0" dirty="0" smtClean="0"/>
          </a:p>
        </p:txBody>
      </p:sp>
      <p:sp>
        <p:nvSpPr>
          <p:cNvPr id="288773" name="Line 5"/>
          <p:cNvSpPr>
            <a:spLocks noChangeShapeType="1"/>
          </p:cNvSpPr>
          <p:nvPr/>
        </p:nvSpPr>
        <p:spPr bwMode="auto">
          <a:xfrm flipH="1">
            <a:off x="1895872" y="5135116"/>
            <a:ext cx="476250" cy="317500"/>
          </a:xfrm>
          <a:prstGeom prst="line">
            <a:avLst/>
          </a:prstGeom>
          <a:noFill/>
          <a:ln w="30163">
            <a:solidFill>
              <a:srgbClr val="F3716D"/>
            </a:solidFill>
            <a:miter lim="800000"/>
            <a:headEnd/>
            <a:tailEnd/>
          </a:ln>
        </p:spPr>
        <p:txBody>
          <a:bodyPr/>
          <a:lstStyle/>
          <a:p>
            <a:endParaRPr lang="en-US" dirty="0"/>
          </a:p>
        </p:txBody>
      </p:sp>
      <p:sp>
        <p:nvSpPr>
          <p:cNvPr id="288774" name="Line 6"/>
          <p:cNvSpPr>
            <a:spLocks noChangeShapeType="1"/>
          </p:cNvSpPr>
          <p:nvPr/>
        </p:nvSpPr>
        <p:spPr bwMode="auto">
          <a:xfrm flipH="1">
            <a:off x="2372122" y="4812854"/>
            <a:ext cx="485775" cy="322262"/>
          </a:xfrm>
          <a:prstGeom prst="line">
            <a:avLst/>
          </a:prstGeom>
          <a:noFill/>
          <a:ln w="30163">
            <a:solidFill>
              <a:srgbClr val="F3716D"/>
            </a:solidFill>
            <a:miter lim="800000"/>
            <a:headEnd/>
            <a:tailEnd/>
          </a:ln>
        </p:spPr>
        <p:txBody>
          <a:bodyPr/>
          <a:lstStyle/>
          <a:p>
            <a:endParaRPr lang="en-US" dirty="0"/>
          </a:p>
        </p:txBody>
      </p:sp>
      <p:sp>
        <p:nvSpPr>
          <p:cNvPr id="288775" name="Line 7"/>
          <p:cNvSpPr>
            <a:spLocks noChangeShapeType="1"/>
          </p:cNvSpPr>
          <p:nvPr/>
        </p:nvSpPr>
        <p:spPr bwMode="auto">
          <a:xfrm flipH="1">
            <a:off x="2857897" y="4493766"/>
            <a:ext cx="474662" cy="319088"/>
          </a:xfrm>
          <a:prstGeom prst="line">
            <a:avLst/>
          </a:prstGeom>
          <a:noFill/>
          <a:ln w="30163">
            <a:solidFill>
              <a:srgbClr val="F3716D"/>
            </a:solidFill>
            <a:miter lim="800000"/>
            <a:headEnd/>
            <a:tailEnd/>
          </a:ln>
        </p:spPr>
        <p:txBody>
          <a:bodyPr/>
          <a:lstStyle/>
          <a:p>
            <a:endParaRPr lang="en-US" dirty="0"/>
          </a:p>
        </p:txBody>
      </p:sp>
      <p:sp>
        <p:nvSpPr>
          <p:cNvPr id="288776" name="Line 8"/>
          <p:cNvSpPr>
            <a:spLocks noChangeShapeType="1"/>
          </p:cNvSpPr>
          <p:nvPr/>
        </p:nvSpPr>
        <p:spPr bwMode="auto">
          <a:xfrm flipH="1">
            <a:off x="3332559" y="4174679"/>
            <a:ext cx="484188" cy="319087"/>
          </a:xfrm>
          <a:prstGeom prst="line">
            <a:avLst/>
          </a:prstGeom>
          <a:noFill/>
          <a:ln w="30163">
            <a:solidFill>
              <a:srgbClr val="F3716D"/>
            </a:solidFill>
            <a:miter lim="800000"/>
            <a:headEnd/>
            <a:tailEnd/>
          </a:ln>
        </p:spPr>
        <p:txBody>
          <a:bodyPr/>
          <a:lstStyle/>
          <a:p>
            <a:endParaRPr lang="en-US" dirty="0"/>
          </a:p>
        </p:txBody>
      </p:sp>
      <p:sp>
        <p:nvSpPr>
          <p:cNvPr id="288777" name="Line 9"/>
          <p:cNvSpPr>
            <a:spLocks noChangeShapeType="1"/>
          </p:cNvSpPr>
          <p:nvPr/>
        </p:nvSpPr>
        <p:spPr bwMode="auto">
          <a:xfrm flipH="1">
            <a:off x="3816747" y="3854004"/>
            <a:ext cx="477837" cy="320675"/>
          </a:xfrm>
          <a:prstGeom prst="line">
            <a:avLst/>
          </a:prstGeom>
          <a:noFill/>
          <a:ln w="30163">
            <a:solidFill>
              <a:srgbClr val="F3716D"/>
            </a:solidFill>
            <a:miter lim="800000"/>
            <a:headEnd/>
            <a:tailEnd/>
          </a:ln>
        </p:spPr>
        <p:txBody>
          <a:bodyPr/>
          <a:lstStyle/>
          <a:p>
            <a:endParaRPr lang="en-US" dirty="0"/>
          </a:p>
        </p:txBody>
      </p:sp>
      <p:sp>
        <p:nvSpPr>
          <p:cNvPr id="288778" name="Line 10"/>
          <p:cNvSpPr>
            <a:spLocks noChangeShapeType="1"/>
          </p:cNvSpPr>
          <p:nvPr/>
        </p:nvSpPr>
        <p:spPr bwMode="auto">
          <a:xfrm flipH="1">
            <a:off x="4294584" y="3533329"/>
            <a:ext cx="477838" cy="320675"/>
          </a:xfrm>
          <a:prstGeom prst="line">
            <a:avLst/>
          </a:prstGeom>
          <a:noFill/>
          <a:ln w="30163">
            <a:solidFill>
              <a:srgbClr val="F3716D"/>
            </a:solidFill>
            <a:miter lim="800000"/>
            <a:headEnd/>
            <a:tailEnd/>
          </a:ln>
        </p:spPr>
        <p:txBody>
          <a:bodyPr/>
          <a:lstStyle/>
          <a:p>
            <a:endParaRPr lang="en-US" dirty="0"/>
          </a:p>
        </p:txBody>
      </p:sp>
      <p:sp>
        <p:nvSpPr>
          <p:cNvPr id="288779" name="Line 11"/>
          <p:cNvSpPr>
            <a:spLocks noChangeShapeType="1"/>
          </p:cNvSpPr>
          <p:nvPr/>
        </p:nvSpPr>
        <p:spPr bwMode="auto">
          <a:xfrm flipH="1">
            <a:off x="4772422" y="3215829"/>
            <a:ext cx="482600" cy="317500"/>
          </a:xfrm>
          <a:prstGeom prst="line">
            <a:avLst/>
          </a:prstGeom>
          <a:noFill/>
          <a:ln w="30163">
            <a:solidFill>
              <a:srgbClr val="F3716D"/>
            </a:solidFill>
            <a:miter lim="800000"/>
            <a:headEnd/>
            <a:tailEnd/>
          </a:ln>
        </p:spPr>
        <p:txBody>
          <a:bodyPr/>
          <a:lstStyle/>
          <a:p>
            <a:endParaRPr lang="en-US" dirty="0"/>
          </a:p>
        </p:txBody>
      </p:sp>
      <p:sp>
        <p:nvSpPr>
          <p:cNvPr id="288780" name="Line 12"/>
          <p:cNvSpPr>
            <a:spLocks noChangeShapeType="1"/>
          </p:cNvSpPr>
          <p:nvPr/>
        </p:nvSpPr>
        <p:spPr bwMode="auto">
          <a:xfrm flipH="1">
            <a:off x="5255022" y="2895154"/>
            <a:ext cx="479425" cy="320675"/>
          </a:xfrm>
          <a:prstGeom prst="line">
            <a:avLst/>
          </a:prstGeom>
          <a:noFill/>
          <a:ln w="30163">
            <a:solidFill>
              <a:srgbClr val="F3716D"/>
            </a:solidFill>
            <a:miter lim="800000"/>
            <a:headEnd/>
            <a:tailEnd/>
          </a:ln>
        </p:spPr>
        <p:txBody>
          <a:bodyPr/>
          <a:lstStyle/>
          <a:p>
            <a:endParaRPr lang="en-US" dirty="0"/>
          </a:p>
        </p:txBody>
      </p:sp>
      <p:sp>
        <p:nvSpPr>
          <p:cNvPr id="288781" name="Line 13"/>
          <p:cNvSpPr>
            <a:spLocks noChangeShapeType="1"/>
          </p:cNvSpPr>
          <p:nvPr/>
        </p:nvSpPr>
        <p:spPr bwMode="auto">
          <a:xfrm flipH="1">
            <a:off x="5734447" y="2579241"/>
            <a:ext cx="477837" cy="315913"/>
          </a:xfrm>
          <a:prstGeom prst="line">
            <a:avLst/>
          </a:prstGeom>
          <a:noFill/>
          <a:ln w="30163">
            <a:solidFill>
              <a:srgbClr val="F3716D"/>
            </a:solidFill>
            <a:miter lim="800000"/>
            <a:headEnd/>
            <a:tailEnd/>
          </a:ln>
        </p:spPr>
        <p:txBody>
          <a:bodyPr/>
          <a:lstStyle/>
          <a:p>
            <a:endParaRPr lang="en-US" dirty="0"/>
          </a:p>
        </p:txBody>
      </p:sp>
      <p:sp>
        <p:nvSpPr>
          <p:cNvPr id="288782" name="Freeform 14"/>
          <p:cNvSpPr>
            <a:spLocks/>
          </p:cNvSpPr>
          <p:nvPr/>
        </p:nvSpPr>
        <p:spPr bwMode="auto">
          <a:xfrm>
            <a:off x="1843484" y="5398641"/>
            <a:ext cx="100013" cy="112713"/>
          </a:xfrm>
          <a:custGeom>
            <a:avLst/>
            <a:gdLst/>
            <a:ahLst/>
            <a:cxnLst>
              <a:cxn ang="0">
                <a:pos x="20" y="10"/>
              </a:cxn>
              <a:cxn ang="0">
                <a:pos x="11" y="20"/>
              </a:cxn>
              <a:cxn ang="0">
                <a:pos x="0" y="11"/>
              </a:cxn>
              <a:cxn ang="0">
                <a:pos x="9" y="0"/>
              </a:cxn>
              <a:cxn ang="0">
                <a:pos x="20" y="10"/>
              </a:cxn>
            </a:cxnLst>
            <a:rect l="0" t="0" r="r" b="b"/>
            <a:pathLst>
              <a:path w="20" h="21">
                <a:moveTo>
                  <a:pt x="20" y="10"/>
                </a:moveTo>
                <a:cubicBezTo>
                  <a:pt x="20" y="15"/>
                  <a:pt x="16" y="20"/>
                  <a:pt x="11" y="20"/>
                </a:cubicBezTo>
                <a:cubicBezTo>
                  <a:pt x="5" y="21"/>
                  <a:pt x="0" y="16"/>
                  <a:pt x="0" y="11"/>
                </a:cubicBezTo>
                <a:cubicBezTo>
                  <a:pt x="0" y="5"/>
                  <a:pt x="4" y="1"/>
                  <a:pt x="9" y="0"/>
                </a:cubicBezTo>
                <a:cubicBezTo>
                  <a:pt x="15" y="0"/>
                  <a:pt x="20" y="4"/>
                  <a:pt x="20" y="10"/>
                </a:cubicBezTo>
                <a:close/>
              </a:path>
            </a:pathLst>
          </a:custGeom>
          <a:solidFill>
            <a:srgbClr val="000000"/>
          </a:solidFill>
          <a:ln w="9525">
            <a:noFill/>
            <a:round/>
            <a:headEnd/>
            <a:tailEnd/>
          </a:ln>
        </p:spPr>
        <p:txBody>
          <a:bodyPr/>
          <a:lstStyle/>
          <a:p>
            <a:endParaRPr lang="en-US" dirty="0"/>
          </a:p>
        </p:txBody>
      </p:sp>
      <p:sp>
        <p:nvSpPr>
          <p:cNvPr id="288783" name="Freeform 15"/>
          <p:cNvSpPr>
            <a:spLocks/>
          </p:cNvSpPr>
          <p:nvPr/>
        </p:nvSpPr>
        <p:spPr bwMode="auto">
          <a:xfrm>
            <a:off x="2322909" y="5074791"/>
            <a:ext cx="103188" cy="115888"/>
          </a:xfrm>
          <a:custGeom>
            <a:avLst/>
            <a:gdLst/>
            <a:ahLst/>
            <a:cxnLst>
              <a:cxn ang="0">
                <a:pos x="20" y="10"/>
              </a:cxn>
              <a:cxn ang="0">
                <a:pos x="11" y="21"/>
              </a:cxn>
              <a:cxn ang="0">
                <a:pos x="0" y="11"/>
              </a:cxn>
              <a:cxn ang="0">
                <a:pos x="10" y="1"/>
              </a:cxn>
              <a:cxn ang="0">
                <a:pos x="20" y="10"/>
              </a:cxn>
            </a:cxnLst>
            <a:rect l="0" t="0" r="r" b="b"/>
            <a:pathLst>
              <a:path w="21" h="21">
                <a:moveTo>
                  <a:pt x="20" y="10"/>
                </a:moveTo>
                <a:cubicBezTo>
                  <a:pt x="21" y="15"/>
                  <a:pt x="17" y="20"/>
                  <a:pt x="11" y="21"/>
                </a:cubicBezTo>
                <a:cubicBezTo>
                  <a:pt x="6" y="21"/>
                  <a:pt x="1" y="17"/>
                  <a:pt x="0" y="11"/>
                </a:cubicBezTo>
                <a:cubicBezTo>
                  <a:pt x="0" y="6"/>
                  <a:pt x="4" y="1"/>
                  <a:pt x="10" y="1"/>
                </a:cubicBezTo>
                <a:cubicBezTo>
                  <a:pt x="15" y="0"/>
                  <a:pt x="20" y="4"/>
                  <a:pt x="20" y="10"/>
                </a:cubicBezTo>
                <a:close/>
              </a:path>
            </a:pathLst>
          </a:custGeom>
          <a:solidFill>
            <a:srgbClr val="000000"/>
          </a:solidFill>
          <a:ln w="9525">
            <a:noFill/>
            <a:round/>
            <a:headEnd/>
            <a:tailEnd/>
          </a:ln>
        </p:spPr>
        <p:txBody>
          <a:bodyPr/>
          <a:lstStyle/>
          <a:p>
            <a:endParaRPr lang="en-US" dirty="0"/>
          </a:p>
        </p:txBody>
      </p:sp>
      <p:sp>
        <p:nvSpPr>
          <p:cNvPr id="288784" name="Freeform 16"/>
          <p:cNvSpPr>
            <a:spLocks/>
          </p:cNvSpPr>
          <p:nvPr/>
        </p:nvSpPr>
        <p:spPr bwMode="auto">
          <a:xfrm>
            <a:off x="2800747" y="4760466"/>
            <a:ext cx="104775" cy="106363"/>
          </a:xfrm>
          <a:custGeom>
            <a:avLst/>
            <a:gdLst/>
            <a:ahLst/>
            <a:cxnLst>
              <a:cxn ang="0">
                <a:pos x="21" y="9"/>
              </a:cxn>
              <a:cxn ang="0">
                <a:pos x="12" y="20"/>
              </a:cxn>
              <a:cxn ang="0">
                <a:pos x="1" y="11"/>
              </a:cxn>
              <a:cxn ang="0">
                <a:pos x="10" y="0"/>
              </a:cxn>
              <a:cxn ang="0">
                <a:pos x="21" y="9"/>
              </a:cxn>
            </a:cxnLst>
            <a:rect l="0" t="0" r="r" b="b"/>
            <a:pathLst>
              <a:path w="21" h="20">
                <a:moveTo>
                  <a:pt x="21" y="9"/>
                </a:moveTo>
                <a:cubicBezTo>
                  <a:pt x="21" y="15"/>
                  <a:pt x="17" y="20"/>
                  <a:pt x="12" y="20"/>
                </a:cubicBezTo>
                <a:cubicBezTo>
                  <a:pt x="6" y="20"/>
                  <a:pt x="1" y="16"/>
                  <a:pt x="1" y="11"/>
                </a:cubicBezTo>
                <a:cubicBezTo>
                  <a:pt x="0" y="5"/>
                  <a:pt x="5" y="0"/>
                  <a:pt x="10" y="0"/>
                </a:cubicBezTo>
                <a:cubicBezTo>
                  <a:pt x="16" y="0"/>
                  <a:pt x="20" y="4"/>
                  <a:pt x="21" y="9"/>
                </a:cubicBezTo>
                <a:close/>
              </a:path>
            </a:pathLst>
          </a:custGeom>
          <a:solidFill>
            <a:srgbClr val="000000"/>
          </a:solidFill>
          <a:ln w="9525">
            <a:noFill/>
            <a:round/>
            <a:headEnd/>
            <a:tailEnd/>
          </a:ln>
        </p:spPr>
        <p:txBody>
          <a:bodyPr/>
          <a:lstStyle/>
          <a:p>
            <a:endParaRPr lang="en-US" dirty="0"/>
          </a:p>
        </p:txBody>
      </p:sp>
      <p:sp>
        <p:nvSpPr>
          <p:cNvPr id="288785" name="Freeform 17"/>
          <p:cNvSpPr>
            <a:spLocks/>
          </p:cNvSpPr>
          <p:nvPr/>
        </p:nvSpPr>
        <p:spPr bwMode="auto">
          <a:xfrm>
            <a:off x="3284934" y="4439791"/>
            <a:ext cx="103188" cy="112713"/>
          </a:xfrm>
          <a:custGeom>
            <a:avLst/>
            <a:gdLst/>
            <a:ahLst/>
            <a:cxnLst>
              <a:cxn ang="0">
                <a:pos x="20" y="10"/>
              </a:cxn>
              <a:cxn ang="0">
                <a:pos x="11" y="20"/>
              </a:cxn>
              <a:cxn ang="0">
                <a:pos x="0" y="11"/>
              </a:cxn>
              <a:cxn ang="0">
                <a:pos x="9" y="0"/>
              </a:cxn>
              <a:cxn ang="0">
                <a:pos x="20" y="10"/>
              </a:cxn>
            </a:cxnLst>
            <a:rect l="0" t="0" r="r" b="b"/>
            <a:pathLst>
              <a:path w="21" h="21">
                <a:moveTo>
                  <a:pt x="20" y="10"/>
                </a:moveTo>
                <a:cubicBezTo>
                  <a:pt x="21" y="15"/>
                  <a:pt x="16" y="20"/>
                  <a:pt x="11" y="20"/>
                </a:cubicBezTo>
                <a:cubicBezTo>
                  <a:pt x="5" y="21"/>
                  <a:pt x="1" y="17"/>
                  <a:pt x="0" y="11"/>
                </a:cubicBezTo>
                <a:cubicBezTo>
                  <a:pt x="0" y="6"/>
                  <a:pt x="4" y="1"/>
                  <a:pt x="9" y="0"/>
                </a:cubicBezTo>
                <a:cubicBezTo>
                  <a:pt x="15" y="0"/>
                  <a:pt x="20" y="4"/>
                  <a:pt x="20" y="10"/>
                </a:cubicBezTo>
                <a:close/>
              </a:path>
            </a:pathLst>
          </a:custGeom>
          <a:solidFill>
            <a:srgbClr val="000000"/>
          </a:solidFill>
          <a:ln w="9525">
            <a:noFill/>
            <a:round/>
            <a:headEnd/>
            <a:tailEnd/>
          </a:ln>
        </p:spPr>
        <p:txBody>
          <a:bodyPr/>
          <a:lstStyle/>
          <a:p>
            <a:endParaRPr lang="en-US" dirty="0"/>
          </a:p>
        </p:txBody>
      </p:sp>
      <p:sp>
        <p:nvSpPr>
          <p:cNvPr id="288786" name="Freeform 18"/>
          <p:cNvSpPr>
            <a:spLocks/>
          </p:cNvSpPr>
          <p:nvPr/>
        </p:nvSpPr>
        <p:spPr bwMode="auto">
          <a:xfrm>
            <a:off x="3762772" y="4115941"/>
            <a:ext cx="104775" cy="114300"/>
          </a:xfrm>
          <a:custGeom>
            <a:avLst/>
            <a:gdLst/>
            <a:ahLst/>
            <a:cxnLst>
              <a:cxn ang="0">
                <a:pos x="21" y="10"/>
              </a:cxn>
              <a:cxn ang="0">
                <a:pos x="11" y="21"/>
              </a:cxn>
              <a:cxn ang="0">
                <a:pos x="1" y="11"/>
              </a:cxn>
              <a:cxn ang="0">
                <a:pos x="10" y="1"/>
              </a:cxn>
              <a:cxn ang="0">
                <a:pos x="21" y="10"/>
              </a:cxn>
            </a:cxnLst>
            <a:rect l="0" t="0" r="r" b="b"/>
            <a:pathLst>
              <a:path w="21" h="21">
                <a:moveTo>
                  <a:pt x="21" y="10"/>
                </a:moveTo>
                <a:cubicBezTo>
                  <a:pt x="21" y="16"/>
                  <a:pt x="17" y="20"/>
                  <a:pt x="11" y="21"/>
                </a:cubicBezTo>
                <a:cubicBezTo>
                  <a:pt x="6" y="21"/>
                  <a:pt x="1" y="17"/>
                  <a:pt x="1" y="11"/>
                </a:cubicBezTo>
                <a:cubicBezTo>
                  <a:pt x="0" y="6"/>
                  <a:pt x="4" y="1"/>
                  <a:pt x="10" y="1"/>
                </a:cubicBezTo>
                <a:cubicBezTo>
                  <a:pt x="15" y="0"/>
                  <a:pt x="20" y="4"/>
                  <a:pt x="21" y="10"/>
                </a:cubicBezTo>
                <a:close/>
              </a:path>
            </a:pathLst>
          </a:custGeom>
          <a:solidFill>
            <a:srgbClr val="000000"/>
          </a:solidFill>
          <a:ln w="9525">
            <a:noFill/>
            <a:round/>
            <a:headEnd/>
            <a:tailEnd/>
          </a:ln>
        </p:spPr>
        <p:txBody>
          <a:bodyPr/>
          <a:lstStyle/>
          <a:p>
            <a:endParaRPr lang="en-US" dirty="0"/>
          </a:p>
        </p:txBody>
      </p:sp>
      <p:sp>
        <p:nvSpPr>
          <p:cNvPr id="288787" name="Freeform 19"/>
          <p:cNvSpPr>
            <a:spLocks/>
          </p:cNvSpPr>
          <p:nvPr/>
        </p:nvSpPr>
        <p:spPr bwMode="auto">
          <a:xfrm>
            <a:off x="4245372" y="3801616"/>
            <a:ext cx="100012" cy="106363"/>
          </a:xfrm>
          <a:custGeom>
            <a:avLst/>
            <a:gdLst/>
            <a:ahLst/>
            <a:cxnLst>
              <a:cxn ang="0">
                <a:pos x="20" y="9"/>
              </a:cxn>
              <a:cxn ang="0">
                <a:pos x="11" y="20"/>
              </a:cxn>
              <a:cxn ang="0">
                <a:pos x="0" y="11"/>
              </a:cxn>
              <a:cxn ang="0">
                <a:pos x="9" y="0"/>
              </a:cxn>
              <a:cxn ang="0">
                <a:pos x="20" y="9"/>
              </a:cxn>
            </a:cxnLst>
            <a:rect l="0" t="0" r="r" b="b"/>
            <a:pathLst>
              <a:path w="20" h="20">
                <a:moveTo>
                  <a:pt x="20" y="9"/>
                </a:moveTo>
                <a:cubicBezTo>
                  <a:pt x="20" y="15"/>
                  <a:pt x="16" y="20"/>
                  <a:pt x="11" y="20"/>
                </a:cubicBezTo>
                <a:cubicBezTo>
                  <a:pt x="5" y="20"/>
                  <a:pt x="0" y="16"/>
                  <a:pt x="0" y="11"/>
                </a:cubicBezTo>
                <a:cubicBezTo>
                  <a:pt x="0" y="5"/>
                  <a:pt x="4" y="1"/>
                  <a:pt x="9" y="0"/>
                </a:cubicBezTo>
                <a:cubicBezTo>
                  <a:pt x="15" y="0"/>
                  <a:pt x="19" y="4"/>
                  <a:pt x="20" y="9"/>
                </a:cubicBezTo>
                <a:close/>
              </a:path>
            </a:pathLst>
          </a:custGeom>
          <a:solidFill>
            <a:srgbClr val="000000"/>
          </a:solidFill>
          <a:ln w="9525">
            <a:noFill/>
            <a:round/>
            <a:headEnd/>
            <a:tailEnd/>
          </a:ln>
        </p:spPr>
        <p:txBody>
          <a:bodyPr/>
          <a:lstStyle/>
          <a:p>
            <a:endParaRPr lang="en-US" dirty="0"/>
          </a:p>
        </p:txBody>
      </p:sp>
      <p:sp>
        <p:nvSpPr>
          <p:cNvPr id="288788" name="Freeform 20"/>
          <p:cNvSpPr>
            <a:spLocks/>
          </p:cNvSpPr>
          <p:nvPr/>
        </p:nvSpPr>
        <p:spPr bwMode="auto">
          <a:xfrm>
            <a:off x="4721622" y="3479354"/>
            <a:ext cx="106362" cy="112712"/>
          </a:xfrm>
          <a:custGeom>
            <a:avLst/>
            <a:gdLst/>
            <a:ahLst/>
            <a:cxnLst>
              <a:cxn ang="0">
                <a:pos x="20" y="10"/>
              </a:cxn>
              <a:cxn ang="0">
                <a:pos x="11" y="20"/>
              </a:cxn>
              <a:cxn ang="0">
                <a:pos x="0" y="11"/>
              </a:cxn>
              <a:cxn ang="0">
                <a:pos x="10" y="0"/>
              </a:cxn>
              <a:cxn ang="0">
                <a:pos x="20" y="10"/>
              </a:cxn>
            </a:cxnLst>
            <a:rect l="0" t="0" r="r" b="b"/>
            <a:pathLst>
              <a:path w="21" h="21">
                <a:moveTo>
                  <a:pt x="20" y="10"/>
                </a:moveTo>
                <a:cubicBezTo>
                  <a:pt x="21" y="15"/>
                  <a:pt x="16" y="20"/>
                  <a:pt x="11" y="20"/>
                </a:cubicBezTo>
                <a:cubicBezTo>
                  <a:pt x="5" y="21"/>
                  <a:pt x="1" y="17"/>
                  <a:pt x="0" y="11"/>
                </a:cubicBezTo>
                <a:cubicBezTo>
                  <a:pt x="0" y="6"/>
                  <a:pt x="4" y="1"/>
                  <a:pt x="10" y="0"/>
                </a:cubicBezTo>
                <a:cubicBezTo>
                  <a:pt x="15" y="0"/>
                  <a:pt x="20" y="4"/>
                  <a:pt x="20" y="10"/>
                </a:cubicBezTo>
                <a:close/>
              </a:path>
            </a:pathLst>
          </a:custGeom>
          <a:solidFill>
            <a:srgbClr val="000000"/>
          </a:solidFill>
          <a:ln w="9525">
            <a:noFill/>
            <a:round/>
            <a:headEnd/>
            <a:tailEnd/>
          </a:ln>
        </p:spPr>
        <p:txBody>
          <a:bodyPr/>
          <a:lstStyle/>
          <a:p>
            <a:endParaRPr lang="en-US" dirty="0"/>
          </a:p>
        </p:txBody>
      </p:sp>
      <p:sp>
        <p:nvSpPr>
          <p:cNvPr id="288789" name="Freeform 21"/>
          <p:cNvSpPr>
            <a:spLocks/>
          </p:cNvSpPr>
          <p:nvPr/>
        </p:nvSpPr>
        <p:spPr bwMode="auto">
          <a:xfrm>
            <a:off x="5201047" y="3157091"/>
            <a:ext cx="104775" cy="114300"/>
          </a:xfrm>
          <a:custGeom>
            <a:avLst/>
            <a:gdLst/>
            <a:ahLst/>
            <a:cxnLst>
              <a:cxn ang="0">
                <a:pos x="21" y="10"/>
              </a:cxn>
              <a:cxn ang="0">
                <a:pos x="11" y="21"/>
              </a:cxn>
              <a:cxn ang="0">
                <a:pos x="1" y="12"/>
              </a:cxn>
              <a:cxn ang="0">
                <a:pos x="10" y="1"/>
              </a:cxn>
              <a:cxn ang="0">
                <a:pos x="21" y="10"/>
              </a:cxn>
            </a:cxnLst>
            <a:rect l="0" t="0" r="r" b="b"/>
            <a:pathLst>
              <a:path w="21" h="21">
                <a:moveTo>
                  <a:pt x="21" y="10"/>
                </a:moveTo>
                <a:cubicBezTo>
                  <a:pt x="21" y="16"/>
                  <a:pt x="17" y="20"/>
                  <a:pt x="11" y="21"/>
                </a:cubicBezTo>
                <a:cubicBezTo>
                  <a:pt x="6" y="21"/>
                  <a:pt x="1" y="17"/>
                  <a:pt x="1" y="12"/>
                </a:cubicBezTo>
                <a:cubicBezTo>
                  <a:pt x="0" y="6"/>
                  <a:pt x="4" y="1"/>
                  <a:pt x="10" y="1"/>
                </a:cubicBezTo>
                <a:cubicBezTo>
                  <a:pt x="15" y="0"/>
                  <a:pt x="20" y="5"/>
                  <a:pt x="21" y="10"/>
                </a:cubicBezTo>
                <a:close/>
              </a:path>
            </a:pathLst>
          </a:custGeom>
          <a:solidFill>
            <a:srgbClr val="000000"/>
          </a:solidFill>
          <a:ln w="9525">
            <a:noFill/>
            <a:round/>
            <a:headEnd/>
            <a:tailEnd/>
          </a:ln>
        </p:spPr>
        <p:txBody>
          <a:bodyPr/>
          <a:lstStyle/>
          <a:p>
            <a:endParaRPr lang="en-US" dirty="0"/>
          </a:p>
        </p:txBody>
      </p:sp>
      <p:sp>
        <p:nvSpPr>
          <p:cNvPr id="288790" name="Freeform 22"/>
          <p:cNvSpPr>
            <a:spLocks/>
          </p:cNvSpPr>
          <p:nvPr/>
        </p:nvSpPr>
        <p:spPr bwMode="auto">
          <a:xfrm>
            <a:off x="5683647" y="2841179"/>
            <a:ext cx="100012" cy="114300"/>
          </a:xfrm>
          <a:custGeom>
            <a:avLst/>
            <a:gdLst/>
            <a:ahLst/>
            <a:cxnLst>
              <a:cxn ang="0">
                <a:pos x="20" y="9"/>
              </a:cxn>
              <a:cxn ang="0">
                <a:pos x="11" y="20"/>
              </a:cxn>
              <a:cxn ang="0">
                <a:pos x="0" y="11"/>
              </a:cxn>
              <a:cxn ang="0">
                <a:pos x="9" y="0"/>
              </a:cxn>
              <a:cxn ang="0">
                <a:pos x="20" y="9"/>
              </a:cxn>
            </a:cxnLst>
            <a:rect l="0" t="0" r="r" b="b"/>
            <a:pathLst>
              <a:path w="20" h="21">
                <a:moveTo>
                  <a:pt x="20" y="9"/>
                </a:moveTo>
                <a:cubicBezTo>
                  <a:pt x="20" y="15"/>
                  <a:pt x="16" y="20"/>
                  <a:pt x="11" y="20"/>
                </a:cubicBezTo>
                <a:cubicBezTo>
                  <a:pt x="5" y="21"/>
                  <a:pt x="0" y="16"/>
                  <a:pt x="0" y="11"/>
                </a:cubicBezTo>
                <a:cubicBezTo>
                  <a:pt x="0" y="5"/>
                  <a:pt x="4" y="1"/>
                  <a:pt x="9" y="0"/>
                </a:cubicBezTo>
                <a:cubicBezTo>
                  <a:pt x="15" y="0"/>
                  <a:pt x="20" y="4"/>
                  <a:pt x="20" y="9"/>
                </a:cubicBezTo>
                <a:close/>
              </a:path>
            </a:pathLst>
          </a:custGeom>
          <a:solidFill>
            <a:srgbClr val="000000"/>
          </a:solidFill>
          <a:ln w="9525">
            <a:noFill/>
            <a:round/>
            <a:headEnd/>
            <a:tailEnd/>
          </a:ln>
        </p:spPr>
        <p:txBody>
          <a:bodyPr/>
          <a:lstStyle/>
          <a:p>
            <a:endParaRPr lang="en-US" dirty="0"/>
          </a:p>
        </p:txBody>
      </p:sp>
      <p:sp>
        <p:nvSpPr>
          <p:cNvPr id="288791" name="Freeform 23"/>
          <p:cNvSpPr>
            <a:spLocks/>
          </p:cNvSpPr>
          <p:nvPr/>
        </p:nvSpPr>
        <p:spPr bwMode="auto">
          <a:xfrm>
            <a:off x="6163072" y="2520504"/>
            <a:ext cx="103187" cy="112712"/>
          </a:xfrm>
          <a:custGeom>
            <a:avLst/>
            <a:gdLst/>
            <a:ahLst/>
            <a:cxnLst>
              <a:cxn ang="0">
                <a:pos x="20" y="10"/>
              </a:cxn>
              <a:cxn ang="0">
                <a:pos x="11" y="21"/>
              </a:cxn>
              <a:cxn ang="0">
                <a:pos x="0" y="11"/>
              </a:cxn>
              <a:cxn ang="0">
                <a:pos x="10" y="1"/>
              </a:cxn>
              <a:cxn ang="0">
                <a:pos x="20" y="10"/>
              </a:cxn>
            </a:cxnLst>
            <a:rect l="0" t="0" r="r" b="b"/>
            <a:pathLst>
              <a:path w="21" h="21">
                <a:moveTo>
                  <a:pt x="20" y="10"/>
                </a:moveTo>
                <a:cubicBezTo>
                  <a:pt x="21" y="15"/>
                  <a:pt x="17" y="20"/>
                  <a:pt x="11" y="21"/>
                </a:cubicBezTo>
                <a:cubicBezTo>
                  <a:pt x="6" y="21"/>
                  <a:pt x="1" y="17"/>
                  <a:pt x="0" y="11"/>
                </a:cubicBezTo>
                <a:cubicBezTo>
                  <a:pt x="0" y="6"/>
                  <a:pt x="4" y="1"/>
                  <a:pt x="10" y="1"/>
                </a:cubicBezTo>
                <a:cubicBezTo>
                  <a:pt x="15" y="0"/>
                  <a:pt x="20" y="4"/>
                  <a:pt x="20" y="10"/>
                </a:cubicBezTo>
                <a:close/>
              </a:path>
            </a:pathLst>
          </a:custGeom>
          <a:solidFill>
            <a:srgbClr val="000000"/>
          </a:solidFill>
          <a:ln w="9525">
            <a:noFill/>
            <a:round/>
            <a:headEnd/>
            <a:tailEnd/>
          </a:ln>
        </p:spPr>
        <p:txBody>
          <a:bodyPr/>
          <a:lstStyle/>
          <a:p>
            <a:endParaRPr lang="en-US" dirty="0"/>
          </a:p>
        </p:txBody>
      </p:sp>
      <p:sp>
        <p:nvSpPr>
          <p:cNvPr id="288792" name="Freeform 24"/>
          <p:cNvSpPr>
            <a:spLocks/>
          </p:cNvSpPr>
          <p:nvPr/>
        </p:nvSpPr>
        <p:spPr bwMode="auto">
          <a:xfrm>
            <a:off x="2137172" y="3871466"/>
            <a:ext cx="4319587" cy="846138"/>
          </a:xfrm>
          <a:custGeom>
            <a:avLst/>
            <a:gdLst/>
            <a:ahLst/>
            <a:cxnLst>
              <a:cxn ang="0">
                <a:pos x="0" y="27"/>
              </a:cxn>
              <a:cxn ang="0">
                <a:pos x="96" y="131"/>
              </a:cxn>
              <a:cxn ang="0">
                <a:pos x="385" y="122"/>
              </a:cxn>
              <a:cxn ang="0">
                <a:pos x="867" y="0"/>
              </a:cxn>
            </a:cxnLst>
            <a:rect l="0" t="0" r="r" b="b"/>
            <a:pathLst>
              <a:path w="867" h="158">
                <a:moveTo>
                  <a:pt x="0" y="27"/>
                </a:moveTo>
                <a:cubicBezTo>
                  <a:pt x="12" y="49"/>
                  <a:pt x="64" y="120"/>
                  <a:pt x="96" y="131"/>
                </a:cubicBezTo>
                <a:cubicBezTo>
                  <a:pt x="174" y="158"/>
                  <a:pt x="259" y="147"/>
                  <a:pt x="385" y="122"/>
                </a:cubicBezTo>
                <a:cubicBezTo>
                  <a:pt x="466" y="107"/>
                  <a:pt x="620" y="71"/>
                  <a:pt x="867" y="0"/>
                </a:cubicBezTo>
              </a:path>
            </a:pathLst>
          </a:custGeom>
          <a:noFill/>
          <a:ln w="30163" cap="flat">
            <a:solidFill>
              <a:srgbClr val="8C64AB"/>
            </a:solidFill>
            <a:prstDash val="solid"/>
            <a:miter lim="800000"/>
            <a:headEnd/>
            <a:tailEnd/>
          </a:ln>
        </p:spPr>
        <p:txBody>
          <a:bodyPr/>
          <a:lstStyle/>
          <a:p>
            <a:endParaRPr lang="en-US" dirty="0"/>
          </a:p>
        </p:txBody>
      </p:sp>
      <p:sp>
        <p:nvSpPr>
          <p:cNvPr id="288793" name="Freeform 25"/>
          <p:cNvSpPr>
            <a:spLocks/>
          </p:cNvSpPr>
          <p:nvPr/>
        </p:nvSpPr>
        <p:spPr bwMode="auto">
          <a:xfrm>
            <a:off x="2137172" y="4174679"/>
            <a:ext cx="4319587" cy="1293812"/>
          </a:xfrm>
          <a:custGeom>
            <a:avLst/>
            <a:gdLst/>
            <a:ahLst/>
            <a:cxnLst>
              <a:cxn ang="0">
                <a:pos x="0" y="0"/>
              </a:cxn>
              <a:cxn ang="0">
                <a:pos x="96" y="134"/>
              </a:cxn>
              <a:cxn ang="0">
                <a:pos x="289" y="201"/>
              </a:cxn>
              <a:cxn ang="0">
                <a:pos x="867" y="241"/>
              </a:cxn>
            </a:cxnLst>
            <a:rect l="0" t="0" r="r" b="b"/>
            <a:pathLst>
              <a:path w="867" h="241">
                <a:moveTo>
                  <a:pt x="0" y="0"/>
                </a:moveTo>
                <a:cubicBezTo>
                  <a:pt x="0" y="0"/>
                  <a:pt x="38" y="88"/>
                  <a:pt x="96" y="134"/>
                </a:cubicBezTo>
                <a:cubicBezTo>
                  <a:pt x="132" y="162"/>
                  <a:pt x="204" y="185"/>
                  <a:pt x="289" y="201"/>
                </a:cubicBezTo>
                <a:cubicBezTo>
                  <a:pt x="466" y="234"/>
                  <a:pt x="867" y="241"/>
                  <a:pt x="867" y="241"/>
                </a:cubicBezTo>
              </a:path>
            </a:pathLst>
          </a:custGeom>
          <a:noFill/>
          <a:ln w="30163" cap="flat">
            <a:solidFill>
              <a:srgbClr val="C7C4E2"/>
            </a:solidFill>
            <a:prstDash val="solid"/>
            <a:miter lim="800000"/>
            <a:headEnd/>
            <a:tailEnd/>
          </a:ln>
        </p:spPr>
        <p:txBody>
          <a:bodyPr/>
          <a:lstStyle/>
          <a:p>
            <a:endParaRPr lang="en-US" dirty="0"/>
          </a:p>
        </p:txBody>
      </p:sp>
      <p:sp>
        <p:nvSpPr>
          <p:cNvPr id="288794" name="Line 26"/>
          <p:cNvSpPr>
            <a:spLocks noChangeShapeType="1"/>
          </p:cNvSpPr>
          <p:nvPr/>
        </p:nvSpPr>
        <p:spPr bwMode="auto">
          <a:xfrm>
            <a:off x="1654572" y="2283966"/>
            <a:ext cx="120650" cy="0"/>
          </a:xfrm>
          <a:prstGeom prst="line">
            <a:avLst/>
          </a:prstGeom>
          <a:noFill/>
          <a:ln w="7938">
            <a:solidFill>
              <a:srgbClr val="000000"/>
            </a:solidFill>
            <a:miter lim="800000"/>
            <a:headEnd/>
            <a:tailEnd/>
          </a:ln>
        </p:spPr>
        <p:txBody>
          <a:bodyPr/>
          <a:lstStyle/>
          <a:p>
            <a:endParaRPr lang="en-US" dirty="0"/>
          </a:p>
        </p:txBody>
      </p:sp>
      <p:sp>
        <p:nvSpPr>
          <p:cNvPr id="288795" name="Line 27"/>
          <p:cNvSpPr>
            <a:spLocks noChangeShapeType="1"/>
          </p:cNvSpPr>
          <p:nvPr/>
        </p:nvSpPr>
        <p:spPr bwMode="auto">
          <a:xfrm>
            <a:off x="1654572" y="2947541"/>
            <a:ext cx="120650" cy="0"/>
          </a:xfrm>
          <a:prstGeom prst="line">
            <a:avLst/>
          </a:prstGeom>
          <a:noFill/>
          <a:ln w="7938">
            <a:solidFill>
              <a:srgbClr val="000000"/>
            </a:solidFill>
            <a:miter lim="800000"/>
            <a:headEnd/>
            <a:tailEnd/>
          </a:ln>
        </p:spPr>
        <p:txBody>
          <a:bodyPr/>
          <a:lstStyle/>
          <a:p>
            <a:endParaRPr lang="en-US" dirty="0"/>
          </a:p>
        </p:txBody>
      </p:sp>
      <p:sp>
        <p:nvSpPr>
          <p:cNvPr id="288796" name="Line 28"/>
          <p:cNvSpPr>
            <a:spLocks noChangeShapeType="1"/>
          </p:cNvSpPr>
          <p:nvPr/>
        </p:nvSpPr>
        <p:spPr bwMode="auto">
          <a:xfrm>
            <a:off x="1654572" y="3614291"/>
            <a:ext cx="120650" cy="0"/>
          </a:xfrm>
          <a:prstGeom prst="line">
            <a:avLst/>
          </a:prstGeom>
          <a:noFill/>
          <a:ln w="7938">
            <a:solidFill>
              <a:srgbClr val="000000"/>
            </a:solidFill>
            <a:miter lim="800000"/>
            <a:headEnd/>
            <a:tailEnd/>
          </a:ln>
        </p:spPr>
        <p:txBody>
          <a:bodyPr/>
          <a:lstStyle/>
          <a:p>
            <a:endParaRPr lang="en-US" dirty="0"/>
          </a:p>
        </p:txBody>
      </p:sp>
      <p:sp>
        <p:nvSpPr>
          <p:cNvPr id="288797" name="Line 29"/>
          <p:cNvSpPr>
            <a:spLocks noChangeShapeType="1"/>
          </p:cNvSpPr>
          <p:nvPr/>
        </p:nvSpPr>
        <p:spPr bwMode="auto">
          <a:xfrm>
            <a:off x="1654572" y="4282629"/>
            <a:ext cx="120650" cy="0"/>
          </a:xfrm>
          <a:prstGeom prst="line">
            <a:avLst/>
          </a:prstGeom>
          <a:noFill/>
          <a:ln w="7938">
            <a:solidFill>
              <a:srgbClr val="000000"/>
            </a:solidFill>
            <a:miter lim="800000"/>
            <a:headEnd/>
            <a:tailEnd/>
          </a:ln>
        </p:spPr>
        <p:txBody>
          <a:bodyPr/>
          <a:lstStyle/>
          <a:p>
            <a:endParaRPr lang="en-US" dirty="0"/>
          </a:p>
        </p:txBody>
      </p:sp>
      <p:sp>
        <p:nvSpPr>
          <p:cNvPr id="288798" name="Line 30"/>
          <p:cNvSpPr>
            <a:spLocks noChangeShapeType="1"/>
          </p:cNvSpPr>
          <p:nvPr/>
        </p:nvSpPr>
        <p:spPr bwMode="auto">
          <a:xfrm>
            <a:off x="1654572" y="4946204"/>
            <a:ext cx="120650" cy="0"/>
          </a:xfrm>
          <a:prstGeom prst="line">
            <a:avLst/>
          </a:prstGeom>
          <a:noFill/>
          <a:ln w="7938">
            <a:solidFill>
              <a:srgbClr val="000000"/>
            </a:solidFill>
            <a:miter lim="800000"/>
            <a:headEnd/>
            <a:tailEnd/>
          </a:ln>
        </p:spPr>
        <p:txBody>
          <a:bodyPr/>
          <a:lstStyle/>
          <a:p>
            <a:endParaRPr lang="en-US" dirty="0"/>
          </a:p>
        </p:txBody>
      </p:sp>
      <p:sp>
        <p:nvSpPr>
          <p:cNvPr id="288799" name="Rectangle 31"/>
          <p:cNvSpPr>
            <a:spLocks noChangeArrowheads="1"/>
          </p:cNvSpPr>
          <p:nvPr/>
        </p:nvSpPr>
        <p:spPr bwMode="auto">
          <a:xfrm>
            <a:off x="1294532" y="2181151"/>
            <a:ext cx="361950" cy="169862"/>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$250</a:t>
            </a:r>
            <a:endParaRPr lang="en-US" sz="1400" dirty="0">
              <a:latin typeface="Tahoma" pitchFamily="34" charset="0"/>
            </a:endParaRPr>
          </a:p>
        </p:txBody>
      </p:sp>
      <p:sp>
        <p:nvSpPr>
          <p:cNvPr id="288800" name="Rectangle 32"/>
          <p:cNvSpPr>
            <a:spLocks noChangeArrowheads="1"/>
          </p:cNvSpPr>
          <p:nvPr/>
        </p:nvSpPr>
        <p:spPr bwMode="auto">
          <a:xfrm>
            <a:off x="1298972" y="2833241"/>
            <a:ext cx="271462"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200</a:t>
            </a:r>
            <a:endParaRPr lang="en-US" sz="1400" dirty="0">
              <a:latin typeface="Tahoma" pitchFamily="34" charset="0"/>
            </a:endParaRPr>
          </a:p>
        </p:txBody>
      </p:sp>
      <p:sp>
        <p:nvSpPr>
          <p:cNvPr id="288801" name="Rectangle 33"/>
          <p:cNvSpPr>
            <a:spLocks noChangeArrowheads="1"/>
          </p:cNvSpPr>
          <p:nvPr/>
        </p:nvSpPr>
        <p:spPr bwMode="auto">
          <a:xfrm>
            <a:off x="1298972" y="3493641"/>
            <a:ext cx="271462"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150</a:t>
            </a:r>
            <a:endParaRPr lang="en-US" sz="1400" dirty="0">
              <a:latin typeface="Tahoma" pitchFamily="34" charset="0"/>
            </a:endParaRPr>
          </a:p>
        </p:txBody>
      </p:sp>
      <p:sp>
        <p:nvSpPr>
          <p:cNvPr id="288802" name="Rectangle 34"/>
          <p:cNvSpPr>
            <a:spLocks noChangeArrowheads="1"/>
          </p:cNvSpPr>
          <p:nvPr/>
        </p:nvSpPr>
        <p:spPr bwMode="auto">
          <a:xfrm>
            <a:off x="1298972" y="4157216"/>
            <a:ext cx="271462"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100</a:t>
            </a:r>
            <a:endParaRPr lang="en-US" sz="1400" dirty="0">
              <a:latin typeface="Tahoma" pitchFamily="34" charset="0"/>
            </a:endParaRPr>
          </a:p>
        </p:txBody>
      </p:sp>
      <p:sp>
        <p:nvSpPr>
          <p:cNvPr id="288803" name="Rectangle 35"/>
          <p:cNvSpPr>
            <a:spLocks noChangeArrowheads="1"/>
          </p:cNvSpPr>
          <p:nvPr/>
        </p:nvSpPr>
        <p:spPr bwMode="auto">
          <a:xfrm>
            <a:off x="1392634" y="4822379"/>
            <a:ext cx="180975" cy="169862"/>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50</a:t>
            </a:r>
            <a:endParaRPr lang="en-US" sz="1400" dirty="0">
              <a:latin typeface="Tahoma" pitchFamily="34" charset="0"/>
            </a:endParaRPr>
          </a:p>
        </p:txBody>
      </p:sp>
      <p:sp>
        <p:nvSpPr>
          <p:cNvPr id="288804" name="Freeform 36"/>
          <p:cNvSpPr>
            <a:spLocks/>
          </p:cNvSpPr>
          <p:nvPr/>
        </p:nvSpPr>
        <p:spPr bwMode="auto">
          <a:xfrm>
            <a:off x="1798588" y="1533079"/>
            <a:ext cx="5308029" cy="4078287"/>
          </a:xfrm>
          <a:custGeom>
            <a:avLst/>
            <a:gdLst/>
            <a:ahLst/>
            <a:cxnLst>
              <a:cxn ang="0">
                <a:pos x="2552" y="1798"/>
              </a:cxn>
              <a:cxn ang="0">
                <a:pos x="0" y="1798"/>
              </a:cxn>
              <a:cxn ang="0">
                <a:pos x="0" y="0"/>
              </a:cxn>
            </a:cxnLst>
            <a:rect l="0" t="0" r="r" b="b"/>
            <a:pathLst>
              <a:path w="2552" h="1798">
                <a:moveTo>
                  <a:pt x="2552" y="1798"/>
                </a:moveTo>
                <a:lnTo>
                  <a:pt x="0" y="1798"/>
                </a:lnTo>
                <a:lnTo>
                  <a:pt x="0" y="0"/>
                </a:lnTo>
              </a:path>
            </a:pathLst>
          </a:custGeom>
          <a:noFill/>
          <a:ln w="7938" cap="flat">
            <a:solidFill>
              <a:srgbClr val="000000"/>
            </a:solidFill>
            <a:prstDash val="solid"/>
            <a:miter lim="800000"/>
            <a:headEnd/>
            <a:tailEnd/>
          </a:ln>
        </p:spPr>
        <p:txBody>
          <a:bodyPr/>
          <a:lstStyle/>
          <a:p>
            <a:endParaRPr lang="en-US" dirty="0"/>
          </a:p>
        </p:txBody>
      </p:sp>
      <p:sp>
        <p:nvSpPr>
          <p:cNvPr id="288805" name="Line 37"/>
          <p:cNvSpPr>
            <a:spLocks noChangeShapeType="1"/>
          </p:cNvSpPr>
          <p:nvPr/>
        </p:nvSpPr>
        <p:spPr bwMode="auto">
          <a:xfrm flipV="1">
            <a:off x="6456759" y="5484366"/>
            <a:ext cx="0" cy="127000"/>
          </a:xfrm>
          <a:prstGeom prst="line">
            <a:avLst/>
          </a:prstGeom>
          <a:noFill/>
          <a:ln w="7938">
            <a:solidFill>
              <a:srgbClr val="000000"/>
            </a:solidFill>
            <a:miter lim="800000"/>
            <a:headEnd/>
            <a:tailEnd/>
          </a:ln>
        </p:spPr>
        <p:txBody>
          <a:bodyPr/>
          <a:lstStyle/>
          <a:p>
            <a:endParaRPr lang="en-US" dirty="0"/>
          </a:p>
        </p:txBody>
      </p:sp>
      <p:sp>
        <p:nvSpPr>
          <p:cNvPr id="288806" name="Line 38"/>
          <p:cNvSpPr>
            <a:spLocks noChangeShapeType="1"/>
          </p:cNvSpPr>
          <p:nvPr/>
        </p:nvSpPr>
        <p:spPr bwMode="auto">
          <a:xfrm flipV="1">
            <a:off x="5972572" y="5484366"/>
            <a:ext cx="0" cy="127000"/>
          </a:xfrm>
          <a:prstGeom prst="line">
            <a:avLst/>
          </a:prstGeom>
          <a:noFill/>
          <a:ln w="7938">
            <a:solidFill>
              <a:srgbClr val="000000"/>
            </a:solidFill>
            <a:miter lim="800000"/>
            <a:headEnd/>
            <a:tailEnd/>
          </a:ln>
        </p:spPr>
        <p:txBody>
          <a:bodyPr/>
          <a:lstStyle/>
          <a:p>
            <a:endParaRPr lang="en-US" dirty="0"/>
          </a:p>
        </p:txBody>
      </p:sp>
      <p:sp>
        <p:nvSpPr>
          <p:cNvPr id="288807" name="Line 39"/>
          <p:cNvSpPr>
            <a:spLocks noChangeShapeType="1"/>
          </p:cNvSpPr>
          <p:nvPr/>
        </p:nvSpPr>
        <p:spPr bwMode="auto">
          <a:xfrm flipV="1">
            <a:off x="5496322" y="5484366"/>
            <a:ext cx="0" cy="127000"/>
          </a:xfrm>
          <a:prstGeom prst="line">
            <a:avLst/>
          </a:prstGeom>
          <a:noFill/>
          <a:ln w="7938">
            <a:solidFill>
              <a:srgbClr val="000000"/>
            </a:solidFill>
            <a:miter lim="800000"/>
            <a:headEnd/>
            <a:tailEnd/>
          </a:ln>
        </p:spPr>
        <p:txBody>
          <a:bodyPr/>
          <a:lstStyle/>
          <a:p>
            <a:endParaRPr lang="en-US" dirty="0"/>
          </a:p>
        </p:txBody>
      </p:sp>
      <p:sp>
        <p:nvSpPr>
          <p:cNvPr id="288808" name="Line 40"/>
          <p:cNvSpPr>
            <a:spLocks noChangeShapeType="1"/>
          </p:cNvSpPr>
          <p:nvPr/>
        </p:nvSpPr>
        <p:spPr bwMode="auto">
          <a:xfrm flipV="1">
            <a:off x="5012134" y="5484366"/>
            <a:ext cx="0" cy="127000"/>
          </a:xfrm>
          <a:prstGeom prst="line">
            <a:avLst/>
          </a:prstGeom>
          <a:noFill/>
          <a:ln w="7938">
            <a:solidFill>
              <a:srgbClr val="000000"/>
            </a:solidFill>
            <a:miter lim="800000"/>
            <a:headEnd/>
            <a:tailEnd/>
          </a:ln>
        </p:spPr>
        <p:txBody>
          <a:bodyPr/>
          <a:lstStyle/>
          <a:p>
            <a:endParaRPr lang="en-US" dirty="0"/>
          </a:p>
        </p:txBody>
      </p:sp>
      <p:sp>
        <p:nvSpPr>
          <p:cNvPr id="288809" name="Line 41"/>
          <p:cNvSpPr>
            <a:spLocks noChangeShapeType="1"/>
          </p:cNvSpPr>
          <p:nvPr/>
        </p:nvSpPr>
        <p:spPr bwMode="auto">
          <a:xfrm flipV="1">
            <a:off x="4534297" y="5484366"/>
            <a:ext cx="0" cy="127000"/>
          </a:xfrm>
          <a:prstGeom prst="line">
            <a:avLst/>
          </a:prstGeom>
          <a:noFill/>
          <a:ln w="7938">
            <a:solidFill>
              <a:srgbClr val="000000"/>
            </a:solidFill>
            <a:miter lim="800000"/>
            <a:headEnd/>
            <a:tailEnd/>
          </a:ln>
        </p:spPr>
        <p:txBody>
          <a:bodyPr/>
          <a:lstStyle/>
          <a:p>
            <a:endParaRPr lang="en-US" dirty="0"/>
          </a:p>
        </p:txBody>
      </p:sp>
      <p:sp>
        <p:nvSpPr>
          <p:cNvPr id="288810" name="Line 42"/>
          <p:cNvSpPr>
            <a:spLocks noChangeShapeType="1"/>
          </p:cNvSpPr>
          <p:nvPr/>
        </p:nvSpPr>
        <p:spPr bwMode="auto">
          <a:xfrm flipV="1">
            <a:off x="4056459" y="5484366"/>
            <a:ext cx="0" cy="127000"/>
          </a:xfrm>
          <a:prstGeom prst="line">
            <a:avLst/>
          </a:prstGeom>
          <a:noFill/>
          <a:ln w="7938">
            <a:solidFill>
              <a:srgbClr val="000000"/>
            </a:solidFill>
            <a:miter lim="800000"/>
            <a:headEnd/>
            <a:tailEnd/>
          </a:ln>
        </p:spPr>
        <p:txBody>
          <a:bodyPr/>
          <a:lstStyle/>
          <a:p>
            <a:endParaRPr lang="en-US" dirty="0"/>
          </a:p>
        </p:txBody>
      </p:sp>
      <p:sp>
        <p:nvSpPr>
          <p:cNvPr id="288811" name="Line 43"/>
          <p:cNvSpPr>
            <a:spLocks noChangeShapeType="1"/>
          </p:cNvSpPr>
          <p:nvPr/>
        </p:nvSpPr>
        <p:spPr bwMode="auto">
          <a:xfrm flipV="1">
            <a:off x="3573859" y="5484366"/>
            <a:ext cx="0" cy="127000"/>
          </a:xfrm>
          <a:prstGeom prst="line">
            <a:avLst/>
          </a:prstGeom>
          <a:noFill/>
          <a:ln w="7938">
            <a:solidFill>
              <a:srgbClr val="000000"/>
            </a:solidFill>
            <a:miter lim="800000"/>
            <a:headEnd/>
            <a:tailEnd/>
          </a:ln>
        </p:spPr>
        <p:txBody>
          <a:bodyPr/>
          <a:lstStyle/>
          <a:p>
            <a:endParaRPr lang="en-US" dirty="0"/>
          </a:p>
        </p:txBody>
      </p:sp>
      <p:sp>
        <p:nvSpPr>
          <p:cNvPr id="288812" name="Line 44"/>
          <p:cNvSpPr>
            <a:spLocks noChangeShapeType="1"/>
          </p:cNvSpPr>
          <p:nvPr/>
        </p:nvSpPr>
        <p:spPr bwMode="auto">
          <a:xfrm flipV="1">
            <a:off x="3094434" y="5484366"/>
            <a:ext cx="0" cy="127000"/>
          </a:xfrm>
          <a:prstGeom prst="line">
            <a:avLst/>
          </a:prstGeom>
          <a:noFill/>
          <a:ln w="7938">
            <a:solidFill>
              <a:srgbClr val="000000"/>
            </a:solidFill>
            <a:miter lim="800000"/>
            <a:headEnd/>
            <a:tailEnd/>
          </a:ln>
        </p:spPr>
        <p:txBody>
          <a:bodyPr/>
          <a:lstStyle/>
          <a:p>
            <a:endParaRPr lang="en-US" dirty="0"/>
          </a:p>
        </p:txBody>
      </p:sp>
      <p:sp>
        <p:nvSpPr>
          <p:cNvPr id="288813" name="Line 45"/>
          <p:cNvSpPr>
            <a:spLocks noChangeShapeType="1"/>
          </p:cNvSpPr>
          <p:nvPr/>
        </p:nvSpPr>
        <p:spPr bwMode="auto">
          <a:xfrm flipV="1">
            <a:off x="2616597" y="5484366"/>
            <a:ext cx="0" cy="127000"/>
          </a:xfrm>
          <a:prstGeom prst="line">
            <a:avLst/>
          </a:prstGeom>
          <a:noFill/>
          <a:ln w="7938">
            <a:solidFill>
              <a:srgbClr val="000000"/>
            </a:solidFill>
            <a:miter lim="800000"/>
            <a:headEnd/>
            <a:tailEnd/>
          </a:ln>
        </p:spPr>
        <p:txBody>
          <a:bodyPr/>
          <a:lstStyle/>
          <a:p>
            <a:endParaRPr lang="en-US" dirty="0"/>
          </a:p>
        </p:txBody>
      </p:sp>
      <p:sp>
        <p:nvSpPr>
          <p:cNvPr id="288814" name="Line 46"/>
          <p:cNvSpPr>
            <a:spLocks noChangeShapeType="1"/>
          </p:cNvSpPr>
          <p:nvPr/>
        </p:nvSpPr>
        <p:spPr bwMode="auto">
          <a:xfrm flipV="1">
            <a:off x="2133997" y="5484366"/>
            <a:ext cx="0" cy="127000"/>
          </a:xfrm>
          <a:prstGeom prst="line">
            <a:avLst/>
          </a:prstGeom>
          <a:noFill/>
          <a:ln w="7938">
            <a:solidFill>
              <a:srgbClr val="000000"/>
            </a:solidFill>
            <a:miter lim="800000"/>
            <a:headEnd/>
            <a:tailEnd/>
          </a:ln>
        </p:spPr>
        <p:txBody>
          <a:bodyPr/>
          <a:lstStyle/>
          <a:p>
            <a:endParaRPr lang="en-US" dirty="0"/>
          </a:p>
        </p:txBody>
      </p:sp>
      <p:sp>
        <p:nvSpPr>
          <p:cNvPr id="288815" name="Rectangle 47"/>
          <p:cNvSpPr>
            <a:spLocks noChangeArrowheads="1"/>
          </p:cNvSpPr>
          <p:nvPr/>
        </p:nvSpPr>
        <p:spPr bwMode="auto">
          <a:xfrm>
            <a:off x="4967684" y="5646291"/>
            <a:ext cx="90488"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7</a:t>
            </a:r>
            <a:endParaRPr lang="en-US" sz="1400" dirty="0">
              <a:latin typeface="Tahoma" pitchFamily="34" charset="0"/>
            </a:endParaRPr>
          </a:p>
        </p:txBody>
      </p:sp>
      <p:sp>
        <p:nvSpPr>
          <p:cNvPr id="288816" name="Rectangle 48"/>
          <p:cNvSpPr>
            <a:spLocks noChangeArrowheads="1"/>
          </p:cNvSpPr>
          <p:nvPr/>
        </p:nvSpPr>
        <p:spPr bwMode="auto">
          <a:xfrm>
            <a:off x="5447109" y="5646291"/>
            <a:ext cx="90488"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8</a:t>
            </a:r>
            <a:endParaRPr lang="en-US" sz="1400" dirty="0">
              <a:latin typeface="Tahoma" pitchFamily="34" charset="0"/>
            </a:endParaRPr>
          </a:p>
        </p:txBody>
      </p:sp>
      <p:sp>
        <p:nvSpPr>
          <p:cNvPr id="288817" name="Rectangle 49"/>
          <p:cNvSpPr>
            <a:spLocks noChangeArrowheads="1"/>
          </p:cNvSpPr>
          <p:nvPr/>
        </p:nvSpPr>
        <p:spPr bwMode="auto">
          <a:xfrm>
            <a:off x="5928122" y="5646291"/>
            <a:ext cx="90487"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9</a:t>
            </a:r>
            <a:endParaRPr lang="en-US" sz="1400" dirty="0">
              <a:latin typeface="Tahoma" pitchFamily="34" charset="0"/>
            </a:endParaRPr>
          </a:p>
        </p:txBody>
      </p:sp>
      <p:sp>
        <p:nvSpPr>
          <p:cNvPr id="288818" name="Rectangle 50"/>
          <p:cNvSpPr>
            <a:spLocks noChangeArrowheads="1"/>
          </p:cNvSpPr>
          <p:nvPr/>
        </p:nvSpPr>
        <p:spPr bwMode="auto">
          <a:xfrm>
            <a:off x="6363097" y="5646291"/>
            <a:ext cx="180975"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10</a:t>
            </a:r>
            <a:endParaRPr lang="en-US" sz="1400" dirty="0">
              <a:latin typeface="Tahoma" pitchFamily="34" charset="0"/>
            </a:endParaRPr>
          </a:p>
        </p:txBody>
      </p:sp>
      <p:sp>
        <p:nvSpPr>
          <p:cNvPr id="288819" name="Rectangle 51"/>
          <p:cNvSpPr>
            <a:spLocks noChangeArrowheads="1"/>
          </p:cNvSpPr>
          <p:nvPr/>
        </p:nvSpPr>
        <p:spPr bwMode="auto">
          <a:xfrm>
            <a:off x="4488259" y="5646291"/>
            <a:ext cx="90488"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6</a:t>
            </a:r>
            <a:endParaRPr lang="en-US" sz="1400" dirty="0">
              <a:latin typeface="Tahoma" pitchFamily="34" charset="0"/>
            </a:endParaRPr>
          </a:p>
        </p:txBody>
      </p:sp>
      <p:sp>
        <p:nvSpPr>
          <p:cNvPr id="288820" name="Rectangle 52"/>
          <p:cNvSpPr>
            <a:spLocks noChangeArrowheads="1"/>
          </p:cNvSpPr>
          <p:nvPr/>
        </p:nvSpPr>
        <p:spPr bwMode="auto">
          <a:xfrm>
            <a:off x="4008834" y="5646291"/>
            <a:ext cx="90488"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5</a:t>
            </a:r>
            <a:endParaRPr lang="en-US" sz="1400" dirty="0">
              <a:latin typeface="Tahoma" pitchFamily="34" charset="0"/>
            </a:endParaRPr>
          </a:p>
        </p:txBody>
      </p:sp>
      <p:sp>
        <p:nvSpPr>
          <p:cNvPr id="288821" name="Rectangle 53"/>
          <p:cNvSpPr>
            <a:spLocks noChangeArrowheads="1"/>
          </p:cNvSpPr>
          <p:nvPr/>
        </p:nvSpPr>
        <p:spPr bwMode="auto">
          <a:xfrm>
            <a:off x="3529409" y="5646291"/>
            <a:ext cx="90488"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4</a:t>
            </a:r>
            <a:endParaRPr lang="en-US" sz="1400" dirty="0">
              <a:latin typeface="Tahoma" pitchFamily="34" charset="0"/>
            </a:endParaRPr>
          </a:p>
        </p:txBody>
      </p:sp>
      <p:sp>
        <p:nvSpPr>
          <p:cNvPr id="288822" name="Rectangle 54"/>
          <p:cNvSpPr>
            <a:spLocks noChangeArrowheads="1"/>
          </p:cNvSpPr>
          <p:nvPr/>
        </p:nvSpPr>
        <p:spPr bwMode="auto">
          <a:xfrm>
            <a:off x="3048397" y="5646291"/>
            <a:ext cx="90487"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3</a:t>
            </a:r>
            <a:endParaRPr lang="en-US" sz="1400" dirty="0">
              <a:latin typeface="Tahoma" pitchFamily="34" charset="0"/>
            </a:endParaRPr>
          </a:p>
        </p:txBody>
      </p:sp>
      <p:sp>
        <p:nvSpPr>
          <p:cNvPr id="288823" name="Rectangle 55"/>
          <p:cNvSpPr>
            <a:spLocks noChangeArrowheads="1"/>
          </p:cNvSpPr>
          <p:nvPr/>
        </p:nvSpPr>
        <p:spPr bwMode="auto">
          <a:xfrm>
            <a:off x="2570559" y="5646291"/>
            <a:ext cx="90488"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2</a:t>
            </a:r>
            <a:endParaRPr lang="en-US" sz="1400" dirty="0">
              <a:latin typeface="Tahoma" pitchFamily="34" charset="0"/>
            </a:endParaRPr>
          </a:p>
        </p:txBody>
      </p:sp>
      <p:sp>
        <p:nvSpPr>
          <p:cNvPr id="288824" name="Rectangle 56"/>
          <p:cNvSpPr>
            <a:spLocks noChangeArrowheads="1"/>
          </p:cNvSpPr>
          <p:nvPr/>
        </p:nvSpPr>
        <p:spPr bwMode="auto">
          <a:xfrm>
            <a:off x="2089547" y="5646291"/>
            <a:ext cx="90487"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1</a:t>
            </a:r>
            <a:endParaRPr lang="en-US" sz="1400" dirty="0">
              <a:latin typeface="Tahoma" pitchFamily="34" charset="0"/>
            </a:endParaRPr>
          </a:p>
        </p:txBody>
      </p:sp>
      <p:sp>
        <p:nvSpPr>
          <p:cNvPr id="288825" name="Rectangle 57"/>
          <p:cNvSpPr>
            <a:spLocks noChangeArrowheads="1"/>
          </p:cNvSpPr>
          <p:nvPr/>
        </p:nvSpPr>
        <p:spPr bwMode="auto">
          <a:xfrm>
            <a:off x="3015059" y="4254054"/>
            <a:ext cx="149080" cy="215444"/>
          </a:xfrm>
          <a:prstGeom prst="rect">
            <a:avLst/>
          </a:prstGeom>
          <a:noFill/>
          <a:ln w="9525">
            <a:noFill/>
            <a:miter lim="800000"/>
            <a:headEnd/>
            <a:tailEnd/>
          </a:ln>
        </p:spPr>
        <p:txBody>
          <a:bodyPr wrap="none" lIns="0" tIns="0" rIns="0" bIns="0">
            <a:spAutoFit/>
          </a:bodyPr>
          <a:lstStyle/>
          <a:p>
            <a:pPr marL="1588" indent="-1588"/>
            <a:r>
              <a:rPr lang="en-US" sz="1400" b="1" i="1" dirty="0">
                <a:solidFill>
                  <a:srgbClr val="000000"/>
                </a:solidFill>
                <a:latin typeface="Myriad Pro" pitchFamily="34" charset="0"/>
              </a:rPr>
              <a:t>M</a:t>
            </a:r>
            <a:endParaRPr lang="en-US" sz="1400" b="1" i="1" dirty="0">
              <a:latin typeface="Tahoma" pitchFamily="34" charset="0"/>
            </a:endParaRPr>
          </a:p>
        </p:txBody>
      </p:sp>
      <p:sp>
        <p:nvSpPr>
          <p:cNvPr id="288826" name="Line 58"/>
          <p:cNvSpPr>
            <a:spLocks noChangeShapeType="1"/>
          </p:cNvSpPr>
          <p:nvPr/>
        </p:nvSpPr>
        <p:spPr bwMode="auto">
          <a:xfrm flipV="1">
            <a:off x="3094732" y="5925567"/>
            <a:ext cx="0" cy="257175"/>
          </a:xfrm>
          <a:prstGeom prst="line">
            <a:avLst/>
          </a:prstGeom>
          <a:noFill/>
          <a:ln w="7938">
            <a:solidFill>
              <a:srgbClr val="000000"/>
            </a:solidFill>
            <a:miter lim="800000"/>
            <a:headEnd/>
            <a:tailEnd/>
          </a:ln>
        </p:spPr>
        <p:txBody>
          <a:bodyPr/>
          <a:lstStyle/>
          <a:p>
            <a:endParaRPr lang="en-US" dirty="0"/>
          </a:p>
        </p:txBody>
      </p:sp>
      <p:sp>
        <p:nvSpPr>
          <p:cNvPr id="288827" name="Freeform 59"/>
          <p:cNvSpPr>
            <a:spLocks/>
          </p:cNvSpPr>
          <p:nvPr/>
        </p:nvSpPr>
        <p:spPr bwMode="auto">
          <a:xfrm>
            <a:off x="2302644" y="6141591"/>
            <a:ext cx="1820862" cy="347662"/>
          </a:xfrm>
          <a:custGeom>
            <a:avLst/>
            <a:gdLst/>
            <a:ahLst/>
            <a:cxnLst>
              <a:cxn ang="0">
                <a:pos x="319" y="42"/>
              </a:cxn>
              <a:cxn ang="0">
                <a:pos x="303" y="58"/>
              </a:cxn>
              <a:cxn ang="0">
                <a:pos x="16" y="58"/>
              </a:cxn>
              <a:cxn ang="0">
                <a:pos x="0" y="42"/>
              </a:cxn>
              <a:cxn ang="0">
                <a:pos x="0" y="16"/>
              </a:cxn>
              <a:cxn ang="0">
                <a:pos x="16" y="0"/>
              </a:cxn>
              <a:cxn ang="0">
                <a:pos x="303" y="0"/>
              </a:cxn>
              <a:cxn ang="0">
                <a:pos x="319" y="16"/>
              </a:cxn>
              <a:cxn ang="0">
                <a:pos x="319" y="42"/>
              </a:cxn>
            </a:cxnLst>
            <a:rect l="0" t="0" r="r" b="b"/>
            <a:pathLst>
              <a:path w="319" h="58">
                <a:moveTo>
                  <a:pt x="319" y="42"/>
                </a:moveTo>
                <a:cubicBezTo>
                  <a:pt x="319" y="51"/>
                  <a:pt x="312" y="58"/>
                  <a:pt x="303" y="58"/>
                </a:cubicBezTo>
                <a:cubicBezTo>
                  <a:pt x="16" y="58"/>
                  <a:pt x="16" y="58"/>
                  <a:pt x="16" y="58"/>
                </a:cubicBezTo>
                <a:cubicBezTo>
                  <a:pt x="7" y="58"/>
                  <a:pt x="0" y="51"/>
                  <a:pt x="0" y="42"/>
                </a:cubicBezTo>
                <a:cubicBezTo>
                  <a:pt x="0" y="16"/>
                  <a:pt x="0" y="16"/>
                  <a:pt x="0" y="16"/>
                </a:cubicBezTo>
                <a:cubicBezTo>
                  <a:pt x="0" y="7"/>
                  <a:pt x="7" y="0"/>
                  <a:pt x="16" y="0"/>
                </a:cubicBezTo>
                <a:cubicBezTo>
                  <a:pt x="303" y="0"/>
                  <a:pt x="303" y="0"/>
                  <a:pt x="303" y="0"/>
                </a:cubicBezTo>
                <a:cubicBezTo>
                  <a:pt x="312" y="0"/>
                  <a:pt x="319" y="7"/>
                  <a:pt x="319" y="16"/>
                </a:cubicBezTo>
                <a:lnTo>
                  <a:pt x="319" y="42"/>
                </a:lnTo>
                <a:close/>
              </a:path>
            </a:pathLst>
          </a:custGeom>
          <a:solidFill>
            <a:srgbClr val="D7E2E0"/>
          </a:solidFill>
          <a:ln w="9525">
            <a:noFill/>
            <a:round/>
            <a:headEnd/>
            <a:tailEnd/>
          </a:ln>
        </p:spPr>
        <p:txBody>
          <a:bodyPr/>
          <a:lstStyle/>
          <a:p>
            <a:endParaRPr lang="en-US" dirty="0"/>
          </a:p>
        </p:txBody>
      </p:sp>
      <p:sp>
        <p:nvSpPr>
          <p:cNvPr id="288828" name="Rectangle 60"/>
          <p:cNvSpPr>
            <a:spLocks noChangeArrowheads="1"/>
          </p:cNvSpPr>
          <p:nvPr/>
        </p:nvSpPr>
        <p:spPr bwMode="auto">
          <a:xfrm>
            <a:off x="1486297" y="5646291"/>
            <a:ext cx="90487"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0</a:t>
            </a:r>
            <a:endParaRPr lang="en-US" sz="1400" dirty="0">
              <a:latin typeface="Tahoma" pitchFamily="34" charset="0"/>
            </a:endParaRPr>
          </a:p>
        </p:txBody>
      </p:sp>
      <p:sp>
        <p:nvSpPr>
          <p:cNvPr id="288829" name="Line 61"/>
          <p:cNvSpPr>
            <a:spLocks noChangeShapeType="1"/>
          </p:cNvSpPr>
          <p:nvPr/>
        </p:nvSpPr>
        <p:spPr bwMode="auto">
          <a:xfrm flipH="1">
            <a:off x="2137172" y="5290691"/>
            <a:ext cx="479425" cy="161925"/>
          </a:xfrm>
          <a:prstGeom prst="line">
            <a:avLst/>
          </a:prstGeom>
          <a:noFill/>
          <a:ln w="30163">
            <a:solidFill>
              <a:srgbClr val="8C64AB"/>
            </a:solidFill>
            <a:miter lim="800000"/>
            <a:headEnd/>
            <a:tailEnd/>
          </a:ln>
        </p:spPr>
        <p:txBody>
          <a:bodyPr/>
          <a:lstStyle/>
          <a:p>
            <a:endParaRPr lang="en-US" dirty="0"/>
          </a:p>
        </p:txBody>
      </p:sp>
      <p:sp>
        <p:nvSpPr>
          <p:cNvPr id="288830" name="Line 62"/>
          <p:cNvSpPr>
            <a:spLocks noChangeShapeType="1"/>
          </p:cNvSpPr>
          <p:nvPr/>
        </p:nvSpPr>
        <p:spPr bwMode="auto">
          <a:xfrm flipH="1">
            <a:off x="2616597" y="5135116"/>
            <a:ext cx="482600" cy="155575"/>
          </a:xfrm>
          <a:prstGeom prst="line">
            <a:avLst/>
          </a:prstGeom>
          <a:noFill/>
          <a:ln w="30163">
            <a:solidFill>
              <a:srgbClr val="8C64AB"/>
            </a:solidFill>
            <a:miter lim="800000"/>
            <a:headEnd/>
            <a:tailEnd/>
          </a:ln>
        </p:spPr>
        <p:txBody>
          <a:bodyPr/>
          <a:lstStyle/>
          <a:p>
            <a:endParaRPr lang="en-US" dirty="0"/>
          </a:p>
        </p:txBody>
      </p:sp>
      <p:sp>
        <p:nvSpPr>
          <p:cNvPr id="288831" name="Line 63"/>
          <p:cNvSpPr>
            <a:spLocks noChangeShapeType="1"/>
          </p:cNvSpPr>
          <p:nvPr/>
        </p:nvSpPr>
        <p:spPr bwMode="auto">
          <a:xfrm flipH="1">
            <a:off x="3099197" y="4974779"/>
            <a:ext cx="477837" cy="160337"/>
          </a:xfrm>
          <a:prstGeom prst="line">
            <a:avLst/>
          </a:prstGeom>
          <a:noFill/>
          <a:ln w="30163">
            <a:solidFill>
              <a:srgbClr val="8C64AB"/>
            </a:solidFill>
            <a:miter lim="800000"/>
            <a:headEnd/>
            <a:tailEnd/>
          </a:ln>
        </p:spPr>
        <p:txBody>
          <a:bodyPr/>
          <a:lstStyle/>
          <a:p>
            <a:endParaRPr lang="en-US" dirty="0"/>
          </a:p>
        </p:txBody>
      </p:sp>
      <p:sp>
        <p:nvSpPr>
          <p:cNvPr id="288832" name="Line 64"/>
          <p:cNvSpPr>
            <a:spLocks noChangeShapeType="1"/>
          </p:cNvSpPr>
          <p:nvPr/>
        </p:nvSpPr>
        <p:spPr bwMode="auto">
          <a:xfrm flipH="1">
            <a:off x="3577034" y="4812854"/>
            <a:ext cx="479425" cy="161925"/>
          </a:xfrm>
          <a:prstGeom prst="line">
            <a:avLst/>
          </a:prstGeom>
          <a:noFill/>
          <a:ln w="30163">
            <a:solidFill>
              <a:srgbClr val="8C64AB"/>
            </a:solidFill>
            <a:miter lim="800000"/>
            <a:headEnd/>
            <a:tailEnd/>
          </a:ln>
        </p:spPr>
        <p:txBody>
          <a:bodyPr/>
          <a:lstStyle/>
          <a:p>
            <a:endParaRPr lang="en-US" dirty="0"/>
          </a:p>
        </p:txBody>
      </p:sp>
      <p:sp>
        <p:nvSpPr>
          <p:cNvPr id="288833" name="Line 65"/>
          <p:cNvSpPr>
            <a:spLocks noChangeShapeType="1"/>
          </p:cNvSpPr>
          <p:nvPr/>
        </p:nvSpPr>
        <p:spPr bwMode="auto">
          <a:xfrm flipH="1">
            <a:off x="4056459" y="4650929"/>
            <a:ext cx="482600" cy="161925"/>
          </a:xfrm>
          <a:prstGeom prst="line">
            <a:avLst/>
          </a:prstGeom>
          <a:noFill/>
          <a:ln w="30163">
            <a:solidFill>
              <a:srgbClr val="8C64AB"/>
            </a:solidFill>
            <a:miter lim="800000"/>
            <a:headEnd/>
            <a:tailEnd/>
          </a:ln>
        </p:spPr>
        <p:txBody>
          <a:bodyPr/>
          <a:lstStyle/>
          <a:p>
            <a:endParaRPr lang="en-US" dirty="0"/>
          </a:p>
        </p:txBody>
      </p:sp>
      <p:sp>
        <p:nvSpPr>
          <p:cNvPr id="288834" name="Line 66"/>
          <p:cNvSpPr>
            <a:spLocks noChangeShapeType="1"/>
          </p:cNvSpPr>
          <p:nvPr/>
        </p:nvSpPr>
        <p:spPr bwMode="auto">
          <a:xfrm flipH="1">
            <a:off x="4539059" y="4493766"/>
            <a:ext cx="479425" cy="157163"/>
          </a:xfrm>
          <a:prstGeom prst="line">
            <a:avLst/>
          </a:prstGeom>
          <a:noFill/>
          <a:ln w="30163">
            <a:solidFill>
              <a:srgbClr val="8C64AB"/>
            </a:solidFill>
            <a:miter lim="800000"/>
            <a:headEnd/>
            <a:tailEnd/>
          </a:ln>
        </p:spPr>
        <p:txBody>
          <a:bodyPr/>
          <a:lstStyle/>
          <a:p>
            <a:endParaRPr lang="en-US" dirty="0"/>
          </a:p>
        </p:txBody>
      </p:sp>
      <p:sp>
        <p:nvSpPr>
          <p:cNvPr id="288835" name="Line 67"/>
          <p:cNvSpPr>
            <a:spLocks noChangeShapeType="1"/>
          </p:cNvSpPr>
          <p:nvPr/>
        </p:nvSpPr>
        <p:spPr bwMode="auto">
          <a:xfrm flipH="1">
            <a:off x="5018484" y="4336604"/>
            <a:ext cx="482600" cy="157162"/>
          </a:xfrm>
          <a:prstGeom prst="line">
            <a:avLst/>
          </a:prstGeom>
          <a:noFill/>
          <a:ln w="30163">
            <a:solidFill>
              <a:srgbClr val="8C64AB"/>
            </a:solidFill>
            <a:miter lim="800000"/>
            <a:headEnd/>
            <a:tailEnd/>
          </a:ln>
        </p:spPr>
        <p:txBody>
          <a:bodyPr/>
          <a:lstStyle/>
          <a:p>
            <a:endParaRPr lang="en-US" dirty="0"/>
          </a:p>
        </p:txBody>
      </p:sp>
      <p:sp>
        <p:nvSpPr>
          <p:cNvPr id="288836" name="Line 68"/>
          <p:cNvSpPr>
            <a:spLocks noChangeShapeType="1"/>
          </p:cNvSpPr>
          <p:nvPr/>
        </p:nvSpPr>
        <p:spPr bwMode="auto">
          <a:xfrm flipH="1">
            <a:off x="5501084" y="4174679"/>
            <a:ext cx="477838" cy="161925"/>
          </a:xfrm>
          <a:prstGeom prst="line">
            <a:avLst/>
          </a:prstGeom>
          <a:noFill/>
          <a:ln w="30163">
            <a:solidFill>
              <a:srgbClr val="8C64AB"/>
            </a:solidFill>
            <a:miter lim="800000"/>
            <a:headEnd/>
            <a:tailEnd/>
          </a:ln>
        </p:spPr>
        <p:txBody>
          <a:bodyPr/>
          <a:lstStyle/>
          <a:p>
            <a:endParaRPr lang="en-US" dirty="0"/>
          </a:p>
        </p:txBody>
      </p:sp>
      <p:sp>
        <p:nvSpPr>
          <p:cNvPr id="288837" name="Line 69"/>
          <p:cNvSpPr>
            <a:spLocks noChangeShapeType="1"/>
          </p:cNvSpPr>
          <p:nvPr/>
        </p:nvSpPr>
        <p:spPr bwMode="auto">
          <a:xfrm flipH="1">
            <a:off x="5978922" y="4015929"/>
            <a:ext cx="477837" cy="158750"/>
          </a:xfrm>
          <a:prstGeom prst="line">
            <a:avLst/>
          </a:prstGeom>
          <a:noFill/>
          <a:ln w="30163">
            <a:solidFill>
              <a:srgbClr val="8C64AB"/>
            </a:solidFill>
            <a:miter lim="800000"/>
            <a:headEnd/>
            <a:tailEnd/>
          </a:ln>
        </p:spPr>
        <p:txBody>
          <a:bodyPr/>
          <a:lstStyle/>
          <a:p>
            <a:endParaRPr lang="en-US" dirty="0"/>
          </a:p>
        </p:txBody>
      </p:sp>
      <p:sp>
        <p:nvSpPr>
          <p:cNvPr id="288838" name="Freeform 70"/>
          <p:cNvSpPr>
            <a:spLocks/>
          </p:cNvSpPr>
          <p:nvPr/>
        </p:nvSpPr>
        <p:spPr bwMode="auto">
          <a:xfrm>
            <a:off x="2089547" y="3963541"/>
            <a:ext cx="98425" cy="104775"/>
          </a:xfrm>
          <a:custGeom>
            <a:avLst/>
            <a:gdLst/>
            <a:ahLst/>
            <a:cxnLst>
              <a:cxn ang="0">
                <a:pos x="20" y="9"/>
              </a:cxn>
              <a:cxn ang="0">
                <a:pos x="11" y="20"/>
              </a:cxn>
              <a:cxn ang="0">
                <a:pos x="0" y="11"/>
              </a:cxn>
              <a:cxn ang="0">
                <a:pos x="9" y="0"/>
              </a:cxn>
              <a:cxn ang="0">
                <a:pos x="20" y="9"/>
              </a:cxn>
            </a:cxnLst>
            <a:rect l="0" t="0" r="r" b="b"/>
            <a:pathLst>
              <a:path w="20" h="20">
                <a:moveTo>
                  <a:pt x="20" y="9"/>
                </a:moveTo>
                <a:cubicBezTo>
                  <a:pt x="20" y="15"/>
                  <a:pt x="16" y="19"/>
                  <a:pt x="11" y="20"/>
                </a:cubicBezTo>
                <a:cubicBezTo>
                  <a:pt x="5" y="20"/>
                  <a:pt x="0" y="16"/>
                  <a:pt x="0" y="11"/>
                </a:cubicBezTo>
                <a:cubicBezTo>
                  <a:pt x="0" y="5"/>
                  <a:pt x="4" y="0"/>
                  <a:pt x="9" y="0"/>
                </a:cubicBezTo>
                <a:cubicBezTo>
                  <a:pt x="15" y="0"/>
                  <a:pt x="20" y="4"/>
                  <a:pt x="20" y="9"/>
                </a:cubicBezTo>
                <a:close/>
              </a:path>
            </a:pathLst>
          </a:custGeom>
          <a:solidFill>
            <a:srgbClr val="000000"/>
          </a:solidFill>
          <a:ln w="9525">
            <a:noFill/>
            <a:round/>
            <a:headEnd/>
            <a:tailEnd/>
          </a:ln>
        </p:spPr>
        <p:txBody>
          <a:bodyPr/>
          <a:lstStyle/>
          <a:p>
            <a:endParaRPr lang="en-US" dirty="0"/>
          </a:p>
        </p:txBody>
      </p:sp>
      <p:sp>
        <p:nvSpPr>
          <p:cNvPr id="288839" name="Freeform 71"/>
          <p:cNvSpPr>
            <a:spLocks/>
          </p:cNvSpPr>
          <p:nvPr/>
        </p:nvSpPr>
        <p:spPr bwMode="auto">
          <a:xfrm>
            <a:off x="2089547" y="4115941"/>
            <a:ext cx="98425" cy="114300"/>
          </a:xfrm>
          <a:custGeom>
            <a:avLst/>
            <a:gdLst/>
            <a:ahLst/>
            <a:cxnLst>
              <a:cxn ang="0">
                <a:pos x="20" y="10"/>
              </a:cxn>
              <a:cxn ang="0">
                <a:pos x="11" y="21"/>
              </a:cxn>
              <a:cxn ang="0">
                <a:pos x="0" y="11"/>
              </a:cxn>
              <a:cxn ang="0">
                <a:pos x="9" y="1"/>
              </a:cxn>
              <a:cxn ang="0">
                <a:pos x="20" y="10"/>
              </a:cxn>
            </a:cxnLst>
            <a:rect l="0" t="0" r="r" b="b"/>
            <a:pathLst>
              <a:path w="20" h="21">
                <a:moveTo>
                  <a:pt x="20" y="10"/>
                </a:moveTo>
                <a:cubicBezTo>
                  <a:pt x="20" y="16"/>
                  <a:pt x="16" y="20"/>
                  <a:pt x="11" y="21"/>
                </a:cubicBezTo>
                <a:cubicBezTo>
                  <a:pt x="5" y="21"/>
                  <a:pt x="0" y="17"/>
                  <a:pt x="0" y="11"/>
                </a:cubicBezTo>
                <a:cubicBezTo>
                  <a:pt x="0" y="6"/>
                  <a:pt x="4" y="1"/>
                  <a:pt x="9" y="1"/>
                </a:cubicBezTo>
                <a:cubicBezTo>
                  <a:pt x="15" y="0"/>
                  <a:pt x="20" y="4"/>
                  <a:pt x="20" y="10"/>
                </a:cubicBezTo>
                <a:close/>
              </a:path>
            </a:pathLst>
          </a:custGeom>
          <a:solidFill>
            <a:srgbClr val="000000"/>
          </a:solidFill>
          <a:ln w="9525">
            <a:noFill/>
            <a:round/>
            <a:headEnd/>
            <a:tailEnd/>
          </a:ln>
        </p:spPr>
        <p:txBody>
          <a:bodyPr/>
          <a:lstStyle/>
          <a:p>
            <a:endParaRPr lang="en-US" dirty="0"/>
          </a:p>
        </p:txBody>
      </p:sp>
      <p:sp>
        <p:nvSpPr>
          <p:cNvPr id="288840" name="Freeform 72"/>
          <p:cNvSpPr>
            <a:spLocks/>
          </p:cNvSpPr>
          <p:nvPr/>
        </p:nvSpPr>
        <p:spPr bwMode="auto">
          <a:xfrm>
            <a:off x="2089547" y="5398641"/>
            <a:ext cx="98425" cy="112713"/>
          </a:xfrm>
          <a:custGeom>
            <a:avLst/>
            <a:gdLst/>
            <a:ahLst/>
            <a:cxnLst>
              <a:cxn ang="0">
                <a:pos x="20" y="10"/>
              </a:cxn>
              <a:cxn ang="0">
                <a:pos x="11" y="20"/>
              </a:cxn>
              <a:cxn ang="0">
                <a:pos x="0" y="11"/>
              </a:cxn>
              <a:cxn ang="0">
                <a:pos x="9" y="0"/>
              </a:cxn>
              <a:cxn ang="0">
                <a:pos x="20" y="10"/>
              </a:cxn>
            </a:cxnLst>
            <a:rect l="0" t="0" r="r" b="b"/>
            <a:pathLst>
              <a:path w="20" h="21">
                <a:moveTo>
                  <a:pt x="20" y="10"/>
                </a:moveTo>
                <a:cubicBezTo>
                  <a:pt x="20" y="15"/>
                  <a:pt x="16" y="20"/>
                  <a:pt x="11" y="20"/>
                </a:cubicBezTo>
                <a:cubicBezTo>
                  <a:pt x="5" y="21"/>
                  <a:pt x="0" y="16"/>
                  <a:pt x="0" y="11"/>
                </a:cubicBezTo>
                <a:cubicBezTo>
                  <a:pt x="0" y="5"/>
                  <a:pt x="4" y="1"/>
                  <a:pt x="9" y="0"/>
                </a:cubicBezTo>
                <a:cubicBezTo>
                  <a:pt x="15" y="0"/>
                  <a:pt x="20" y="4"/>
                  <a:pt x="20" y="10"/>
                </a:cubicBezTo>
                <a:close/>
              </a:path>
            </a:pathLst>
          </a:custGeom>
          <a:solidFill>
            <a:srgbClr val="000000"/>
          </a:solidFill>
          <a:ln w="9525">
            <a:noFill/>
            <a:round/>
            <a:headEnd/>
            <a:tailEnd/>
          </a:ln>
        </p:spPr>
        <p:txBody>
          <a:bodyPr/>
          <a:lstStyle/>
          <a:p>
            <a:endParaRPr lang="en-US" dirty="0"/>
          </a:p>
        </p:txBody>
      </p:sp>
      <p:sp>
        <p:nvSpPr>
          <p:cNvPr id="288841" name="Freeform 73"/>
          <p:cNvSpPr>
            <a:spLocks/>
          </p:cNvSpPr>
          <p:nvPr/>
        </p:nvSpPr>
        <p:spPr bwMode="auto">
          <a:xfrm>
            <a:off x="2567384" y="5236716"/>
            <a:ext cx="103188" cy="112713"/>
          </a:xfrm>
          <a:custGeom>
            <a:avLst/>
            <a:gdLst/>
            <a:ahLst/>
            <a:cxnLst>
              <a:cxn ang="0">
                <a:pos x="20" y="10"/>
              </a:cxn>
              <a:cxn ang="0">
                <a:pos x="11" y="20"/>
              </a:cxn>
              <a:cxn ang="0">
                <a:pos x="0" y="11"/>
              </a:cxn>
              <a:cxn ang="0">
                <a:pos x="10" y="0"/>
              </a:cxn>
              <a:cxn ang="0">
                <a:pos x="20" y="10"/>
              </a:cxn>
            </a:cxnLst>
            <a:rect l="0" t="0" r="r" b="b"/>
            <a:pathLst>
              <a:path w="21" h="21">
                <a:moveTo>
                  <a:pt x="20" y="10"/>
                </a:moveTo>
                <a:cubicBezTo>
                  <a:pt x="21" y="15"/>
                  <a:pt x="17" y="20"/>
                  <a:pt x="11" y="20"/>
                </a:cubicBezTo>
                <a:cubicBezTo>
                  <a:pt x="6" y="21"/>
                  <a:pt x="1" y="17"/>
                  <a:pt x="0" y="11"/>
                </a:cubicBezTo>
                <a:cubicBezTo>
                  <a:pt x="0" y="6"/>
                  <a:pt x="4" y="1"/>
                  <a:pt x="10" y="0"/>
                </a:cubicBezTo>
                <a:cubicBezTo>
                  <a:pt x="15" y="0"/>
                  <a:pt x="20" y="4"/>
                  <a:pt x="20" y="10"/>
                </a:cubicBezTo>
                <a:close/>
              </a:path>
            </a:pathLst>
          </a:custGeom>
          <a:solidFill>
            <a:srgbClr val="000000"/>
          </a:solidFill>
          <a:ln w="9525">
            <a:noFill/>
            <a:round/>
            <a:headEnd/>
            <a:tailEnd/>
          </a:ln>
        </p:spPr>
        <p:txBody>
          <a:bodyPr/>
          <a:lstStyle/>
          <a:p>
            <a:endParaRPr lang="en-US" dirty="0"/>
          </a:p>
        </p:txBody>
      </p:sp>
      <p:sp>
        <p:nvSpPr>
          <p:cNvPr id="288842" name="Freeform 74"/>
          <p:cNvSpPr>
            <a:spLocks/>
          </p:cNvSpPr>
          <p:nvPr/>
        </p:nvSpPr>
        <p:spPr bwMode="auto">
          <a:xfrm>
            <a:off x="2567384" y="4841429"/>
            <a:ext cx="103188" cy="104775"/>
          </a:xfrm>
          <a:custGeom>
            <a:avLst/>
            <a:gdLst/>
            <a:ahLst/>
            <a:cxnLst>
              <a:cxn ang="0">
                <a:pos x="20" y="9"/>
              </a:cxn>
              <a:cxn ang="0">
                <a:pos x="11" y="20"/>
              </a:cxn>
              <a:cxn ang="0">
                <a:pos x="0" y="11"/>
              </a:cxn>
              <a:cxn ang="0">
                <a:pos x="10" y="0"/>
              </a:cxn>
              <a:cxn ang="0">
                <a:pos x="20" y="9"/>
              </a:cxn>
            </a:cxnLst>
            <a:rect l="0" t="0" r="r" b="b"/>
            <a:pathLst>
              <a:path w="21" h="20">
                <a:moveTo>
                  <a:pt x="20" y="9"/>
                </a:moveTo>
                <a:cubicBezTo>
                  <a:pt x="21" y="15"/>
                  <a:pt x="17" y="19"/>
                  <a:pt x="11" y="20"/>
                </a:cubicBezTo>
                <a:cubicBezTo>
                  <a:pt x="6" y="20"/>
                  <a:pt x="1" y="16"/>
                  <a:pt x="0" y="11"/>
                </a:cubicBezTo>
                <a:cubicBezTo>
                  <a:pt x="0" y="5"/>
                  <a:pt x="4" y="0"/>
                  <a:pt x="10" y="0"/>
                </a:cubicBezTo>
                <a:cubicBezTo>
                  <a:pt x="15" y="0"/>
                  <a:pt x="20" y="4"/>
                  <a:pt x="20" y="9"/>
                </a:cubicBezTo>
                <a:close/>
              </a:path>
            </a:pathLst>
          </a:custGeom>
          <a:solidFill>
            <a:srgbClr val="000000"/>
          </a:solidFill>
          <a:ln w="9525">
            <a:noFill/>
            <a:round/>
            <a:headEnd/>
            <a:tailEnd/>
          </a:ln>
        </p:spPr>
        <p:txBody>
          <a:bodyPr/>
          <a:lstStyle/>
          <a:p>
            <a:endParaRPr lang="en-US" dirty="0"/>
          </a:p>
        </p:txBody>
      </p:sp>
      <p:sp>
        <p:nvSpPr>
          <p:cNvPr id="288843" name="Freeform 75"/>
          <p:cNvSpPr>
            <a:spLocks/>
          </p:cNvSpPr>
          <p:nvPr/>
        </p:nvSpPr>
        <p:spPr bwMode="auto">
          <a:xfrm>
            <a:off x="2567384" y="4517579"/>
            <a:ext cx="103188" cy="114300"/>
          </a:xfrm>
          <a:custGeom>
            <a:avLst/>
            <a:gdLst/>
            <a:ahLst/>
            <a:cxnLst>
              <a:cxn ang="0">
                <a:pos x="20" y="10"/>
              </a:cxn>
              <a:cxn ang="0">
                <a:pos x="11" y="20"/>
              </a:cxn>
              <a:cxn ang="0">
                <a:pos x="0" y="11"/>
              </a:cxn>
              <a:cxn ang="0">
                <a:pos x="10" y="0"/>
              </a:cxn>
              <a:cxn ang="0">
                <a:pos x="20" y="10"/>
              </a:cxn>
            </a:cxnLst>
            <a:rect l="0" t="0" r="r" b="b"/>
            <a:pathLst>
              <a:path w="21" h="21">
                <a:moveTo>
                  <a:pt x="20" y="10"/>
                </a:moveTo>
                <a:cubicBezTo>
                  <a:pt x="21" y="15"/>
                  <a:pt x="17" y="20"/>
                  <a:pt x="11" y="20"/>
                </a:cubicBezTo>
                <a:cubicBezTo>
                  <a:pt x="6" y="21"/>
                  <a:pt x="1" y="16"/>
                  <a:pt x="0" y="11"/>
                </a:cubicBezTo>
                <a:cubicBezTo>
                  <a:pt x="0" y="5"/>
                  <a:pt x="4" y="1"/>
                  <a:pt x="10" y="0"/>
                </a:cubicBezTo>
                <a:cubicBezTo>
                  <a:pt x="15" y="0"/>
                  <a:pt x="20" y="4"/>
                  <a:pt x="20" y="10"/>
                </a:cubicBezTo>
                <a:close/>
              </a:path>
            </a:pathLst>
          </a:custGeom>
          <a:solidFill>
            <a:srgbClr val="000000"/>
          </a:solidFill>
          <a:ln w="9525">
            <a:noFill/>
            <a:round/>
            <a:headEnd/>
            <a:tailEnd/>
          </a:ln>
        </p:spPr>
        <p:txBody>
          <a:bodyPr/>
          <a:lstStyle/>
          <a:p>
            <a:endParaRPr lang="en-US" dirty="0"/>
          </a:p>
        </p:txBody>
      </p:sp>
      <p:sp>
        <p:nvSpPr>
          <p:cNvPr id="288844" name="Freeform 76"/>
          <p:cNvSpPr>
            <a:spLocks/>
          </p:cNvSpPr>
          <p:nvPr/>
        </p:nvSpPr>
        <p:spPr bwMode="auto">
          <a:xfrm>
            <a:off x="3045222" y="4598541"/>
            <a:ext cx="100012" cy="112713"/>
          </a:xfrm>
          <a:custGeom>
            <a:avLst/>
            <a:gdLst/>
            <a:ahLst/>
            <a:cxnLst>
              <a:cxn ang="0">
                <a:pos x="20" y="9"/>
              </a:cxn>
              <a:cxn ang="0">
                <a:pos x="11" y="20"/>
              </a:cxn>
              <a:cxn ang="0">
                <a:pos x="0" y="11"/>
              </a:cxn>
              <a:cxn ang="0">
                <a:pos x="9" y="0"/>
              </a:cxn>
              <a:cxn ang="0">
                <a:pos x="20" y="9"/>
              </a:cxn>
            </a:cxnLst>
            <a:rect l="0" t="0" r="r" b="b"/>
            <a:pathLst>
              <a:path w="20" h="21">
                <a:moveTo>
                  <a:pt x="20" y="9"/>
                </a:moveTo>
                <a:cubicBezTo>
                  <a:pt x="20" y="15"/>
                  <a:pt x="16" y="20"/>
                  <a:pt x="11" y="20"/>
                </a:cubicBezTo>
                <a:cubicBezTo>
                  <a:pt x="5" y="21"/>
                  <a:pt x="0" y="16"/>
                  <a:pt x="0" y="11"/>
                </a:cubicBezTo>
                <a:cubicBezTo>
                  <a:pt x="0" y="5"/>
                  <a:pt x="4" y="1"/>
                  <a:pt x="9" y="0"/>
                </a:cubicBezTo>
                <a:cubicBezTo>
                  <a:pt x="15" y="0"/>
                  <a:pt x="20" y="4"/>
                  <a:pt x="20" y="9"/>
                </a:cubicBezTo>
                <a:close/>
              </a:path>
            </a:pathLst>
          </a:custGeom>
          <a:solidFill>
            <a:srgbClr val="000000"/>
          </a:solidFill>
          <a:ln w="9525">
            <a:noFill/>
            <a:round/>
            <a:headEnd/>
            <a:tailEnd/>
          </a:ln>
        </p:spPr>
        <p:txBody>
          <a:bodyPr/>
          <a:lstStyle/>
          <a:p>
            <a:endParaRPr lang="en-US" dirty="0"/>
          </a:p>
        </p:txBody>
      </p:sp>
      <p:sp>
        <p:nvSpPr>
          <p:cNvPr id="288845" name="Freeform 77"/>
          <p:cNvSpPr>
            <a:spLocks/>
          </p:cNvSpPr>
          <p:nvPr/>
        </p:nvSpPr>
        <p:spPr bwMode="auto">
          <a:xfrm>
            <a:off x="3045222" y="5074791"/>
            <a:ext cx="103187" cy="115888"/>
          </a:xfrm>
          <a:custGeom>
            <a:avLst/>
            <a:gdLst/>
            <a:ahLst/>
            <a:cxnLst>
              <a:cxn ang="0">
                <a:pos x="21" y="10"/>
              </a:cxn>
              <a:cxn ang="0">
                <a:pos x="11" y="21"/>
              </a:cxn>
              <a:cxn ang="0">
                <a:pos x="1" y="11"/>
              </a:cxn>
              <a:cxn ang="0">
                <a:pos x="10" y="1"/>
              </a:cxn>
              <a:cxn ang="0">
                <a:pos x="21" y="10"/>
              </a:cxn>
            </a:cxnLst>
            <a:rect l="0" t="0" r="r" b="b"/>
            <a:pathLst>
              <a:path w="21" h="21">
                <a:moveTo>
                  <a:pt x="21" y="10"/>
                </a:moveTo>
                <a:cubicBezTo>
                  <a:pt x="21" y="15"/>
                  <a:pt x="17" y="20"/>
                  <a:pt x="11" y="21"/>
                </a:cubicBezTo>
                <a:cubicBezTo>
                  <a:pt x="6" y="21"/>
                  <a:pt x="1" y="17"/>
                  <a:pt x="1" y="11"/>
                </a:cubicBezTo>
                <a:cubicBezTo>
                  <a:pt x="0" y="6"/>
                  <a:pt x="4" y="1"/>
                  <a:pt x="10" y="1"/>
                </a:cubicBezTo>
                <a:cubicBezTo>
                  <a:pt x="15" y="0"/>
                  <a:pt x="20" y="4"/>
                  <a:pt x="21" y="10"/>
                </a:cubicBezTo>
                <a:close/>
              </a:path>
            </a:pathLst>
          </a:custGeom>
          <a:solidFill>
            <a:srgbClr val="000000"/>
          </a:solidFill>
          <a:ln w="9525">
            <a:noFill/>
            <a:round/>
            <a:headEnd/>
            <a:tailEnd/>
          </a:ln>
        </p:spPr>
        <p:txBody>
          <a:bodyPr/>
          <a:lstStyle/>
          <a:p>
            <a:endParaRPr lang="en-US" dirty="0"/>
          </a:p>
        </p:txBody>
      </p:sp>
      <p:sp>
        <p:nvSpPr>
          <p:cNvPr id="288846" name="Freeform 78"/>
          <p:cNvSpPr>
            <a:spLocks/>
          </p:cNvSpPr>
          <p:nvPr/>
        </p:nvSpPr>
        <p:spPr bwMode="auto">
          <a:xfrm>
            <a:off x="3529409" y="5198616"/>
            <a:ext cx="98425" cy="109538"/>
          </a:xfrm>
          <a:custGeom>
            <a:avLst/>
            <a:gdLst/>
            <a:ahLst/>
            <a:cxnLst>
              <a:cxn ang="0">
                <a:pos x="20" y="9"/>
              </a:cxn>
              <a:cxn ang="0">
                <a:pos x="11" y="20"/>
              </a:cxn>
              <a:cxn ang="0">
                <a:pos x="0" y="11"/>
              </a:cxn>
              <a:cxn ang="0">
                <a:pos x="9" y="0"/>
              </a:cxn>
              <a:cxn ang="0">
                <a:pos x="20" y="9"/>
              </a:cxn>
            </a:cxnLst>
            <a:rect l="0" t="0" r="r" b="b"/>
            <a:pathLst>
              <a:path w="20" h="20">
                <a:moveTo>
                  <a:pt x="20" y="9"/>
                </a:moveTo>
                <a:cubicBezTo>
                  <a:pt x="20" y="15"/>
                  <a:pt x="16" y="20"/>
                  <a:pt x="11" y="20"/>
                </a:cubicBezTo>
                <a:cubicBezTo>
                  <a:pt x="5" y="20"/>
                  <a:pt x="0" y="16"/>
                  <a:pt x="0" y="11"/>
                </a:cubicBezTo>
                <a:cubicBezTo>
                  <a:pt x="0" y="5"/>
                  <a:pt x="4" y="0"/>
                  <a:pt x="9" y="0"/>
                </a:cubicBezTo>
                <a:cubicBezTo>
                  <a:pt x="15" y="0"/>
                  <a:pt x="20" y="4"/>
                  <a:pt x="20" y="9"/>
                </a:cubicBezTo>
                <a:close/>
              </a:path>
            </a:pathLst>
          </a:custGeom>
          <a:solidFill>
            <a:srgbClr val="000000"/>
          </a:solidFill>
          <a:ln w="9525">
            <a:noFill/>
            <a:round/>
            <a:headEnd/>
            <a:tailEnd/>
          </a:ln>
        </p:spPr>
        <p:txBody>
          <a:bodyPr/>
          <a:lstStyle/>
          <a:p>
            <a:endParaRPr lang="en-US" dirty="0"/>
          </a:p>
        </p:txBody>
      </p:sp>
      <p:sp>
        <p:nvSpPr>
          <p:cNvPr id="288847" name="Freeform 79"/>
          <p:cNvSpPr>
            <a:spLocks/>
          </p:cNvSpPr>
          <p:nvPr/>
        </p:nvSpPr>
        <p:spPr bwMode="auto">
          <a:xfrm>
            <a:off x="3529409" y="4916041"/>
            <a:ext cx="98425" cy="112713"/>
          </a:xfrm>
          <a:custGeom>
            <a:avLst/>
            <a:gdLst/>
            <a:ahLst/>
            <a:cxnLst>
              <a:cxn ang="0">
                <a:pos x="20" y="10"/>
              </a:cxn>
              <a:cxn ang="0">
                <a:pos x="11" y="21"/>
              </a:cxn>
              <a:cxn ang="0">
                <a:pos x="0" y="12"/>
              </a:cxn>
              <a:cxn ang="0">
                <a:pos x="9" y="1"/>
              </a:cxn>
              <a:cxn ang="0">
                <a:pos x="20" y="10"/>
              </a:cxn>
            </a:cxnLst>
            <a:rect l="0" t="0" r="r" b="b"/>
            <a:pathLst>
              <a:path w="20" h="21">
                <a:moveTo>
                  <a:pt x="20" y="10"/>
                </a:moveTo>
                <a:cubicBezTo>
                  <a:pt x="20" y="16"/>
                  <a:pt x="16" y="20"/>
                  <a:pt x="11" y="21"/>
                </a:cubicBezTo>
                <a:cubicBezTo>
                  <a:pt x="5" y="21"/>
                  <a:pt x="0" y="17"/>
                  <a:pt x="0" y="12"/>
                </a:cubicBezTo>
                <a:cubicBezTo>
                  <a:pt x="0" y="6"/>
                  <a:pt x="4" y="1"/>
                  <a:pt x="9" y="1"/>
                </a:cubicBezTo>
                <a:cubicBezTo>
                  <a:pt x="15" y="0"/>
                  <a:pt x="20" y="5"/>
                  <a:pt x="20" y="10"/>
                </a:cubicBezTo>
                <a:close/>
              </a:path>
            </a:pathLst>
          </a:custGeom>
          <a:solidFill>
            <a:srgbClr val="000000"/>
          </a:solidFill>
          <a:ln w="9525">
            <a:noFill/>
            <a:round/>
            <a:headEnd/>
            <a:tailEnd/>
          </a:ln>
        </p:spPr>
        <p:txBody>
          <a:bodyPr/>
          <a:lstStyle/>
          <a:p>
            <a:endParaRPr lang="en-US" dirty="0"/>
          </a:p>
        </p:txBody>
      </p:sp>
      <p:sp>
        <p:nvSpPr>
          <p:cNvPr id="288848" name="Freeform 80"/>
          <p:cNvSpPr>
            <a:spLocks/>
          </p:cNvSpPr>
          <p:nvPr/>
        </p:nvSpPr>
        <p:spPr bwMode="auto">
          <a:xfrm>
            <a:off x="3529409" y="4557266"/>
            <a:ext cx="98425" cy="112713"/>
          </a:xfrm>
          <a:custGeom>
            <a:avLst/>
            <a:gdLst/>
            <a:ahLst/>
            <a:cxnLst>
              <a:cxn ang="0">
                <a:pos x="20" y="10"/>
              </a:cxn>
              <a:cxn ang="0">
                <a:pos x="11" y="21"/>
              </a:cxn>
              <a:cxn ang="0">
                <a:pos x="0" y="11"/>
              </a:cxn>
              <a:cxn ang="0">
                <a:pos x="9" y="1"/>
              </a:cxn>
              <a:cxn ang="0">
                <a:pos x="20" y="10"/>
              </a:cxn>
            </a:cxnLst>
            <a:rect l="0" t="0" r="r" b="b"/>
            <a:pathLst>
              <a:path w="20" h="21">
                <a:moveTo>
                  <a:pt x="20" y="10"/>
                </a:moveTo>
                <a:cubicBezTo>
                  <a:pt x="20" y="16"/>
                  <a:pt x="16" y="20"/>
                  <a:pt x="11" y="21"/>
                </a:cubicBezTo>
                <a:cubicBezTo>
                  <a:pt x="5" y="21"/>
                  <a:pt x="0" y="17"/>
                  <a:pt x="0" y="11"/>
                </a:cubicBezTo>
                <a:cubicBezTo>
                  <a:pt x="0" y="6"/>
                  <a:pt x="4" y="1"/>
                  <a:pt x="9" y="1"/>
                </a:cubicBezTo>
                <a:cubicBezTo>
                  <a:pt x="15" y="0"/>
                  <a:pt x="20" y="4"/>
                  <a:pt x="20" y="10"/>
                </a:cubicBezTo>
                <a:close/>
              </a:path>
            </a:pathLst>
          </a:custGeom>
          <a:solidFill>
            <a:srgbClr val="000000"/>
          </a:solidFill>
          <a:ln w="9525">
            <a:noFill/>
            <a:round/>
            <a:headEnd/>
            <a:tailEnd/>
          </a:ln>
        </p:spPr>
        <p:txBody>
          <a:bodyPr/>
          <a:lstStyle/>
          <a:p>
            <a:endParaRPr lang="en-US" dirty="0"/>
          </a:p>
        </p:txBody>
      </p:sp>
      <p:sp>
        <p:nvSpPr>
          <p:cNvPr id="288849" name="Freeform 81"/>
          <p:cNvSpPr>
            <a:spLocks/>
          </p:cNvSpPr>
          <p:nvPr/>
        </p:nvSpPr>
        <p:spPr bwMode="auto">
          <a:xfrm>
            <a:off x="4005659" y="4469954"/>
            <a:ext cx="104775" cy="114300"/>
          </a:xfrm>
          <a:custGeom>
            <a:avLst/>
            <a:gdLst/>
            <a:ahLst/>
            <a:cxnLst>
              <a:cxn ang="0">
                <a:pos x="20" y="10"/>
              </a:cxn>
              <a:cxn ang="0">
                <a:pos x="11" y="20"/>
              </a:cxn>
              <a:cxn ang="0">
                <a:pos x="0" y="11"/>
              </a:cxn>
              <a:cxn ang="0">
                <a:pos x="10" y="0"/>
              </a:cxn>
              <a:cxn ang="0">
                <a:pos x="20" y="10"/>
              </a:cxn>
            </a:cxnLst>
            <a:rect l="0" t="0" r="r" b="b"/>
            <a:pathLst>
              <a:path w="21" h="21">
                <a:moveTo>
                  <a:pt x="20" y="10"/>
                </a:moveTo>
                <a:cubicBezTo>
                  <a:pt x="21" y="15"/>
                  <a:pt x="17" y="20"/>
                  <a:pt x="11" y="20"/>
                </a:cubicBezTo>
                <a:cubicBezTo>
                  <a:pt x="6" y="21"/>
                  <a:pt x="1" y="17"/>
                  <a:pt x="0" y="11"/>
                </a:cubicBezTo>
                <a:cubicBezTo>
                  <a:pt x="0" y="6"/>
                  <a:pt x="4" y="1"/>
                  <a:pt x="10" y="0"/>
                </a:cubicBezTo>
                <a:cubicBezTo>
                  <a:pt x="15" y="0"/>
                  <a:pt x="20" y="4"/>
                  <a:pt x="20" y="10"/>
                </a:cubicBezTo>
                <a:close/>
              </a:path>
            </a:pathLst>
          </a:custGeom>
          <a:solidFill>
            <a:srgbClr val="000000"/>
          </a:solidFill>
          <a:ln w="9525">
            <a:noFill/>
            <a:round/>
            <a:headEnd/>
            <a:tailEnd/>
          </a:ln>
        </p:spPr>
        <p:txBody>
          <a:bodyPr/>
          <a:lstStyle/>
          <a:p>
            <a:endParaRPr lang="en-US" dirty="0"/>
          </a:p>
        </p:txBody>
      </p:sp>
      <p:sp>
        <p:nvSpPr>
          <p:cNvPr id="288850" name="Freeform 82"/>
          <p:cNvSpPr>
            <a:spLocks/>
          </p:cNvSpPr>
          <p:nvPr/>
        </p:nvSpPr>
        <p:spPr bwMode="auto">
          <a:xfrm>
            <a:off x="4005659" y="4760466"/>
            <a:ext cx="104775" cy="106363"/>
          </a:xfrm>
          <a:custGeom>
            <a:avLst/>
            <a:gdLst/>
            <a:ahLst/>
            <a:cxnLst>
              <a:cxn ang="0">
                <a:pos x="20" y="9"/>
              </a:cxn>
              <a:cxn ang="0">
                <a:pos x="11" y="20"/>
              </a:cxn>
              <a:cxn ang="0">
                <a:pos x="0" y="11"/>
              </a:cxn>
              <a:cxn ang="0">
                <a:pos x="10" y="0"/>
              </a:cxn>
              <a:cxn ang="0">
                <a:pos x="20" y="9"/>
              </a:cxn>
            </a:cxnLst>
            <a:rect l="0" t="0" r="r" b="b"/>
            <a:pathLst>
              <a:path w="21" h="20">
                <a:moveTo>
                  <a:pt x="20" y="9"/>
                </a:moveTo>
                <a:cubicBezTo>
                  <a:pt x="21" y="15"/>
                  <a:pt x="17" y="20"/>
                  <a:pt x="11" y="20"/>
                </a:cubicBezTo>
                <a:cubicBezTo>
                  <a:pt x="6" y="20"/>
                  <a:pt x="1" y="16"/>
                  <a:pt x="0" y="11"/>
                </a:cubicBezTo>
                <a:cubicBezTo>
                  <a:pt x="0" y="5"/>
                  <a:pt x="4" y="0"/>
                  <a:pt x="10" y="0"/>
                </a:cubicBezTo>
                <a:cubicBezTo>
                  <a:pt x="15" y="0"/>
                  <a:pt x="20" y="4"/>
                  <a:pt x="20" y="9"/>
                </a:cubicBezTo>
                <a:close/>
              </a:path>
            </a:pathLst>
          </a:custGeom>
          <a:solidFill>
            <a:srgbClr val="000000"/>
          </a:solidFill>
          <a:ln w="9525">
            <a:noFill/>
            <a:round/>
            <a:headEnd/>
            <a:tailEnd/>
          </a:ln>
        </p:spPr>
        <p:txBody>
          <a:bodyPr/>
          <a:lstStyle/>
          <a:p>
            <a:endParaRPr lang="en-US" dirty="0"/>
          </a:p>
        </p:txBody>
      </p:sp>
      <p:sp>
        <p:nvSpPr>
          <p:cNvPr id="288851" name="Freeform 83"/>
          <p:cNvSpPr>
            <a:spLocks/>
          </p:cNvSpPr>
          <p:nvPr/>
        </p:nvSpPr>
        <p:spPr bwMode="auto">
          <a:xfrm>
            <a:off x="4005659" y="5268466"/>
            <a:ext cx="104775" cy="114300"/>
          </a:xfrm>
          <a:custGeom>
            <a:avLst/>
            <a:gdLst/>
            <a:ahLst/>
            <a:cxnLst>
              <a:cxn ang="0">
                <a:pos x="20" y="10"/>
              </a:cxn>
              <a:cxn ang="0">
                <a:pos x="11" y="20"/>
              </a:cxn>
              <a:cxn ang="0">
                <a:pos x="0" y="11"/>
              </a:cxn>
              <a:cxn ang="0">
                <a:pos x="10" y="0"/>
              </a:cxn>
              <a:cxn ang="0">
                <a:pos x="20" y="10"/>
              </a:cxn>
            </a:cxnLst>
            <a:rect l="0" t="0" r="r" b="b"/>
            <a:pathLst>
              <a:path w="21" h="21">
                <a:moveTo>
                  <a:pt x="20" y="10"/>
                </a:moveTo>
                <a:cubicBezTo>
                  <a:pt x="21" y="15"/>
                  <a:pt x="17" y="20"/>
                  <a:pt x="11" y="20"/>
                </a:cubicBezTo>
                <a:cubicBezTo>
                  <a:pt x="6" y="21"/>
                  <a:pt x="1" y="17"/>
                  <a:pt x="0" y="11"/>
                </a:cubicBezTo>
                <a:cubicBezTo>
                  <a:pt x="0" y="6"/>
                  <a:pt x="4" y="1"/>
                  <a:pt x="10" y="0"/>
                </a:cubicBezTo>
                <a:cubicBezTo>
                  <a:pt x="15" y="0"/>
                  <a:pt x="20" y="4"/>
                  <a:pt x="20" y="10"/>
                </a:cubicBezTo>
                <a:close/>
              </a:path>
            </a:pathLst>
          </a:custGeom>
          <a:solidFill>
            <a:srgbClr val="000000"/>
          </a:solidFill>
          <a:ln w="9525">
            <a:noFill/>
            <a:round/>
            <a:headEnd/>
            <a:tailEnd/>
          </a:ln>
        </p:spPr>
        <p:txBody>
          <a:bodyPr/>
          <a:lstStyle/>
          <a:p>
            <a:endParaRPr lang="en-US" dirty="0"/>
          </a:p>
        </p:txBody>
      </p:sp>
      <p:sp>
        <p:nvSpPr>
          <p:cNvPr id="288852" name="Freeform 84"/>
          <p:cNvSpPr>
            <a:spLocks/>
          </p:cNvSpPr>
          <p:nvPr/>
        </p:nvSpPr>
        <p:spPr bwMode="auto">
          <a:xfrm>
            <a:off x="4483497" y="5317679"/>
            <a:ext cx="106362" cy="112712"/>
          </a:xfrm>
          <a:custGeom>
            <a:avLst/>
            <a:gdLst/>
            <a:ahLst/>
            <a:cxnLst>
              <a:cxn ang="0">
                <a:pos x="21" y="10"/>
              </a:cxn>
              <a:cxn ang="0">
                <a:pos x="12" y="20"/>
              </a:cxn>
              <a:cxn ang="0">
                <a:pos x="1" y="11"/>
              </a:cxn>
              <a:cxn ang="0">
                <a:pos x="10" y="0"/>
              </a:cxn>
              <a:cxn ang="0">
                <a:pos x="21" y="10"/>
              </a:cxn>
            </a:cxnLst>
            <a:rect l="0" t="0" r="r" b="b"/>
            <a:pathLst>
              <a:path w="21" h="21">
                <a:moveTo>
                  <a:pt x="21" y="10"/>
                </a:moveTo>
                <a:cubicBezTo>
                  <a:pt x="21" y="15"/>
                  <a:pt x="17" y="20"/>
                  <a:pt x="12" y="20"/>
                </a:cubicBezTo>
                <a:cubicBezTo>
                  <a:pt x="6" y="21"/>
                  <a:pt x="1" y="17"/>
                  <a:pt x="1" y="11"/>
                </a:cubicBezTo>
                <a:cubicBezTo>
                  <a:pt x="0" y="6"/>
                  <a:pt x="5" y="1"/>
                  <a:pt x="10" y="0"/>
                </a:cubicBezTo>
                <a:cubicBezTo>
                  <a:pt x="16" y="0"/>
                  <a:pt x="20" y="4"/>
                  <a:pt x="21" y="10"/>
                </a:cubicBezTo>
                <a:close/>
              </a:path>
            </a:pathLst>
          </a:custGeom>
          <a:solidFill>
            <a:srgbClr val="000000"/>
          </a:solidFill>
          <a:ln w="9525">
            <a:noFill/>
            <a:round/>
            <a:headEnd/>
            <a:tailEnd/>
          </a:ln>
        </p:spPr>
        <p:txBody>
          <a:bodyPr/>
          <a:lstStyle/>
          <a:p>
            <a:endParaRPr lang="en-US" dirty="0"/>
          </a:p>
        </p:txBody>
      </p:sp>
      <p:sp>
        <p:nvSpPr>
          <p:cNvPr id="288853" name="Freeform 85"/>
          <p:cNvSpPr>
            <a:spLocks/>
          </p:cNvSpPr>
          <p:nvPr/>
        </p:nvSpPr>
        <p:spPr bwMode="auto">
          <a:xfrm>
            <a:off x="4483497" y="4598541"/>
            <a:ext cx="106362" cy="112713"/>
          </a:xfrm>
          <a:custGeom>
            <a:avLst/>
            <a:gdLst/>
            <a:ahLst/>
            <a:cxnLst>
              <a:cxn ang="0">
                <a:pos x="21" y="9"/>
              </a:cxn>
              <a:cxn ang="0">
                <a:pos x="12" y="20"/>
              </a:cxn>
              <a:cxn ang="0">
                <a:pos x="1" y="11"/>
              </a:cxn>
              <a:cxn ang="0">
                <a:pos x="10" y="0"/>
              </a:cxn>
              <a:cxn ang="0">
                <a:pos x="21" y="9"/>
              </a:cxn>
            </a:cxnLst>
            <a:rect l="0" t="0" r="r" b="b"/>
            <a:pathLst>
              <a:path w="21" h="21">
                <a:moveTo>
                  <a:pt x="21" y="9"/>
                </a:moveTo>
                <a:cubicBezTo>
                  <a:pt x="21" y="15"/>
                  <a:pt x="17" y="20"/>
                  <a:pt x="12" y="20"/>
                </a:cubicBezTo>
                <a:cubicBezTo>
                  <a:pt x="6" y="21"/>
                  <a:pt x="1" y="16"/>
                  <a:pt x="1" y="11"/>
                </a:cubicBezTo>
                <a:cubicBezTo>
                  <a:pt x="0" y="5"/>
                  <a:pt x="5" y="1"/>
                  <a:pt x="10" y="0"/>
                </a:cubicBezTo>
                <a:cubicBezTo>
                  <a:pt x="16" y="0"/>
                  <a:pt x="20" y="4"/>
                  <a:pt x="21" y="9"/>
                </a:cubicBezTo>
                <a:close/>
              </a:path>
            </a:pathLst>
          </a:custGeom>
          <a:solidFill>
            <a:srgbClr val="000000"/>
          </a:solidFill>
          <a:ln w="9525">
            <a:noFill/>
            <a:round/>
            <a:headEnd/>
            <a:tailEnd/>
          </a:ln>
        </p:spPr>
        <p:txBody>
          <a:bodyPr/>
          <a:lstStyle/>
          <a:p>
            <a:endParaRPr lang="en-US" dirty="0"/>
          </a:p>
        </p:txBody>
      </p:sp>
      <p:sp>
        <p:nvSpPr>
          <p:cNvPr id="288854" name="Freeform 86"/>
          <p:cNvSpPr>
            <a:spLocks/>
          </p:cNvSpPr>
          <p:nvPr/>
        </p:nvSpPr>
        <p:spPr bwMode="auto">
          <a:xfrm>
            <a:off x="4483497" y="4358829"/>
            <a:ext cx="106362" cy="111125"/>
          </a:xfrm>
          <a:custGeom>
            <a:avLst/>
            <a:gdLst/>
            <a:ahLst/>
            <a:cxnLst>
              <a:cxn ang="0">
                <a:pos x="21" y="10"/>
              </a:cxn>
              <a:cxn ang="0">
                <a:pos x="12" y="20"/>
              </a:cxn>
              <a:cxn ang="0">
                <a:pos x="1" y="11"/>
              </a:cxn>
              <a:cxn ang="0">
                <a:pos x="10" y="0"/>
              </a:cxn>
              <a:cxn ang="0">
                <a:pos x="21" y="10"/>
              </a:cxn>
            </a:cxnLst>
            <a:rect l="0" t="0" r="r" b="b"/>
            <a:pathLst>
              <a:path w="21" h="21">
                <a:moveTo>
                  <a:pt x="21" y="10"/>
                </a:moveTo>
                <a:cubicBezTo>
                  <a:pt x="21" y="15"/>
                  <a:pt x="17" y="20"/>
                  <a:pt x="12" y="20"/>
                </a:cubicBezTo>
                <a:cubicBezTo>
                  <a:pt x="6" y="21"/>
                  <a:pt x="1" y="17"/>
                  <a:pt x="1" y="11"/>
                </a:cubicBezTo>
                <a:cubicBezTo>
                  <a:pt x="0" y="6"/>
                  <a:pt x="5" y="1"/>
                  <a:pt x="10" y="0"/>
                </a:cubicBezTo>
                <a:cubicBezTo>
                  <a:pt x="16" y="0"/>
                  <a:pt x="20" y="4"/>
                  <a:pt x="21" y="10"/>
                </a:cubicBezTo>
                <a:close/>
              </a:path>
            </a:pathLst>
          </a:custGeom>
          <a:solidFill>
            <a:srgbClr val="000000"/>
          </a:solidFill>
          <a:ln w="9525">
            <a:noFill/>
            <a:round/>
            <a:headEnd/>
            <a:tailEnd/>
          </a:ln>
        </p:spPr>
        <p:txBody>
          <a:bodyPr/>
          <a:lstStyle/>
          <a:p>
            <a:endParaRPr lang="en-US" dirty="0"/>
          </a:p>
        </p:txBody>
      </p:sp>
      <p:sp>
        <p:nvSpPr>
          <p:cNvPr id="288855" name="Freeform 87"/>
          <p:cNvSpPr>
            <a:spLocks/>
          </p:cNvSpPr>
          <p:nvPr/>
        </p:nvSpPr>
        <p:spPr bwMode="auto">
          <a:xfrm>
            <a:off x="4966097" y="4235004"/>
            <a:ext cx="106362" cy="106362"/>
          </a:xfrm>
          <a:custGeom>
            <a:avLst/>
            <a:gdLst/>
            <a:ahLst/>
            <a:cxnLst>
              <a:cxn ang="0">
                <a:pos x="20" y="9"/>
              </a:cxn>
              <a:cxn ang="0">
                <a:pos x="11" y="20"/>
              </a:cxn>
              <a:cxn ang="0">
                <a:pos x="0" y="11"/>
              </a:cxn>
              <a:cxn ang="0">
                <a:pos x="9" y="0"/>
              </a:cxn>
              <a:cxn ang="0">
                <a:pos x="20" y="9"/>
              </a:cxn>
            </a:cxnLst>
            <a:rect l="0" t="0" r="r" b="b"/>
            <a:pathLst>
              <a:path w="21" h="20">
                <a:moveTo>
                  <a:pt x="20" y="9"/>
                </a:moveTo>
                <a:cubicBezTo>
                  <a:pt x="21" y="15"/>
                  <a:pt x="16" y="20"/>
                  <a:pt x="11" y="20"/>
                </a:cubicBezTo>
                <a:cubicBezTo>
                  <a:pt x="5" y="20"/>
                  <a:pt x="1" y="16"/>
                  <a:pt x="0" y="11"/>
                </a:cubicBezTo>
                <a:cubicBezTo>
                  <a:pt x="0" y="5"/>
                  <a:pt x="4" y="0"/>
                  <a:pt x="9" y="0"/>
                </a:cubicBezTo>
                <a:cubicBezTo>
                  <a:pt x="15" y="0"/>
                  <a:pt x="20" y="4"/>
                  <a:pt x="20" y="9"/>
                </a:cubicBezTo>
                <a:close/>
              </a:path>
            </a:pathLst>
          </a:custGeom>
          <a:solidFill>
            <a:srgbClr val="000000"/>
          </a:solidFill>
          <a:ln w="9525">
            <a:noFill/>
            <a:round/>
            <a:headEnd/>
            <a:tailEnd/>
          </a:ln>
        </p:spPr>
        <p:txBody>
          <a:bodyPr/>
          <a:lstStyle/>
          <a:p>
            <a:endParaRPr lang="en-US" dirty="0"/>
          </a:p>
        </p:txBody>
      </p:sp>
      <p:sp>
        <p:nvSpPr>
          <p:cNvPr id="288856" name="Freeform 88"/>
          <p:cNvSpPr>
            <a:spLocks/>
          </p:cNvSpPr>
          <p:nvPr/>
        </p:nvSpPr>
        <p:spPr bwMode="auto">
          <a:xfrm>
            <a:off x="4966097" y="4439791"/>
            <a:ext cx="106362" cy="112713"/>
          </a:xfrm>
          <a:custGeom>
            <a:avLst/>
            <a:gdLst/>
            <a:ahLst/>
            <a:cxnLst>
              <a:cxn ang="0">
                <a:pos x="20" y="10"/>
              </a:cxn>
              <a:cxn ang="0">
                <a:pos x="11" y="20"/>
              </a:cxn>
              <a:cxn ang="0">
                <a:pos x="0" y="11"/>
              </a:cxn>
              <a:cxn ang="0">
                <a:pos x="9" y="0"/>
              </a:cxn>
              <a:cxn ang="0">
                <a:pos x="20" y="10"/>
              </a:cxn>
            </a:cxnLst>
            <a:rect l="0" t="0" r="r" b="b"/>
            <a:pathLst>
              <a:path w="21" h="21">
                <a:moveTo>
                  <a:pt x="20" y="10"/>
                </a:moveTo>
                <a:cubicBezTo>
                  <a:pt x="21" y="15"/>
                  <a:pt x="16" y="20"/>
                  <a:pt x="11" y="20"/>
                </a:cubicBezTo>
                <a:cubicBezTo>
                  <a:pt x="5" y="21"/>
                  <a:pt x="1" y="17"/>
                  <a:pt x="0" y="11"/>
                </a:cubicBezTo>
                <a:cubicBezTo>
                  <a:pt x="0" y="6"/>
                  <a:pt x="4" y="1"/>
                  <a:pt x="9" y="0"/>
                </a:cubicBezTo>
                <a:cubicBezTo>
                  <a:pt x="15" y="0"/>
                  <a:pt x="20" y="4"/>
                  <a:pt x="20" y="10"/>
                </a:cubicBezTo>
                <a:close/>
              </a:path>
            </a:pathLst>
          </a:custGeom>
          <a:solidFill>
            <a:srgbClr val="000000"/>
          </a:solidFill>
          <a:ln w="9525">
            <a:noFill/>
            <a:round/>
            <a:headEnd/>
            <a:tailEnd/>
          </a:ln>
        </p:spPr>
        <p:txBody>
          <a:bodyPr/>
          <a:lstStyle/>
          <a:p>
            <a:endParaRPr lang="en-US" dirty="0"/>
          </a:p>
        </p:txBody>
      </p:sp>
      <p:sp>
        <p:nvSpPr>
          <p:cNvPr id="288857" name="Freeform 89"/>
          <p:cNvSpPr>
            <a:spLocks/>
          </p:cNvSpPr>
          <p:nvPr/>
        </p:nvSpPr>
        <p:spPr bwMode="auto">
          <a:xfrm>
            <a:off x="4966097" y="5349429"/>
            <a:ext cx="106362" cy="112712"/>
          </a:xfrm>
          <a:custGeom>
            <a:avLst/>
            <a:gdLst/>
            <a:ahLst/>
            <a:cxnLst>
              <a:cxn ang="0">
                <a:pos x="20" y="10"/>
              </a:cxn>
              <a:cxn ang="0">
                <a:pos x="11" y="21"/>
              </a:cxn>
              <a:cxn ang="0">
                <a:pos x="0" y="11"/>
              </a:cxn>
              <a:cxn ang="0">
                <a:pos x="9" y="1"/>
              </a:cxn>
              <a:cxn ang="0">
                <a:pos x="20" y="10"/>
              </a:cxn>
            </a:cxnLst>
            <a:rect l="0" t="0" r="r" b="b"/>
            <a:pathLst>
              <a:path w="21" h="21">
                <a:moveTo>
                  <a:pt x="20" y="10"/>
                </a:moveTo>
                <a:cubicBezTo>
                  <a:pt x="21" y="16"/>
                  <a:pt x="16" y="20"/>
                  <a:pt x="11" y="21"/>
                </a:cubicBezTo>
                <a:cubicBezTo>
                  <a:pt x="5" y="21"/>
                  <a:pt x="1" y="17"/>
                  <a:pt x="0" y="11"/>
                </a:cubicBezTo>
                <a:cubicBezTo>
                  <a:pt x="0" y="6"/>
                  <a:pt x="4" y="1"/>
                  <a:pt x="9" y="1"/>
                </a:cubicBezTo>
                <a:cubicBezTo>
                  <a:pt x="15" y="0"/>
                  <a:pt x="20" y="5"/>
                  <a:pt x="20" y="10"/>
                </a:cubicBezTo>
                <a:close/>
              </a:path>
            </a:pathLst>
          </a:custGeom>
          <a:solidFill>
            <a:srgbClr val="000000"/>
          </a:solidFill>
          <a:ln w="9525">
            <a:noFill/>
            <a:round/>
            <a:headEnd/>
            <a:tailEnd/>
          </a:ln>
        </p:spPr>
        <p:txBody>
          <a:bodyPr/>
          <a:lstStyle/>
          <a:p>
            <a:endParaRPr lang="en-US" dirty="0"/>
          </a:p>
        </p:txBody>
      </p:sp>
      <p:sp>
        <p:nvSpPr>
          <p:cNvPr id="288858" name="Freeform 90"/>
          <p:cNvSpPr>
            <a:spLocks/>
          </p:cNvSpPr>
          <p:nvPr/>
        </p:nvSpPr>
        <p:spPr bwMode="auto">
          <a:xfrm>
            <a:off x="5445522" y="5376416"/>
            <a:ext cx="104775" cy="112713"/>
          </a:xfrm>
          <a:custGeom>
            <a:avLst/>
            <a:gdLst/>
            <a:ahLst/>
            <a:cxnLst>
              <a:cxn ang="0">
                <a:pos x="21" y="10"/>
              </a:cxn>
              <a:cxn ang="0">
                <a:pos x="11" y="21"/>
              </a:cxn>
              <a:cxn ang="0">
                <a:pos x="1" y="11"/>
              </a:cxn>
              <a:cxn ang="0">
                <a:pos x="10" y="1"/>
              </a:cxn>
              <a:cxn ang="0">
                <a:pos x="21" y="10"/>
              </a:cxn>
            </a:cxnLst>
            <a:rect l="0" t="0" r="r" b="b"/>
            <a:pathLst>
              <a:path w="21" h="21">
                <a:moveTo>
                  <a:pt x="21" y="10"/>
                </a:moveTo>
                <a:cubicBezTo>
                  <a:pt x="21" y="15"/>
                  <a:pt x="17" y="20"/>
                  <a:pt x="11" y="21"/>
                </a:cubicBezTo>
                <a:cubicBezTo>
                  <a:pt x="6" y="21"/>
                  <a:pt x="1" y="17"/>
                  <a:pt x="1" y="11"/>
                </a:cubicBezTo>
                <a:cubicBezTo>
                  <a:pt x="0" y="6"/>
                  <a:pt x="4" y="1"/>
                  <a:pt x="10" y="1"/>
                </a:cubicBezTo>
                <a:cubicBezTo>
                  <a:pt x="15" y="0"/>
                  <a:pt x="20" y="4"/>
                  <a:pt x="21" y="10"/>
                </a:cubicBezTo>
                <a:close/>
              </a:path>
            </a:pathLst>
          </a:custGeom>
          <a:solidFill>
            <a:srgbClr val="000000"/>
          </a:solidFill>
          <a:ln w="9525">
            <a:noFill/>
            <a:round/>
            <a:headEnd/>
            <a:tailEnd/>
          </a:ln>
        </p:spPr>
        <p:txBody>
          <a:bodyPr/>
          <a:lstStyle/>
          <a:p>
            <a:endParaRPr lang="en-US" dirty="0"/>
          </a:p>
        </p:txBody>
      </p:sp>
      <p:sp>
        <p:nvSpPr>
          <p:cNvPr id="288859" name="Freeform 91"/>
          <p:cNvSpPr>
            <a:spLocks/>
          </p:cNvSpPr>
          <p:nvPr/>
        </p:nvSpPr>
        <p:spPr bwMode="auto">
          <a:xfrm>
            <a:off x="5445522" y="4277866"/>
            <a:ext cx="104775" cy="112713"/>
          </a:xfrm>
          <a:custGeom>
            <a:avLst/>
            <a:gdLst/>
            <a:ahLst/>
            <a:cxnLst>
              <a:cxn ang="0">
                <a:pos x="21" y="10"/>
              </a:cxn>
              <a:cxn ang="0">
                <a:pos x="11" y="21"/>
              </a:cxn>
              <a:cxn ang="0">
                <a:pos x="1" y="11"/>
              </a:cxn>
              <a:cxn ang="0">
                <a:pos x="10" y="1"/>
              </a:cxn>
              <a:cxn ang="0">
                <a:pos x="21" y="10"/>
              </a:cxn>
            </a:cxnLst>
            <a:rect l="0" t="0" r="r" b="b"/>
            <a:pathLst>
              <a:path w="21" h="21">
                <a:moveTo>
                  <a:pt x="21" y="10"/>
                </a:moveTo>
                <a:cubicBezTo>
                  <a:pt x="21" y="15"/>
                  <a:pt x="17" y="20"/>
                  <a:pt x="11" y="21"/>
                </a:cubicBezTo>
                <a:cubicBezTo>
                  <a:pt x="6" y="21"/>
                  <a:pt x="1" y="17"/>
                  <a:pt x="1" y="11"/>
                </a:cubicBezTo>
                <a:cubicBezTo>
                  <a:pt x="0" y="6"/>
                  <a:pt x="4" y="1"/>
                  <a:pt x="10" y="1"/>
                </a:cubicBezTo>
                <a:cubicBezTo>
                  <a:pt x="15" y="0"/>
                  <a:pt x="20" y="4"/>
                  <a:pt x="21" y="10"/>
                </a:cubicBezTo>
                <a:close/>
              </a:path>
            </a:pathLst>
          </a:custGeom>
          <a:solidFill>
            <a:srgbClr val="000000"/>
          </a:solidFill>
          <a:ln w="9525">
            <a:noFill/>
            <a:round/>
            <a:headEnd/>
            <a:tailEnd/>
          </a:ln>
        </p:spPr>
        <p:txBody>
          <a:bodyPr/>
          <a:lstStyle/>
          <a:p>
            <a:endParaRPr lang="en-US" dirty="0"/>
          </a:p>
        </p:txBody>
      </p:sp>
      <p:sp>
        <p:nvSpPr>
          <p:cNvPr id="288860" name="Freeform 92"/>
          <p:cNvSpPr>
            <a:spLocks/>
          </p:cNvSpPr>
          <p:nvPr/>
        </p:nvSpPr>
        <p:spPr bwMode="auto">
          <a:xfrm>
            <a:off x="5445522" y="4100066"/>
            <a:ext cx="104775" cy="107950"/>
          </a:xfrm>
          <a:custGeom>
            <a:avLst/>
            <a:gdLst/>
            <a:ahLst/>
            <a:cxnLst>
              <a:cxn ang="0">
                <a:pos x="21" y="9"/>
              </a:cxn>
              <a:cxn ang="0">
                <a:pos x="11" y="20"/>
              </a:cxn>
              <a:cxn ang="0">
                <a:pos x="1" y="11"/>
              </a:cxn>
              <a:cxn ang="0">
                <a:pos x="10" y="0"/>
              </a:cxn>
              <a:cxn ang="0">
                <a:pos x="21" y="9"/>
              </a:cxn>
            </a:cxnLst>
            <a:rect l="0" t="0" r="r" b="b"/>
            <a:pathLst>
              <a:path w="21" h="20">
                <a:moveTo>
                  <a:pt x="21" y="9"/>
                </a:moveTo>
                <a:cubicBezTo>
                  <a:pt x="21" y="15"/>
                  <a:pt x="17" y="20"/>
                  <a:pt x="11" y="20"/>
                </a:cubicBezTo>
                <a:cubicBezTo>
                  <a:pt x="6" y="20"/>
                  <a:pt x="1" y="16"/>
                  <a:pt x="1" y="11"/>
                </a:cubicBezTo>
                <a:cubicBezTo>
                  <a:pt x="0" y="5"/>
                  <a:pt x="4" y="0"/>
                  <a:pt x="10" y="0"/>
                </a:cubicBezTo>
                <a:cubicBezTo>
                  <a:pt x="15" y="0"/>
                  <a:pt x="20" y="4"/>
                  <a:pt x="21" y="9"/>
                </a:cubicBezTo>
                <a:close/>
              </a:path>
            </a:pathLst>
          </a:custGeom>
          <a:solidFill>
            <a:srgbClr val="000000"/>
          </a:solidFill>
          <a:ln w="9525">
            <a:noFill/>
            <a:round/>
            <a:headEnd/>
            <a:tailEnd/>
          </a:ln>
        </p:spPr>
        <p:txBody>
          <a:bodyPr/>
          <a:lstStyle/>
          <a:p>
            <a:endParaRPr lang="en-US" dirty="0"/>
          </a:p>
        </p:txBody>
      </p:sp>
      <p:sp>
        <p:nvSpPr>
          <p:cNvPr id="288861" name="Freeform 93"/>
          <p:cNvSpPr>
            <a:spLocks/>
          </p:cNvSpPr>
          <p:nvPr/>
        </p:nvSpPr>
        <p:spPr bwMode="auto">
          <a:xfrm>
            <a:off x="5928122" y="3963541"/>
            <a:ext cx="100012" cy="104775"/>
          </a:xfrm>
          <a:custGeom>
            <a:avLst/>
            <a:gdLst/>
            <a:ahLst/>
            <a:cxnLst>
              <a:cxn ang="0">
                <a:pos x="20" y="9"/>
              </a:cxn>
              <a:cxn ang="0">
                <a:pos x="11" y="20"/>
              </a:cxn>
              <a:cxn ang="0">
                <a:pos x="0" y="11"/>
              </a:cxn>
              <a:cxn ang="0">
                <a:pos x="9" y="0"/>
              </a:cxn>
              <a:cxn ang="0">
                <a:pos x="20" y="9"/>
              </a:cxn>
            </a:cxnLst>
            <a:rect l="0" t="0" r="r" b="b"/>
            <a:pathLst>
              <a:path w="20" h="20">
                <a:moveTo>
                  <a:pt x="20" y="9"/>
                </a:moveTo>
                <a:cubicBezTo>
                  <a:pt x="20" y="15"/>
                  <a:pt x="16" y="19"/>
                  <a:pt x="11" y="20"/>
                </a:cubicBezTo>
                <a:cubicBezTo>
                  <a:pt x="5" y="20"/>
                  <a:pt x="0" y="16"/>
                  <a:pt x="0" y="11"/>
                </a:cubicBezTo>
                <a:cubicBezTo>
                  <a:pt x="0" y="5"/>
                  <a:pt x="4" y="0"/>
                  <a:pt x="9" y="0"/>
                </a:cubicBezTo>
                <a:cubicBezTo>
                  <a:pt x="15" y="0"/>
                  <a:pt x="19" y="4"/>
                  <a:pt x="20" y="9"/>
                </a:cubicBezTo>
                <a:close/>
              </a:path>
            </a:pathLst>
          </a:custGeom>
          <a:solidFill>
            <a:srgbClr val="000000"/>
          </a:solidFill>
          <a:ln w="9525">
            <a:noFill/>
            <a:round/>
            <a:headEnd/>
            <a:tailEnd/>
          </a:ln>
        </p:spPr>
        <p:txBody>
          <a:bodyPr/>
          <a:lstStyle/>
          <a:p>
            <a:endParaRPr lang="en-US" dirty="0"/>
          </a:p>
        </p:txBody>
      </p:sp>
      <p:sp>
        <p:nvSpPr>
          <p:cNvPr id="288862" name="Freeform 94"/>
          <p:cNvSpPr>
            <a:spLocks/>
          </p:cNvSpPr>
          <p:nvPr/>
        </p:nvSpPr>
        <p:spPr bwMode="auto">
          <a:xfrm>
            <a:off x="5928122" y="4115941"/>
            <a:ext cx="100012" cy="114300"/>
          </a:xfrm>
          <a:custGeom>
            <a:avLst/>
            <a:gdLst/>
            <a:ahLst/>
            <a:cxnLst>
              <a:cxn ang="0">
                <a:pos x="20" y="10"/>
              </a:cxn>
              <a:cxn ang="0">
                <a:pos x="11" y="21"/>
              </a:cxn>
              <a:cxn ang="0">
                <a:pos x="0" y="11"/>
              </a:cxn>
              <a:cxn ang="0">
                <a:pos x="9" y="1"/>
              </a:cxn>
              <a:cxn ang="0">
                <a:pos x="20" y="10"/>
              </a:cxn>
            </a:cxnLst>
            <a:rect l="0" t="0" r="r" b="b"/>
            <a:pathLst>
              <a:path w="20" h="21">
                <a:moveTo>
                  <a:pt x="20" y="10"/>
                </a:moveTo>
                <a:cubicBezTo>
                  <a:pt x="20" y="16"/>
                  <a:pt x="16" y="20"/>
                  <a:pt x="11" y="21"/>
                </a:cubicBezTo>
                <a:cubicBezTo>
                  <a:pt x="5" y="21"/>
                  <a:pt x="0" y="17"/>
                  <a:pt x="0" y="11"/>
                </a:cubicBezTo>
                <a:cubicBezTo>
                  <a:pt x="0" y="6"/>
                  <a:pt x="4" y="1"/>
                  <a:pt x="9" y="1"/>
                </a:cubicBezTo>
                <a:cubicBezTo>
                  <a:pt x="15" y="0"/>
                  <a:pt x="19" y="4"/>
                  <a:pt x="20" y="10"/>
                </a:cubicBezTo>
                <a:close/>
              </a:path>
            </a:pathLst>
          </a:custGeom>
          <a:solidFill>
            <a:srgbClr val="000000"/>
          </a:solidFill>
          <a:ln w="9525">
            <a:noFill/>
            <a:round/>
            <a:headEnd/>
            <a:tailEnd/>
          </a:ln>
        </p:spPr>
        <p:txBody>
          <a:bodyPr/>
          <a:lstStyle/>
          <a:p>
            <a:endParaRPr lang="en-US" dirty="0"/>
          </a:p>
        </p:txBody>
      </p:sp>
      <p:sp>
        <p:nvSpPr>
          <p:cNvPr id="288863" name="Freeform 95"/>
          <p:cNvSpPr>
            <a:spLocks/>
          </p:cNvSpPr>
          <p:nvPr/>
        </p:nvSpPr>
        <p:spPr bwMode="auto">
          <a:xfrm>
            <a:off x="5928122" y="5398641"/>
            <a:ext cx="100012" cy="112713"/>
          </a:xfrm>
          <a:custGeom>
            <a:avLst/>
            <a:gdLst/>
            <a:ahLst/>
            <a:cxnLst>
              <a:cxn ang="0">
                <a:pos x="20" y="10"/>
              </a:cxn>
              <a:cxn ang="0">
                <a:pos x="11" y="20"/>
              </a:cxn>
              <a:cxn ang="0">
                <a:pos x="0" y="11"/>
              </a:cxn>
              <a:cxn ang="0">
                <a:pos x="9" y="0"/>
              </a:cxn>
              <a:cxn ang="0">
                <a:pos x="20" y="10"/>
              </a:cxn>
            </a:cxnLst>
            <a:rect l="0" t="0" r="r" b="b"/>
            <a:pathLst>
              <a:path w="20" h="21">
                <a:moveTo>
                  <a:pt x="20" y="10"/>
                </a:moveTo>
                <a:cubicBezTo>
                  <a:pt x="20" y="15"/>
                  <a:pt x="16" y="20"/>
                  <a:pt x="11" y="20"/>
                </a:cubicBezTo>
                <a:cubicBezTo>
                  <a:pt x="5" y="21"/>
                  <a:pt x="0" y="16"/>
                  <a:pt x="0" y="11"/>
                </a:cubicBezTo>
                <a:cubicBezTo>
                  <a:pt x="0" y="5"/>
                  <a:pt x="4" y="1"/>
                  <a:pt x="9" y="0"/>
                </a:cubicBezTo>
                <a:cubicBezTo>
                  <a:pt x="15" y="0"/>
                  <a:pt x="19" y="4"/>
                  <a:pt x="20" y="10"/>
                </a:cubicBezTo>
                <a:close/>
              </a:path>
            </a:pathLst>
          </a:custGeom>
          <a:solidFill>
            <a:srgbClr val="000000"/>
          </a:solidFill>
          <a:ln w="9525">
            <a:noFill/>
            <a:round/>
            <a:headEnd/>
            <a:tailEnd/>
          </a:ln>
        </p:spPr>
        <p:txBody>
          <a:bodyPr/>
          <a:lstStyle/>
          <a:p>
            <a:endParaRPr lang="en-US" dirty="0"/>
          </a:p>
        </p:txBody>
      </p:sp>
      <p:sp>
        <p:nvSpPr>
          <p:cNvPr id="288864" name="Freeform 96"/>
          <p:cNvSpPr>
            <a:spLocks/>
          </p:cNvSpPr>
          <p:nvPr/>
        </p:nvSpPr>
        <p:spPr bwMode="auto">
          <a:xfrm>
            <a:off x="6405959" y="3817491"/>
            <a:ext cx="106363" cy="106363"/>
          </a:xfrm>
          <a:custGeom>
            <a:avLst/>
            <a:gdLst/>
            <a:ahLst/>
            <a:cxnLst>
              <a:cxn ang="0">
                <a:pos x="20" y="9"/>
              </a:cxn>
              <a:cxn ang="0">
                <a:pos x="11" y="20"/>
              </a:cxn>
              <a:cxn ang="0">
                <a:pos x="0" y="11"/>
              </a:cxn>
              <a:cxn ang="0">
                <a:pos x="10" y="0"/>
              </a:cxn>
              <a:cxn ang="0">
                <a:pos x="20" y="9"/>
              </a:cxn>
            </a:cxnLst>
            <a:rect l="0" t="0" r="r" b="b"/>
            <a:pathLst>
              <a:path w="21" h="20">
                <a:moveTo>
                  <a:pt x="20" y="9"/>
                </a:moveTo>
                <a:cubicBezTo>
                  <a:pt x="21" y="15"/>
                  <a:pt x="16" y="20"/>
                  <a:pt x="11" y="20"/>
                </a:cubicBezTo>
                <a:cubicBezTo>
                  <a:pt x="5" y="20"/>
                  <a:pt x="1" y="16"/>
                  <a:pt x="0" y="11"/>
                </a:cubicBezTo>
                <a:cubicBezTo>
                  <a:pt x="0" y="5"/>
                  <a:pt x="4" y="0"/>
                  <a:pt x="10" y="0"/>
                </a:cubicBezTo>
                <a:cubicBezTo>
                  <a:pt x="15" y="0"/>
                  <a:pt x="20" y="4"/>
                  <a:pt x="20" y="9"/>
                </a:cubicBezTo>
                <a:close/>
              </a:path>
            </a:pathLst>
          </a:custGeom>
          <a:solidFill>
            <a:srgbClr val="000000"/>
          </a:solidFill>
          <a:ln w="9525">
            <a:noFill/>
            <a:round/>
            <a:headEnd/>
            <a:tailEnd/>
          </a:ln>
        </p:spPr>
        <p:txBody>
          <a:bodyPr/>
          <a:lstStyle/>
          <a:p>
            <a:endParaRPr lang="en-US" dirty="0"/>
          </a:p>
        </p:txBody>
      </p:sp>
      <p:sp>
        <p:nvSpPr>
          <p:cNvPr id="288865" name="Freeform 97"/>
          <p:cNvSpPr>
            <a:spLocks/>
          </p:cNvSpPr>
          <p:nvPr/>
        </p:nvSpPr>
        <p:spPr bwMode="auto">
          <a:xfrm>
            <a:off x="6405959" y="3963541"/>
            <a:ext cx="106363" cy="104775"/>
          </a:xfrm>
          <a:custGeom>
            <a:avLst/>
            <a:gdLst/>
            <a:ahLst/>
            <a:cxnLst>
              <a:cxn ang="0">
                <a:pos x="20" y="9"/>
              </a:cxn>
              <a:cxn ang="0">
                <a:pos x="11" y="20"/>
              </a:cxn>
              <a:cxn ang="0">
                <a:pos x="0" y="11"/>
              </a:cxn>
              <a:cxn ang="0">
                <a:pos x="10" y="0"/>
              </a:cxn>
              <a:cxn ang="0">
                <a:pos x="20" y="9"/>
              </a:cxn>
            </a:cxnLst>
            <a:rect l="0" t="0" r="r" b="b"/>
            <a:pathLst>
              <a:path w="21" h="20">
                <a:moveTo>
                  <a:pt x="20" y="9"/>
                </a:moveTo>
                <a:cubicBezTo>
                  <a:pt x="21" y="15"/>
                  <a:pt x="16" y="19"/>
                  <a:pt x="11" y="20"/>
                </a:cubicBezTo>
                <a:cubicBezTo>
                  <a:pt x="5" y="20"/>
                  <a:pt x="1" y="16"/>
                  <a:pt x="0" y="11"/>
                </a:cubicBezTo>
                <a:cubicBezTo>
                  <a:pt x="0" y="5"/>
                  <a:pt x="4" y="0"/>
                  <a:pt x="10" y="0"/>
                </a:cubicBezTo>
                <a:cubicBezTo>
                  <a:pt x="15" y="0"/>
                  <a:pt x="20" y="4"/>
                  <a:pt x="20" y="9"/>
                </a:cubicBezTo>
                <a:close/>
              </a:path>
            </a:pathLst>
          </a:custGeom>
          <a:solidFill>
            <a:srgbClr val="000000"/>
          </a:solidFill>
          <a:ln w="9525">
            <a:noFill/>
            <a:round/>
            <a:headEnd/>
            <a:tailEnd/>
          </a:ln>
        </p:spPr>
        <p:txBody>
          <a:bodyPr/>
          <a:lstStyle/>
          <a:p>
            <a:endParaRPr lang="en-US" dirty="0"/>
          </a:p>
        </p:txBody>
      </p:sp>
      <p:sp>
        <p:nvSpPr>
          <p:cNvPr id="288866" name="Freeform 98"/>
          <p:cNvSpPr>
            <a:spLocks/>
          </p:cNvSpPr>
          <p:nvPr/>
        </p:nvSpPr>
        <p:spPr bwMode="auto">
          <a:xfrm>
            <a:off x="6405959" y="5414516"/>
            <a:ext cx="106363" cy="112713"/>
          </a:xfrm>
          <a:custGeom>
            <a:avLst/>
            <a:gdLst/>
            <a:ahLst/>
            <a:cxnLst>
              <a:cxn ang="0">
                <a:pos x="20" y="10"/>
              </a:cxn>
              <a:cxn ang="0">
                <a:pos x="11" y="20"/>
              </a:cxn>
              <a:cxn ang="0">
                <a:pos x="0" y="11"/>
              </a:cxn>
              <a:cxn ang="0">
                <a:pos x="10" y="0"/>
              </a:cxn>
              <a:cxn ang="0">
                <a:pos x="20" y="10"/>
              </a:cxn>
            </a:cxnLst>
            <a:rect l="0" t="0" r="r" b="b"/>
            <a:pathLst>
              <a:path w="21" h="21">
                <a:moveTo>
                  <a:pt x="20" y="10"/>
                </a:moveTo>
                <a:cubicBezTo>
                  <a:pt x="21" y="15"/>
                  <a:pt x="16" y="20"/>
                  <a:pt x="11" y="20"/>
                </a:cubicBezTo>
                <a:cubicBezTo>
                  <a:pt x="5" y="21"/>
                  <a:pt x="1" y="16"/>
                  <a:pt x="0" y="11"/>
                </a:cubicBezTo>
                <a:cubicBezTo>
                  <a:pt x="0" y="5"/>
                  <a:pt x="4" y="1"/>
                  <a:pt x="10" y="0"/>
                </a:cubicBezTo>
                <a:cubicBezTo>
                  <a:pt x="15" y="0"/>
                  <a:pt x="20" y="4"/>
                  <a:pt x="20" y="10"/>
                </a:cubicBezTo>
                <a:close/>
              </a:path>
            </a:pathLst>
          </a:custGeom>
          <a:solidFill>
            <a:srgbClr val="000000"/>
          </a:solidFill>
          <a:ln w="9525">
            <a:noFill/>
            <a:round/>
            <a:headEnd/>
            <a:tailEnd/>
          </a:ln>
        </p:spPr>
        <p:txBody>
          <a:bodyPr/>
          <a:lstStyle/>
          <a:p>
            <a:endParaRPr lang="en-US" dirty="0"/>
          </a:p>
        </p:txBody>
      </p:sp>
      <p:sp>
        <p:nvSpPr>
          <p:cNvPr id="288867" name="Rectangle 99"/>
          <p:cNvSpPr>
            <a:spLocks noChangeArrowheads="1"/>
          </p:cNvSpPr>
          <p:nvPr/>
        </p:nvSpPr>
        <p:spPr bwMode="auto">
          <a:xfrm>
            <a:off x="6304359" y="2301429"/>
            <a:ext cx="278923" cy="215444"/>
          </a:xfrm>
          <a:prstGeom prst="rect">
            <a:avLst/>
          </a:prstGeom>
          <a:noFill/>
          <a:ln w="9525">
            <a:noFill/>
            <a:miter lim="800000"/>
            <a:headEnd/>
            <a:tailEnd/>
          </a:ln>
        </p:spPr>
        <p:txBody>
          <a:bodyPr wrap="none" lIns="0" tIns="0" rIns="0" bIns="0">
            <a:spAutoFit/>
          </a:bodyPr>
          <a:lstStyle/>
          <a:p>
            <a:pPr marL="1588" indent="-1588" algn="ctr"/>
            <a:r>
              <a:rPr lang="en-US" sz="1400" i="1" dirty="0">
                <a:solidFill>
                  <a:srgbClr val="000000"/>
                </a:solidFill>
                <a:latin typeface="Myriad Pro" pitchFamily="34" charset="0"/>
              </a:rPr>
              <a:t>MC</a:t>
            </a:r>
            <a:endParaRPr lang="en-US" sz="1400" i="1" dirty="0">
              <a:latin typeface="Tahoma" pitchFamily="34" charset="0"/>
            </a:endParaRPr>
          </a:p>
        </p:txBody>
      </p:sp>
      <p:sp>
        <p:nvSpPr>
          <p:cNvPr id="288868" name="Rectangle 100"/>
          <p:cNvSpPr>
            <a:spLocks noChangeArrowheads="1"/>
          </p:cNvSpPr>
          <p:nvPr/>
        </p:nvSpPr>
        <p:spPr bwMode="auto">
          <a:xfrm>
            <a:off x="6563122" y="3631754"/>
            <a:ext cx="120226" cy="215444"/>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Pro" pitchFamily="34" charset="0"/>
              </a:rPr>
              <a:t>A</a:t>
            </a:r>
            <a:endParaRPr lang="en-US" sz="1400" i="1" dirty="0">
              <a:latin typeface="Tahoma" pitchFamily="34" charset="0"/>
            </a:endParaRPr>
          </a:p>
        </p:txBody>
      </p:sp>
      <p:sp>
        <p:nvSpPr>
          <p:cNvPr id="288869" name="Rectangle 101"/>
          <p:cNvSpPr>
            <a:spLocks noChangeArrowheads="1"/>
          </p:cNvSpPr>
          <p:nvPr/>
        </p:nvSpPr>
        <p:spPr bwMode="auto">
          <a:xfrm>
            <a:off x="6671072" y="3631754"/>
            <a:ext cx="109004" cy="215444"/>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Pro" pitchFamily="34" charset="0"/>
              </a:rPr>
              <a:t>T</a:t>
            </a:r>
            <a:endParaRPr lang="en-US" sz="1400" i="1" dirty="0">
              <a:latin typeface="Tahoma" pitchFamily="34" charset="0"/>
            </a:endParaRPr>
          </a:p>
        </p:txBody>
      </p:sp>
      <p:sp>
        <p:nvSpPr>
          <p:cNvPr id="288870" name="Rectangle 102"/>
          <p:cNvSpPr>
            <a:spLocks noChangeArrowheads="1"/>
          </p:cNvSpPr>
          <p:nvPr/>
        </p:nvSpPr>
        <p:spPr bwMode="auto">
          <a:xfrm>
            <a:off x="6761559" y="3631754"/>
            <a:ext cx="129844" cy="215444"/>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Pro" pitchFamily="34" charset="0"/>
              </a:rPr>
              <a:t>C</a:t>
            </a:r>
            <a:endParaRPr lang="en-US" sz="1400" i="1" dirty="0">
              <a:latin typeface="Tahoma" pitchFamily="34" charset="0"/>
            </a:endParaRPr>
          </a:p>
        </p:txBody>
      </p:sp>
      <p:sp>
        <p:nvSpPr>
          <p:cNvPr id="288871" name="Rectangle 103"/>
          <p:cNvSpPr>
            <a:spLocks noChangeArrowheads="1"/>
          </p:cNvSpPr>
          <p:nvPr/>
        </p:nvSpPr>
        <p:spPr bwMode="auto">
          <a:xfrm>
            <a:off x="6563122" y="3895279"/>
            <a:ext cx="120226" cy="215444"/>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Pro" pitchFamily="34" charset="0"/>
              </a:rPr>
              <a:t>A</a:t>
            </a:r>
            <a:endParaRPr lang="en-US" sz="1400" i="1" dirty="0">
              <a:latin typeface="Tahoma" pitchFamily="34" charset="0"/>
            </a:endParaRPr>
          </a:p>
        </p:txBody>
      </p:sp>
      <p:sp>
        <p:nvSpPr>
          <p:cNvPr id="288872" name="Rectangle 104"/>
          <p:cNvSpPr>
            <a:spLocks noChangeArrowheads="1"/>
          </p:cNvSpPr>
          <p:nvPr/>
        </p:nvSpPr>
        <p:spPr bwMode="auto">
          <a:xfrm>
            <a:off x="6674247" y="3895279"/>
            <a:ext cx="250068" cy="215444"/>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Pro" pitchFamily="34" charset="0"/>
              </a:rPr>
              <a:t>VC</a:t>
            </a:r>
            <a:endParaRPr lang="en-US" sz="1400" i="1" dirty="0">
              <a:latin typeface="Tahoma" pitchFamily="34" charset="0"/>
            </a:endParaRPr>
          </a:p>
        </p:txBody>
      </p:sp>
      <p:sp>
        <p:nvSpPr>
          <p:cNvPr id="288873" name="Rectangle 105"/>
          <p:cNvSpPr>
            <a:spLocks noChangeArrowheads="1"/>
          </p:cNvSpPr>
          <p:nvPr/>
        </p:nvSpPr>
        <p:spPr bwMode="auto">
          <a:xfrm>
            <a:off x="6563122" y="5324029"/>
            <a:ext cx="359073" cy="215444"/>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Pro" pitchFamily="34" charset="0"/>
              </a:rPr>
              <a:t>AFC</a:t>
            </a:r>
            <a:endParaRPr lang="en-US" sz="1400" i="1" dirty="0">
              <a:latin typeface="Tahoma" pitchFamily="34" charset="0"/>
            </a:endParaRPr>
          </a:p>
        </p:txBody>
      </p:sp>
      <p:sp>
        <p:nvSpPr>
          <p:cNvPr id="288874" name="Rectangle 106"/>
          <p:cNvSpPr>
            <a:spLocks noChangeArrowheads="1"/>
          </p:cNvSpPr>
          <p:nvPr/>
        </p:nvSpPr>
        <p:spPr bwMode="auto">
          <a:xfrm>
            <a:off x="2357890" y="6201724"/>
            <a:ext cx="1660711" cy="215444"/>
          </a:xfrm>
          <a:prstGeom prst="rect">
            <a:avLst/>
          </a:prstGeom>
          <a:noFill/>
          <a:ln w="9525">
            <a:noFill/>
            <a:miter lim="800000"/>
            <a:headEnd/>
            <a:tailEnd/>
          </a:ln>
        </p:spPr>
        <p:txBody>
          <a:bodyPr wrap="none" lIns="0" tIns="0" rIns="0" bIns="0">
            <a:spAutoFit/>
          </a:bodyPr>
          <a:lstStyle/>
          <a:p>
            <a:pPr marL="1588" indent="-1588" algn="ctr"/>
            <a:r>
              <a:rPr lang="en-US" sz="1400" dirty="0">
                <a:solidFill>
                  <a:srgbClr val="000000"/>
                </a:solidFill>
                <a:latin typeface="Myriad Pro" pitchFamily="34" charset="0"/>
              </a:rPr>
              <a:t>Minimum-cost output</a:t>
            </a:r>
            <a:endParaRPr lang="en-US" sz="1400" dirty="0">
              <a:latin typeface="Tahoma" pitchFamily="34" charset="0"/>
            </a:endParaRPr>
          </a:p>
        </p:txBody>
      </p:sp>
      <p:sp>
        <p:nvSpPr>
          <p:cNvPr id="288875" name="Rectangle 107"/>
          <p:cNvSpPr>
            <a:spLocks noChangeArrowheads="1"/>
          </p:cNvSpPr>
          <p:nvPr/>
        </p:nvSpPr>
        <p:spPr bwMode="auto">
          <a:xfrm>
            <a:off x="1110220" y="1317055"/>
            <a:ext cx="648965" cy="430887"/>
          </a:xfrm>
          <a:prstGeom prst="rect">
            <a:avLst/>
          </a:prstGeom>
          <a:noFill/>
          <a:ln w="9525">
            <a:noFill/>
            <a:miter lim="800000"/>
            <a:headEnd/>
            <a:tailEnd/>
          </a:ln>
        </p:spPr>
        <p:txBody>
          <a:bodyPr wrap="square" lIns="0" tIns="0" rIns="0" bIns="0">
            <a:spAutoFit/>
          </a:bodyPr>
          <a:lstStyle/>
          <a:p>
            <a:pPr marL="1588" indent="-1588"/>
            <a:r>
              <a:rPr lang="en-US" sz="1400" b="1" dirty="0">
                <a:solidFill>
                  <a:srgbClr val="000000"/>
                </a:solidFill>
                <a:latin typeface="Myriad Pro" pitchFamily="34" charset="0"/>
              </a:rPr>
              <a:t>Cost of case</a:t>
            </a:r>
            <a:endParaRPr lang="en-US" sz="1400" b="1" dirty="0">
              <a:latin typeface="Tahoma" pitchFamily="34" charset="0"/>
            </a:endParaRPr>
          </a:p>
        </p:txBody>
      </p:sp>
      <p:sp>
        <p:nvSpPr>
          <p:cNvPr id="288876" name="Rectangle 108"/>
          <p:cNvSpPr>
            <a:spLocks noChangeArrowheads="1"/>
          </p:cNvSpPr>
          <p:nvPr/>
        </p:nvSpPr>
        <p:spPr bwMode="auto">
          <a:xfrm>
            <a:off x="5630976" y="5926147"/>
            <a:ext cx="2104743" cy="215444"/>
          </a:xfrm>
          <a:prstGeom prst="rect">
            <a:avLst/>
          </a:prstGeom>
          <a:noFill/>
          <a:ln w="9525">
            <a:noFill/>
            <a:miter lim="800000"/>
            <a:headEnd/>
            <a:tailEnd/>
          </a:ln>
        </p:spPr>
        <p:txBody>
          <a:bodyPr wrap="none" lIns="0" tIns="0" rIns="0" bIns="0">
            <a:spAutoFit/>
          </a:bodyPr>
          <a:lstStyle/>
          <a:p>
            <a:pPr marL="1588" indent="-1588" algn="ctr"/>
            <a:r>
              <a:rPr lang="en-US" sz="1400" b="1" dirty="0">
                <a:solidFill>
                  <a:srgbClr val="000000"/>
                </a:solidFill>
                <a:latin typeface="Myriad Pro" pitchFamily="34" charset="0"/>
              </a:rPr>
              <a:t>Quantity of salsa (cases)</a:t>
            </a:r>
            <a:endParaRPr lang="en-US" sz="1400" b="1" dirty="0">
              <a:latin typeface="Tahoma" pitchFamily="34" charset="0"/>
            </a:endParaRPr>
          </a:p>
        </p:txBody>
      </p:sp>
      <p:cxnSp>
        <p:nvCxnSpPr>
          <p:cNvPr id="548914" name="Straight Connector 86"/>
          <p:cNvCxnSpPr>
            <a:cxnSpLocks noChangeShapeType="1"/>
          </p:cNvCxnSpPr>
          <p:nvPr/>
        </p:nvCxnSpPr>
        <p:spPr bwMode="auto">
          <a:xfrm>
            <a:off x="3099197" y="4706491"/>
            <a:ext cx="0" cy="871538"/>
          </a:xfrm>
          <a:prstGeom prst="line">
            <a:avLst/>
          </a:prstGeom>
          <a:noFill/>
          <a:ln w="15875">
            <a:solidFill>
              <a:srgbClr val="808080"/>
            </a:solidFill>
            <a:prstDash val="sysDot"/>
            <a:round/>
            <a:headEnd/>
            <a:tailEnd type="none" w="med" len="lg"/>
          </a:ln>
        </p:spPr>
      </p:cxnSp>
      <p:sp>
        <p:nvSpPr>
          <p:cNvPr id="103436" name="Text Box 12"/>
          <p:cNvSpPr txBox="1">
            <a:spLocks noChangeArrowheads="1"/>
          </p:cNvSpPr>
          <p:nvPr/>
        </p:nvSpPr>
        <p:spPr bwMode="auto">
          <a:xfrm>
            <a:off x="2661047" y="805458"/>
            <a:ext cx="5693878" cy="1455241"/>
          </a:xfrm>
          <a:prstGeom prst="rect">
            <a:avLst/>
          </a:prstGeom>
          <a:solidFill>
            <a:schemeClr val="accent5">
              <a:lumMod val="20000"/>
              <a:lumOff val="80000"/>
            </a:schemeClr>
          </a:solidFill>
          <a:ln w="12700" algn="ctr">
            <a:noFill/>
            <a:miter lim="800000"/>
            <a:headEnd/>
            <a:tailEnd type="none" w="sm" len="lg"/>
          </a:ln>
        </p:spPr>
        <p:txBody>
          <a:bodyPr anchor="ctr"/>
          <a:lstStyle/>
          <a:p>
            <a:pPr marL="1588" indent="-1588" algn="ctr">
              <a:lnSpc>
                <a:spcPct val="100000"/>
              </a:lnSpc>
            </a:pPr>
            <a:r>
              <a:rPr lang="en-US" sz="2200" dirty="0">
                <a:solidFill>
                  <a:srgbClr val="0033CC"/>
                </a:solidFill>
              </a:rPr>
              <a:t>The bottom of the U curve is at the level of output at which the marginal cost curve crosses the average total cost curve from below. </a:t>
            </a:r>
          </a:p>
          <a:p>
            <a:pPr marL="1588" indent="-1588" algn="ctr">
              <a:lnSpc>
                <a:spcPct val="100000"/>
              </a:lnSpc>
            </a:pPr>
            <a:r>
              <a:rPr lang="en-US" sz="2200" dirty="0">
                <a:solidFill>
                  <a:srgbClr val="0033CC"/>
                </a:solidFill>
              </a:rPr>
              <a:t>Is this an accident? No!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48914"/>
                                        </p:tgtEl>
                                        <p:attrNameLst>
                                          <p:attrName>style.visibility</p:attrName>
                                        </p:attrNameLst>
                                      </p:cBhvr>
                                      <p:to>
                                        <p:strVal val="visible"/>
                                      </p:to>
                                    </p:set>
                                    <p:animEffect transition="in" filter="wipe(up)">
                                      <p:cBhvr>
                                        <p:cTn id="7" dur="500"/>
                                        <p:tgtEl>
                                          <p:spTgt spid="5489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8827"/>
                                        </p:tgtEl>
                                        <p:attrNameLst>
                                          <p:attrName>style.visibility</p:attrName>
                                        </p:attrNameLst>
                                      </p:cBhvr>
                                      <p:to>
                                        <p:strVal val="visible"/>
                                      </p:to>
                                    </p:set>
                                    <p:animEffect transition="in" filter="wipe(up)">
                                      <p:cBhvr>
                                        <p:cTn id="11" dur="500"/>
                                        <p:tgtEl>
                                          <p:spTgt spid="288827"/>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288874"/>
                                        </p:tgtEl>
                                        <p:attrNameLst>
                                          <p:attrName>style.visibility</p:attrName>
                                        </p:attrNameLst>
                                      </p:cBhvr>
                                      <p:to>
                                        <p:strVal val="visible"/>
                                      </p:to>
                                    </p:set>
                                    <p:animEffect transition="in" filter="wipe(up)">
                                      <p:cBhvr>
                                        <p:cTn id="14" dur="500"/>
                                        <p:tgtEl>
                                          <p:spTgt spid="288874"/>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288826"/>
                                        </p:tgtEl>
                                        <p:attrNameLst>
                                          <p:attrName>style.visibility</p:attrName>
                                        </p:attrNameLst>
                                      </p:cBhvr>
                                      <p:to>
                                        <p:strVal val="visible"/>
                                      </p:to>
                                    </p:set>
                                    <p:animEffect transition="in" filter="wipe(up)">
                                      <p:cBhvr>
                                        <p:cTn id="17" dur="500"/>
                                        <p:tgtEl>
                                          <p:spTgt spid="28882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3436"/>
                                        </p:tgtEl>
                                        <p:attrNameLst>
                                          <p:attrName>style.visibility</p:attrName>
                                        </p:attrNameLst>
                                      </p:cBhvr>
                                      <p:to>
                                        <p:strVal val="visible"/>
                                      </p:to>
                                    </p:set>
                                    <p:animEffect transition="in" filter="box(in)">
                                      <p:cBhvr>
                                        <p:cTn id="22" dur="500"/>
                                        <p:tgtEl>
                                          <p:spTgt spid="103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826" grpId="0" animBg="1"/>
      <p:bldP spid="288827" grpId="0" animBg="1"/>
      <p:bldP spid="288874" grpId="0"/>
      <p:bldP spid="10343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Grp="1" noRot="1" noChangeArrowheads="1"/>
          </p:cNvSpPr>
          <p:nvPr>
            <p:ph type="title" idx="4294967295"/>
          </p:nvPr>
        </p:nvSpPr>
        <p:spPr>
          <a:xfrm>
            <a:off x="899592" y="60325"/>
            <a:ext cx="8064896" cy="555625"/>
          </a:xfrm>
        </p:spPr>
        <p:txBody>
          <a:bodyPr/>
          <a:lstStyle/>
          <a:p>
            <a:pPr algn="l"/>
            <a:r>
              <a:rPr lang="en-US" sz="2000" dirty="0" smtClean="0"/>
              <a:t>General Principles that Are Always True About a Firm’s Marginal and Average Total Cost Curves</a:t>
            </a:r>
          </a:p>
        </p:txBody>
      </p:sp>
      <p:sp>
        <p:nvSpPr>
          <p:cNvPr id="105475" name="Rectangle 3"/>
          <p:cNvSpPr>
            <a:spLocks noGrp="1" noChangeArrowheads="1"/>
          </p:cNvSpPr>
          <p:nvPr>
            <p:ph idx="4294967295"/>
          </p:nvPr>
        </p:nvSpPr>
        <p:spPr>
          <a:xfrm>
            <a:off x="971600" y="893440"/>
            <a:ext cx="7920880" cy="5631904"/>
          </a:xfrm>
        </p:spPr>
        <p:txBody>
          <a:bodyPr/>
          <a:lstStyle/>
          <a:p>
            <a:pPr marL="233363" indent="-233363"/>
            <a:r>
              <a:rPr lang="en-US" dirty="0" smtClean="0"/>
              <a:t>The minimum-cost output is the quantity of output at which average total cost is lowest</a:t>
            </a:r>
            <a:r>
              <a:rPr lang="en-US" sz="2400" dirty="0" smtClean="0">
                <a:cs typeface="Arial" pitchFamily="34" charset="0"/>
              </a:rPr>
              <a:t>—</a:t>
            </a:r>
            <a:r>
              <a:rPr lang="en-US" dirty="0" smtClean="0"/>
              <a:t>the bottom of the U-shaped average total cost curve. </a:t>
            </a:r>
            <a:br>
              <a:rPr lang="en-US" dirty="0" smtClean="0"/>
            </a:br>
            <a:endParaRPr lang="en-US" sz="1800" dirty="0" smtClean="0"/>
          </a:p>
          <a:p>
            <a:pPr marL="865188" lvl="1"/>
            <a:r>
              <a:rPr lang="en-US" dirty="0" smtClean="0"/>
              <a:t>At the minimum-cost output, average total cost is </a:t>
            </a:r>
            <a:r>
              <a:rPr lang="en-US" b="1" i="1" dirty="0" smtClean="0"/>
              <a:t>equal to</a:t>
            </a:r>
            <a:r>
              <a:rPr lang="en-US" i="1" dirty="0" smtClean="0"/>
              <a:t> </a:t>
            </a:r>
            <a:r>
              <a:rPr lang="en-US" dirty="0" smtClean="0"/>
              <a:t>marginal cost.</a:t>
            </a:r>
            <a:br>
              <a:rPr lang="en-US" dirty="0" smtClean="0"/>
            </a:br>
            <a:endParaRPr lang="en-US" dirty="0" smtClean="0"/>
          </a:p>
          <a:p>
            <a:pPr marL="865188" lvl="1"/>
            <a:r>
              <a:rPr lang="en-US" dirty="0" smtClean="0"/>
              <a:t>At output less than the minimum-cost output, marginal cost is</a:t>
            </a:r>
            <a:r>
              <a:rPr lang="en-US" i="1" dirty="0" smtClean="0"/>
              <a:t> </a:t>
            </a:r>
            <a:r>
              <a:rPr lang="en-US" b="1" i="1" dirty="0" smtClean="0"/>
              <a:t>less than</a:t>
            </a:r>
            <a:r>
              <a:rPr lang="en-US" i="1" dirty="0" smtClean="0"/>
              <a:t> </a:t>
            </a:r>
            <a:r>
              <a:rPr lang="en-US" dirty="0" smtClean="0"/>
              <a:t>average total cost and average total cost is falling.</a:t>
            </a:r>
            <a:br>
              <a:rPr lang="en-US" dirty="0" smtClean="0"/>
            </a:br>
            <a:endParaRPr lang="en-US" dirty="0" smtClean="0"/>
          </a:p>
          <a:p>
            <a:pPr marL="865188" lvl="1"/>
            <a:r>
              <a:rPr lang="en-US" dirty="0" smtClean="0"/>
              <a:t>And at output greater than the minimum-cost output, marginal cost is</a:t>
            </a:r>
            <a:r>
              <a:rPr lang="en-US" i="1" dirty="0" smtClean="0"/>
              <a:t> </a:t>
            </a:r>
            <a:r>
              <a:rPr lang="en-US" b="1" i="1" dirty="0" smtClean="0"/>
              <a:t>greater than</a:t>
            </a:r>
            <a:r>
              <a:rPr lang="en-US" i="1" dirty="0" smtClean="0"/>
              <a:t> </a:t>
            </a:r>
            <a:r>
              <a:rPr lang="en-US" dirty="0" smtClean="0"/>
              <a:t>average total cost and average total cost is rising.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Effect transition="in" filter="fade">
                                      <p:cBhvr>
                                        <p:cTn id="7" dur="500"/>
                                        <p:tgtEl>
                                          <p:spTgt spid="10547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5475">
                                            <p:txEl>
                                              <p:pRg st="1" end="1"/>
                                            </p:txEl>
                                          </p:spTgt>
                                        </p:tgtEl>
                                        <p:attrNameLst>
                                          <p:attrName>style.visibility</p:attrName>
                                        </p:attrNameLst>
                                      </p:cBhvr>
                                      <p:to>
                                        <p:strVal val="visible"/>
                                      </p:to>
                                    </p:set>
                                    <p:animEffect transition="in" filter="fade">
                                      <p:cBhvr>
                                        <p:cTn id="10" dur="500"/>
                                        <p:tgtEl>
                                          <p:spTgt spid="10547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5475">
                                            <p:txEl>
                                              <p:pRg st="2" end="2"/>
                                            </p:txEl>
                                          </p:spTgt>
                                        </p:tgtEl>
                                        <p:attrNameLst>
                                          <p:attrName>style.visibility</p:attrName>
                                        </p:attrNameLst>
                                      </p:cBhvr>
                                      <p:to>
                                        <p:strVal val="visible"/>
                                      </p:to>
                                    </p:set>
                                    <p:animEffect transition="in" filter="fade">
                                      <p:cBhvr>
                                        <p:cTn id="13" dur="500"/>
                                        <p:tgtEl>
                                          <p:spTgt spid="10547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5475">
                                            <p:txEl>
                                              <p:pRg st="3" end="3"/>
                                            </p:txEl>
                                          </p:spTgt>
                                        </p:tgtEl>
                                        <p:attrNameLst>
                                          <p:attrName>style.visibility</p:attrName>
                                        </p:attrNameLst>
                                      </p:cBhvr>
                                      <p:to>
                                        <p:strVal val="visible"/>
                                      </p:to>
                                    </p:set>
                                    <p:animEffect transition="in" filter="fade">
                                      <p:cBhvr>
                                        <p:cTn id="16" dur="500"/>
                                        <p:tgtEl>
                                          <p:spTgt spid="1054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rrowheads="1"/>
          </p:cNvSpPr>
          <p:nvPr>
            <p:ph type="title"/>
          </p:nvPr>
        </p:nvSpPr>
        <p:spPr>
          <a:xfrm>
            <a:off x="971600" y="60325"/>
            <a:ext cx="7992888" cy="555625"/>
          </a:xfrm>
        </p:spPr>
        <p:txBody>
          <a:bodyPr/>
          <a:lstStyle/>
          <a:p>
            <a:pPr algn="l"/>
            <a:r>
              <a:rPr lang="en-US" sz="2000" dirty="0" smtClean="0"/>
              <a:t>The Relationship Between the Average Total Cost and the Marginal Cost Curves</a:t>
            </a:r>
          </a:p>
        </p:txBody>
      </p:sp>
      <p:sp>
        <p:nvSpPr>
          <p:cNvPr id="106508" name="Text Box 12"/>
          <p:cNvSpPr txBox="1">
            <a:spLocks noChangeArrowheads="1"/>
          </p:cNvSpPr>
          <p:nvPr/>
        </p:nvSpPr>
        <p:spPr bwMode="auto">
          <a:xfrm>
            <a:off x="923342" y="5560125"/>
            <a:ext cx="7992888" cy="1084727"/>
          </a:xfrm>
          <a:prstGeom prst="rect">
            <a:avLst/>
          </a:prstGeom>
          <a:solidFill>
            <a:schemeClr val="accent5">
              <a:lumMod val="20000"/>
              <a:lumOff val="80000"/>
            </a:schemeClr>
          </a:solidFill>
          <a:ln w="12700" algn="ctr">
            <a:noFill/>
            <a:miter lim="800000"/>
            <a:headEnd/>
            <a:tailEnd type="none" w="sm" len="lg"/>
          </a:ln>
        </p:spPr>
        <p:txBody>
          <a:bodyPr anchor="ctr"/>
          <a:lstStyle/>
          <a:p>
            <a:pPr marL="1588" indent="-1588" algn="ctr"/>
            <a:r>
              <a:rPr lang="en-US" sz="2200" dirty="0">
                <a:solidFill>
                  <a:srgbClr val="0033CC"/>
                </a:solidFill>
              </a:rPr>
              <a:t>When marginal cost equals average total cost, we must be at the bottom of the U, because only at that point is average total cost neither falling nor rising. </a:t>
            </a:r>
          </a:p>
        </p:txBody>
      </p:sp>
      <p:sp>
        <p:nvSpPr>
          <p:cNvPr id="290822" name="Rectangle 6"/>
          <p:cNvSpPr>
            <a:spLocks noChangeArrowheads="1"/>
          </p:cNvSpPr>
          <p:nvPr/>
        </p:nvSpPr>
        <p:spPr bwMode="auto">
          <a:xfrm>
            <a:off x="919295" y="847953"/>
            <a:ext cx="762000" cy="430887"/>
          </a:xfrm>
          <a:prstGeom prst="rect">
            <a:avLst/>
          </a:prstGeom>
          <a:noFill/>
          <a:ln w="9525">
            <a:noFill/>
            <a:miter lim="800000"/>
            <a:headEnd/>
            <a:tailEnd/>
          </a:ln>
        </p:spPr>
        <p:txBody>
          <a:bodyPr wrap="square" lIns="0" tIns="0" rIns="0" bIns="0">
            <a:spAutoFit/>
          </a:bodyPr>
          <a:lstStyle/>
          <a:p>
            <a:pPr marL="1588" indent="-1588" algn="ctr"/>
            <a:r>
              <a:rPr lang="en-US" altLang="ko-KR" sz="1400" dirty="0">
                <a:solidFill>
                  <a:srgbClr val="000000"/>
                </a:solidFill>
                <a:latin typeface="Myriad Pro" pitchFamily="34" charset="0"/>
                <a:ea typeface="Gulim" pitchFamily="34" charset="-127"/>
              </a:rPr>
              <a:t>Cost </a:t>
            </a:r>
            <a:r>
              <a:rPr lang="en-US" altLang="ko-KR" sz="1400" dirty="0" smtClean="0">
                <a:solidFill>
                  <a:srgbClr val="000000"/>
                </a:solidFill>
                <a:latin typeface="Myriad Pro" pitchFamily="34" charset="0"/>
                <a:ea typeface="Gulim" pitchFamily="34" charset="-127"/>
              </a:rPr>
              <a:t>of unit</a:t>
            </a:r>
            <a:r>
              <a:rPr lang="en-US" altLang="ko-KR" sz="1400" dirty="0" smtClean="0">
                <a:latin typeface="Myriad Pro" pitchFamily="34" charset="0"/>
                <a:ea typeface="Gulim" pitchFamily="34" charset="-127"/>
              </a:rPr>
              <a:t> </a:t>
            </a:r>
            <a:endParaRPr lang="en-US" altLang="ko-KR" sz="1400" dirty="0">
              <a:latin typeface="Tahoma" pitchFamily="34" charset="0"/>
              <a:ea typeface="Gulim" pitchFamily="34" charset="-127"/>
            </a:endParaRPr>
          </a:p>
        </p:txBody>
      </p:sp>
      <p:sp>
        <p:nvSpPr>
          <p:cNvPr id="290823" name="Rectangle 7"/>
          <p:cNvSpPr>
            <a:spLocks noChangeArrowheads="1"/>
          </p:cNvSpPr>
          <p:nvPr/>
        </p:nvSpPr>
        <p:spPr bwMode="auto">
          <a:xfrm>
            <a:off x="6603951" y="5299075"/>
            <a:ext cx="666849" cy="215444"/>
          </a:xfrm>
          <a:prstGeom prst="rect">
            <a:avLst/>
          </a:prstGeom>
          <a:noFill/>
          <a:ln w="9525">
            <a:noFill/>
            <a:miter lim="800000"/>
            <a:headEnd/>
            <a:tailEnd/>
          </a:ln>
        </p:spPr>
        <p:txBody>
          <a:bodyPr wrap="none" lIns="0" tIns="0" rIns="0" bIns="0">
            <a:spAutoFit/>
          </a:bodyPr>
          <a:lstStyle/>
          <a:p>
            <a:pPr marL="1588" indent="-1588" algn="ctr"/>
            <a:r>
              <a:rPr lang="en-US" altLang="ko-KR" sz="1400" dirty="0">
                <a:solidFill>
                  <a:srgbClr val="000000"/>
                </a:solidFill>
                <a:latin typeface="Myriad Pro" pitchFamily="34" charset="0"/>
                <a:ea typeface="Gulim" pitchFamily="34" charset="-127"/>
              </a:rPr>
              <a:t>Quantity</a:t>
            </a:r>
            <a:endParaRPr lang="en-US" altLang="ko-KR" sz="1400" dirty="0">
              <a:latin typeface="Tahoma" pitchFamily="34" charset="0"/>
              <a:ea typeface="Gulim" pitchFamily="34" charset="-127"/>
            </a:endParaRPr>
          </a:p>
        </p:txBody>
      </p:sp>
      <p:sp>
        <p:nvSpPr>
          <p:cNvPr id="290824" name="Freeform 8"/>
          <p:cNvSpPr>
            <a:spLocks/>
          </p:cNvSpPr>
          <p:nvPr/>
        </p:nvSpPr>
        <p:spPr bwMode="auto">
          <a:xfrm>
            <a:off x="1698625" y="955675"/>
            <a:ext cx="5692775" cy="4308475"/>
          </a:xfrm>
          <a:custGeom>
            <a:avLst/>
            <a:gdLst>
              <a:gd name="T0" fmla="*/ 2269 w 2269"/>
              <a:gd name="T1" fmla="*/ 1758 h 1758"/>
              <a:gd name="T2" fmla="*/ 0 w 2269"/>
              <a:gd name="T3" fmla="*/ 1758 h 1758"/>
              <a:gd name="T4" fmla="*/ 0 w 2269"/>
              <a:gd name="T5" fmla="*/ 0 h 1758"/>
              <a:gd name="T6" fmla="*/ 0 60000 65536"/>
              <a:gd name="T7" fmla="*/ 0 60000 65536"/>
              <a:gd name="T8" fmla="*/ 0 60000 65536"/>
              <a:gd name="T9" fmla="*/ 0 w 2269"/>
              <a:gd name="T10" fmla="*/ 0 h 1758"/>
              <a:gd name="T11" fmla="*/ 2269 w 2269"/>
              <a:gd name="T12" fmla="*/ 1758 h 1758"/>
            </a:gdLst>
            <a:ahLst/>
            <a:cxnLst>
              <a:cxn ang="T6">
                <a:pos x="T0" y="T1"/>
              </a:cxn>
              <a:cxn ang="T7">
                <a:pos x="T2" y="T3"/>
              </a:cxn>
              <a:cxn ang="T8">
                <a:pos x="T4" y="T5"/>
              </a:cxn>
            </a:cxnLst>
            <a:rect l="T9" t="T10" r="T11" b="T12"/>
            <a:pathLst>
              <a:path w="2269" h="1758">
                <a:moveTo>
                  <a:pt x="2269" y="1758"/>
                </a:moveTo>
                <a:lnTo>
                  <a:pt x="0" y="1758"/>
                </a:lnTo>
                <a:lnTo>
                  <a:pt x="0" y="0"/>
                </a:lnTo>
              </a:path>
            </a:pathLst>
          </a:custGeom>
          <a:noFill/>
          <a:ln w="6350">
            <a:solidFill>
              <a:srgbClr val="000000"/>
            </a:solidFill>
            <a:miter lim="800000"/>
            <a:headEnd/>
            <a:tailEnd/>
          </a:ln>
        </p:spPr>
        <p:txBody>
          <a:bodyPr/>
          <a:lstStyle/>
          <a:p>
            <a:endParaRPr lang="ko-KR" altLang="en-US">
              <a:ea typeface="Gulim" pitchFamily="34" charset="-127"/>
            </a:endParaRPr>
          </a:p>
        </p:txBody>
      </p:sp>
      <p:sp>
        <p:nvSpPr>
          <p:cNvPr id="290825" name="Rectangle 9"/>
          <p:cNvSpPr>
            <a:spLocks noChangeArrowheads="1"/>
          </p:cNvSpPr>
          <p:nvPr/>
        </p:nvSpPr>
        <p:spPr bwMode="auto">
          <a:xfrm>
            <a:off x="6345238" y="1217613"/>
            <a:ext cx="278923"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MC</a:t>
            </a:r>
            <a:endParaRPr lang="en-US" altLang="ko-KR" sz="1400" i="1" dirty="0">
              <a:latin typeface="Tahoma" pitchFamily="34" charset="0"/>
              <a:ea typeface="Gulim" pitchFamily="34" charset="-127"/>
            </a:endParaRPr>
          </a:p>
        </p:txBody>
      </p:sp>
      <p:sp>
        <p:nvSpPr>
          <p:cNvPr id="290826" name="Rectangle 10"/>
          <p:cNvSpPr>
            <a:spLocks noChangeArrowheads="1"/>
          </p:cNvSpPr>
          <p:nvPr/>
        </p:nvSpPr>
        <p:spPr bwMode="auto">
          <a:xfrm>
            <a:off x="6810375" y="1612900"/>
            <a:ext cx="120226"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A</a:t>
            </a:r>
            <a:endParaRPr lang="en-US" altLang="ko-KR" sz="1400" i="1" dirty="0">
              <a:latin typeface="Tahoma" pitchFamily="34" charset="0"/>
              <a:ea typeface="Gulim" pitchFamily="34" charset="-127"/>
            </a:endParaRPr>
          </a:p>
        </p:txBody>
      </p:sp>
      <p:sp>
        <p:nvSpPr>
          <p:cNvPr id="290827" name="Rectangle 11"/>
          <p:cNvSpPr>
            <a:spLocks noChangeArrowheads="1"/>
          </p:cNvSpPr>
          <p:nvPr/>
        </p:nvSpPr>
        <p:spPr bwMode="auto">
          <a:xfrm>
            <a:off x="6935788" y="1612900"/>
            <a:ext cx="109004"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T</a:t>
            </a:r>
            <a:endParaRPr lang="en-US" altLang="ko-KR" sz="1400" i="1" dirty="0">
              <a:latin typeface="Tahoma" pitchFamily="34" charset="0"/>
              <a:ea typeface="Gulim" pitchFamily="34" charset="-127"/>
            </a:endParaRPr>
          </a:p>
        </p:txBody>
      </p:sp>
      <p:sp>
        <p:nvSpPr>
          <p:cNvPr id="290828" name="Rectangle 12"/>
          <p:cNvSpPr>
            <a:spLocks noChangeArrowheads="1"/>
          </p:cNvSpPr>
          <p:nvPr/>
        </p:nvSpPr>
        <p:spPr bwMode="auto">
          <a:xfrm>
            <a:off x="7048500" y="1612900"/>
            <a:ext cx="129844"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C</a:t>
            </a:r>
            <a:endParaRPr lang="en-US" altLang="ko-KR" sz="1400" i="1" dirty="0">
              <a:latin typeface="Tahoma" pitchFamily="34" charset="0"/>
              <a:ea typeface="Gulim" pitchFamily="34" charset="-127"/>
            </a:endParaRPr>
          </a:p>
        </p:txBody>
      </p:sp>
      <p:sp>
        <p:nvSpPr>
          <p:cNvPr id="290829" name="Freeform 13"/>
          <p:cNvSpPr>
            <a:spLocks/>
          </p:cNvSpPr>
          <p:nvPr/>
        </p:nvSpPr>
        <p:spPr bwMode="auto">
          <a:xfrm>
            <a:off x="1936750" y="1925638"/>
            <a:ext cx="5080000" cy="1497012"/>
          </a:xfrm>
          <a:custGeom>
            <a:avLst/>
            <a:gdLst>
              <a:gd name="T0" fmla="*/ 0 w 857"/>
              <a:gd name="T1" fmla="*/ 9 h 259"/>
              <a:gd name="T2" fmla="*/ 469 w 857"/>
              <a:gd name="T3" fmla="*/ 259 h 259"/>
              <a:gd name="T4" fmla="*/ 857 w 857"/>
              <a:gd name="T5" fmla="*/ 0 h 259"/>
              <a:gd name="T6" fmla="*/ 0 60000 65536"/>
              <a:gd name="T7" fmla="*/ 0 60000 65536"/>
              <a:gd name="T8" fmla="*/ 0 60000 65536"/>
              <a:gd name="T9" fmla="*/ 0 w 857"/>
              <a:gd name="T10" fmla="*/ 0 h 259"/>
              <a:gd name="T11" fmla="*/ 857 w 857"/>
              <a:gd name="T12" fmla="*/ 259 h 259"/>
            </a:gdLst>
            <a:ahLst/>
            <a:cxnLst>
              <a:cxn ang="T6">
                <a:pos x="T0" y="T1"/>
              </a:cxn>
              <a:cxn ang="T7">
                <a:pos x="T2" y="T3"/>
              </a:cxn>
              <a:cxn ang="T8">
                <a:pos x="T4" y="T5"/>
              </a:cxn>
            </a:cxnLst>
            <a:rect l="T9" t="T10" r="T11" b="T12"/>
            <a:pathLst>
              <a:path w="857" h="259">
                <a:moveTo>
                  <a:pt x="0" y="9"/>
                </a:moveTo>
                <a:cubicBezTo>
                  <a:pt x="149" y="197"/>
                  <a:pt x="295" y="259"/>
                  <a:pt x="469" y="259"/>
                </a:cubicBezTo>
                <a:cubicBezTo>
                  <a:pt x="645" y="259"/>
                  <a:pt x="802" y="130"/>
                  <a:pt x="857" y="0"/>
                </a:cubicBezTo>
              </a:path>
            </a:pathLst>
          </a:custGeom>
          <a:noFill/>
          <a:ln w="28575">
            <a:solidFill>
              <a:srgbClr val="8C64AB"/>
            </a:solidFill>
            <a:miter lim="800000"/>
            <a:headEnd/>
            <a:tailEnd/>
          </a:ln>
        </p:spPr>
        <p:txBody>
          <a:bodyPr/>
          <a:lstStyle/>
          <a:p>
            <a:endParaRPr lang="ko-KR" altLang="en-US">
              <a:ea typeface="Gulim" pitchFamily="34" charset="-127"/>
            </a:endParaRPr>
          </a:p>
        </p:txBody>
      </p:sp>
      <p:sp>
        <p:nvSpPr>
          <p:cNvPr id="290830" name="Freeform 14"/>
          <p:cNvSpPr>
            <a:spLocks/>
          </p:cNvSpPr>
          <p:nvPr/>
        </p:nvSpPr>
        <p:spPr bwMode="auto">
          <a:xfrm>
            <a:off x="1905000" y="1528763"/>
            <a:ext cx="4630738" cy="2670175"/>
          </a:xfrm>
          <a:custGeom>
            <a:avLst/>
            <a:gdLst>
              <a:gd name="T0" fmla="*/ 0 w 781"/>
              <a:gd name="T1" fmla="*/ 461 h 461"/>
              <a:gd name="T2" fmla="*/ 474 w 781"/>
              <a:gd name="T3" fmla="*/ 327 h 461"/>
              <a:gd name="T4" fmla="*/ 781 w 781"/>
              <a:gd name="T5" fmla="*/ 0 h 461"/>
              <a:gd name="T6" fmla="*/ 0 60000 65536"/>
              <a:gd name="T7" fmla="*/ 0 60000 65536"/>
              <a:gd name="T8" fmla="*/ 0 60000 65536"/>
              <a:gd name="T9" fmla="*/ 0 w 781"/>
              <a:gd name="T10" fmla="*/ 0 h 461"/>
              <a:gd name="T11" fmla="*/ 781 w 781"/>
              <a:gd name="T12" fmla="*/ 461 h 461"/>
            </a:gdLst>
            <a:ahLst/>
            <a:cxnLst>
              <a:cxn ang="T6">
                <a:pos x="T0" y="T1"/>
              </a:cxn>
              <a:cxn ang="T7">
                <a:pos x="T2" y="T3"/>
              </a:cxn>
              <a:cxn ang="T8">
                <a:pos x="T4" y="T5"/>
              </a:cxn>
            </a:cxnLst>
            <a:rect l="T9" t="T10" r="T11" b="T12"/>
            <a:pathLst>
              <a:path w="781" h="461">
                <a:moveTo>
                  <a:pt x="0" y="461"/>
                </a:moveTo>
                <a:cubicBezTo>
                  <a:pt x="224" y="439"/>
                  <a:pt x="433" y="348"/>
                  <a:pt x="474" y="327"/>
                </a:cubicBezTo>
                <a:cubicBezTo>
                  <a:pt x="516" y="305"/>
                  <a:pt x="707" y="173"/>
                  <a:pt x="781" y="0"/>
                </a:cubicBezTo>
              </a:path>
            </a:pathLst>
          </a:custGeom>
          <a:noFill/>
          <a:ln w="28575">
            <a:solidFill>
              <a:srgbClr val="F3716D"/>
            </a:solidFill>
            <a:miter lim="800000"/>
            <a:headEnd/>
            <a:tailEnd/>
          </a:ln>
        </p:spPr>
        <p:txBody>
          <a:bodyPr/>
          <a:lstStyle/>
          <a:p>
            <a:endParaRPr lang="ko-KR" altLang="en-US">
              <a:ea typeface="Gulim" pitchFamily="34" charset="-127"/>
            </a:endParaRPr>
          </a:p>
        </p:txBody>
      </p:sp>
      <p:sp>
        <p:nvSpPr>
          <p:cNvPr id="290831" name="Rectangle 15"/>
          <p:cNvSpPr>
            <a:spLocks noChangeArrowheads="1"/>
          </p:cNvSpPr>
          <p:nvPr/>
        </p:nvSpPr>
        <p:spPr bwMode="auto">
          <a:xfrm>
            <a:off x="2963863" y="4040188"/>
            <a:ext cx="278923"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MC</a:t>
            </a:r>
            <a:endParaRPr lang="en-US" altLang="ko-KR" sz="1400" i="1" dirty="0">
              <a:latin typeface="Tahoma" pitchFamily="34" charset="0"/>
              <a:ea typeface="Gulim" pitchFamily="34" charset="-127"/>
            </a:endParaRPr>
          </a:p>
        </p:txBody>
      </p:sp>
      <p:sp>
        <p:nvSpPr>
          <p:cNvPr id="290832" name="Rectangle 16"/>
          <p:cNvSpPr>
            <a:spLocks noChangeArrowheads="1"/>
          </p:cNvSpPr>
          <p:nvPr/>
        </p:nvSpPr>
        <p:spPr bwMode="auto">
          <a:xfrm>
            <a:off x="3203848" y="4149080"/>
            <a:ext cx="99386"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L</a:t>
            </a:r>
            <a:endParaRPr lang="en-US" altLang="ko-KR" sz="1400" i="1" dirty="0">
              <a:latin typeface="Tahoma" pitchFamily="34" charset="0"/>
              <a:ea typeface="Gulim" pitchFamily="34" charset="-127"/>
            </a:endParaRPr>
          </a:p>
        </p:txBody>
      </p:sp>
      <p:sp>
        <p:nvSpPr>
          <p:cNvPr id="290833" name="Rectangle 17"/>
          <p:cNvSpPr>
            <a:spLocks noChangeArrowheads="1"/>
          </p:cNvSpPr>
          <p:nvPr/>
        </p:nvSpPr>
        <p:spPr bwMode="auto">
          <a:xfrm>
            <a:off x="5865813" y="1660525"/>
            <a:ext cx="278923"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MC</a:t>
            </a:r>
            <a:endParaRPr lang="en-US" altLang="ko-KR" sz="1400" i="1" dirty="0">
              <a:latin typeface="Tahoma" pitchFamily="34" charset="0"/>
              <a:ea typeface="Gulim" pitchFamily="34" charset="-127"/>
            </a:endParaRPr>
          </a:p>
        </p:txBody>
      </p:sp>
      <p:sp>
        <p:nvSpPr>
          <p:cNvPr id="290834" name="Rectangle 18"/>
          <p:cNvSpPr>
            <a:spLocks noChangeArrowheads="1"/>
          </p:cNvSpPr>
          <p:nvPr/>
        </p:nvSpPr>
        <p:spPr bwMode="auto">
          <a:xfrm>
            <a:off x="6084168" y="1772816"/>
            <a:ext cx="129844"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H</a:t>
            </a:r>
            <a:endParaRPr lang="en-US" altLang="ko-KR" sz="1400" i="1" dirty="0">
              <a:latin typeface="Tahoma" pitchFamily="34" charset="0"/>
              <a:ea typeface="Gulim" pitchFamily="34" charset="-127"/>
            </a:endParaRPr>
          </a:p>
        </p:txBody>
      </p:sp>
      <p:sp>
        <p:nvSpPr>
          <p:cNvPr id="290835" name="Rectangle 19"/>
          <p:cNvSpPr>
            <a:spLocks noChangeArrowheads="1"/>
          </p:cNvSpPr>
          <p:nvPr/>
        </p:nvSpPr>
        <p:spPr bwMode="auto">
          <a:xfrm>
            <a:off x="2668588" y="2841625"/>
            <a:ext cx="120226"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A</a:t>
            </a:r>
            <a:endParaRPr lang="en-US" altLang="ko-KR" sz="1400" i="1" dirty="0">
              <a:latin typeface="Tahoma" pitchFamily="34" charset="0"/>
              <a:ea typeface="Gulim" pitchFamily="34" charset="-127"/>
            </a:endParaRPr>
          </a:p>
        </p:txBody>
      </p:sp>
      <p:sp>
        <p:nvSpPr>
          <p:cNvPr id="290836" name="Rectangle 20"/>
          <p:cNvSpPr>
            <a:spLocks noChangeArrowheads="1"/>
          </p:cNvSpPr>
          <p:nvPr/>
        </p:nvSpPr>
        <p:spPr bwMode="auto">
          <a:xfrm>
            <a:off x="2811463" y="2973388"/>
            <a:ext cx="92075"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1</a:t>
            </a:r>
            <a:endParaRPr lang="en-US" altLang="ko-KR" sz="1400" dirty="0">
              <a:latin typeface="Tahoma" pitchFamily="34" charset="0"/>
              <a:ea typeface="Gulim" pitchFamily="34" charset="-127"/>
            </a:endParaRPr>
          </a:p>
        </p:txBody>
      </p:sp>
      <p:sp>
        <p:nvSpPr>
          <p:cNvPr id="290837" name="Rectangle 21"/>
          <p:cNvSpPr>
            <a:spLocks noChangeArrowheads="1"/>
          </p:cNvSpPr>
          <p:nvPr/>
        </p:nvSpPr>
        <p:spPr bwMode="auto">
          <a:xfrm>
            <a:off x="5905500" y="3101975"/>
            <a:ext cx="120226"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B</a:t>
            </a:r>
            <a:endParaRPr lang="en-US" altLang="ko-KR" sz="1400" i="1" dirty="0">
              <a:latin typeface="Tahoma" pitchFamily="34" charset="0"/>
              <a:ea typeface="Gulim" pitchFamily="34" charset="-127"/>
            </a:endParaRPr>
          </a:p>
        </p:txBody>
      </p:sp>
      <p:sp>
        <p:nvSpPr>
          <p:cNvPr id="290838" name="Rectangle 22"/>
          <p:cNvSpPr>
            <a:spLocks noChangeArrowheads="1"/>
          </p:cNvSpPr>
          <p:nvPr/>
        </p:nvSpPr>
        <p:spPr bwMode="auto">
          <a:xfrm>
            <a:off x="6034088" y="3238500"/>
            <a:ext cx="90487" cy="169863"/>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1</a:t>
            </a:r>
            <a:endParaRPr lang="en-US" altLang="ko-KR" sz="1400" dirty="0">
              <a:latin typeface="Tahoma" pitchFamily="34" charset="0"/>
              <a:ea typeface="Gulim" pitchFamily="34" charset="-127"/>
            </a:endParaRPr>
          </a:p>
        </p:txBody>
      </p:sp>
      <p:sp>
        <p:nvSpPr>
          <p:cNvPr id="290839" name="Rectangle 23"/>
          <p:cNvSpPr>
            <a:spLocks noChangeArrowheads="1"/>
          </p:cNvSpPr>
          <p:nvPr/>
        </p:nvSpPr>
        <p:spPr bwMode="auto">
          <a:xfrm>
            <a:off x="3373438" y="3203575"/>
            <a:ext cx="120226"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A</a:t>
            </a:r>
            <a:endParaRPr lang="en-US" altLang="ko-KR" sz="1400" i="1" dirty="0">
              <a:latin typeface="Tahoma" pitchFamily="34" charset="0"/>
              <a:ea typeface="Gulim" pitchFamily="34" charset="-127"/>
            </a:endParaRPr>
          </a:p>
        </p:txBody>
      </p:sp>
      <p:sp>
        <p:nvSpPr>
          <p:cNvPr id="290840" name="Rectangle 24"/>
          <p:cNvSpPr>
            <a:spLocks noChangeArrowheads="1"/>
          </p:cNvSpPr>
          <p:nvPr/>
        </p:nvSpPr>
        <p:spPr bwMode="auto">
          <a:xfrm>
            <a:off x="3517900" y="3338513"/>
            <a:ext cx="90488"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2</a:t>
            </a:r>
            <a:endParaRPr lang="en-US" altLang="ko-KR" sz="1400" dirty="0">
              <a:latin typeface="Tahoma" pitchFamily="34" charset="0"/>
              <a:ea typeface="Gulim" pitchFamily="34" charset="-127"/>
            </a:endParaRPr>
          </a:p>
        </p:txBody>
      </p:sp>
      <p:sp>
        <p:nvSpPr>
          <p:cNvPr id="290841" name="Rectangle 25"/>
          <p:cNvSpPr>
            <a:spLocks noChangeArrowheads="1"/>
          </p:cNvSpPr>
          <p:nvPr/>
        </p:nvSpPr>
        <p:spPr bwMode="auto">
          <a:xfrm>
            <a:off x="6600825" y="2552700"/>
            <a:ext cx="120226"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B</a:t>
            </a:r>
            <a:endParaRPr lang="en-US" altLang="ko-KR" sz="1400" i="1" dirty="0">
              <a:latin typeface="Tahoma" pitchFamily="34" charset="0"/>
              <a:ea typeface="Gulim" pitchFamily="34" charset="-127"/>
            </a:endParaRPr>
          </a:p>
        </p:txBody>
      </p:sp>
      <p:sp>
        <p:nvSpPr>
          <p:cNvPr id="290842" name="Rectangle 26"/>
          <p:cNvSpPr>
            <a:spLocks noChangeArrowheads="1"/>
          </p:cNvSpPr>
          <p:nvPr/>
        </p:nvSpPr>
        <p:spPr bwMode="auto">
          <a:xfrm>
            <a:off x="6727825" y="2686050"/>
            <a:ext cx="92075" cy="169863"/>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2</a:t>
            </a:r>
            <a:endParaRPr lang="en-US" altLang="ko-KR" sz="1400" dirty="0">
              <a:latin typeface="Tahoma" pitchFamily="34" charset="0"/>
              <a:ea typeface="Gulim" pitchFamily="34" charset="-127"/>
            </a:endParaRPr>
          </a:p>
        </p:txBody>
      </p:sp>
      <p:sp>
        <p:nvSpPr>
          <p:cNvPr id="290843" name="Rectangle 27"/>
          <p:cNvSpPr>
            <a:spLocks noChangeArrowheads="1"/>
          </p:cNvSpPr>
          <p:nvPr/>
        </p:nvSpPr>
        <p:spPr bwMode="auto">
          <a:xfrm>
            <a:off x="4589463" y="3081338"/>
            <a:ext cx="149080"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M</a:t>
            </a:r>
            <a:endParaRPr lang="en-US" altLang="ko-KR" sz="1400" i="1" dirty="0">
              <a:latin typeface="Tahoma" pitchFamily="34" charset="0"/>
              <a:ea typeface="Gulim" pitchFamily="34" charset="-127"/>
            </a:endParaRPr>
          </a:p>
        </p:txBody>
      </p:sp>
      <p:sp>
        <p:nvSpPr>
          <p:cNvPr id="290844" name="Oval 28"/>
          <p:cNvSpPr>
            <a:spLocks noChangeArrowheads="1"/>
          </p:cNvSpPr>
          <p:nvPr/>
        </p:nvSpPr>
        <p:spPr bwMode="auto">
          <a:xfrm>
            <a:off x="4654550" y="3365500"/>
            <a:ext cx="122238" cy="115888"/>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90845" name="Oval 29"/>
          <p:cNvSpPr>
            <a:spLocks noChangeArrowheads="1"/>
          </p:cNvSpPr>
          <p:nvPr/>
        </p:nvSpPr>
        <p:spPr bwMode="auto">
          <a:xfrm>
            <a:off x="3346450" y="3109913"/>
            <a:ext cx="117475" cy="115887"/>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90846" name="Oval 30"/>
          <p:cNvSpPr>
            <a:spLocks noChangeArrowheads="1"/>
          </p:cNvSpPr>
          <p:nvPr/>
        </p:nvSpPr>
        <p:spPr bwMode="auto">
          <a:xfrm>
            <a:off x="2836863" y="2825750"/>
            <a:ext cx="119062" cy="119063"/>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90847" name="Oval 31"/>
          <p:cNvSpPr>
            <a:spLocks noChangeArrowheads="1"/>
          </p:cNvSpPr>
          <p:nvPr/>
        </p:nvSpPr>
        <p:spPr bwMode="auto">
          <a:xfrm>
            <a:off x="3094038" y="3916363"/>
            <a:ext cx="115887" cy="114300"/>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90848" name="Oval 32"/>
          <p:cNvSpPr>
            <a:spLocks noChangeArrowheads="1"/>
          </p:cNvSpPr>
          <p:nvPr/>
        </p:nvSpPr>
        <p:spPr bwMode="auto">
          <a:xfrm>
            <a:off x="6443663" y="2595563"/>
            <a:ext cx="117475" cy="115887"/>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90849" name="Oval 33"/>
          <p:cNvSpPr>
            <a:spLocks noChangeArrowheads="1"/>
          </p:cNvSpPr>
          <p:nvPr/>
        </p:nvSpPr>
        <p:spPr bwMode="auto">
          <a:xfrm>
            <a:off x="6186488" y="1982788"/>
            <a:ext cx="117475" cy="114300"/>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90850" name="Oval 34"/>
          <p:cNvSpPr>
            <a:spLocks noChangeArrowheads="1"/>
          </p:cNvSpPr>
          <p:nvPr/>
        </p:nvSpPr>
        <p:spPr bwMode="auto">
          <a:xfrm>
            <a:off x="5929313" y="2989263"/>
            <a:ext cx="120650" cy="117475"/>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90851" name="Line 35"/>
          <p:cNvSpPr>
            <a:spLocks noChangeShapeType="1"/>
          </p:cNvSpPr>
          <p:nvPr/>
        </p:nvSpPr>
        <p:spPr bwMode="auto">
          <a:xfrm>
            <a:off x="3149600" y="3973513"/>
            <a:ext cx="1192213" cy="249237"/>
          </a:xfrm>
          <a:prstGeom prst="line">
            <a:avLst/>
          </a:prstGeom>
          <a:noFill/>
          <a:ln w="6350">
            <a:solidFill>
              <a:srgbClr val="000000"/>
            </a:solidFill>
            <a:miter lim="800000"/>
            <a:headEnd/>
            <a:tailEnd/>
          </a:ln>
        </p:spPr>
        <p:txBody>
          <a:bodyPr/>
          <a:lstStyle/>
          <a:p>
            <a:endParaRPr lang="en-US" dirty="0"/>
          </a:p>
        </p:txBody>
      </p:sp>
      <p:sp>
        <p:nvSpPr>
          <p:cNvPr id="290852" name="Freeform 36"/>
          <p:cNvSpPr>
            <a:spLocks/>
          </p:cNvSpPr>
          <p:nvPr/>
        </p:nvSpPr>
        <p:spPr bwMode="auto">
          <a:xfrm>
            <a:off x="4324350" y="4038600"/>
            <a:ext cx="1847850" cy="914400"/>
          </a:xfrm>
          <a:custGeom>
            <a:avLst/>
            <a:gdLst>
              <a:gd name="T0" fmla="*/ 295 w 295"/>
              <a:gd name="T1" fmla="*/ 156 h 172"/>
              <a:gd name="T2" fmla="*/ 279 w 295"/>
              <a:gd name="T3" fmla="*/ 172 h 172"/>
              <a:gd name="T4" fmla="*/ 16 w 295"/>
              <a:gd name="T5" fmla="*/ 172 h 172"/>
              <a:gd name="T6" fmla="*/ 0 w 295"/>
              <a:gd name="T7" fmla="*/ 156 h 172"/>
              <a:gd name="T8" fmla="*/ 0 w 295"/>
              <a:gd name="T9" fmla="*/ 16 h 172"/>
              <a:gd name="T10" fmla="*/ 16 w 295"/>
              <a:gd name="T11" fmla="*/ 0 h 172"/>
              <a:gd name="T12" fmla="*/ 279 w 295"/>
              <a:gd name="T13" fmla="*/ 0 h 172"/>
              <a:gd name="T14" fmla="*/ 295 w 295"/>
              <a:gd name="T15" fmla="*/ 16 h 172"/>
              <a:gd name="T16" fmla="*/ 295 w 295"/>
              <a:gd name="T17" fmla="*/ 156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5"/>
              <a:gd name="T28" fmla="*/ 0 h 172"/>
              <a:gd name="T29" fmla="*/ 295 w 295"/>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5" h="172">
                <a:moveTo>
                  <a:pt x="295" y="156"/>
                </a:moveTo>
                <a:cubicBezTo>
                  <a:pt x="295" y="164"/>
                  <a:pt x="288" y="172"/>
                  <a:pt x="279" y="172"/>
                </a:cubicBezTo>
                <a:cubicBezTo>
                  <a:pt x="16" y="172"/>
                  <a:pt x="16" y="172"/>
                  <a:pt x="16" y="172"/>
                </a:cubicBezTo>
                <a:cubicBezTo>
                  <a:pt x="7" y="172"/>
                  <a:pt x="0" y="164"/>
                  <a:pt x="0" y="156"/>
                </a:cubicBezTo>
                <a:cubicBezTo>
                  <a:pt x="0" y="16"/>
                  <a:pt x="0" y="16"/>
                  <a:pt x="0" y="16"/>
                </a:cubicBezTo>
                <a:cubicBezTo>
                  <a:pt x="0" y="7"/>
                  <a:pt x="7" y="0"/>
                  <a:pt x="16" y="0"/>
                </a:cubicBezTo>
                <a:cubicBezTo>
                  <a:pt x="279" y="0"/>
                  <a:pt x="279" y="0"/>
                  <a:pt x="279" y="0"/>
                </a:cubicBezTo>
                <a:cubicBezTo>
                  <a:pt x="288" y="0"/>
                  <a:pt x="295" y="7"/>
                  <a:pt x="295" y="16"/>
                </a:cubicBezTo>
                <a:lnTo>
                  <a:pt x="295" y="156"/>
                </a:lnTo>
                <a:close/>
              </a:path>
            </a:pathLst>
          </a:custGeom>
          <a:solidFill>
            <a:srgbClr val="D7E2E0"/>
          </a:solidFill>
          <a:ln w="9525">
            <a:noFill/>
            <a:round/>
            <a:headEnd/>
            <a:tailEnd/>
          </a:ln>
        </p:spPr>
        <p:txBody>
          <a:bodyPr/>
          <a:lstStyle/>
          <a:p>
            <a:endParaRPr lang="ko-KR" altLang="en-US">
              <a:ea typeface="Gulim" pitchFamily="34" charset="-127"/>
            </a:endParaRPr>
          </a:p>
        </p:txBody>
      </p:sp>
      <p:sp>
        <p:nvSpPr>
          <p:cNvPr id="290853" name="Line 37"/>
          <p:cNvSpPr>
            <a:spLocks noChangeShapeType="1"/>
          </p:cNvSpPr>
          <p:nvPr/>
        </p:nvSpPr>
        <p:spPr bwMode="auto">
          <a:xfrm flipH="1" flipV="1">
            <a:off x="5189538" y="1860550"/>
            <a:ext cx="1057275" cy="179388"/>
          </a:xfrm>
          <a:prstGeom prst="line">
            <a:avLst/>
          </a:prstGeom>
          <a:noFill/>
          <a:ln w="6350">
            <a:solidFill>
              <a:srgbClr val="000000"/>
            </a:solidFill>
            <a:miter lim="800000"/>
            <a:headEnd/>
            <a:tailEnd/>
          </a:ln>
        </p:spPr>
        <p:txBody>
          <a:bodyPr/>
          <a:lstStyle/>
          <a:p>
            <a:endParaRPr lang="en-US" dirty="0"/>
          </a:p>
        </p:txBody>
      </p:sp>
      <p:sp>
        <p:nvSpPr>
          <p:cNvPr id="290854" name="Freeform 38"/>
          <p:cNvSpPr>
            <a:spLocks/>
          </p:cNvSpPr>
          <p:nvPr/>
        </p:nvSpPr>
        <p:spPr bwMode="auto">
          <a:xfrm>
            <a:off x="3446463" y="1295400"/>
            <a:ext cx="1773609" cy="909464"/>
          </a:xfrm>
          <a:custGeom>
            <a:avLst/>
            <a:gdLst>
              <a:gd name="T0" fmla="*/ 296 w 296"/>
              <a:gd name="T1" fmla="*/ 156 h 172"/>
              <a:gd name="T2" fmla="*/ 280 w 296"/>
              <a:gd name="T3" fmla="*/ 172 h 172"/>
              <a:gd name="T4" fmla="*/ 16 w 296"/>
              <a:gd name="T5" fmla="*/ 172 h 172"/>
              <a:gd name="T6" fmla="*/ 0 w 296"/>
              <a:gd name="T7" fmla="*/ 156 h 172"/>
              <a:gd name="T8" fmla="*/ 0 w 296"/>
              <a:gd name="T9" fmla="*/ 16 h 172"/>
              <a:gd name="T10" fmla="*/ 16 w 296"/>
              <a:gd name="T11" fmla="*/ 0 h 172"/>
              <a:gd name="T12" fmla="*/ 280 w 296"/>
              <a:gd name="T13" fmla="*/ 0 h 172"/>
              <a:gd name="T14" fmla="*/ 296 w 296"/>
              <a:gd name="T15" fmla="*/ 16 h 172"/>
              <a:gd name="T16" fmla="*/ 296 w 296"/>
              <a:gd name="T17" fmla="*/ 156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6"/>
              <a:gd name="T28" fmla="*/ 0 h 172"/>
              <a:gd name="T29" fmla="*/ 296 w 296"/>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6" h="172">
                <a:moveTo>
                  <a:pt x="296" y="156"/>
                </a:moveTo>
                <a:cubicBezTo>
                  <a:pt x="296" y="165"/>
                  <a:pt x="289" y="172"/>
                  <a:pt x="280" y="172"/>
                </a:cubicBezTo>
                <a:cubicBezTo>
                  <a:pt x="16" y="172"/>
                  <a:pt x="16" y="172"/>
                  <a:pt x="16" y="172"/>
                </a:cubicBezTo>
                <a:cubicBezTo>
                  <a:pt x="7" y="172"/>
                  <a:pt x="0" y="165"/>
                  <a:pt x="0" y="156"/>
                </a:cubicBezTo>
                <a:cubicBezTo>
                  <a:pt x="0" y="16"/>
                  <a:pt x="0" y="16"/>
                  <a:pt x="0" y="16"/>
                </a:cubicBezTo>
                <a:cubicBezTo>
                  <a:pt x="0" y="7"/>
                  <a:pt x="7" y="0"/>
                  <a:pt x="16" y="0"/>
                </a:cubicBezTo>
                <a:cubicBezTo>
                  <a:pt x="280" y="0"/>
                  <a:pt x="280" y="0"/>
                  <a:pt x="280" y="0"/>
                </a:cubicBezTo>
                <a:cubicBezTo>
                  <a:pt x="289" y="0"/>
                  <a:pt x="296" y="7"/>
                  <a:pt x="296" y="16"/>
                </a:cubicBezTo>
                <a:lnTo>
                  <a:pt x="296" y="156"/>
                </a:lnTo>
                <a:close/>
              </a:path>
            </a:pathLst>
          </a:custGeom>
          <a:solidFill>
            <a:srgbClr val="D7E2E0"/>
          </a:solidFill>
          <a:ln w="9525">
            <a:noFill/>
            <a:round/>
            <a:headEnd/>
            <a:tailEnd/>
          </a:ln>
        </p:spPr>
        <p:txBody>
          <a:bodyPr/>
          <a:lstStyle/>
          <a:p>
            <a:endParaRPr lang="ko-KR" altLang="en-US">
              <a:ea typeface="Gulim" pitchFamily="34" charset="-127"/>
            </a:endParaRPr>
          </a:p>
        </p:txBody>
      </p:sp>
      <p:sp>
        <p:nvSpPr>
          <p:cNvPr id="290855" name="Rectangle 39"/>
          <p:cNvSpPr>
            <a:spLocks noChangeArrowheads="1"/>
          </p:cNvSpPr>
          <p:nvPr/>
        </p:nvSpPr>
        <p:spPr bwMode="auto">
          <a:xfrm>
            <a:off x="3444425" y="1332038"/>
            <a:ext cx="1771650" cy="861774"/>
          </a:xfrm>
          <a:prstGeom prst="rect">
            <a:avLst/>
          </a:prstGeom>
          <a:noFill/>
          <a:ln w="9525">
            <a:noFill/>
            <a:miter lim="800000"/>
            <a:headEnd/>
            <a:tailEnd/>
          </a:ln>
        </p:spPr>
        <p:txBody>
          <a:bodyPr lIns="0" tIns="0" rIns="0" bIns="0">
            <a:spAutoFit/>
          </a:bodyPr>
          <a:lstStyle/>
          <a:p>
            <a:pPr marL="1588" indent="-1588" algn="ctr"/>
            <a:r>
              <a:rPr lang="en-US" altLang="ko-KR" sz="1400" dirty="0">
                <a:solidFill>
                  <a:srgbClr val="000000"/>
                </a:solidFill>
                <a:latin typeface="Myriad Pro" pitchFamily="34" charset="0"/>
                <a:ea typeface="Gulim" pitchFamily="34" charset="-127"/>
              </a:rPr>
              <a:t>If marginal cost is above average total cost, average total cost is rising. </a:t>
            </a:r>
            <a:endParaRPr lang="en-US" altLang="ko-KR" sz="1400" dirty="0">
              <a:latin typeface="Tahoma" pitchFamily="34" charset="0"/>
              <a:ea typeface="Gulim" pitchFamily="34" charset="-127"/>
            </a:endParaRPr>
          </a:p>
        </p:txBody>
      </p:sp>
      <p:sp>
        <p:nvSpPr>
          <p:cNvPr id="290856" name="Freeform 40"/>
          <p:cNvSpPr>
            <a:spLocks/>
          </p:cNvSpPr>
          <p:nvPr/>
        </p:nvSpPr>
        <p:spPr bwMode="auto">
          <a:xfrm>
            <a:off x="3324225" y="2949575"/>
            <a:ext cx="152400" cy="114300"/>
          </a:xfrm>
          <a:custGeom>
            <a:avLst/>
            <a:gdLst>
              <a:gd name="T0" fmla="*/ 8 w 26"/>
              <a:gd name="T1" fmla="*/ 9 h 20"/>
              <a:gd name="T2" fmla="*/ 8 w 26"/>
              <a:gd name="T3" fmla="*/ 0 h 20"/>
              <a:gd name="T4" fmla="*/ 8 w 26"/>
              <a:gd name="T5" fmla="*/ 0 h 20"/>
              <a:gd name="T6" fmla="*/ 16 w 26"/>
              <a:gd name="T7" fmla="*/ 11 h 20"/>
              <a:gd name="T8" fmla="*/ 26 w 26"/>
              <a:gd name="T9" fmla="*/ 20 h 20"/>
              <a:gd name="T10" fmla="*/ 13 w 26"/>
              <a:gd name="T11" fmla="*/ 16 h 20"/>
              <a:gd name="T12" fmla="*/ 0 w 26"/>
              <a:gd name="T13" fmla="*/ 13 h 20"/>
              <a:gd name="T14" fmla="*/ 0 w 26"/>
              <a:gd name="T15" fmla="*/ 13 h 20"/>
              <a:gd name="T16" fmla="*/ 8 w 26"/>
              <a:gd name="T17" fmla="*/ 9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
              <a:gd name="T28" fmla="*/ 0 h 20"/>
              <a:gd name="T29" fmla="*/ 26 w 26"/>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 h="20">
                <a:moveTo>
                  <a:pt x="8" y="9"/>
                </a:moveTo>
                <a:cubicBezTo>
                  <a:pt x="8" y="0"/>
                  <a:pt x="8" y="0"/>
                  <a:pt x="8" y="0"/>
                </a:cubicBezTo>
                <a:cubicBezTo>
                  <a:pt x="8" y="0"/>
                  <a:pt x="8" y="0"/>
                  <a:pt x="8" y="0"/>
                </a:cubicBezTo>
                <a:cubicBezTo>
                  <a:pt x="16" y="11"/>
                  <a:pt x="16" y="11"/>
                  <a:pt x="16" y="11"/>
                </a:cubicBezTo>
                <a:cubicBezTo>
                  <a:pt x="19" y="14"/>
                  <a:pt x="23" y="17"/>
                  <a:pt x="26" y="20"/>
                </a:cubicBezTo>
                <a:cubicBezTo>
                  <a:pt x="22" y="19"/>
                  <a:pt x="17" y="17"/>
                  <a:pt x="13" y="16"/>
                </a:cubicBezTo>
                <a:cubicBezTo>
                  <a:pt x="0" y="13"/>
                  <a:pt x="0" y="13"/>
                  <a:pt x="0" y="13"/>
                </a:cubicBezTo>
                <a:cubicBezTo>
                  <a:pt x="0" y="13"/>
                  <a:pt x="0" y="13"/>
                  <a:pt x="0" y="13"/>
                </a:cubicBezTo>
                <a:lnTo>
                  <a:pt x="8" y="9"/>
                </a:lnTo>
                <a:close/>
              </a:path>
            </a:pathLst>
          </a:custGeom>
          <a:solidFill>
            <a:srgbClr val="000000"/>
          </a:solidFill>
          <a:ln w="9525">
            <a:noFill/>
            <a:round/>
            <a:headEnd/>
            <a:tailEnd/>
          </a:ln>
        </p:spPr>
        <p:txBody>
          <a:bodyPr/>
          <a:lstStyle/>
          <a:p>
            <a:endParaRPr lang="ko-KR" altLang="en-US">
              <a:ea typeface="Gulim" pitchFamily="34" charset="-127"/>
            </a:endParaRPr>
          </a:p>
        </p:txBody>
      </p:sp>
      <p:sp>
        <p:nvSpPr>
          <p:cNvPr id="290857" name="Freeform 41"/>
          <p:cNvSpPr>
            <a:spLocks/>
          </p:cNvSpPr>
          <p:nvPr/>
        </p:nvSpPr>
        <p:spPr bwMode="auto">
          <a:xfrm>
            <a:off x="3127375" y="2832100"/>
            <a:ext cx="152400" cy="117475"/>
          </a:xfrm>
          <a:custGeom>
            <a:avLst/>
            <a:gdLst>
              <a:gd name="T0" fmla="*/ 8 w 26"/>
              <a:gd name="T1" fmla="*/ 9 h 20"/>
              <a:gd name="T2" fmla="*/ 8 w 26"/>
              <a:gd name="T3" fmla="*/ 0 h 20"/>
              <a:gd name="T4" fmla="*/ 8 w 26"/>
              <a:gd name="T5" fmla="*/ 0 h 20"/>
              <a:gd name="T6" fmla="*/ 16 w 26"/>
              <a:gd name="T7" fmla="*/ 11 h 20"/>
              <a:gd name="T8" fmla="*/ 26 w 26"/>
              <a:gd name="T9" fmla="*/ 20 h 20"/>
              <a:gd name="T10" fmla="*/ 13 w 26"/>
              <a:gd name="T11" fmla="*/ 16 h 20"/>
              <a:gd name="T12" fmla="*/ 0 w 26"/>
              <a:gd name="T13" fmla="*/ 13 h 20"/>
              <a:gd name="T14" fmla="*/ 0 w 26"/>
              <a:gd name="T15" fmla="*/ 13 h 20"/>
              <a:gd name="T16" fmla="*/ 8 w 26"/>
              <a:gd name="T17" fmla="*/ 9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
              <a:gd name="T28" fmla="*/ 0 h 20"/>
              <a:gd name="T29" fmla="*/ 26 w 26"/>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 h="20">
                <a:moveTo>
                  <a:pt x="8" y="9"/>
                </a:moveTo>
                <a:cubicBezTo>
                  <a:pt x="8" y="0"/>
                  <a:pt x="8" y="0"/>
                  <a:pt x="8" y="0"/>
                </a:cubicBezTo>
                <a:cubicBezTo>
                  <a:pt x="8" y="0"/>
                  <a:pt x="8" y="0"/>
                  <a:pt x="8" y="0"/>
                </a:cubicBezTo>
                <a:cubicBezTo>
                  <a:pt x="16" y="11"/>
                  <a:pt x="16" y="11"/>
                  <a:pt x="16" y="11"/>
                </a:cubicBezTo>
                <a:cubicBezTo>
                  <a:pt x="19" y="14"/>
                  <a:pt x="22" y="17"/>
                  <a:pt x="26" y="20"/>
                </a:cubicBezTo>
                <a:cubicBezTo>
                  <a:pt x="21" y="19"/>
                  <a:pt x="17" y="17"/>
                  <a:pt x="13" y="16"/>
                </a:cubicBezTo>
                <a:cubicBezTo>
                  <a:pt x="0" y="13"/>
                  <a:pt x="0" y="13"/>
                  <a:pt x="0" y="13"/>
                </a:cubicBezTo>
                <a:cubicBezTo>
                  <a:pt x="0" y="13"/>
                  <a:pt x="0" y="13"/>
                  <a:pt x="0" y="13"/>
                </a:cubicBezTo>
                <a:lnTo>
                  <a:pt x="8" y="9"/>
                </a:lnTo>
                <a:close/>
              </a:path>
            </a:pathLst>
          </a:custGeom>
          <a:solidFill>
            <a:srgbClr val="000000"/>
          </a:solidFill>
          <a:ln w="9525">
            <a:noFill/>
            <a:round/>
            <a:headEnd/>
            <a:tailEnd/>
          </a:ln>
        </p:spPr>
        <p:txBody>
          <a:bodyPr/>
          <a:lstStyle/>
          <a:p>
            <a:endParaRPr lang="ko-KR" altLang="en-US">
              <a:ea typeface="Gulim" pitchFamily="34" charset="-127"/>
            </a:endParaRPr>
          </a:p>
        </p:txBody>
      </p:sp>
      <p:sp>
        <p:nvSpPr>
          <p:cNvPr id="290858" name="Line 42"/>
          <p:cNvSpPr>
            <a:spLocks noChangeShapeType="1"/>
          </p:cNvSpPr>
          <p:nvPr/>
        </p:nvSpPr>
        <p:spPr bwMode="auto">
          <a:xfrm flipH="1">
            <a:off x="6116638" y="2879725"/>
            <a:ext cx="384175" cy="293688"/>
          </a:xfrm>
          <a:prstGeom prst="line">
            <a:avLst/>
          </a:prstGeom>
          <a:noFill/>
          <a:ln w="22225">
            <a:solidFill>
              <a:srgbClr val="000000"/>
            </a:solidFill>
            <a:miter lim="800000"/>
            <a:headEnd/>
            <a:tailEnd/>
          </a:ln>
        </p:spPr>
        <p:txBody>
          <a:bodyPr/>
          <a:lstStyle/>
          <a:p>
            <a:endParaRPr lang="en-US" dirty="0"/>
          </a:p>
        </p:txBody>
      </p:sp>
      <p:sp>
        <p:nvSpPr>
          <p:cNvPr id="290859" name="Freeform 43"/>
          <p:cNvSpPr>
            <a:spLocks/>
          </p:cNvSpPr>
          <p:nvPr/>
        </p:nvSpPr>
        <p:spPr bwMode="auto">
          <a:xfrm>
            <a:off x="6443663" y="2808288"/>
            <a:ext cx="152400" cy="128587"/>
          </a:xfrm>
          <a:custGeom>
            <a:avLst/>
            <a:gdLst>
              <a:gd name="T0" fmla="*/ 9 w 26"/>
              <a:gd name="T1" fmla="*/ 13 h 22"/>
              <a:gd name="T2" fmla="*/ 0 w 26"/>
              <a:gd name="T3" fmla="*/ 10 h 22"/>
              <a:gd name="T4" fmla="*/ 1 w 26"/>
              <a:gd name="T5" fmla="*/ 9 h 22"/>
              <a:gd name="T6" fmla="*/ 14 w 26"/>
              <a:gd name="T7" fmla="*/ 6 h 22"/>
              <a:gd name="T8" fmla="*/ 26 w 26"/>
              <a:gd name="T9" fmla="*/ 0 h 22"/>
              <a:gd name="T10" fmla="*/ 17 w 26"/>
              <a:gd name="T11" fmla="*/ 10 h 22"/>
              <a:gd name="T12" fmla="*/ 10 w 26"/>
              <a:gd name="T13" fmla="*/ 22 h 22"/>
              <a:gd name="T14" fmla="*/ 10 w 26"/>
              <a:gd name="T15" fmla="*/ 22 h 22"/>
              <a:gd name="T16" fmla="*/ 9 w 26"/>
              <a:gd name="T17" fmla="*/ 13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
              <a:gd name="T28" fmla="*/ 0 h 22"/>
              <a:gd name="T29" fmla="*/ 26 w 26"/>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 h="22">
                <a:moveTo>
                  <a:pt x="9" y="13"/>
                </a:moveTo>
                <a:cubicBezTo>
                  <a:pt x="0" y="10"/>
                  <a:pt x="0" y="10"/>
                  <a:pt x="0" y="10"/>
                </a:cubicBezTo>
                <a:cubicBezTo>
                  <a:pt x="1" y="9"/>
                  <a:pt x="1" y="9"/>
                  <a:pt x="1" y="9"/>
                </a:cubicBezTo>
                <a:cubicBezTo>
                  <a:pt x="14" y="6"/>
                  <a:pt x="14" y="6"/>
                  <a:pt x="14" y="6"/>
                </a:cubicBezTo>
                <a:cubicBezTo>
                  <a:pt x="18" y="4"/>
                  <a:pt x="22" y="2"/>
                  <a:pt x="26" y="0"/>
                </a:cubicBezTo>
                <a:cubicBezTo>
                  <a:pt x="23" y="4"/>
                  <a:pt x="20" y="7"/>
                  <a:pt x="17" y="10"/>
                </a:cubicBezTo>
                <a:cubicBezTo>
                  <a:pt x="10" y="22"/>
                  <a:pt x="10" y="22"/>
                  <a:pt x="10" y="22"/>
                </a:cubicBezTo>
                <a:cubicBezTo>
                  <a:pt x="10" y="22"/>
                  <a:pt x="10" y="22"/>
                  <a:pt x="10" y="22"/>
                </a:cubicBezTo>
                <a:lnTo>
                  <a:pt x="9" y="13"/>
                </a:lnTo>
                <a:close/>
              </a:path>
            </a:pathLst>
          </a:custGeom>
          <a:solidFill>
            <a:srgbClr val="000000"/>
          </a:solidFill>
          <a:ln w="9525">
            <a:noFill/>
            <a:round/>
            <a:headEnd/>
            <a:tailEnd/>
          </a:ln>
        </p:spPr>
        <p:txBody>
          <a:bodyPr/>
          <a:lstStyle/>
          <a:p>
            <a:endParaRPr lang="ko-KR" altLang="en-US">
              <a:ea typeface="Gulim" pitchFamily="34" charset="-127"/>
            </a:endParaRPr>
          </a:p>
        </p:txBody>
      </p:sp>
      <p:sp>
        <p:nvSpPr>
          <p:cNvPr id="290860" name="Freeform 44"/>
          <p:cNvSpPr>
            <a:spLocks/>
          </p:cNvSpPr>
          <p:nvPr/>
        </p:nvSpPr>
        <p:spPr bwMode="auto">
          <a:xfrm>
            <a:off x="6264275" y="2949575"/>
            <a:ext cx="149225" cy="127000"/>
          </a:xfrm>
          <a:custGeom>
            <a:avLst/>
            <a:gdLst>
              <a:gd name="T0" fmla="*/ 8 w 25"/>
              <a:gd name="T1" fmla="*/ 13 h 22"/>
              <a:gd name="T2" fmla="*/ 0 w 25"/>
              <a:gd name="T3" fmla="*/ 9 h 22"/>
              <a:gd name="T4" fmla="*/ 0 w 25"/>
              <a:gd name="T5" fmla="*/ 9 h 22"/>
              <a:gd name="T6" fmla="*/ 13 w 25"/>
              <a:gd name="T7" fmla="*/ 6 h 22"/>
              <a:gd name="T8" fmla="*/ 25 w 25"/>
              <a:gd name="T9" fmla="*/ 0 h 22"/>
              <a:gd name="T10" fmla="*/ 16 w 25"/>
              <a:gd name="T11" fmla="*/ 10 h 22"/>
              <a:gd name="T12" fmla="*/ 9 w 25"/>
              <a:gd name="T13" fmla="*/ 22 h 22"/>
              <a:gd name="T14" fmla="*/ 9 w 25"/>
              <a:gd name="T15" fmla="*/ 22 h 22"/>
              <a:gd name="T16" fmla="*/ 8 w 25"/>
              <a:gd name="T17" fmla="*/ 13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
              <a:gd name="T28" fmla="*/ 0 h 22"/>
              <a:gd name="T29" fmla="*/ 25 w 25"/>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 h="22">
                <a:moveTo>
                  <a:pt x="8" y="13"/>
                </a:moveTo>
                <a:cubicBezTo>
                  <a:pt x="0" y="9"/>
                  <a:pt x="0" y="9"/>
                  <a:pt x="0" y="9"/>
                </a:cubicBezTo>
                <a:cubicBezTo>
                  <a:pt x="0" y="9"/>
                  <a:pt x="0" y="9"/>
                  <a:pt x="0" y="9"/>
                </a:cubicBezTo>
                <a:cubicBezTo>
                  <a:pt x="13" y="6"/>
                  <a:pt x="13" y="6"/>
                  <a:pt x="13" y="6"/>
                </a:cubicBezTo>
                <a:cubicBezTo>
                  <a:pt x="17" y="4"/>
                  <a:pt x="21" y="2"/>
                  <a:pt x="25" y="0"/>
                </a:cubicBezTo>
                <a:cubicBezTo>
                  <a:pt x="22" y="3"/>
                  <a:pt x="19" y="7"/>
                  <a:pt x="16" y="10"/>
                </a:cubicBezTo>
                <a:cubicBezTo>
                  <a:pt x="9" y="22"/>
                  <a:pt x="9" y="22"/>
                  <a:pt x="9" y="22"/>
                </a:cubicBezTo>
                <a:cubicBezTo>
                  <a:pt x="9" y="22"/>
                  <a:pt x="9" y="22"/>
                  <a:pt x="9" y="22"/>
                </a:cubicBezTo>
                <a:lnTo>
                  <a:pt x="8" y="13"/>
                </a:lnTo>
                <a:close/>
              </a:path>
            </a:pathLst>
          </a:custGeom>
          <a:solidFill>
            <a:srgbClr val="000000"/>
          </a:solidFill>
          <a:ln w="9525">
            <a:noFill/>
            <a:round/>
            <a:headEnd/>
            <a:tailEnd/>
          </a:ln>
        </p:spPr>
        <p:txBody>
          <a:bodyPr/>
          <a:lstStyle/>
          <a:p>
            <a:endParaRPr lang="ko-KR" altLang="en-US">
              <a:ea typeface="Gulim" pitchFamily="34" charset="-127"/>
            </a:endParaRPr>
          </a:p>
        </p:txBody>
      </p:sp>
      <p:cxnSp>
        <p:nvCxnSpPr>
          <p:cNvPr id="548914" name="Straight Connector 86"/>
          <p:cNvCxnSpPr>
            <a:cxnSpLocks noChangeShapeType="1"/>
          </p:cNvCxnSpPr>
          <p:nvPr/>
        </p:nvCxnSpPr>
        <p:spPr bwMode="auto">
          <a:xfrm>
            <a:off x="2890838" y="2892425"/>
            <a:ext cx="249237" cy="1155700"/>
          </a:xfrm>
          <a:prstGeom prst="line">
            <a:avLst/>
          </a:prstGeom>
          <a:noFill/>
          <a:ln w="15875">
            <a:solidFill>
              <a:srgbClr val="808080"/>
            </a:solidFill>
            <a:prstDash val="sysDot"/>
            <a:round/>
            <a:headEnd/>
            <a:tailEnd type="none" w="med" len="lg"/>
          </a:ln>
        </p:spPr>
      </p:cxnSp>
      <p:sp>
        <p:nvSpPr>
          <p:cNvPr id="290865" name="Rectangle 49"/>
          <p:cNvSpPr>
            <a:spLocks noChangeArrowheads="1"/>
          </p:cNvSpPr>
          <p:nvPr/>
        </p:nvSpPr>
        <p:spPr bwMode="auto">
          <a:xfrm>
            <a:off x="4360225" y="4055425"/>
            <a:ext cx="1771650" cy="861774"/>
          </a:xfrm>
          <a:prstGeom prst="rect">
            <a:avLst/>
          </a:prstGeom>
          <a:noFill/>
          <a:ln w="9525">
            <a:noFill/>
            <a:miter lim="800000"/>
            <a:headEnd/>
            <a:tailEnd/>
          </a:ln>
        </p:spPr>
        <p:txBody>
          <a:bodyPr lIns="0" tIns="0" rIns="0" bIns="0">
            <a:spAutoFit/>
          </a:bodyPr>
          <a:lstStyle/>
          <a:p>
            <a:pPr marL="1588" indent="-1588" algn="ctr"/>
            <a:r>
              <a:rPr lang="en-US" altLang="ko-KR" sz="1400" dirty="0">
                <a:solidFill>
                  <a:srgbClr val="000000"/>
                </a:solidFill>
                <a:latin typeface="Myriad Pro" pitchFamily="34" charset="0"/>
                <a:ea typeface="Gulim" pitchFamily="34" charset="-127"/>
              </a:rPr>
              <a:t>If marginal cost is below average total cost, average total cost is falling. </a:t>
            </a:r>
            <a:endParaRPr lang="en-US" altLang="ko-KR" sz="1400" dirty="0">
              <a:latin typeface="Tahoma" pitchFamily="34" charset="0"/>
              <a:ea typeface="Gulim" pitchFamily="34" charset="-127"/>
            </a:endParaRPr>
          </a:p>
        </p:txBody>
      </p:sp>
      <p:sp>
        <p:nvSpPr>
          <p:cNvPr id="290867" name="Line 51"/>
          <p:cNvSpPr>
            <a:spLocks noChangeShapeType="1"/>
          </p:cNvSpPr>
          <p:nvPr/>
        </p:nvSpPr>
        <p:spPr bwMode="auto">
          <a:xfrm flipH="1" flipV="1">
            <a:off x="2935288" y="2725738"/>
            <a:ext cx="542925" cy="334962"/>
          </a:xfrm>
          <a:prstGeom prst="line">
            <a:avLst/>
          </a:prstGeom>
          <a:noFill/>
          <a:ln w="22225">
            <a:solidFill>
              <a:srgbClr val="000000"/>
            </a:solidFill>
            <a:miter lim="800000"/>
            <a:headEnd/>
            <a:tailEnd/>
          </a:ln>
        </p:spPr>
        <p:txBody>
          <a:bodyPr/>
          <a:lstStyle/>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08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08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0823"/>
                                        </p:tgtEl>
                                        <p:attrNameLst>
                                          <p:attrName>style.visibility</p:attrName>
                                        </p:attrNameLst>
                                      </p:cBhvr>
                                      <p:to>
                                        <p:strVal val="visible"/>
                                      </p:to>
                                    </p:set>
                                  </p:childTnLst>
                                </p:cTn>
                              </p:par>
                              <p:par>
                                <p:cTn id="11" presetID="22" presetClass="entr" presetSubtype="8" fill="hold" grpId="0" nodeType="withEffect">
                                  <p:stCondLst>
                                    <p:cond delay="0"/>
                                  </p:stCondLst>
                                  <p:childTnLst>
                                    <p:set>
                                      <p:cBhvr>
                                        <p:cTn id="12" dur="1" fill="hold">
                                          <p:stCondLst>
                                            <p:cond delay="0"/>
                                          </p:stCondLst>
                                        </p:cTn>
                                        <p:tgtEl>
                                          <p:spTgt spid="290829"/>
                                        </p:tgtEl>
                                        <p:attrNameLst>
                                          <p:attrName>style.visibility</p:attrName>
                                        </p:attrNameLst>
                                      </p:cBhvr>
                                      <p:to>
                                        <p:strVal val="visible"/>
                                      </p:to>
                                    </p:set>
                                    <p:animEffect transition="in" filter="wipe(left)">
                                      <p:cBhvr>
                                        <p:cTn id="13" dur="500"/>
                                        <p:tgtEl>
                                          <p:spTgt spid="290829"/>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90826"/>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290827"/>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90828"/>
                                        </p:tgtEl>
                                        <p:attrNameLst>
                                          <p:attrName>style.visibility</p:attrName>
                                        </p:attrNameLst>
                                      </p:cBhvr>
                                      <p:to>
                                        <p:strVal val="visible"/>
                                      </p:to>
                                    </p:set>
                                  </p:childTnLst>
                                </p:cTn>
                              </p:par>
                              <p:par>
                                <p:cTn id="23" presetID="22" presetClass="entr" presetSubtype="4" fill="hold" grpId="0" nodeType="withEffect">
                                  <p:stCondLst>
                                    <p:cond delay="0"/>
                                  </p:stCondLst>
                                  <p:childTnLst>
                                    <p:set>
                                      <p:cBhvr>
                                        <p:cTn id="24" dur="1" fill="hold">
                                          <p:stCondLst>
                                            <p:cond delay="0"/>
                                          </p:stCondLst>
                                        </p:cTn>
                                        <p:tgtEl>
                                          <p:spTgt spid="290830"/>
                                        </p:tgtEl>
                                        <p:attrNameLst>
                                          <p:attrName>style.visibility</p:attrName>
                                        </p:attrNameLst>
                                      </p:cBhvr>
                                      <p:to>
                                        <p:strVal val="visible"/>
                                      </p:to>
                                    </p:set>
                                    <p:animEffect transition="in" filter="wipe(down)">
                                      <p:cBhvr>
                                        <p:cTn id="25" dur="500"/>
                                        <p:tgtEl>
                                          <p:spTgt spid="290830"/>
                                        </p:tgtEl>
                                      </p:cBhvr>
                                    </p:animEffec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2908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08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08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08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08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086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08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08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08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08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08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08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08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08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0847"/>
                                        </p:tgtEl>
                                        <p:attrNameLst>
                                          <p:attrName>style.visibility</p:attrName>
                                        </p:attrNameLst>
                                      </p:cBhvr>
                                      <p:to>
                                        <p:strVal val="visible"/>
                                      </p:to>
                                    </p:set>
                                  </p:childTnLst>
                                </p:cTn>
                              </p:par>
                              <p:par>
                                <p:cTn id="59" presetID="22" presetClass="entr" presetSubtype="8" fill="hold" grpId="0" nodeType="withEffect">
                                  <p:stCondLst>
                                    <p:cond delay="0"/>
                                  </p:stCondLst>
                                  <p:childTnLst>
                                    <p:set>
                                      <p:cBhvr>
                                        <p:cTn id="60" dur="1" fill="hold">
                                          <p:stCondLst>
                                            <p:cond delay="0"/>
                                          </p:stCondLst>
                                        </p:cTn>
                                        <p:tgtEl>
                                          <p:spTgt spid="290865"/>
                                        </p:tgtEl>
                                        <p:attrNameLst>
                                          <p:attrName>style.visibility</p:attrName>
                                        </p:attrNameLst>
                                      </p:cBhvr>
                                      <p:to>
                                        <p:strVal val="visible"/>
                                      </p:to>
                                    </p:set>
                                    <p:animEffect transition="in" filter="wipe(left)">
                                      <p:cBhvr>
                                        <p:cTn id="61" dur="500"/>
                                        <p:tgtEl>
                                          <p:spTgt spid="290865"/>
                                        </p:tgtEl>
                                      </p:cBhvr>
                                    </p:animEffect>
                                  </p:childTnLst>
                                </p:cTn>
                              </p:par>
                              <p:par>
                                <p:cTn id="62" presetID="1" presetClass="entr" presetSubtype="0" fill="hold" grpId="0" nodeType="withEffect">
                                  <p:stCondLst>
                                    <p:cond delay="0"/>
                                  </p:stCondLst>
                                  <p:childTnLst>
                                    <p:set>
                                      <p:cBhvr>
                                        <p:cTn id="63" dur="1" fill="hold">
                                          <p:stCondLst>
                                            <p:cond delay="0"/>
                                          </p:stCondLst>
                                        </p:cTn>
                                        <p:tgtEl>
                                          <p:spTgt spid="290852"/>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90851"/>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54891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90837"/>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9083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290841"/>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29084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90848"/>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90850"/>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290858"/>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9085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290860"/>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90833"/>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29085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90834"/>
                                        </p:tgtEl>
                                        <p:attrNameLst>
                                          <p:attrName>style.visibility</p:attrName>
                                        </p:attrNameLst>
                                      </p:cBhvr>
                                      <p:to>
                                        <p:strVal val="visible"/>
                                      </p:to>
                                    </p:set>
                                  </p:childTnLst>
                                </p:cTn>
                              </p:par>
                              <p:par>
                                <p:cTn id="94" presetID="22" presetClass="entr" presetSubtype="8" fill="hold" grpId="0" nodeType="withEffect">
                                  <p:stCondLst>
                                    <p:cond delay="0"/>
                                  </p:stCondLst>
                                  <p:childTnLst>
                                    <p:set>
                                      <p:cBhvr>
                                        <p:cTn id="95" dur="1" fill="hold">
                                          <p:stCondLst>
                                            <p:cond delay="0"/>
                                          </p:stCondLst>
                                        </p:cTn>
                                        <p:tgtEl>
                                          <p:spTgt spid="290855"/>
                                        </p:tgtEl>
                                        <p:attrNameLst>
                                          <p:attrName>style.visibility</p:attrName>
                                        </p:attrNameLst>
                                      </p:cBhvr>
                                      <p:to>
                                        <p:strVal val="visible"/>
                                      </p:to>
                                    </p:set>
                                    <p:animEffect transition="in" filter="wipe(left)">
                                      <p:cBhvr>
                                        <p:cTn id="96" dur="500"/>
                                        <p:tgtEl>
                                          <p:spTgt spid="290855"/>
                                        </p:tgtEl>
                                      </p:cBhvr>
                                    </p:animEffect>
                                  </p:childTnLst>
                                </p:cTn>
                              </p:par>
                              <p:par>
                                <p:cTn id="97" presetID="1" presetClass="entr" presetSubtype="0" fill="hold" grpId="0" nodeType="withEffect">
                                  <p:stCondLst>
                                    <p:cond delay="0"/>
                                  </p:stCondLst>
                                  <p:childTnLst>
                                    <p:set>
                                      <p:cBhvr>
                                        <p:cTn id="98" dur="1" fill="hold">
                                          <p:stCondLst>
                                            <p:cond delay="0"/>
                                          </p:stCondLst>
                                        </p:cTn>
                                        <p:tgtEl>
                                          <p:spTgt spid="29085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9084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106508"/>
                                        </p:tgtEl>
                                        <p:attrNameLst>
                                          <p:attrName>style.visibility</p:attrName>
                                        </p:attrNameLst>
                                      </p:cBhvr>
                                      <p:to>
                                        <p:strVal val="visible"/>
                                      </p:to>
                                    </p:set>
                                    <p:animEffect transition="in" filter="wipe(up)">
                                      <p:cBhvr>
                                        <p:cTn id="105" dur="500"/>
                                        <p:tgtEl>
                                          <p:spTgt spid="106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8" grpId="0" animBg="1"/>
      <p:bldP spid="290822" grpId="0"/>
      <p:bldP spid="290823" grpId="0"/>
      <p:bldP spid="290824" grpId="0" animBg="1"/>
      <p:bldP spid="290825" grpId="0"/>
      <p:bldP spid="290826" grpId="0"/>
      <p:bldP spid="290827" grpId="0"/>
      <p:bldP spid="290828" grpId="0"/>
      <p:bldP spid="290829" grpId="0" animBg="1"/>
      <p:bldP spid="290830" grpId="0" animBg="1"/>
      <p:bldP spid="290831" grpId="0"/>
      <p:bldP spid="290832" grpId="0"/>
      <p:bldP spid="290833" grpId="0"/>
      <p:bldP spid="290834" grpId="0"/>
      <p:bldP spid="290835" grpId="0"/>
      <p:bldP spid="290836" grpId="0"/>
      <p:bldP spid="290837" grpId="0"/>
      <p:bldP spid="290838" grpId="0"/>
      <p:bldP spid="290839" grpId="0"/>
      <p:bldP spid="290840" grpId="0"/>
      <p:bldP spid="290841" grpId="0"/>
      <p:bldP spid="290842" grpId="0"/>
      <p:bldP spid="290843" grpId="0"/>
      <p:bldP spid="290844" grpId="0" animBg="1"/>
      <p:bldP spid="290845" grpId="0" animBg="1"/>
      <p:bldP spid="290846" grpId="0" animBg="1"/>
      <p:bldP spid="290847" grpId="0" animBg="1"/>
      <p:bldP spid="290848" grpId="0" animBg="1"/>
      <p:bldP spid="290849" grpId="0" animBg="1"/>
      <p:bldP spid="290850" grpId="0" animBg="1"/>
      <p:bldP spid="290851" grpId="0" animBg="1"/>
      <p:bldP spid="290852" grpId="0" animBg="1"/>
      <p:bldP spid="290853" grpId="0" animBg="1"/>
      <p:bldP spid="290854" grpId="0" animBg="1"/>
      <p:bldP spid="290855" grpId="0"/>
      <p:bldP spid="290856" grpId="0" animBg="1"/>
      <p:bldP spid="290857" grpId="0" animBg="1"/>
      <p:bldP spid="290858" grpId="0" animBg="1"/>
      <p:bldP spid="290859" grpId="0" animBg="1"/>
      <p:bldP spid="290860" grpId="0" animBg="1"/>
      <p:bldP spid="290865" grpId="0"/>
      <p:bldP spid="29086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rrowheads="1"/>
          </p:cNvSpPr>
          <p:nvPr>
            <p:ph type="title" idx="4294967295"/>
          </p:nvPr>
        </p:nvSpPr>
        <p:spPr>
          <a:xfrm>
            <a:off x="899592" y="19050"/>
            <a:ext cx="8136904" cy="685800"/>
          </a:xfrm>
        </p:spPr>
        <p:txBody>
          <a:bodyPr/>
          <a:lstStyle/>
          <a:p>
            <a:pPr algn="l"/>
            <a:r>
              <a:rPr lang="en-US" sz="2800" dirty="0" smtClean="0"/>
              <a:t>Does the Marginal Cost Curve Always Slope Upward?</a:t>
            </a:r>
            <a:endParaRPr lang="en-US" sz="2800" b="0" dirty="0" smtClean="0"/>
          </a:p>
        </p:txBody>
      </p:sp>
      <p:sp>
        <p:nvSpPr>
          <p:cNvPr id="107523" name="Rectangle 3"/>
          <p:cNvSpPr>
            <a:spLocks noGrp="1" noChangeArrowheads="1"/>
          </p:cNvSpPr>
          <p:nvPr>
            <p:ph idx="4294967295"/>
          </p:nvPr>
        </p:nvSpPr>
        <p:spPr>
          <a:xfrm>
            <a:off x="899592" y="893440"/>
            <a:ext cx="8011046" cy="5559896"/>
          </a:xfrm>
        </p:spPr>
        <p:txBody>
          <a:bodyPr/>
          <a:lstStyle/>
          <a:p>
            <a:pPr marL="233363" indent="-228600"/>
            <a:r>
              <a:rPr lang="en-US" dirty="0" smtClean="0"/>
              <a:t>In practice, marginal cost curves often slope </a:t>
            </a:r>
            <a:r>
              <a:rPr lang="en-US" i="1" dirty="0" smtClean="0"/>
              <a:t>downward </a:t>
            </a:r>
            <a:r>
              <a:rPr lang="en-US" dirty="0" smtClean="0"/>
              <a:t>as a firm increases its production from zero up to some low level, sloping upward only at higher levels of production. </a:t>
            </a:r>
          </a:p>
          <a:p>
            <a:pPr marL="233363" indent="-228600"/>
            <a:endParaRPr lang="en-US" dirty="0" smtClean="0"/>
          </a:p>
          <a:p>
            <a:pPr marL="233363" indent="-228600"/>
            <a:r>
              <a:rPr lang="en-US" dirty="0" smtClean="0"/>
              <a:t>This initial downward slope occurs because a firm that employs only a few workers often cannot reap the benefits of specialization of labor. </a:t>
            </a:r>
          </a:p>
          <a:p>
            <a:pPr marL="233363" indent="-228600"/>
            <a:endParaRPr lang="en-US" dirty="0" smtClean="0"/>
          </a:p>
          <a:p>
            <a:pPr marL="233363" indent="-228600"/>
            <a:r>
              <a:rPr lang="en-US" dirty="0" smtClean="0"/>
              <a:t>This specialization can lead to </a:t>
            </a:r>
            <a:r>
              <a:rPr lang="en-US" i="1" dirty="0" smtClean="0"/>
              <a:t>increasing </a:t>
            </a:r>
            <a:r>
              <a:rPr lang="en-US" dirty="0" smtClean="0"/>
              <a:t>returns at first, and so to a downward-sloping marginal cost curve. </a:t>
            </a:r>
          </a:p>
          <a:p>
            <a:pPr marL="233363" indent="-228600"/>
            <a:endParaRPr lang="en-US" dirty="0" smtClean="0"/>
          </a:p>
          <a:p>
            <a:pPr marL="233363" indent="-228600"/>
            <a:r>
              <a:rPr lang="en-US" dirty="0" smtClean="0"/>
              <a:t>Once there are enough workers to permit specialization, however, </a:t>
            </a:r>
            <a:r>
              <a:rPr lang="en-US" i="1" dirty="0" smtClean="0"/>
              <a:t>diminishing</a:t>
            </a:r>
            <a:r>
              <a:rPr lang="en-US" dirty="0" smtClean="0"/>
              <a:t> returns set in.</a:t>
            </a:r>
          </a:p>
          <a:p>
            <a:pPr marL="233363" indent="-228600">
              <a:lnSpc>
                <a:spcPct val="80000"/>
              </a:lnSpc>
            </a:pP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Effect transition="in" filter="fade">
                                      <p:cBhvr>
                                        <p:cTn id="7" dur="500"/>
                                        <p:tgtEl>
                                          <p:spTgt spid="1075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7523">
                                            <p:txEl>
                                              <p:pRg st="2" end="2"/>
                                            </p:txEl>
                                          </p:spTgt>
                                        </p:tgtEl>
                                        <p:attrNameLst>
                                          <p:attrName>style.visibility</p:attrName>
                                        </p:attrNameLst>
                                      </p:cBhvr>
                                      <p:to>
                                        <p:strVal val="visible"/>
                                      </p:to>
                                    </p:set>
                                    <p:animEffect transition="in" filter="fade">
                                      <p:cBhvr>
                                        <p:cTn id="12" dur="500"/>
                                        <p:tgtEl>
                                          <p:spTgt spid="1075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7523">
                                            <p:txEl>
                                              <p:pRg st="4" end="4"/>
                                            </p:txEl>
                                          </p:spTgt>
                                        </p:tgtEl>
                                        <p:attrNameLst>
                                          <p:attrName>style.visibility</p:attrName>
                                        </p:attrNameLst>
                                      </p:cBhvr>
                                      <p:to>
                                        <p:strVal val="visible"/>
                                      </p:to>
                                    </p:set>
                                    <p:animEffect transition="in" filter="fade">
                                      <p:cBhvr>
                                        <p:cTn id="17" dur="500"/>
                                        <p:tgtEl>
                                          <p:spTgt spid="1075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7523">
                                            <p:txEl>
                                              <p:pRg st="6" end="6"/>
                                            </p:txEl>
                                          </p:spTgt>
                                        </p:tgtEl>
                                        <p:attrNameLst>
                                          <p:attrName>style.visibility</p:attrName>
                                        </p:attrNameLst>
                                      </p:cBhvr>
                                      <p:to>
                                        <p:strVal val="visible"/>
                                      </p:to>
                                    </p:set>
                                    <p:animEffect transition="in" filter="fade">
                                      <p:cBhvr>
                                        <p:cTn id="22" dur="500"/>
                                        <p:tgtEl>
                                          <p:spTgt spid="1075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rrowheads="1"/>
          </p:cNvSpPr>
          <p:nvPr>
            <p:ph type="title"/>
          </p:nvPr>
        </p:nvSpPr>
        <p:spPr>
          <a:xfrm>
            <a:off x="971600" y="60325"/>
            <a:ext cx="7920880" cy="555625"/>
          </a:xfrm>
        </p:spPr>
        <p:txBody>
          <a:bodyPr/>
          <a:lstStyle/>
          <a:p>
            <a:pPr algn="l"/>
            <a:r>
              <a:rPr lang="en-US" dirty="0" smtClean="0"/>
              <a:t>More Realistic Cost Curves</a:t>
            </a:r>
          </a:p>
        </p:txBody>
      </p:sp>
      <p:sp>
        <p:nvSpPr>
          <p:cNvPr id="292869" name="Freeform 5"/>
          <p:cNvSpPr>
            <a:spLocks/>
          </p:cNvSpPr>
          <p:nvPr/>
        </p:nvSpPr>
        <p:spPr bwMode="auto">
          <a:xfrm>
            <a:off x="1909763" y="1604963"/>
            <a:ext cx="6308725" cy="3900487"/>
          </a:xfrm>
          <a:custGeom>
            <a:avLst/>
            <a:gdLst>
              <a:gd name="T0" fmla="*/ 2587 w 2587"/>
              <a:gd name="T1" fmla="*/ 1779 h 1779"/>
              <a:gd name="T2" fmla="*/ 0 w 2587"/>
              <a:gd name="T3" fmla="*/ 1779 h 1779"/>
              <a:gd name="T4" fmla="*/ 0 w 2587"/>
              <a:gd name="T5" fmla="*/ 0 h 1779"/>
              <a:gd name="T6" fmla="*/ 0 60000 65536"/>
              <a:gd name="T7" fmla="*/ 0 60000 65536"/>
              <a:gd name="T8" fmla="*/ 0 60000 65536"/>
              <a:gd name="T9" fmla="*/ 0 w 2587"/>
              <a:gd name="T10" fmla="*/ 0 h 1779"/>
              <a:gd name="T11" fmla="*/ 2587 w 2587"/>
              <a:gd name="T12" fmla="*/ 1779 h 1779"/>
            </a:gdLst>
            <a:ahLst/>
            <a:cxnLst>
              <a:cxn ang="T6">
                <a:pos x="T0" y="T1"/>
              </a:cxn>
              <a:cxn ang="T7">
                <a:pos x="T2" y="T3"/>
              </a:cxn>
              <a:cxn ang="T8">
                <a:pos x="T4" y="T5"/>
              </a:cxn>
            </a:cxnLst>
            <a:rect l="T9" t="T10" r="T11" b="T12"/>
            <a:pathLst>
              <a:path w="2587" h="1779">
                <a:moveTo>
                  <a:pt x="2587" y="1779"/>
                </a:moveTo>
                <a:lnTo>
                  <a:pt x="0" y="1779"/>
                </a:lnTo>
                <a:lnTo>
                  <a:pt x="0" y="0"/>
                </a:lnTo>
              </a:path>
            </a:pathLst>
          </a:custGeom>
          <a:noFill/>
          <a:ln w="7938">
            <a:solidFill>
              <a:srgbClr val="000000"/>
            </a:solidFill>
            <a:miter lim="800000"/>
            <a:headEnd/>
            <a:tailEnd/>
          </a:ln>
        </p:spPr>
        <p:txBody>
          <a:bodyPr/>
          <a:lstStyle/>
          <a:p>
            <a:endParaRPr lang="ko-KR" altLang="en-US">
              <a:ea typeface="Gulim" pitchFamily="34" charset="-127"/>
            </a:endParaRPr>
          </a:p>
        </p:txBody>
      </p:sp>
      <p:sp>
        <p:nvSpPr>
          <p:cNvPr id="292870" name="Rectangle 6"/>
          <p:cNvSpPr>
            <a:spLocks noChangeArrowheads="1"/>
          </p:cNvSpPr>
          <p:nvPr/>
        </p:nvSpPr>
        <p:spPr bwMode="auto">
          <a:xfrm>
            <a:off x="6675438" y="1746250"/>
            <a:ext cx="278923"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MC</a:t>
            </a:r>
            <a:endParaRPr lang="en-US" altLang="ko-KR" sz="1400" i="1" dirty="0">
              <a:latin typeface="Tahoma" pitchFamily="34" charset="0"/>
              <a:ea typeface="Gulim" pitchFamily="34" charset="-127"/>
            </a:endParaRPr>
          </a:p>
        </p:txBody>
      </p:sp>
      <p:sp>
        <p:nvSpPr>
          <p:cNvPr id="292871" name="Rectangle 7"/>
          <p:cNvSpPr>
            <a:spLocks noChangeArrowheads="1"/>
          </p:cNvSpPr>
          <p:nvPr/>
        </p:nvSpPr>
        <p:spPr bwMode="auto">
          <a:xfrm>
            <a:off x="7659688" y="1966913"/>
            <a:ext cx="120226"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A</a:t>
            </a:r>
            <a:endParaRPr lang="en-US" altLang="ko-KR" sz="1400" i="1" dirty="0">
              <a:latin typeface="Tahoma" pitchFamily="34" charset="0"/>
              <a:ea typeface="Gulim" pitchFamily="34" charset="-127"/>
            </a:endParaRPr>
          </a:p>
        </p:txBody>
      </p:sp>
      <p:sp>
        <p:nvSpPr>
          <p:cNvPr id="292872" name="Rectangle 8"/>
          <p:cNvSpPr>
            <a:spLocks noChangeArrowheads="1"/>
          </p:cNvSpPr>
          <p:nvPr/>
        </p:nvSpPr>
        <p:spPr bwMode="auto">
          <a:xfrm>
            <a:off x="7785100" y="1966913"/>
            <a:ext cx="109004"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T</a:t>
            </a:r>
            <a:endParaRPr lang="en-US" altLang="ko-KR" sz="1400" i="1" dirty="0">
              <a:latin typeface="Tahoma" pitchFamily="34" charset="0"/>
              <a:ea typeface="Gulim" pitchFamily="34" charset="-127"/>
            </a:endParaRPr>
          </a:p>
        </p:txBody>
      </p:sp>
      <p:sp>
        <p:nvSpPr>
          <p:cNvPr id="292873" name="Rectangle 9"/>
          <p:cNvSpPr>
            <a:spLocks noChangeArrowheads="1"/>
          </p:cNvSpPr>
          <p:nvPr/>
        </p:nvSpPr>
        <p:spPr bwMode="auto">
          <a:xfrm>
            <a:off x="7891463" y="1966913"/>
            <a:ext cx="129844"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C</a:t>
            </a:r>
            <a:endParaRPr lang="en-US" altLang="ko-KR" sz="1400" i="1" dirty="0">
              <a:latin typeface="Tahoma" pitchFamily="34" charset="0"/>
              <a:ea typeface="Gulim" pitchFamily="34" charset="-127"/>
            </a:endParaRPr>
          </a:p>
        </p:txBody>
      </p:sp>
      <p:sp>
        <p:nvSpPr>
          <p:cNvPr id="292874" name="Rectangle 10"/>
          <p:cNvSpPr>
            <a:spLocks noChangeArrowheads="1"/>
          </p:cNvSpPr>
          <p:nvPr/>
        </p:nvSpPr>
        <p:spPr bwMode="auto">
          <a:xfrm>
            <a:off x="7648575" y="2427288"/>
            <a:ext cx="120226"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A</a:t>
            </a:r>
            <a:endParaRPr lang="en-US" altLang="ko-KR" sz="1400" i="1" dirty="0">
              <a:latin typeface="Tahoma" pitchFamily="34" charset="0"/>
              <a:ea typeface="Gulim" pitchFamily="34" charset="-127"/>
            </a:endParaRPr>
          </a:p>
        </p:txBody>
      </p:sp>
      <p:sp>
        <p:nvSpPr>
          <p:cNvPr id="292875" name="Rectangle 11"/>
          <p:cNvSpPr>
            <a:spLocks noChangeArrowheads="1"/>
          </p:cNvSpPr>
          <p:nvPr/>
        </p:nvSpPr>
        <p:spPr bwMode="auto">
          <a:xfrm>
            <a:off x="7777163" y="2427288"/>
            <a:ext cx="250068"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VC</a:t>
            </a:r>
            <a:endParaRPr lang="en-US" altLang="ko-KR" sz="1400" i="1" dirty="0">
              <a:latin typeface="Tahoma" pitchFamily="34" charset="0"/>
              <a:ea typeface="Gulim" pitchFamily="34" charset="-127"/>
            </a:endParaRPr>
          </a:p>
        </p:txBody>
      </p:sp>
      <p:sp>
        <p:nvSpPr>
          <p:cNvPr id="292876" name="Freeform 12"/>
          <p:cNvSpPr>
            <a:spLocks/>
          </p:cNvSpPr>
          <p:nvPr/>
        </p:nvSpPr>
        <p:spPr bwMode="auto">
          <a:xfrm>
            <a:off x="2268538" y="2003425"/>
            <a:ext cx="4543425" cy="2973388"/>
          </a:xfrm>
          <a:custGeom>
            <a:avLst/>
            <a:gdLst>
              <a:gd name="T0" fmla="*/ 0 w 789"/>
              <a:gd name="T1" fmla="*/ 393 h 574"/>
              <a:gd name="T2" fmla="*/ 210 w 789"/>
              <a:gd name="T3" fmla="*/ 573 h 574"/>
              <a:gd name="T4" fmla="*/ 789 w 789"/>
              <a:gd name="T5" fmla="*/ 0 h 574"/>
              <a:gd name="T6" fmla="*/ 0 60000 65536"/>
              <a:gd name="T7" fmla="*/ 0 60000 65536"/>
              <a:gd name="T8" fmla="*/ 0 60000 65536"/>
              <a:gd name="T9" fmla="*/ 0 w 789"/>
              <a:gd name="T10" fmla="*/ 0 h 574"/>
              <a:gd name="T11" fmla="*/ 789 w 789"/>
              <a:gd name="T12" fmla="*/ 574 h 574"/>
            </a:gdLst>
            <a:ahLst/>
            <a:cxnLst>
              <a:cxn ang="T6">
                <a:pos x="T0" y="T1"/>
              </a:cxn>
              <a:cxn ang="T7">
                <a:pos x="T2" y="T3"/>
              </a:cxn>
              <a:cxn ang="T8">
                <a:pos x="T4" y="T5"/>
              </a:cxn>
            </a:cxnLst>
            <a:rect l="T9" t="T10" r="T11" b="T12"/>
            <a:pathLst>
              <a:path w="789" h="574">
                <a:moveTo>
                  <a:pt x="0" y="393"/>
                </a:moveTo>
                <a:cubicBezTo>
                  <a:pt x="28" y="462"/>
                  <a:pt x="100" y="573"/>
                  <a:pt x="210" y="573"/>
                </a:cubicBezTo>
                <a:cubicBezTo>
                  <a:pt x="446" y="574"/>
                  <a:pt x="727" y="107"/>
                  <a:pt x="789" y="0"/>
                </a:cubicBezTo>
              </a:path>
            </a:pathLst>
          </a:custGeom>
          <a:noFill/>
          <a:ln w="30163">
            <a:solidFill>
              <a:srgbClr val="F3716D"/>
            </a:solidFill>
            <a:miter lim="800000"/>
            <a:headEnd/>
            <a:tailEnd/>
          </a:ln>
        </p:spPr>
        <p:txBody>
          <a:bodyPr/>
          <a:lstStyle/>
          <a:p>
            <a:endParaRPr lang="ko-KR" altLang="en-US">
              <a:ea typeface="Gulim" pitchFamily="34" charset="-127"/>
            </a:endParaRPr>
          </a:p>
        </p:txBody>
      </p:sp>
      <p:sp>
        <p:nvSpPr>
          <p:cNvPr id="292877" name="Freeform 13"/>
          <p:cNvSpPr>
            <a:spLocks/>
          </p:cNvSpPr>
          <p:nvPr/>
        </p:nvSpPr>
        <p:spPr bwMode="auto">
          <a:xfrm>
            <a:off x="2433638" y="1987550"/>
            <a:ext cx="5387975" cy="1828800"/>
          </a:xfrm>
          <a:custGeom>
            <a:avLst/>
            <a:gdLst>
              <a:gd name="T0" fmla="*/ 0 w 935"/>
              <a:gd name="T1" fmla="*/ 0 h 353"/>
              <a:gd name="T2" fmla="*/ 517 w 935"/>
              <a:gd name="T3" fmla="*/ 351 h 353"/>
              <a:gd name="T4" fmla="*/ 935 w 935"/>
              <a:gd name="T5" fmla="*/ 46 h 353"/>
              <a:gd name="T6" fmla="*/ 0 60000 65536"/>
              <a:gd name="T7" fmla="*/ 0 60000 65536"/>
              <a:gd name="T8" fmla="*/ 0 60000 65536"/>
              <a:gd name="T9" fmla="*/ 0 w 935"/>
              <a:gd name="T10" fmla="*/ 0 h 353"/>
              <a:gd name="T11" fmla="*/ 935 w 935"/>
              <a:gd name="T12" fmla="*/ 353 h 353"/>
            </a:gdLst>
            <a:ahLst/>
            <a:cxnLst>
              <a:cxn ang="T6">
                <a:pos x="T0" y="T1"/>
              </a:cxn>
              <a:cxn ang="T7">
                <a:pos x="T2" y="T3"/>
              </a:cxn>
              <a:cxn ang="T8">
                <a:pos x="T4" y="T5"/>
              </a:cxn>
            </a:cxnLst>
            <a:rect l="T9" t="T10" r="T11" b="T12"/>
            <a:pathLst>
              <a:path w="935" h="353">
                <a:moveTo>
                  <a:pt x="0" y="0"/>
                </a:moveTo>
                <a:cubicBezTo>
                  <a:pt x="154" y="239"/>
                  <a:pt x="346" y="353"/>
                  <a:pt x="517" y="351"/>
                </a:cubicBezTo>
                <a:cubicBezTo>
                  <a:pt x="715" y="349"/>
                  <a:pt x="865" y="145"/>
                  <a:pt x="935" y="46"/>
                </a:cubicBezTo>
              </a:path>
            </a:pathLst>
          </a:custGeom>
          <a:noFill/>
          <a:ln w="30163">
            <a:solidFill>
              <a:srgbClr val="8C64AB"/>
            </a:solidFill>
            <a:miter lim="800000"/>
            <a:headEnd/>
            <a:tailEnd/>
          </a:ln>
        </p:spPr>
        <p:txBody>
          <a:bodyPr/>
          <a:lstStyle/>
          <a:p>
            <a:endParaRPr lang="ko-KR" altLang="en-US">
              <a:ea typeface="Gulim" pitchFamily="34" charset="-127"/>
            </a:endParaRPr>
          </a:p>
        </p:txBody>
      </p:sp>
      <p:sp>
        <p:nvSpPr>
          <p:cNvPr id="292878" name="Freeform 14"/>
          <p:cNvSpPr>
            <a:spLocks/>
          </p:cNvSpPr>
          <p:nvPr/>
        </p:nvSpPr>
        <p:spPr bwMode="auto">
          <a:xfrm>
            <a:off x="2428875" y="2687638"/>
            <a:ext cx="5392738" cy="1962150"/>
          </a:xfrm>
          <a:custGeom>
            <a:avLst/>
            <a:gdLst>
              <a:gd name="T0" fmla="*/ 0 w 936"/>
              <a:gd name="T1" fmla="*/ 150 h 379"/>
              <a:gd name="T2" fmla="*/ 352 w 936"/>
              <a:gd name="T3" fmla="*/ 375 h 379"/>
              <a:gd name="T4" fmla="*/ 936 w 936"/>
              <a:gd name="T5" fmla="*/ 0 h 379"/>
              <a:gd name="T6" fmla="*/ 0 60000 65536"/>
              <a:gd name="T7" fmla="*/ 0 60000 65536"/>
              <a:gd name="T8" fmla="*/ 0 60000 65536"/>
              <a:gd name="T9" fmla="*/ 0 w 936"/>
              <a:gd name="T10" fmla="*/ 0 h 379"/>
              <a:gd name="T11" fmla="*/ 936 w 936"/>
              <a:gd name="T12" fmla="*/ 379 h 379"/>
            </a:gdLst>
            <a:ahLst/>
            <a:cxnLst>
              <a:cxn ang="T6">
                <a:pos x="T0" y="T1"/>
              </a:cxn>
              <a:cxn ang="T7">
                <a:pos x="T2" y="T3"/>
              </a:cxn>
              <a:cxn ang="T8">
                <a:pos x="T4" y="T5"/>
              </a:cxn>
            </a:cxnLst>
            <a:rect l="T9" t="T10" r="T11" b="T12"/>
            <a:pathLst>
              <a:path w="936" h="379">
                <a:moveTo>
                  <a:pt x="0" y="150"/>
                </a:moveTo>
                <a:cubicBezTo>
                  <a:pt x="140" y="317"/>
                  <a:pt x="251" y="373"/>
                  <a:pt x="352" y="375"/>
                </a:cubicBezTo>
                <a:cubicBezTo>
                  <a:pt x="543" y="379"/>
                  <a:pt x="791" y="263"/>
                  <a:pt x="936" y="0"/>
                </a:cubicBezTo>
              </a:path>
            </a:pathLst>
          </a:custGeom>
          <a:noFill/>
          <a:ln w="30163">
            <a:solidFill>
              <a:srgbClr val="8C64AB"/>
            </a:solidFill>
            <a:miter lim="800000"/>
            <a:headEnd/>
            <a:tailEnd/>
          </a:ln>
        </p:spPr>
        <p:txBody>
          <a:bodyPr/>
          <a:lstStyle/>
          <a:p>
            <a:endParaRPr lang="ko-KR" altLang="en-US">
              <a:ea typeface="Gulim" pitchFamily="34" charset="-127"/>
            </a:endParaRPr>
          </a:p>
        </p:txBody>
      </p:sp>
      <p:sp>
        <p:nvSpPr>
          <p:cNvPr id="292879" name="Oval 15"/>
          <p:cNvSpPr>
            <a:spLocks noChangeArrowheads="1"/>
          </p:cNvSpPr>
          <p:nvPr/>
        </p:nvSpPr>
        <p:spPr bwMode="auto">
          <a:xfrm>
            <a:off x="4398963" y="4578350"/>
            <a:ext cx="115887" cy="101600"/>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92880" name="Oval 16"/>
          <p:cNvSpPr>
            <a:spLocks noChangeArrowheads="1"/>
          </p:cNvSpPr>
          <p:nvPr/>
        </p:nvSpPr>
        <p:spPr bwMode="auto">
          <a:xfrm>
            <a:off x="5356225" y="3752850"/>
            <a:ext cx="114300" cy="103188"/>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92881" name="Line 17"/>
          <p:cNvSpPr>
            <a:spLocks noChangeShapeType="1"/>
          </p:cNvSpPr>
          <p:nvPr/>
        </p:nvSpPr>
        <p:spPr bwMode="auto">
          <a:xfrm flipH="1" flipV="1">
            <a:off x="2832100" y="4733925"/>
            <a:ext cx="1693863" cy="334963"/>
          </a:xfrm>
          <a:prstGeom prst="line">
            <a:avLst/>
          </a:prstGeom>
          <a:noFill/>
          <a:ln w="7938">
            <a:solidFill>
              <a:srgbClr val="000000"/>
            </a:solidFill>
            <a:miter lim="800000"/>
            <a:headEnd/>
            <a:tailEnd/>
          </a:ln>
        </p:spPr>
        <p:txBody>
          <a:bodyPr/>
          <a:lstStyle/>
          <a:p>
            <a:endParaRPr lang="en-US" dirty="0"/>
          </a:p>
        </p:txBody>
      </p:sp>
      <p:sp>
        <p:nvSpPr>
          <p:cNvPr id="292882" name="Line 18"/>
          <p:cNvSpPr>
            <a:spLocks noChangeShapeType="1"/>
          </p:cNvSpPr>
          <p:nvPr/>
        </p:nvSpPr>
        <p:spPr bwMode="auto">
          <a:xfrm flipH="1" flipV="1">
            <a:off x="5229225" y="2536825"/>
            <a:ext cx="874713" cy="460375"/>
          </a:xfrm>
          <a:prstGeom prst="line">
            <a:avLst/>
          </a:prstGeom>
          <a:noFill/>
          <a:ln w="7938">
            <a:solidFill>
              <a:srgbClr val="000000"/>
            </a:solidFill>
            <a:miter lim="800000"/>
            <a:headEnd/>
            <a:tailEnd/>
          </a:ln>
        </p:spPr>
        <p:txBody>
          <a:bodyPr/>
          <a:lstStyle/>
          <a:p>
            <a:endParaRPr lang="en-US" dirty="0"/>
          </a:p>
        </p:txBody>
      </p:sp>
      <p:sp>
        <p:nvSpPr>
          <p:cNvPr id="292883" name="Freeform 19"/>
          <p:cNvSpPr>
            <a:spLocks/>
          </p:cNvSpPr>
          <p:nvPr/>
        </p:nvSpPr>
        <p:spPr bwMode="auto">
          <a:xfrm>
            <a:off x="3635897" y="1752600"/>
            <a:ext cx="2688704" cy="956320"/>
          </a:xfrm>
          <a:custGeom>
            <a:avLst/>
            <a:gdLst>
              <a:gd name="T0" fmla="*/ 442 w 442"/>
              <a:gd name="T1" fmla="*/ 156 h 172"/>
              <a:gd name="T2" fmla="*/ 426 w 442"/>
              <a:gd name="T3" fmla="*/ 172 h 172"/>
              <a:gd name="T4" fmla="*/ 16 w 442"/>
              <a:gd name="T5" fmla="*/ 172 h 172"/>
              <a:gd name="T6" fmla="*/ 0 w 442"/>
              <a:gd name="T7" fmla="*/ 156 h 172"/>
              <a:gd name="T8" fmla="*/ 0 w 442"/>
              <a:gd name="T9" fmla="*/ 16 h 172"/>
              <a:gd name="T10" fmla="*/ 16 w 442"/>
              <a:gd name="T11" fmla="*/ 0 h 172"/>
              <a:gd name="T12" fmla="*/ 426 w 442"/>
              <a:gd name="T13" fmla="*/ 0 h 172"/>
              <a:gd name="T14" fmla="*/ 442 w 442"/>
              <a:gd name="T15" fmla="*/ 16 h 172"/>
              <a:gd name="T16" fmla="*/ 442 w 442"/>
              <a:gd name="T17" fmla="*/ 156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2"/>
              <a:gd name="T28" fmla="*/ 0 h 172"/>
              <a:gd name="T29" fmla="*/ 442 w 442"/>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2" h="172">
                <a:moveTo>
                  <a:pt x="442" y="156"/>
                </a:moveTo>
                <a:cubicBezTo>
                  <a:pt x="442" y="165"/>
                  <a:pt x="435" y="172"/>
                  <a:pt x="426" y="172"/>
                </a:cubicBezTo>
                <a:cubicBezTo>
                  <a:pt x="16" y="172"/>
                  <a:pt x="16" y="172"/>
                  <a:pt x="16" y="172"/>
                </a:cubicBezTo>
                <a:cubicBezTo>
                  <a:pt x="7" y="172"/>
                  <a:pt x="0" y="165"/>
                  <a:pt x="0" y="156"/>
                </a:cubicBezTo>
                <a:cubicBezTo>
                  <a:pt x="0" y="16"/>
                  <a:pt x="0" y="16"/>
                  <a:pt x="0" y="16"/>
                </a:cubicBezTo>
                <a:cubicBezTo>
                  <a:pt x="0" y="7"/>
                  <a:pt x="7" y="0"/>
                  <a:pt x="16" y="0"/>
                </a:cubicBezTo>
                <a:cubicBezTo>
                  <a:pt x="426" y="0"/>
                  <a:pt x="426" y="0"/>
                  <a:pt x="426" y="0"/>
                </a:cubicBezTo>
                <a:cubicBezTo>
                  <a:pt x="435" y="0"/>
                  <a:pt x="442" y="7"/>
                  <a:pt x="442" y="16"/>
                </a:cubicBezTo>
                <a:lnTo>
                  <a:pt x="442" y="156"/>
                </a:lnTo>
                <a:close/>
              </a:path>
            </a:pathLst>
          </a:custGeom>
          <a:solidFill>
            <a:srgbClr val="D7E2E0"/>
          </a:solidFill>
          <a:ln w="9525">
            <a:noFill/>
            <a:round/>
            <a:headEnd/>
            <a:tailEnd/>
          </a:ln>
        </p:spPr>
        <p:txBody>
          <a:bodyPr/>
          <a:lstStyle/>
          <a:p>
            <a:endParaRPr lang="ko-KR" altLang="en-US">
              <a:ea typeface="Gulim" pitchFamily="34" charset="-127"/>
            </a:endParaRPr>
          </a:p>
        </p:txBody>
      </p:sp>
      <p:sp>
        <p:nvSpPr>
          <p:cNvPr id="292884" name="Freeform 20"/>
          <p:cNvSpPr>
            <a:spLocks/>
          </p:cNvSpPr>
          <p:nvPr/>
        </p:nvSpPr>
        <p:spPr bwMode="auto">
          <a:xfrm>
            <a:off x="4438650" y="4810125"/>
            <a:ext cx="2770188" cy="508000"/>
          </a:xfrm>
          <a:custGeom>
            <a:avLst/>
            <a:gdLst>
              <a:gd name="T0" fmla="*/ 481 w 481"/>
              <a:gd name="T1" fmla="*/ 82 h 98"/>
              <a:gd name="T2" fmla="*/ 465 w 481"/>
              <a:gd name="T3" fmla="*/ 98 h 98"/>
              <a:gd name="T4" fmla="*/ 16 w 481"/>
              <a:gd name="T5" fmla="*/ 98 h 98"/>
              <a:gd name="T6" fmla="*/ 0 w 481"/>
              <a:gd name="T7" fmla="*/ 82 h 98"/>
              <a:gd name="T8" fmla="*/ 0 w 481"/>
              <a:gd name="T9" fmla="*/ 16 h 98"/>
              <a:gd name="T10" fmla="*/ 16 w 481"/>
              <a:gd name="T11" fmla="*/ 0 h 98"/>
              <a:gd name="T12" fmla="*/ 465 w 481"/>
              <a:gd name="T13" fmla="*/ 0 h 98"/>
              <a:gd name="T14" fmla="*/ 481 w 481"/>
              <a:gd name="T15" fmla="*/ 16 h 98"/>
              <a:gd name="T16" fmla="*/ 481 w 481"/>
              <a:gd name="T17" fmla="*/ 82 h 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1"/>
              <a:gd name="T28" fmla="*/ 0 h 98"/>
              <a:gd name="T29" fmla="*/ 481 w 481"/>
              <a:gd name="T30" fmla="*/ 98 h 9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1" h="98">
                <a:moveTo>
                  <a:pt x="481" y="82"/>
                </a:moveTo>
                <a:cubicBezTo>
                  <a:pt x="481" y="91"/>
                  <a:pt x="474" y="98"/>
                  <a:pt x="465" y="98"/>
                </a:cubicBezTo>
                <a:cubicBezTo>
                  <a:pt x="16" y="98"/>
                  <a:pt x="16" y="98"/>
                  <a:pt x="16" y="98"/>
                </a:cubicBezTo>
                <a:cubicBezTo>
                  <a:pt x="7" y="98"/>
                  <a:pt x="0" y="91"/>
                  <a:pt x="0" y="82"/>
                </a:cubicBezTo>
                <a:cubicBezTo>
                  <a:pt x="0" y="16"/>
                  <a:pt x="0" y="16"/>
                  <a:pt x="0" y="16"/>
                </a:cubicBezTo>
                <a:cubicBezTo>
                  <a:pt x="0" y="7"/>
                  <a:pt x="7" y="0"/>
                  <a:pt x="16" y="0"/>
                </a:cubicBezTo>
                <a:cubicBezTo>
                  <a:pt x="465" y="0"/>
                  <a:pt x="465" y="0"/>
                  <a:pt x="465" y="0"/>
                </a:cubicBezTo>
                <a:cubicBezTo>
                  <a:pt x="474" y="0"/>
                  <a:pt x="481" y="7"/>
                  <a:pt x="481" y="16"/>
                </a:cubicBezTo>
                <a:lnTo>
                  <a:pt x="481" y="82"/>
                </a:lnTo>
                <a:close/>
              </a:path>
            </a:pathLst>
          </a:custGeom>
          <a:solidFill>
            <a:srgbClr val="D7E2E0"/>
          </a:solidFill>
          <a:ln w="9525">
            <a:noFill/>
            <a:round/>
            <a:headEnd/>
            <a:tailEnd/>
          </a:ln>
        </p:spPr>
        <p:txBody>
          <a:bodyPr/>
          <a:lstStyle/>
          <a:p>
            <a:endParaRPr lang="ko-KR" altLang="en-US">
              <a:ea typeface="Gulim" pitchFamily="34" charset="-127"/>
            </a:endParaRPr>
          </a:p>
        </p:txBody>
      </p:sp>
      <p:sp>
        <p:nvSpPr>
          <p:cNvPr id="292885" name="Rectangle 21"/>
          <p:cNvSpPr>
            <a:spLocks noChangeArrowheads="1"/>
          </p:cNvSpPr>
          <p:nvPr/>
        </p:nvSpPr>
        <p:spPr bwMode="auto">
          <a:xfrm>
            <a:off x="1219200" y="1219200"/>
            <a:ext cx="1587500" cy="215444"/>
          </a:xfrm>
          <a:prstGeom prst="rect">
            <a:avLst/>
          </a:prstGeom>
          <a:noFill/>
          <a:ln w="9525">
            <a:noFill/>
            <a:miter lim="800000"/>
            <a:headEnd/>
            <a:tailEnd/>
          </a:ln>
        </p:spPr>
        <p:txBody>
          <a:bodyPr lIns="0" tIns="0" rIns="0" bIns="0">
            <a:spAutoFit/>
          </a:bodyPr>
          <a:lstStyle/>
          <a:p>
            <a:pPr marL="1588" indent="-1588" algn="ctr"/>
            <a:r>
              <a:rPr lang="en-US" altLang="ko-KR" sz="1400" dirty="0">
                <a:solidFill>
                  <a:srgbClr val="000000"/>
                </a:solidFill>
                <a:latin typeface="Myriad Pro" pitchFamily="34" charset="0"/>
                <a:ea typeface="Gulim" pitchFamily="34" charset="-127"/>
              </a:rPr>
              <a:t>Cost of unit</a:t>
            </a:r>
            <a:endParaRPr lang="en-US" altLang="ko-KR" sz="1400" dirty="0">
              <a:latin typeface="Tahoma" pitchFamily="34" charset="0"/>
              <a:ea typeface="Gulim" pitchFamily="34" charset="-127"/>
            </a:endParaRPr>
          </a:p>
        </p:txBody>
      </p:sp>
      <p:sp>
        <p:nvSpPr>
          <p:cNvPr id="292886" name="Rectangle 22"/>
          <p:cNvSpPr>
            <a:spLocks noChangeArrowheads="1"/>
          </p:cNvSpPr>
          <p:nvPr/>
        </p:nvSpPr>
        <p:spPr bwMode="auto">
          <a:xfrm>
            <a:off x="7390557" y="5672138"/>
            <a:ext cx="666849" cy="215444"/>
          </a:xfrm>
          <a:prstGeom prst="rect">
            <a:avLst/>
          </a:prstGeom>
          <a:noFill/>
          <a:ln w="9525">
            <a:noFill/>
            <a:miter lim="800000"/>
            <a:headEnd/>
            <a:tailEnd/>
          </a:ln>
        </p:spPr>
        <p:txBody>
          <a:bodyPr wrap="none" lIns="0" tIns="0" rIns="0" bIns="0">
            <a:spAutoFit/>
          </a:bodyPr>
          <a:lstStyle/>
          <a:p>
            <a:pPr marL="1588" indent="-1588" algn="ctr"/>
            <a:r>
              <a:rPr lang="en-US" altLang="ko-KR" sz="1400" dirty="0">
                <a:solidFill>
                  <a:srgbClr val="000000"/>
                </a:solidFill>
                <a:latin typeface="Myriad Pro" pitchFamily="34" charset="0"/>
                <a:ea typeface="Gulim" pitchFamily="34" charset="-127"/>
              </a:rPr>
              <a:t>Quantity</a:t>
            </a:r>
            <a:endParaRPr lang="en-US" altLang="ko-KR" sz="1400" dirty="0">
              <a:latin typeface="Tahoma" pitchFamily="34" charset="0"/>
              <a:ea typeface="Gulim" pitchFamily="34" charset="-127"/>
            </a:endParaRPr>
          </a:p>
        </p:txBody>
      </p:sp>
      <p:sp>
        <p:nvSpPr>
          <p:cNvPr id="292887" name="Rectangle 23"/>
          <p:cNvSpPr>
            <a:spLocks noChangeArrowheads="1"/>
          </p:cNvSpPr>
          <p:nvPr/>
        </p:nvSpPr>
        <p:spPr bwMode="auto">
          <a:xfrm>
            <a:off x="3699063" y="1787775"/>
            <a:ext cx="2574925" cy="861774"/>
          </a:xfrm>
          <a:prstGeom prst="rect">
            <a:avLst/>
          </a:prstGeom>
          <a:noFill/>
          <a:ln w="9525">
            <a:noFill/>
            <a:miter lim="800000"/>
            <a:headEnd/>
            <a:tailEnd/>
          </a:ln>
        </p:spPr>
        <p:txBody>
          <a:bodyPr lIns="0" tIns="0" rIns="0" bIns="0">
            <a:spAutoFit/>
          </a:bodyPr>
          <a:lstStyle/>
          <a:p>
            <a:pPr marL="1588" indent="-1588" algn="ctr"/>
            <a:r>
              <a:rPr lang="en-US" altLang="ko-KR" sz="1400" dirty="0">
                <a:solidFill>
                  <a:srgbClr val="000000"/>
                </a:solidFill>
                <a:latin typeface="Myriad Pro" pitchFamily="34" charset="0"/>
                <a:ea typeface="Gulim" pitchFamily="34" charset="-127"/>
              </a:rPr>
              <a:t>2. … but diminishing returns set in once the benefits from specialization are exhausted and marginal cost rises.</a:t>
            </a:r>
            <a:endParaRPr lang="en-US" altLang="ko-KR" sz="1400" dirty="0">
              <a:latin typeface="Tahoma" pitchFamily="34" charset="0"/>
              <a:ea typeface="Gulim" pitchFamily="34" charset="-127"/>
            </a:endParaRPr>
          </a:p>
        </p:txBody>
      </p:sp>
      <p:sp>
        <p:nvSpPr>
          <p:cNvPr id="292888" name="Rectangle 24"/>
          <p:cNvSpPr>
            <a:spLocks noChangeArrowheads="1"/>
          </p:cNvSpPr>
          <p:nvPr/>
        </p:nvSpPr>
        <p:spPr bwMode="auto">
          <a:xfrm>
            <a:off x="4541963" y="4860925"/>
            <a:ext cx="2574925" cy="430887"/>
          </a:xfrm>
          <a:prstGeom prst="rect">
            <a:avLst/>
          </a:prstGeom>
          <a:noFill/>
          <a:ln w="9525">
            <a:noFill/>
            <a:miter lim="800000"/>
            <a:headEnd/>
            <a:tailEnd/>
          </a:ln>
        </p:spPr>
        <p:txBody>
          <a:bodyPr lIns="0" tIns="0" rIns="0" bIns="0">
            <a:spAutoFit/>
          </a:bodyPr>
          <a:lstStyle/>
          <a:p>
            <a:pPr marL="1588" indent="-1588" algn="ctr"/>
            <a:r>
              <a:rPr lang="en-US" altLang="ko-KR" sz="1400" dirty="0">
                <a:solidFill>
                  <a:srgbClr val="000000"/>
                </a:solidFill>
                <a:latin typeface="Myriad Pro" pitchFamily="34" charset="0"/>
                <a:ea typeface="Gulim" pitchFamily="34" charset="-127"/>
              </a:rPr>
              <a:t>1. Increasing specialization leads to lower marginal cost…</a:t>
            </a:r>
            <a:endParaRPr lang="en-US" altLang="ko-KR" sz="1400" dirty="0">
              <a:latin typeface="Tahoma" pitchFamily="34" charset="0"/>
              <a:ea typeface="Gulim" pitchFamily="34" charset="-127"/>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28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288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2886"/>
                                        </p:tgtEl>
                                        <p:attrNameLst>
                                          <p:attrName>style.visibility</p:attrName>
                                        </p:attrNameLst>
                                      </p:cBhvr>
                                      <p:to>
                                        <p:strVal val="visible"/>
                                      </p:to>
                                    </p:set>
                                  </p:childTnLst>
                                </p:cTn>
                              </p:par>
                              <p:par>
                                <p:cTn id="11" presetID="22" presetClass="entr" presetSubtype="8" fill="hold" grpId="0" nodeType="withEffect">
                                  <p:stCondLst>
                                    <p:cond delay="0"/>
                                  </p:stCondLst>
                                  <p:childTnLst>
                                    <p:set>
                                      <p:cBhvr>
                                        <p:cTn id="12" dur="1" fill="hold">
                                          <p:stCondLst>
                                            <p:cond delay="0"/>
                                          </p:stCondLst>
                                        </p:cTn>
                                        <p:tgtEl>
                                          <p:spTgt spid="292877"/>
                                        </p:tgtEl>
                                        <p:attrNameLst>
                                          <p:attrName>style.visibility</p:attrName>
                                        </p:attrNameLst>
                                      </p:cBhvr>
                                      <p:to>
                                        <p:strVal val="visible"/>
                                      </p:to>
                                    </p:set>
                                    <p:animEffect transition="in" filter="wipe(left)">
                                      <p:cBhvr>
                                        <p:cTn id="13" dur="500"/>
                                        <p:tgtEl>
                                          <p:spTgt spid="292877"/>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92872"/>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292871"/>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92873"/>
                                        </p:tgtEl>
                                        <p:attrNameLst>
                                          <p:attrName>style.visibility</p:attrName>
                                        </p:attrNameLst>
                                      </p:cBhvr>
                                      <p:to>
                                        <p:strVal val="visible"/>
                                      </p:to>
                                    </p:set>
                                  </p:childTnLst>
                                </p:cTn>
                              </p:par>
                              <p:par>
                                <p:cTn id="23" presetID="22" presetClass="entr" presetSubtype="8" fill="hold" grpId="0" nodeType="withEffect">
                                  <p:stCondLst>
                                    <p:cond delay="0"/>
                                  </p:stCondLst>
                                  <p:childTnLst>
                                    <p:set>
                                      <p:cBhvr>
                                        <p:cTn id="24" dur="1" fill="hold">
                                          <p:stCondLst>
                                            <p:cond delay="0"/>
                                          </p:stCondLst>
                                        </p:cTn>
                                        <p:tgtEl>
                                          <p:spTgt spid="292878"/>
                                        </p:tgtEl>
                                        <p:attrNameLst>
                                          <p:attrName>style.visibility</p:attrName>
                                        </p:attrNameLst>
                                      </p:cBhvr>
                                      <p:to>
                                        <p:strVal val="visible"/>
                                      </p:to>
                                    </p:set>
                                    <p:animEffect transition="in" filter="wipe(left)">
                                      <p:cBhvr>
                                        <p:cTn id="25" dur="500"/>
                                        <p:tgtEl>
                                          <p:spTgt spid="292878"/>
                                        </p:tgtEl>
                                      </p:cBhvr>
                                    </p:animEffec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292875"/>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grpId="0" nodeType="afterEffect">
                                  <p:stCondLst>
                                    <p:cond delay="0"/>
                                  </p:stCondLst>
                                  <p:childTnLst>
                                    <p:set>
                                      <p:cBhvr>
                                        <p:cTn id="31" dur="1" fill="hold">
                                          <p:stCondLst>
                                            <p:cond delay="0"/>
                                          </p:stCondLst>
                                        </p:cTn>
                                        <p:tgtEl>
                                          <p:spTgt spid="29287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92876"/>
                                        </p:tgtEl>
                                        <p:attrNameLst>
                                          <p:attrName>style.visibility</p:attrName>
                                        </p:attrNameLst>
                                      </p:cBhvr>
                                      <p:to>
                                        <p:strVal val="visible"/>
                                      </p:to>
                                    </p:set>
                                    <p:animEffect transition="in" filter="wipe(left)">
                                      <p:cBhvr>
                                        <p:cTn id="36" dur="500"/>
                                        <p:tgtEl>
                                          <p:spTgt spid="292876"/>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29287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9288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9287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9288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92881"/>
                                        </p:tgtEl>
                                        <p:attrNameLst>
                                          <p:attrName>style.visibility</p:attrName>
                                        </p:attrNameLst>
                                      </p:cBhvr>
                                      <p:to>
                                        <p:strVal val="visible"/>
                                      </p:to>
                                    </p:set>
                                  </p:childTnLst>
                                </p:cTn>
                              </p:par>
                              <p:par>
                                <p:cTn id="50" presetID="22" presetClass="entr" presetSubtype="8" fill="hold" grpId="0" nodeType="withEffect">
                                  <p:stCondLst>
                                    <p:cond delay="0"/>
                                  </p:stCondLst>
                                  <p:childTnLst>
                                    <p:set>
                                      <p:cBhvr>
                                        <p:cTn id="51" dur="1" fill="hold">
                                          <p:stCondLst>
                                            <p:cond delay="0"/>
                                          </p:stCondLst>
                                        </p:cTn>
                                        <p:tgtEl>
                                          <p:spTgt spid="292888"/>
                                        </p:tgtEl>
                                        <p:attrNameLst>
                                          <p:attrName>style.visibility</p:attrName>
                                        </p:attrNameLst>
                                      </p:cBhvr>
                                      <p:to>
                                        <p:strVal val="visible"/>
                                      </p:to>
                                    </p:set>
                                    <p:animEffect transition="in" filter="wipe(left)">
                                      <p:cBhvr>
                                        <p:cTn id="52" dur="500"/>
                                        <p:tgtEl>
                                          <p:spTgt spid="29288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2887"/>
                                        </p:tgtEl>
                                        <p:attrNameLst>
                                          <p:attrName>style.visibility</p:attrName>
                                        </p:attrNameLst>
                                      </p:cBhvr>
                                      <p:to>
                                        <p:strVal val="visible"/>
                                      </p:to>
                                    </p:set>
                                    <p:animEffect transition="in" filter="wipe(left)">
                                      <p:cBhvr>
                                        <p:cTn id="57" dur="500"/>
                                        <p:tgtEl>
                                          <p:spTgt spid="292887"/>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29288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92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9" grpId="0" animBg="1"/>
      <p:bldP spid="292870" grpId="0"/>
      <p:bldP spid="292871" grpId="0"/>
      <p:bldP spid="292872" grpId="0"/>
      <p:bldP spid="292873" grpId="0"/>
      <p:bldP spid="292874" grpId="0"/>
      <p:bldP spid="292875" grpId="0"/>
      <p:bldP spid="292876" grpId="0" animBg="1"/>
      <p:bldP spid="292877" grpId="0" animBg="1"/>
      <p:bldP spid="292878" grpId="0" animBg="1"/>
      <p:bldP spid="292879" grpId="0" animBg="1"/>
      <p:bldP spid="292880" grpId="0" animBg="1"/>
      <p:bldP spid="292881" grpId="0" animBg="1"/>
      <p:bldP spid="292882" grpId="0" animBg="1"/>
      <p:bldP spid="292883" grpId="0" animBg="1"/>
      <p:bldP spid="292884" grpId="0" animBg="1"/>
      <p:bldP spid="292885" grpId="0"/>
      <p:bldP spid="292886" grpId="0"/>
      <p:bldP spid="292887" grpId="0"/>
      <p:bldP spid="29288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rrowheads="1"/>
          </p:cNvSpPr>
          <p:nvPr>
            <p:ph type="title" idx="4294967295"/>
          </p:nvPr>
        </p:nvSpPr>
        <p:spPr>
          <a:xfrm>
            <a:off x="899592" y="44624"/>
            <a:ext cx="7992888" cy="563562"/>
          </a:xfrm>
        </p:spPr>
        <p:txBody>
          <a:bodyPr/>
          <a:lstStyle/>
          <a:p>
            <a:pPr algn="l"/>
            <a:r>
              <a:rPr lang="en-US" dirty="0" smtClean="0"/>
              <a:t>Short-Run versus Long-Run Costs</a:t>
            </a:r>
            <a:endParaRPr lang="en-US" b="0" dirty="0" smtClean="0"/>
          </a:p>
        </p:txBody>
      </p:sp>
      <p:sp>
        <p:nvSpPr>
          <p:cNvPr id="109571" name="Rectangle 3"/>
          <p:cNvSpPr>
            <a:spLocks noGrp="1" noChangeArrowheads="1"/>
          </p:cNvSpPr>
          <p:nvPr>
            <p:ph idx="4294967295"/>
          </p:nvPr>
        </p:nvSpPr>
        <p:spPr>
          <a:xfrm>
            <a:off x="971600" y="908720"/>
            <a:ext cx="7939038" cy="5415881"/>
          </a:xfrm>
        </p:spPr>
        <p:txBody>
          <a:bodyPr/>
          <a:lstStyle/>
          <a:p>
            <a:pPr marL="233363" indent="-233363"/>
            <a:r>
              <a:rPr lang="en-US" dirty="0" smtClean="0"/>
              <a:t>In the short run, fixed cost is completely outside the control of a firm. But all inputs are variable in the long run: This means that in the long run fixed cost may also be varied. </a:t>
            </a:r>
          </a:p>
          <a:p>
            <a:pPr marL="233363" indent="-233363"/>
            <a:endParaRPr lang="en-US" dirty="0" smtClean="0"/>
          </a:p>
          <a:p>
            <a:pPr marL="233363" indent="-233363"/>
            <a:r>
              <a:rPr lang="en-US" dirty="0" smtClean="0"/>
              <a:t>In the long run, in other words, a firm’s fixed cost becomes a variable it can choose.</a:t>
            </a:r>
          </a:p>
          <a:p>
            <a:pPr marL="233363" indent="-233363"/>
            <a:endParaRPr lang="en-US" dirty="0" smtClean="0"/>
          </a:p>
          <a:p>
            <a:pPr marL="233363" indent="-233363"/>
            <a:r>
              <a:rPr lang="en-US" dirty="0" smtClean="0"/>
              <a:t>The firm will choose its fixed cost in the long run based on the level of output it expects to produce.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fade">
                                      <p:cBhvr>
                                        <p:cTn id="7" dur="500"/>
                                        <p:tgtEl>
                                          <p:spTgt spid="1095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9571">
                                            <p:txEl>
                                              <p:pRg st="2" end="2"/>
                                            </p:txEl>
                                          </p:spTgt>
                                        </p:tgtEl>
                                        <p:attrNameLst>
                                          <p:attrName>style.visibility</p:attrName>
                                        </p:attrNameLst>
                                      </p:cBhvr>
                                      <p:to>
                                        <p:strVal val="visible"/>
                                      </p:to>
                                    </p:set>
                                    <p:animEffect transition="in" filter="fade">
                                      <p:cBhvr>
                                        <p:cTn id="12" dur="500"/>
                                        <p:tgtEl>
                                          <p:spTgt spid="1095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9571">
                                            <p:txEl>
                                              <p:pRg st="4" end="4"/>
                                            </p:txEl>
                                          </p:spTgt>
                                        </p:tgtEl>
                                        <p:attrNameLst>
                                          <p:attrName>style.visibility</p:attrName>
                                        </p:attrNameLst>
                                      </p:cBhvr>
                                      <p:to>
                                        <p:strVal val="visible"/>
                                      </p:to>
                                    </p:set>
                                    <p:animEffect transition="in" filter="fade">
                                      <p:cBhvr>
                                        <p:cTn id="17" dur="500"/>
                                        <p:tgtEl>
                                          <p:spTgt spid="109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81" name="Text Box 13"/>
          <p:cNvSpPr txBox="1">
            <a:spLocks noChangeArrowheads="1"/>
          </p:cNvSpPr>
          <p:nvPr/>
        </p:nvSpPr>
        <p:spPr bwMode="auto">
          <a:xfrm>
            <a:off x="6516216" y="1184920"/>
            <a:ext cx="2627784" cy="3972272"/>
          </a:xfrm>
          <a:prstGeom prst="rect">
            <a:avLst/>
          </a:prstGeom>
          <a:solidFill>
            <a:schemeClr val="accent5">
              <a:lumMod val="20000"/>
              <a:lumOff val="80000"/>
            </a:schemeClr>
          </a:solidFill>
          <a:ln w="12700" algn="ctr">
            <a:noFill/>
            <a:miter lim="800000"/>
            <a:headEnd/>
            <a:tailEnd type="none" w="sm" len="lg"/>
          </a:ln>
        </p:spPr>
        <p:txBody>
          <a:bodyPr anchor="ctr"/>
          <a:lstStyle/>
          <a:p>
            <a:pPr marL="1588" indent="-1588" algn="ctr"/>
            <a:r>
              <a:rPr lang="en-US" sz="2200" dirty="0">
                <a:solidFill>
                  <a:srgbClr val="0033CC"/>
                </a:solidFill>
              </a:rPr>
              <a:t>There is a trade-off between higher fixed cost and lower variable cost for any given output level, and vice versa.</a:t>
            </a:r>
          </a:p>
          <a:p>
            <a:pPr marL="1588" indent="-1588" algn="ctr"/>
            <a:r>
              <a:rPr lang="en-US" sz="2200" dirty="0">
                <a:solidFill>
                  <a:srgbClr val="0033CC"/>
                </a:solidFill>
              </a:rPr>
              <a:t>But as output goes up, average total cost is lower with the higher amount of fixed cost.</a:t>
            </a:r>
          </a:p>
        </p:txBody>
      </p:sp>
      <p:sp>
        <p:nvSpPr>
          <p:cNvPr id="83982" name="Rectangle 14"/>
          <p:cNvSpPr>
            <a:spLocks noChangeArrowheads="1"/>
          </p:cNvSpPr>
          <p:nvPr/>
        </p:nvSpPr>
        <p:spPr bwMode="auto">
          <a:xfrm>
            <a:off x="899382" y="116632"/>
            <a:ext cx="8065106" cy="461665"/>
          </a:xfrm>
          <a:prstGeom prst="rect">
            <a:avLst/>
          </a:prstGeom>
          <a:noFill/>
          <a:ln w="9525" algn="ctr">
            <a:noFill/>
            <a:miter lim="800000"/>
            <a:headEnd/>
            <a:tailEnd type="none" w="med" len="lg"/>
          </a:ln>
        </p:spPr>
        <p:txBody>
          <a:bodyPr wrap="square">
            <a:spAutoFit/>
          </a:bodyPr>
          <a:lstStyle/>
          <a:p>
            <a:pPr marL="1588" indent="-1588">
              <a:spcBef>
                <a:spcPct val="0"/>
              </a:spcBef>
            </a:pPr>
            <a:r>
              <a:rPr lang="en-US" sz="2400" b="1" dirty="0">
                <a:solidFill>
                  <a:schemeClr val="bg1"/>
                </a:solidFill>
                <a:effectLst>
                  <a:outerShdw blurRad="38100" dist="38100" dir="2700000" algn="tl">
                    <a:srgbClr val="000000">
                      <a:alpha val="43137"/>
                    </a:srgbClr>
                  </a:outerShdw>
                </a:effectLst>
              </a:rPr>
              <a:t>Choosing the Level of Fixed Cost of Selena’s Gourmet Salsas</a:t>
            </a:r>
          </a:p>
        </p:txBody>
      </p:sp>
      <p:cxnSp>
        <p:nvCxnSpPr>
          <p:cNvPr id="548914" name="Straight Connector 86"/>
          <p:cNvCxnSpPr>
            <a:cxnSpLocks noChangeShapeType="1"/>
          </p:cNvCxnSpPr>
          <p:nvPr/>
        </p:nvCxnSpPr>
        <p:spPr bwMode="auto">
          <a:xfrm>
            <a:off x="3348782" y="846956"/>
            <a:ext cx="0" cy="2590800"/>
          </a:xfrm>
          <a:prstGeom prst="line">
            <a:avLst/>
          </a:prstGeom>
          <a:noFill/>
          <a:ln w="15875">
            <a:solidFill>
              <a:srgbClr val="808080"/>
            </a:solidFill>
            <a:prstDash val="sysDot"/>
            <a:round/>
            <a:headEnd/>
            <a:tailEnd type="none" w="med" len="lg"/>
          </a:ln>
        </p:spPr>
      </p:cxnSp>
      <p:grpSp>
        <p:nvGrpSpPr>
          <p:cNvPr id="2" name="Group 209"/>
          <p:cNvGrpSpPr>
            <a:grpSpLocks/>
          </p:cNvGrpSpPr>
          <p:nvPr/>
        </p:nvGrpSpPr>
        <p:grpSpPr bwMode="auto">
          <a:xfrm>
            <a:off x="827584" y="3933056"/>
            <a:ext cx="5754907" cy="2706688"/>
            <a:chOff x="176" y="2254"/>
            <a:chExt cx="3126" cy="1705"/>
          </a:xfrm>
        </p:grpSpPr>
        <p:sp>
          <p:nvSpPr>
            <p:cNvPr id="95445" name="Rectangle 18"/>
            <p:cNvSpPr>
              <a:spLocks noChangeArrowheads="1"/>
            </p:cNvSpPr>
            <p:nvPr/>
          </p:nvSpPr>
          <p:spPr bwMode="auto">
            <a:xfrm>
              <a:off x="176" y="2254"/>
              <a:ext cx="3087" cy="1703"/>
            </a:xfrm>
            <a:prstGeom prst="rect">
              <a:avLst/>
            </a:prstGeom>
            <a:solidFill>
              <a:srgbClr val="FFFFFF"/>
            </a:solidFill>
            <a:ln w="9525">
              <a:noFill/>
              <a:miter lim="800000"/>
              <a:headEnd/>
              <a:tailEnd/>
            </a:ln>
          </p:spPr>
          <p:txBody>
            <a:bodyPr/>
            <a:lstStyle/>
            <a:p>
              <a:endParaRPr lang="ko-KR" altLang="en-US">
                <a:ea typeface="Gulim" pitchFamily="34" charset="-127"/>
              </a:endParaRPr>
            </a:p>
          </p:txBody>
        </p:sp>
        <p:sp>
          <p:nvSpPr>
            <p:cNvPr id="95446" name="Rectangle 21"/>
            <p:cNvSpPr>
              <a:spLocks noChangeArrowheads="1"/>
            </p:cNvSpPr>
            <p:nvPr/>
          </p:nvSpPr>
          <p:spPr bwMode="auto">
            <a:xfrm>
              <a:off x="215" y="2435"/>
              <a:ext cx="3087" cy="427"/>
            </a:xfrm>
            <a:prstGeom prst="rect">
              <a:avLst/>
            </a:prstGeom>
            <a:solidFill>
              <a:srgbClr val="EBDFD7"/>
            </a:solidFill>
            <a:ln w="9525">
              <a:noFill/>
              <a:miter lim="800000"/>
              <a:headEnd/>
              <a:tailEnd/>
            </a:ln>
          </p:spPr>
          <p:txBody>
            <a:bodyPr/>
            <a:lstStyle/>
            <a:p>
              <a:endParaRPr lang="ko-KR" altLang="en-US">
                <a:ea typeface="Gulim" pitchFamily="34" charset="-127"/>
              </a:endParaRPr>
            </a:p>
          </p:txBody>
        </p:sp>
        <p:sp>
          <p:nvSpPr>
            <p:cNvPr id="95447" name="Line 22"/>
            <p:cNvSpPr>
              <a:spLocks noChangeShapeType="1"/>
            </p:cNvSpPr>
            <p:nvPr/>
          </p:nvSpPr>
          <p:spPr bwMode="auto">
            <a:xfrm flipH="1">
              <a:off x="178" y="2979"/>
              <a:ext cx="3088" cy="0"/>
            </a:xfrm>
            <a:prstGeom prst="line">
              <a:avLst/>
            </a:prstGeom>
            <a:noFill/>
            <a:ln w="7938">
              <a:solidFill>
                <a:srgbClr val="D1D3D4"/>
              </a:solidFill>
              <a:miter lim="800000"/>
              <a:headEnd/>
              <a:tailEnd/>
            </a:ln>
          </p:spPr>
          <p:txBody>
            <a:bodyPr/>
            <a:lstStyle/>
            <a:p>
              <a:endParaRPr lang="en-US" dirty="0"/>
            </a:p>
          </p:txBody>
        </p:sp>
        <p:sp>
          <p:nvSpPr>
            <p:cNvPr id="95448" name="Line 23"/>
            <p:cNvSpPr>
              <a:spLocks noChangeShapeType="1"/>
            </p:cNvSpPr>
            <p:nvPr/>
          </p:nvSpPr>
          <p:spPr bwMode="auto">
            <a:xfrm flipH="1">
              <a:off x="178" y="3083"/>
              <a:ext cx="3088" cy="0"/>
            </a:xfrm>
            <a:prstGeom prst="line">
              <a:avLst/>
            </a:prstGeom>
            <a:noFill/>
            <a:ln w="7938">
              <a:solidFill>
                <a:srgbClr val="D1D3D4"/>
              </a:solidFill>
              <a:miter lim="800000"/>
              <a:headEnd/>
              <a:tailEnd/>
            </a:ln>
          </p:spPr>
          <p:txBody>
            <a:bodyPr/>
            <a:lstStyle/>
            <a:p>
              <a:endParaRPr lang="en-US" dirty="0"/>
            </a:p>
          </p:txBody>
        </p:sp>
        <p:sp>
          <p:nvSpPr>
            <p:cNvPr id="95449" name="Line 24"/>
            <p:cNvSpPr>
              <a:spLocks noChangeShapeType="1"/>
            </p:cNvSpPr>
            <p:nvPr/>
          </p:nvSpPr>
          <p:spPr bwMode="auto">
            <a:xfrm flipH="1">
              <a:off x="178" y="3187"/>
              <a:ext cx="3088" cy="0"/>
            </a:xfrm>
            <a:prstGeom prst="line">
              <a:avLst/>
            </a:prstGeom>
            <a:noFill/>
            <a:ln w="7938">
              <a:solidFill>
                <a:srgbClr val="D1D3D4"/>
              </a:solidFill>
              <a:miter lim="800000"/>
              <a:headEnd/>
              <a:tailEnd/>
            </a:ln>
          </p:spPr>
          <p:txBody>
            <a:bodyPr/>
            <a:lstStyle/>
            <a:p>
              <a:endParaRPr lang="en-US" dirty="0"/>
            </a:p>
          </p:txBody>
        </p:sp>
        <p:sp>
          <p:nvSpPr>
            <p:cNvPr id="95450" name="Line 25"/>
            <p:cNvSpPr>
              <a:spLocks noChangeShapeType="1"/>
            </p:cNvSpPr>
            <p:nvPr/>
          </p:nvSpPr>
          <p:spPr bwMode="auto">
            <a:xfrm flipH="1">
              <a:off x="178" y="3291"/>
              <a:ext cx="3088" cy="0"/>
            </a:xfrm>
            <a:prstGeom prst="line">
              <a:avLst/>
            </a:prstGeom>
            <a:noFill/>
            <a:ln w="7938">
              <a:solidFill>
                <a:srgbClr val="D1D3D4"/>
              </a:solidFill>
              <a:miter lim="800000"/>
              <a:headEnd/>
              <a:tailEnd/>
            </a:ln>
          </p:spPr>
          <p:txBody>
            <a:bodyPr/>
            <a:lstStyle/>
            <a:p>
              <a:endParaRPr lang="en-US" dirty="0"/>
            </a:p>
          </p:txBody>
        </p:sp>
        <p:sp>
          <p:nvSpPr>
            <p:cNvPr id="95451" name="Line 26"/>
            <p:cNvSpPr>
              <a:spLocks noChangeShapeType="1"/>
            </p:cNvSpPr>
            <p:nvPr/>
          </p:nvSpPr>
          <p:spPr bwMode="auto">
            <a:xfrm flipH="1">
              <a:off x="178" y="3394"/>
              <a:ext cx="3088" cy="0"/>
            </a:xfrm>
            <a:prstGeom prst="line">
              <a:avLst/>
            </a:prstGeom>
            <a:noFill/>
            <a:ln w="7938">
              <a:solidFill>
                <a:srgbClr val="D1D3D4"/>
              </a:solidFill>
              <a:miter lim="800000"/>
              <a:headEnd/>
              <a:tailEnd/>
            </a:ln>
          </p:spPr>
          <p:txBody>
            <a:bodyPr/>
            <a:lstStyle/>
            <a:p>
              <a:endParaRPr lang="en-US" dirty="0"/>
            </a:p>
          </p:txBody>
        </p:sp>
        <p:sp>
          <p:nvSpPr>
            <p:cNvPr id="95452" name="Line 27"/>
            <p:cNvSpPr>
              <a:spLocks noChangeShapeType="1"/>
            </p:cNvSpPr>
            <p:nvPr/>
          </p:nvSpPr>
          <p:spPr bwMode="auto">
            <a:xfrm flipH="1">
              <a:off x="178" y="3498"/>
              <a:ext cx="3088" cy="0"/>
            </a:xfrm>
            <a:prstGeom prst="line">
              <a:avLst/>
            </a:prstGeom>
            <a:noFill/>
            <a:ln w="7938">
              <a:solidFill>
                <a:srgbClr val="D1D3D4"/>
              </a:solidFill>
              <a:miter lim="800000"/>
              <a:headEnd/>
              <a:tailEnd/>
            </a:ln>
          </p:spPr>
          <p:txBody>
            <a:bodyPr/>
            <a:lstStyle/>
            <a:p>
              <a:endParaRPr lang="en-US" dirty="0"/>
            </a:p>
          </p:txBody>
        </p:sp>
        <p:sp>
          <p:nvSpPr>
            <p:cNvPr id="95453" name="Line 28"/>
            <p:cNvSpPr>
              <a:spLocks noChangeShapeType="1"/>
            </p:cNvSpPr>
            <p:nvPr/>
          </p:nvSpPr>
          <p:spPr bwMode="auto">
            <a:xfrm flipH="1">
              <a:off x="178" y="3602"/>
              <a:ext cx="3088" cy="0"/>
            </a:xfrm>
            <a:prstGeom prst="line">
              <a:avLst/>
            </a:prstGeom>
            <a:noFill/>
            <a:ln w="7938">
              <a:solidFill>
                <a:srgbClr val="D1D3D4"/>
              </a:solidFill>
              <a:miter lim="800000"/>
              <a:headEnd/>
              <a:tailEnd/>
            </a:ln>
          </p:spPr>
          <p:txBody>
            <a:bodyPr/>
            <a:lstStyle/>
            <a:p>
              <a:endParaRPr lang="en-US" dirty="0"/>
            </a:p>
          </p:txBody>
        </p:sp>
        <p:sp>
          <p:nvSpPr>
            <p:cNvPr id="95454" name="Line 29"/>
            <p:cNvSpPr>
              <a:spLocks noChangeShapeType="1"/>
            </p:cNvSpPr>
            <p:nvPr/>
          </p:nvSpPr>
          <p:spPr bwMode="auto">
            <a:xfrm flipH="1">
              <a:off x="178" y="3706"/>
              <a:ext cx="3088" cy="0"/>
            </a:xfrm>
            <a:prstGeom prst="line">
              <a:avLst/>
            </a:prstGeom>
            <a:noFill/>
            <a:ln w="7938">
              <a:solidFill>
                <a:srgbClr val="D1D3D4"/>
              </a:solidFill>
              <a:miter lim="800000"/>
              <a:headEnd/>
              <a:tailEnd/>
            </a:ln>
          </p:spPr>
          <p:txBody>
            <a:bodyPr/>
            <a:lstStyle/>
            <a:p>
              <a:endParaRPr lang="en-US" dirty="0"/>
            </a:p>
          </p:txBody>
        </p:sp>
        <p:sp>
          <p:nvSpPr>
            <p:cNvPr id="95455" name="Line 30"/>
            <p:cNvSpPr>
              <a:spLocks noChangeShapeType="1"/>
            </p:cNvSpPr>
            <p:nvPr/>
          </p:nvSpPr>
          <p:spPr bwMode="auto">
            <a:xfrm flipH="1">
              <a:off x="178" y="3810"/>
              <a:ext cx="3088" cy="0"/>
            </a:xfrm>
            <a:prstGeom prst="line">
              <a:avLst/>
            </a:prstGeom>
            <a:noFill/>
            <a:ln w="7938">
              <a:solidFill>
                <a:srgbClr val="D1D3D4"/>
              </a:solidFill>
              <a:miter lim="800000"/>
              <a:headEnd/>
              <a:tailEnd/>
            </a:ln>
          </p:spPr>
          <p:txBody>
            <a:bodyPr/>
            <a:lstStyle/>
            <a:p>
              <a:endParaRPr lang="en-US" dirty="0"/>
            </a:p>
          </p:txBody>
        </p:sp>
        <p:sp>
          <p:nvSpPr>
            <p:cNvPr id="95456" name="Line 31"/>
            <p:cNvSpPr>
              <a:spLocks noChangeShapeType="1"/>
            </p:cNvSpPr>
            <p:nvPr/>
          </p:nvSpPr>
          <p:spPr bwMode="auto">
            <a:xfrm>
              <a:off x="176" y="2844"/>
              <a:ext cx="3087" cy="0"/>
            </a:xfrm>
            <a:prstGeom prst="line">
              <a:avLst/>
            </a:prstGeom>
            <a:noFill/>
            <a:ln w="15875">
              <a:solidFill>
                <a:srgbClr val="BCBEC0"/>
              </a:solidFill>
              <a:miter lim="800000"/>
              <a:headEnd/>
              <a:tailEnd/>
            </a:ln>
          </p:spPr>
          <p:txBody>
            <a:bodyPr/>
            <a:lstStyle/>
            <a:p>
              <a:endParaRPr lang="en-US" dirty="0"/>
            </a:p>
          </p:txBody>
        </p:sp>
        <p:sp>
          <p:nvSpPr>
            <p:cNvPr id="95457" name="Line 32"/>
            <p:cNvSpPr>
              <a:spLocks noChangeShapeType="1"/>
            </p:cNvSpPr>
            <p:nvPr/>
          </p:nvSpPr>
          <p:spPr bwMode="auto">
            <a:xfrm>
              <a:off x="639" y="2417"/>
              <a:ext cx="0" cy="1540"/>
            </a:xfrm>
            <a:prstGeom prst="line">
              <a:avLst/>
            </a:prstGeom>
            <a:noFill/>
            <a:ln w="15875">
              <a:solidFill>
                <a:srgbClr val="BCBEC0"/>
              </a:solidFill>
              <a:miter lim="800000"/>
              <a:headEnd/>
              <a:tailEnd/>
            </a:ln>
          </p:spPr>
          <p:txBody>
            <a:bodyPr/>
            <a:lstStyle/>
            <a:p>
              <a:endParaRPr lang="en-US" dirty="0"/>
            </a:p>
          </p:txBody>
        </p:sp>
        <p:sp>
          <p:nvSpPr>
            <p:cNvPr id="95458" name="Line 33"/>
            <p:cNvSpPr>
              <a:spLocks noChangeShapeType="1"/>
            </p:cNvSpPr>
            <p:nvPr/>
          </p:nvSpPr>
          <p:spPr bwMode="auto">
            <a:xfrm>
              <a:off x="1993" y="2417"/>
              <a:ext cx="0" cy="1540"/>
            </a:xfrm>
            <a:prstGeom prst="line">
              <a:avLst/>
            </a:prstGeom>
            <a:noFill/>
            <a:ln w="15875">
              <a:solidFill>
                <a:srgbClr val="808285"/>
              </a:solidFill>
              <a:miter lim="800000"/>
              <a:headEnd/>
              <a:tailEnd/>
            </a:ln>
          </p:spPr>
          <p:txBody>
            <a:bodyPr/>
            <a:lstStyle/>
            <a:p>
              <a:endParaRPr lang="en-US" dirty="0"/>
            </a:p>
          </p:txBody>
        </p:sp>
        <p:sp>
          <p:nvSpPr>
            <p:cNvPr id="95459" name="Line 34"/>
            <p:cNvSpPr>
              <a:spLocks noChangeShapeType="1"/>
            </p:cNvSpPr>
            <p:nvPr/>
          </p:nvSpPr>
          <p:spPr bwMode="auto">
            <a:xfrm>
              <a:off x="176" y="2421"/>
              <a:ext cx="3087" cy="0"/>
            </a:xfrm>
            <a:prstGeom prst="line">
              <a:avLst/>
            </a:prstGeom>
            <a:noFill/>
            <a:ln w="15875">
              <a:solidFill>
                <a:srgbClr val="BCBEC0"/>
              </a:solidFill>
              <a:miter lim="800000"/>
              <a:headEnd/>
              <a:tailEnd/>
            </a:ln>
          </p:spPr>
          <p:txBody>
            <a:bodyPr/>
            <a:lstStyle/>
            <a:p>
              <a:endParaRPr lang="en-US" dirty="0"/>
            </a:p>
          </p:txBody>
        </p:sp>
        <p:sp>
          <p:nvSpPr>
            <p:cNvPr id="95460" name="Rectangle 35"/>
            <p:cNvSpPr>
              <a:spLocks noChangeArrowheads="1"/>
            </p:cNvSpPr>
            <p:nvPr/>
          </p:nvSpPr>
          <p:spPr bwMode="auto">
            <a:xfrm>
              <a:off x="1646" y="2714"/>
              <a:ext cx="51" cy="107"/>
            </a:xfrm>
            <a:prstGeom prst="rect">
              <a:avLst/>
            </a:prstGeom>
            <a:noFill/>
            <a:ln w="9525">
              <a:noFill/>
              <a:miter lim="800000"/>
              <a:headEnd/>
              <a:tailEnd/>
            </a:ln>
          </p:spPr>
          <p:txBody>
            <a:bodyPr wrap="none" lIns="0" tIns="0" rIns="0" bIns="0">
              <a:spAutoFit/>
            </a:bodyPr>
            <a:lstStyle/>
            <a:p>
              <a:pPr marL="1588" indent="-1588"/>
              <a:r>
                <a:rPr lang="en-US" altLang="ko-KR" sz="1100" i="1" dirty="0">
                  <a:solidFill>
                    <a:srgbClr val="000000"/>
                  </a:solidFill>
                  <a:latin typeface="Myriad Pro" pitchFamily="34" charset="0"/>
                  <a:ea typeface="Gulim" pitchFamily="34" charset="-127"/>
                </a:rPr>
                <a:t>A</a:t>
              </a:r>
              <a:endParaRPr lang="en-US" altLang="ko-KR" i="1" dirty="0">
                <a:latin typeface="Tahoma" pitchFamily="34" charset="0"/>
                <a:ea typeface="Gulim" pitchFamily="34" charset="-127"/>
              </a:endParaRPr>
            </a:p>
          </p:txBody>
        </p:sp>
        <p:sp>
          <p:nvSpPr>
            <p:cNvPr id="95461" name="Rectangle 36"/>
            <p:cNvSpPr>
              <a:spLocks noChangeArrowheads="1"/>
            </p:cNvSpPr>
            <p:nvPr/>
          </p:nvSpPr>
          <p:spPr bwMode="auto">
            <a:xfrm>
              <a:off x="1692" y="2714"/>
              <a:ext cx="47" cy="107"/>
            </a:xfrm>
            <a:prstGeom prst="rect">
              <a:avLst/>
            </a:prstGeom>
            <a:noFill/>
            <a:ln w="9525">
              <a:noFill/>
              <a:miter lim="800000"/>
              <a:headEnd/>
              <a:tailEnd/>
            </a:ln>
          </p:spPr>
          <p:txBody>
            <a:bodyPr wrap="none" lIns="0" tIns="0" rIns="0" bIns="0">
              <a:spAutoFit/>
            </a:bodyPr>
            <a:lstStyle/>
            <a:p>
              <a:pPr marL="1588" indent="-1588"/>
              <a:r>
                <a:rPr lang="en-US" altLang="ko-KR" sz="1100" i="1" dirty="0">
                  <a:solidFill>
                    <a:srgbClr val="000000"/>
                  </a:solidFill>
                  <a:latin typeface="Myriad Pro" pitchFamily="34" charset="0"/>
                  <a:ea typeface="Gulim" pitchFamily="34" charset="-127"/>
                </a:rPr>
                <a:t>T</a:t>
              </a:r>
              <a:endParaRPr lang="en-US" altLang="ko-KR" i="1" dirty="0">
                <a:latin typeface="Tahoma" pitchFamily="34" charset="0"/>
                <a:ea typeface="Gulim" pitchFamily="34" charset="-127"/>
              </a:endParaRPr>
            </a:p>
          </p:txBody>
        </p:sp>
        <p:sp>
          <p:nvSpPr>
            <p:cNvPr id="95462" name="Rectangle 37"/>
            <p:cNvSpPr>
              <a:spLocks noChangeArrowheads="1"/>
            </p:cNvSpPr>
            <p:nvPr/>
          </p:nvSpPr>
          <p:spPr bwMode="auto">
            <a:xfrm>
              <a:off x="1731" y="2714"/>
              <a:ext cx="56" cy="107"/>
            </a:xfrm>
            <a:prstGeom prst="rect">
              <a:avLst/>
            </a:prstGeom>
            <a:noFill/>
            <a:ln w="9525">
              <a:noFill/>
              <a:miter lim="800000"/>
              <a:headEnd/>
              <a:tailEnd/>
            </a:ln>
          </p:spPr>
          <p:txBody>
            <a:bodyPr wrap="none" lIns="0" tIns="0" rIns="0" bIns="0">
              <a:spAutoFit/>
            </a:bodyPr>
            <a:lstStyle/>
            <a:p>
              <a:pPr marL="1588" indent="-1588"/>
              <a:r>
                <a:rPr lang="en-US" altLang="ko-KR" sz="1100" i="1" dirty="0">
                  <a:solidFill>
                    <a:srgbClr val="000000"/>
                  </a:solidFill>
                  <a:latin typeface="Myriad Pro" pitchFamily="34" charset="0"/>
                  <a:ea typeface="Gulim" pitchFamily="34" charset="-127"/>
                </a:rPr>
                <a:t>C</a:t>
              </a:r>
              <a:endParaRPr lang="en-US" altLang="ko-KR" i="1" dirty="0">
                <a:latin typeface="Tahoma" pitchFamily="34" charset="0"/>
                <a:ea typeface="Gulim" pitchFamily="34" charset="-127"/>
              </a:endParaRPr>
            </a:p>
          </p:txBody>
        </p:sp>
        <p:sp>
          <p:nvSpPr>
            <p:cNvPr id="95463" name="Rectangle 38"/>
            <p:cNvSpPr>
              <a:spLocks noChangeArrowheads="1"/>
            </p:cNvSpPr>
            <p:nvPr/>
          </p:nvSpPr>
          <p:spPr bwMode="auto">
            <a:xfrm>
              <a:off x="1781" y="2759"/>
              <a:ext cx="29" cy="54"/>
            </a:xfrm>
            <a:prstGeom prst="rect">
              <a:avLst/>
            </a:prstGeom>
            <a:noFill/>
            <a:ln w="9525">
              <a:noFill/>
              <a:miter lim="800000"/>
              <a:headEnd/>
              <a:tailEnd/>
            </a:ln>
          </p:spPr>
          <p:txBody>
            <a:bodyPr wrap="none" lIns="0" tIns="0" rIns="0" bIns="0">
              <a:spAutoFit/>
            </a:bodyPr>
            <a:lstStyle/>
            <a:p>
              <a:pPr marL="1588" indent="-1588"/>
              <a:r>
                <a:rPr lang="en-US" altLang="ko-KR" sz="700" dirty="0">
                  <a:solidFill>
                    <a:srgbClr val="000000"/>
                  </a:solidFill>
                  <a:latin typeface="Myriad Pro" pitchFamily="34" charset="0"/>
                  <a:ea typeface="Gulim" pitchFamily="34" charset="-127"/>
                </a:rPr>
                <a:t>1</a:t>
              </a:r>
              <a:endParaRPr lang="en-US" altLang="ko-KR" dirty="0">
                <a:latin typeface="Tahoma" pitchFamily="34" charset="0"/>
                <a:ea typeface="Gulim" pitchFamily="34" charset="-127"/>
              </a:endParaRPr>
            </a:p>
          </p:txBody>
        </p:sp>
        <p:sp>
          <p:nvSpPr>
            <p:cNvPr id="95464" name="Rectangle 39"/>
            <p:cNvSpPr>
              <a:spLocks noChangeArrowheads="1"/>
            </p:cNvSpPr>
            <p:nvPr/>
          </p:nvSpPr>
          <p:spPr bwMode="auto">
            <a:xfrm>
              <a:off x="880" y="2874"/>
              <a:ext cx="90"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12</a:t>
              </a:r>
              <a:endParaRPr lang="en-US" altLang="ko-KR" dirty="0">
                <a:latin typeface="Tahoma" pitchFamily="34" charset="0"/>
                <a:ea typeface="Gulim" pitchFamily="34" charset="-127"/>
              </a:endParaRPr>
            </a:p>
          </p:txBody>
        </p:sp>
        <p:sp>
          <p:nvSpPr>
            <p:cNvPr id="95465" name="Rectangle 40"/>
            <p:cNvSpPr>
              <a:spLocks noChangeArrowheads="1"/>
            </p:cNvSpPr>
            <p:nvPr/>
          </p:nvSpPr>
          <p:spPr bwMode="auto">
            <a:xfrm>
              <a:off x="880" y="2978"/>
              <a:ext cx="90"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48</a:t>
              </a:r>
              <a:endParaRPr lang="en-US" altLang="ko-KR" dirty="0">
                <a:latin typeface="Tahoma" pitchFamily="34" charset="0"/>
                <a:ea typeface="Gulim" pitchFamily="34" charset="-127"/>
              </a:endParaRPr>
            </a:p>
          </p:txBody>
        </p:sp>
        <p:sp>
          <p:nvSpPr>
            <p:cNvPr id="95466" name="Rectangle 41"/>
            <p:cNvSpPr>
              <a:spLocks noChangeArrowheads="1"/>
            </p:cNvSpPr>
            <p:nvPr/>
          </p:nvSpPr>
          <p:spPr bwMode="auto">
            <a:xfrm>
              <a:off x="837" y="3082"/>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108</a:t>
              </a:r>
              <a:endParaRPr lang="en-US" altLang="ko-KR" dirty="0">
                <a:latin typeface="Tahoma" pitchFamily="34" charset="0"/>
                <a:ea typeface="Gulim" pitchFamily="34" charset="-127"/>
              </a:endParaRPr>
            </a:p>
          </p:txBody>
        </p:sp>
        <p:sp>
          <p:nvSpPr>
            <p:cNvPr id="95467" name="Rectangle 42"/>
            <p:cNvSpPr>
              <a:spLocks noChangeArrowheads="1"/>
            </p:cNvSpPr>
            <p:nvPr/>
          </p:nvSpPr>
          <p:spPr bwMode="auto">
            <a:xfrm>
              <a:off x="837" y="3184"/>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192</a:t>
              </a:r>
              <a:endParaRPr lang="en-US" altLang="ko-KR" dirty="0">
                <a:latin typeface="Tahoma" pitchFamily="34" charset="0"/>
                <a:ea typeface="Gulim" pitchFamily="34" charset="-127"/>
              </a:endParaRPr>
            </a:p>
          </p:txBody>
        </p:sp>
        <p:sp>
          <p:nvSpPr>
            <p:cNvPr id="95468" name="Rectangle 43"/>
            <p:cNvSpPr>
              <a:spLocks noChangeArrowheads="1"/>
            </p:cNvSpPr>
            <p:nvPr/>
          </p:nvSpPr>
          <p:spPr bwMode="auto">
            <a:xfrm>
              <a:off x="837" y="3288"/>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300</a:t>
              </a:r>
              <a:endParaRPr lang="en-US" altLang="ko-KR" dirty="0">
                <a:latin typeface="Tahoma" pitchFamily="34" charset="0"/>
                <a:ea typeface="Gulim" pitchFamily="34" charset="-127"/>
              </a:endParaRPr>
            </a:p>
          </p:txBody>
        </p:sp>
        <p:sp>
          <p:nvSpPr>
            <p:cNvPr id="95469" name="Rectangle 44"/>
            <p:cNvSpPr>
              <a:spLocks noChangeArrowheads="1"/>
            </p:cNvSpPr>
            <p:nvPr/>
          </p:nvSpPr>
          <p:spPr bwMode="auto">
            <a:xfrm>
              <a:off x="837" y="3392"/>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432</a:t>
              </a:r>
              <a:endParaRPr lang="en-US" altLang="ko-KR" dirty="0">
                <a:latin typeface="Tahoma" pitchFamily="34" charset="0"/>
                <a:ea typeface="Gulim" pitchFamily="34" charset="-127"/>
              </a:endParaRPr>
            </a:p>
          </p:txBody>
        </p:sp>
        <p:sp>
          <p:nvSpPr>
            <p:cNvPr id="95470" name="Rectangle 45"/>
            <p:cNvSpPr>
              <a:spLocks noChangeArrowheads="1"/>
            </p:cNvSpPr>
            <p:nvPr/>
          </p:nvSpPr>
          <p:spPr bwMode="auto">
            <a:xfrm>
              <a:off x="837" y="3497"/>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588</a:t>
              </a:r>
              <a:endParaRPr lang="en-US" altLang="ko-KR" dirty="0">
                <a:latin typeface="Tahoma" pitchFamily="34" charset="0"/>
                <a:ea typeface="Gulim" pitchFamily="34" charset="-127"/>
              </a:endParaRPr>
            </a:p>
          </p:txBody>
        </p:sp>
        <p:sp>
          <p:nvSpPr>
            <p:cNvPr id="95471" name="Rectangle 46"/>
            <p:cNvSpPr>
              <a:spLocks noChangeArrowheads="1"/>
            </p:cNvSpPr>
            <p:nvPr/>
          </p:nvSpPr>
          <p:spPr bwMode="auto">
            <a:xfrm>
              <a:off x="837" y="3601"/>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768</a:t>
              </a:r>
              <a:endParaRPr lang="en-US" altLang="ko-KR" dirty="0">
                <a:latin typeface="Tahoma" pitchFamily="34" charset="0"/>
                <a:ea typeface="Gulim" pitchFamily="34" charset="-127"/>
              </a:endParaRPr>
            </a:p>
          </p:txBody>
        </p:sp>
        <p:sp>
          <p:nvSpPr>
            <p:cNvPr id="95472" name="Rectangle 47"/>
            <p:cNvSpPr>
              <a:spLocks noChangeArrowheads="1"/>
            </p:cNvSpPr>
            <p:nvPr/>
          </p:nvSpPr>
          <p:spPr bwMode="auto">
            <a:xfrm>
              <a:off x="837" y="3705"/>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972</a:t>
              </a:r>
              <a:endParaRPr lang="en-US" altLang="ko-KR" dirty="0">
                <a:latin typeface="Tahoma" pitchFamily="34" charset="0"/>
                <a:ea typeface="Gulim" pitchFamily="34" charset="-127"/>
              </a:endParaRPr>
            </a:p>
          </p:txBody>
        </p:sp>
        <p:sp>
          <p:nvSpPr>
            <p:cNvPr id="95473" name="Rectangle 48"/>
            <p:cNvSpPr>
              <a:spLocks noChangeArrowheads="1"/>
            </p:cNvSpPr>
            <p:nvPr/>
          </p:nvSpPr>
          <p:spPr bwMode="auto">
            <a:xfrm>
              <a:off x="776" y="3809"/>
              <a:ext cx="198"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1,200</a:t>
              </a:r>
              <a:endParaRPr lang="en-US" altLang="ko-KR" dirty="0">
                <a:latin typeface="Tahoma" pitchFamily="34" charset="0"/>
                <a:ea typeface="Gulim" pitchFamily="34" charset="-127"/>
              </a:endParaRPr>
            </a:p>
          </p:txBody>
        </p:sp>
        <p:sp>
          <p:nvSpPr>
            <p:cNvPr id="95474" name="Rectangle 49"/>
            <p:cNvSpPr>
              <a:spLocks noChangeArrowheads="1"/>
            </p:cNvSpPr>
            <p:nvPr/>
          </p:nvSpPr>
          <p:spPr bwMode="auto">
            <a:xfrm>
              <a:off x="842" y="2874"/>
              <a:ext cx="4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a:t>
              </a:r>
              <a:endParaRPr lang="en-US" altLang="ko-KR" dirty="0">
                <a:latin typeface="Tahoma" pitchFamily="34" charset="0"/>
                <a:ea typeface="Gulim" pitchFamily="34" charset="-127"/>
              </a:endParaRPr>
            </a:p>
          </p:txBody>
        </p:sp>
        <p:sp>
          <p:nvSpPr>
            <p:cNvPr id="95475" name="Rectangle 50"/>
            <p:cNvSpPr>
              <a:spLocks noChangeArrowheads="1"/>
            </p:cNvSpPr>
            <p:nvPr/>
          </p:nvSpPr>
          <p:spPr bwMode="auto">
            <a:xfrm>
              <a:off x="1253" y="2874"/>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120</a:t>
              </a:r>
              <a:endParaRPr lang="en-US" altLang="ko-KR" dirty="0">
                <a:latin typeface="Tahoma" pitchFamily="34" charset="0"/>
                <a:ea typeface="Gulim" pitchFamily="34" charset="-127"/>
              </a:endParaRPr>
            </a:p>
          </p:txBody>
        </p:sp>
        <p:sp>
          <p:nvSpPr>
            <p:cNvPr id="95476" name="Rectangle 51"/>
            <p:cNvSpPr>
              <a:spLocks noChangeArrowheads="1"/>
            </p:cNvSpPr>
            <p:nvPr/>
          </p:nvSpPr>
          <p:spPr bwMode="auto">
            <a:xfrm>
              <a:off x="1253" y="2978"/>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156</a:t>
              </a:r>
              <a:endParaRPr lang="en-US" altLang="ko-KR" dirty="0">
                <a:latin typeface="Tahoma" pitchFamily="34" charset="0"/>
                <a:ea typeface="Gulim" pitchFamily="34" charset="-127"/>
              </a:endParaRPr>
            </a:p>
          </p:txBody>
        </p:sp>
        <p:sp>
          <p:nvSpPr>
            <p:cNvPr id="95477" name="Rectangle 52"/>
            <p:cNvSpPr>
              <a:spLocks noChangeArrowheads="1"/>
            </p:cNvSpPr>
            <p:nvPr/>
          </p:nvSpPr>
          <p:spPr bwMode="auto">
            <a:xfrm>
              <a:off x="1253" y="3082"/>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216</a:t>
              </a:r>
              <a:endParaRPr lang="en-US" altLang="ko-KR" dirty="0">
                <a:latin typeface="Tahoma" pitchFamily="34" charset="0"/>
                <a:ea typeface="Gulim" pitchFamily="34" charset="-127"/>
              </a:endParaRPr>
            </a:p>
          </p:txBody>
        </p:sp>
        <p:sp>
          <p:nvSpPr>
            <p:cNvPr id="95478" name="Rectangle 53"/>
            <p:cNvSpPr>
              <a:spLocks noChangeArrowheads="1"/>
            </p:cNvSpPr>
            <p:nvPr/>
          </p:nvSpPr>
          <p:spPr bwMode="auto">
            <a:xfrm>
              <a:off x="1253" y="3184"/>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300</a:t>
              </a:r>
              <a:endParaRPr lang="en-US" altLang="ko-KR" dirty="0">
                <a:latin typeface="Tahoma" pitchFamily="34" charset="0"/>
                <a:ea typeface="Gulim" pitchFamily="34" charset="-127"/>
              </a:endParaRPr>
            </a:p>
          </p:txBody>
        </p:sp>
        <p:sp>
          <p:nvSpPr>
            <p:cNvPr id="95479" name="Rectangle 54"/>
            <p:cNvSpPr>
              <a:spLocks noChangeArrowheads="1"/>
            </p:cNvSpPr>
            <p:nvPr/>
          </p:nvSpPr>
          <p:spPr bwMode="auto">
            <a:xfrm>
              <a:off x="1253" y="3288"/>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408</a:t>
              </a:r>
              <a:endParaRPr lang="en-US" altLang="ko-KR" dirty="0">
                <a:latin typeface="Tahoma" pitchFamily="34" charset="0"/>
                <a:ea typeface="Gulim" pitchFamily="34" charset="-127"/>
              </a:endParaRPr>
            </a:p>
          </p:txBody>
        </p:sp>
        <p:sp>
          <p:nvSpPr>
            <p:cNvPr id="95480" name="Rectangle 55"/>
            <p:cNvSpPr>
              <a:spLocks noChangeArrowheads="1"/>
            </p:cNvSpPr>
            <p:nvPr/>
          </p:nvSpPr>
          <p:spPr bwMode="auto">
            <a:xfrm>
              <a:off x="1253" y="3392"/>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540</a:t>
              </a:r>
              <a:endParaRPr lang="en-US" altLang="ko-KR" dirty="0">
                <a:latin typeface="Tahoma" pitchFamily="34" charset="0"/>
                <a:ea typeface="Gulim" pitchFamily="34" charset="-127"/>
              </a:endParaRPr>
            </a:p>
          </p:txBody>
        </p:sp>
        <p:sp>
          <p:nvSpPr>
            <p:cNvPr id="95481" name="Rectangle 56"/>
            <p:cNvSpPr>
              <a:spLocks noChangeArrowheads="1"/>
            </p:cNvSpPr>
            <p:nvPr/>
          </p:nvSpPr>
          <p:spPr bwMode="auto">
            <a:xfrm>
              <a:off x="1253" y="3497"/>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696</a:t>
              </a:r>
              <a:endParaRPr lang="en-US" altLang="ko-KR" dirty="0">
                <a:latin typeface="Tahoma" pitchFamily="34" charset="0"/>
                <a:ea typeface="Gulim" pitchFamily="34" charset="-127"/>
              </a:endParaRPr>
            </a:p>
          </p:txBody>
        </p:sp>
        <p:sp>
          <p:nvSpPr>
            <p:cNvPr id="95482" name="Rectangle 57"/>
            <p:cNvSpPr>
              <a:spLocks noChangeArrowheads="1"/>
            </p:cNvSpPr>
            <p:nvPr/>
          </p:nvSpPr>
          <p:spPr bwMode="auto">
            <a:xfrm>
              <a:off x="1253" y="3601"/>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876</a:t>
              </a:r>
              <a:endParaRPr lang="en-US" altLang="ko-KR" dirty="0">
                <a:latin typeface="Tahoma" pitchFamily="34" charset="0"/>
                <a:ea typeface="Gulim" pitchFamily="34" charset="-127"/>
              </a:endParaRPr>
            </a:p>
          </p:txBody>
        </p:sp>
        <p:sp>
          <p:nvSpPr>
            <p:cNvPr id="95483" name="Rectangle 58"/>
            <p:cNvSpPr>
              <a:spLocks noChangeArrowheads="1"/>
            </p:cNvSpPr>
            <p:nvPr/>
          </p:nvSpPr>
          <p:spPr bwMode="auto">
            <a:xfrm>
              <a:off x="1191" y="3705"/>
              <a:ext cx="198"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1,080</a:t>
              </a:r>
              <a:endParaRPr lang="en-US" altLang="ko-KR" dirty="0">
                <a:latin typeface="Tahoma" pitchFamily="34" charset="0"/>
                <a:ea typeface="Gulim" pitchFamily="34" charset="-127"/>
              </a:endParaRPr>
            </a:p>
          </p:txBody>
        </p:sp>
        <p:sp>
          <p:nvSpPr>
            <p:cNvPr id="95484" name="Rectangle 59"/>
            <p:cNvSpPr>
              <a:spLocks noChangeArrowheads="1"/>
            </p:cNvSpPr>
            <p:nvPr/>
          </p:nvSpPr>
          <p:spPr bwMode="auto">
            <a:xfrm>
              <a:off x="1191" y="3809"/>
              <a:ext cx="198"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1,308</a:t>
              </a:r>
              <a:endParaRPr lang="en-US" altLang="ko-KR" dirty="0">
                <a:latin typeface="Tahoma" pitchFamily="34" charset="0"/>
                <a:ea typeface="Gulim" pitchFamily="34" charset="-127"/>
              </a:endParaRPr>
            </a:p>
          </p:txBody>
        </p:sp>
        <p:sp>
          <p:nvSpPr>
            <p:cNvPr id="95485" name="Rectangle 60"/>
            <p:cNvSpPr>
              <a:spLocks noChangeArrowheads="1"/>
            </p:cNvSpPr>
            <p:nvPr/>
          </p:nvSpPr>
          <p:spPr bwMode="auto">
            <a:xfrm>
              <a:off x="1157" y="2535"/>
              <a:ext cx="259" cy="213"/>
            </a:xfrm>
            <a:prstGeom prst="rect">
              <a:avLst/>
            </a:prstGeom>
            <a:noFill/>
            <a:ln w="9525">
              <a:noFill/>
              <a:miter lim="800000"/>
              <a:headEnd/>
              <a:tailEnd/>
            </a:ln>
          </p:spPr>
          <p:txBody>
            <a:bodyPr lIns="0" tIns="0" rIns="0" bIns="0">
              <a:spAutoFit/>
            </a:bodyPr>
            <a:lstStyle/>
            <a:p>
              <a:pPr marL="1588" indent="-1588" algn="ctr"/>
              <a:r>
                <a:rPr lang="en-US" altLang="ko-KR" sz="1100" dirty="0">
                  <a:solidFill>
                    <a:srgbClr val="000000"/>
                  </a:solidFill>
                  <a:latin typeface="Myriad Pro" pitchFamily="34" charset="0"/>
                  <a:ea typeface="Gulim" pitchFamily="34" charset="-127"/>
                </a:rPr>
                <a:t>Total cost</a:t>
              </a:r>
              <a:endParaRPr lang="en-US" altLang="ko-KR" dirty="0">
                <a:latin typeface="Tahoma" pitchFamily="34" charset="0"/>
                <a:ea typeface="Gulim" pitchFamily="34" charset="-127"/>
              </a:endParaRPr>
            </a:p>
          </p:txBody>
        </p:sp>
        <p:sp>
          <p:nvSpPr>
            <p:cNvPr id="95486" name="Rectangle 61"/>
            <p:cNvSpPr>
              <a:spLocks noChangeArrowheads="1"/>
            </p:cNvSpPr>
            <p:nvPr/>
          </p:nvSpPr>
          <p:spPr bwMode="auto">
            <a:xfrm>
              <a:off x="1210" y="2874"/>
              <a:ext cx="4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a:t>
              </a:r>
              <a:endParaRPr lang="en-US" altLang="ko-KR" dirty="0">
                <a:latin typeface="Tahoma" pitchFamily="34" charset="0"/>
                <a:ea typeface="Gulim" pitchFamily="34" charset="-127"/>
              </a:endParaRPr>
            </a:p>
          </p:txBody>
        </p:sp>
        <p:sp>
          <p:nvSpPr>
            <p:cNvPr id="95487" name="Rectangle 62"/>
            <p:cNvSpPr>
              <a:spLocks noChangeArrowheads="1"/>
            </p:cNvSpPr>
            <p:nvPr/>
          </p:nvSpPr>
          <p:spPr bwMode="auto">
            <a:xfrm>
              <a:off x="2934" y="2714"/>
              <a:ext cx="51" cy="107"/>
            </a:xfrm>
            <a:prstGeom prst="rect">
              <a:avLst/>
            </a:prstGeom>
            <a:noFill/>
            <a:ln w="9525">
              <a:noFill/>
              <a:miter lim="800000"/>
              <a:headEnd/>
              <a:tailEnd/>
            </a:ln>
          </p:spPr>
          <p:txBody>
            <a:bodyPr wrap="none" lIns="0" tIns="0" rIns="0" bIns="0">
              <a:spAutoFit/>
            </a:bodyPr>
            <a:lstStyle/>
            <a:p>
              <a:pPr marL="1588" indent="-1588"/>
              <a:r>
                <a:rPr lang="en-US" altLang="ko-KR" sz="1100" i="1" dirty="0">
                  <a:solidFill>
                    <a:srgbClr val="000000"/>
                  </a:solidFill>
                  <a:latin typeface="Myriad Pro" pitchFamily="34" charset="0"/>
                  <a:ea typeface="Gulim" pitchFamily="34" charset="-127"/>
                </a:rPr>
                <a:t>A</a:t>
              </a:r>
              <a:endParaRPr lang="en-US" altLang="ko-KR" i="1" dirty="0">
                <a:latin typeface="Tahoma" pitchFamily="34" charset="0"/>
                <a:ea typeface="Gulim" pitchFamily="34" charset="-127"/>
              </a:endParaRPr>
            </a:p>
          </p:txBody>
        </p:sp>
        <p:sp>
          <p:nvSpPr>
            <p:cNvPr id="95488" name="Rectangle 63"/>
            <p:cNvSpPr>
              <a:spLocks noChangeArrowheads="1"/>
            </p:cNvSpPr>
            <p:nvPr/>
          </p:nvSpPr>
          <p:spPr bwMode="auto">
            <a:xfrm>
              <a:off x="2979" y="2714"/>
              <a:ext cx="47" cy="107"/>
            </a:xfrm>
            <a:prstGeom prst="rect">
              <a:avLst/>
            </a:prstGeom>
            <a:noFill/>
            <a:ln w="9525">
              <a:noFill/>
              <a:miter lim="800000"/>
              <a:headEnd/>
              <a:tailEnd/>
            </a:ln>
          </p:spPr>
          <p:txBody>
            <a:bodyPr wrap="none" lIns="0" tIns="0" rIns="0" bIns="0">
              <a:spAutoFit/>
            </a:bodyPr>
            <a:lstStyle/>
            <a:p>
              <a:pPr marL="1588" indent="-1588"/>
              <a:r>
                <a:rPr lang="en-US" altLang="ko-KR" sz="1100" i="1" dirty="0">
                  <a:solidFill>
                    <a:srgbClr val="000000"/>
                  </a:solidFill>
                  <a:latin typeface="Myriad Pro" pitchFamily="34" charset="0"/>
                  <a:ea typeface="Gulim" pitchFamily="34" charset="-127"/>
                </a:rPr>
                <a:t>T</a:t>
              </a:r>
              <a:endParaRPr lang="en-US" altLang="ko-KR" i="1" dirty="0">
                <a:latin typeface="Tahoma" pitchFamily="34" charset="0"/>
                <a:ea typeface="Gulim" pitchFamily="34" charset="-127"/>
              </a:endParaRPr>
            </a:p>
          </p:txBody>
        </p:sp>
        <p:sp>
          <p:nvSpPr>
            <p:cNvPr id="95489" name="Rectangle 64"/>
            <p:cNvSpPr>
              <a:spLocks noChangeArrowheads="1"/>
            </p:cNvSpPr>
            <p:nvPr/>
          </p:nvSpPr>
          <p:spPr bwMode="auto">
            <a:xfrm>
              <a:off x="3019" y="2714"/>
              <a:ext cx="56" cy="107"/>
            </a:xfrm>
            <a:prstGeom prst="rect">
              <a:avLst/>
            </a:prstGeom>
            <a:noFill/>
            <a:ln w="9525">
              <a:noFill/>
              <a:miter lim="800000"/>
              <a:headEnd/>
              <a:tailEnd/>
            </a:ln>
          </p:spPr>
          <p:txBody>
            <a:bodyPr wrap="none" lIns="0" tIns="0" rIns="0" bIns="0">
              <a:spAutoFit/>
            </a:bodyPr>
            <a:lstStyle/>
            <a:p>
              <a:pPr marL="1588" indent="-1588"/>
              <a:r>
                <a:rPr lang="en-US" altLang="ko-KR" sz="1100" i="1" dirty="0">
                  <a:solidFill>
                    <a:srgbClr val="000000"/>
                  </a:solidFill>
                  <a:latin typeface="Myriad Pro" pitchFamily="34" charset="0"/>
                  <a:ea typeface="Gulim" pitchFamily="34" charset="-127"/>
                </a:rPr>
                <a:t>C</a:t>
              </a:r>
              <a:endParaRPr lang="en-US" altLang="ko-KR" i="1" dirty="0">
                <a:latin typeface="Tahoma" pitchFamily="34" charset="0"/>
                <a:ea typeface="Gulim" pitchFamily="34" charset="-127"/>
              </a:endParaRPr>
            </a:p>
          </p:txBody>
        </p:sp>
        <p:sp>
          <p:nvSpPr>
            <p:cNvPr id="95490" name="Rectangle 65"/>
            <p:cNvSpPr>
              <a:spLocks noChangeArrowheads="1"/>
            </p:cNvSpPr>
            <p:nvPr/>
          </p:nvSpPr>
          <p:spPr bwMode="auto">
            <a:xfrm>
              <a:off x="3069" y="2759"/>
              <a:ext cx="29" cy="54"/>
            </a:xfrm>
            <a:prstGeom prst="rect">
              <a:avLst/>
            </a:prstGeom>
            <a:noFill/>
            <a:ln w="9525">
              <a:noFill/>
              <a:miter lim="800000"/>
              <a:headEnd/>
              <a:tailEnd/>
            </a:ln>
          </p:spPr>
          <p:txBody>
            <a:bodyPr wrap="none" lIns="0" tIns="0" rIns="0" bIns="0">
              <a:spAutoFit/>
            </a:bodyPr>
            <a:lstStyle/>
            <a:p>
              <a:pPr marL="1588" indent="-1588"/>
              <a:r>
                <a:rPr lang="en-US" altLang="ko-KR" sz="700" dirty="0">
                  <a:solidFill>
                    <a:srgbClr val="000000"/>
                  </a:solidFill>
                  <a:latin typeface="Myriad Pro" pitchFamily="34" charset="0"/>
                  <a:ea typeface="Gulim" pitchFamily="34" charset="-127"/>
                </a:rPr>
                <a:t>2</a:t>
              </a:r>
              <a:endParaRPr lang="en-US" altLang="ko-KR" dirty="0">
                <a:latin typeface="Tahoma" pitchFamily="34" charset="0"/>
                <a:ea typeface="Gulim" pitchFamily="34" charset="-127"/>
              </a:endParaRPr>
            </a:p>
          </p:txBody>
        </p:sp>
        <p:sp>
          <p:nvSpPr>
            <p:cNvPr id="95491" name="Rectangle 66"/>
            <p:cNvSpPr>
              <a:spLocks noChangeArrowheads="1"/>
            </p:cNvSpPr>
            <p:nvPr/>
          </p:nvSpPr>
          <p:spPr bwMode="auto">
            <a:xfrm>
              <a:off x="2246" y="2874"/>
              <a:ext cx="4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6</a:t>
              </a:r>
              <a:endParaRPr lang="en-US" altLang="ko-KR" dirty="0">
                <a:latin typeface="Tahoma" pitchFamily="34" charset="0"/>
                <a:ea typeface="Gulim" pitchFamily="34" charset="-127"/>
              </a:endParaRPr>
            </a:p>
          </p:txBody>
        </p:sp>
        <p:sp>
          <p:nvSpPr>
            <p:cNvPr id="95492" name="Rectangle 67"/>
            <p:cNvSpPr>
              <a:spLocks noChangeArrowheads="1"/>
            </p:cNvSpPr>
            <p:nvPr/>
          </p:nvSpPr>
          <p:spPr bwMode="auto">
            <a:xfrm>
              <a:off x="2202" y="2978"/>
              <a:ext cx="90"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24</a:t>
              </a:r>
              <a:endParaRPr lang="en-US" altLang="ko-KR" dirty="0">
                <a:latin typeface="Tahoma" pitchFamily="34" charset="0"/>
                <a:ea typeface="Gulim" pitchFamily="34" charset="-127"/>
              </a:endParaRPr>
            </a:p>
          </p:txBody>
        </p:sp>
        <p:sp>
          <p:nvSpPr>
            <p:cNvPr id="95493" name="Rectangle 68"/>
            <p:cNvSpPr>
              <a:spLocks noChangeArrowheads="1"/>
            </p:cNvSpPr>
            <p:nvPr/>
          </p:nvSpPr>
          <p:spPr bwMode="auto">
            <a:xfrm>
              <a:off x="2202" y="3082"/>
              <a:ext cx="90"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54</a:t>
              </a:r>
              <a:endParaRPr lang="en-US" altLang="ko-KR" dirty="0">
                <a:latin typeface="Tahoma" pitchFamily="34" charset="0"/>
                <a:ea typeface="Gulim" pitchFamily="34" charset="-127"/>
              </a:endParaRPr>
            </a:p>
          </p:txBody>
        </p:sp>
        <p:sp>
          <p:nvSpPr>
            <p:cNvPr id="95494" name="Rectangle 69"/>
            <p:cNvSpPr>
              <a:spLocks noChangeArrowheads="1"/>
            </p:cNvSpPr>
            <p:nvPr/>
          </p:nvSpPr>
          <p:spPr bwMode="auto">
            <a:xfrm>
              <a:off x="2202" y="3184"/>
              <a:ext cx="90"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96</a:t>
              </a:r>
              <a:endParaRPr lang="en-US" altLang="ko-KR" dirty="0">
                <a:latin typeface="Tahoma" pitchFamily="34" charset="0"/>
                <a:ea typeface="Gulim" pitchFamily="34" charset="-127"/>
              </a:endParaRPr>
            </a:p>
          </p:txBody>
        </p:sp>
        <p:sp>
          <p:nvSpPr>
            <p:cNvPr id="95495" name="Rectangle 70"/>
            <p:cNvSpPr>
              <a:spLocks noChangeArrowheads="1"/>
            </p:cNvSpPr>
            <p:nvPr/>
          </p:nvSpPr>
          <p:spPr bwMode="auto">
            <a:xfrm>
              <a:off x="2158" y="3288"/>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150</a:t>
              </a:r>
              <a:endParaRPr lang="en-US" altLang="ko-KR" dirty="0">
                <a:latin typeface="Tahoma" pitchFamily="34" charset="0"/>
                <a:ea typeface="Gulim" pitchFamily="34" charset="-127"/>
              </a:endParaRPr>
            </a:p>
          </p:txBody>
        </p:sp>
        <p:sp>
          <p:nvSpPr>
            <p:cNvPr id="95496" name="Rectangle 71"/>
            <p:cNvSpPr>
              <a:spLocks noChangeArrowheads="1"/>
            </p:cNvSpPr>
            <p:nvPr/>
          </p:nvSpPr>
          <p:spPr bwMode="auto">
            <a:xfrm>
              <a:off x="2158" y="3392"/>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216</a:t>
              </a:r>
              <a:endParaRPr lang="en-US" altLang="ko-KR" dirty="0">
                <a:latin typeface="Tahoma" pitchFamily="34" charset="0"/>
                <a:ea typeface="Gulim" pitchFamily="34" charset="-127"/>
              </a:endParaRPr>
            </a:p>
          </p:txBody>
        </p:sp>
        <p:sp>
          <p:nvSpPr>
            <p:cNvPr id="95497" name="Rectangle 72"/>
            <p:cNvSpPr>
              <a:spLocks noChangeArrowheads="1"/>
            </p:cNvSpPr>
            <p:nvPr/>
          </p:nvSpPr>
          <p:spPr bwMode="auto">
            <a:xfrm>
              <a:off x="2158" y="3497"/>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294</a:t>
              </a:r>
              <a:endParaRPr lang="en-US" altLang="ko-KR" dirty="0">
                <a:latin typeface="Tahoma" pitchFamily="34" charset="0"/>
                <a:ea typeface="Gulim" pitchFamily="34" charset="-127"/>
              </a:endParaRPr>
            </a:p>
          </p:txBody>
        </p:sp>
        <p:sp>
          <p:nvSpPr>
            <p:cNvPr id="95498" name="Rectangle 73"/>
            <p:cNvSpPr>
              <a:spLocks noChangeArrowheads="1"/>
            </p:cNvSpPr>
            <p:nvPr/>
          </p:nvSpPr>
          <p:spPr bwMode="auto">
            <a:xfrm>
              <a:off x="2158" y="3601"/>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384</a:t>
              </a:r>
              <a:endParaRPr lang="en-US" altLang="ko-KR" dirty="0">
                <a:latin typeface="Tahoma" pitchFamily="34" charset="0"/>
                <a:ea typeface="Gulim" pitchFamily="34" charset="-127"/>
              </a:endParaRPr>
            </a:p>
          </p:txBody>
        </p:sp>
        <p:sp>
          <p:nvSpPr>
            <p:cNvPr id="95499" name="Rectangle 74"/>
            <p:cNvSpPr>
              <a:spLocks noChangeArrowheads="1"/>
            </p:cNvSpPr>
            <p:nvPr/>
          </p:nvSpPr>
          <p:spPr bwMode="auto">
            <a:xfrm>
              <a:off x="2158" y="3705"/>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486</a:t>
              </a:r>
              <a:endParaRPr lang="en-US" altLang="ko-KR" dirty="0">
                <a:latin typeface="Tahoma" pitchFamily="34" charset="0"/>
                <a:ea typeface="Gulim" pitchFamily="34" charset="-127"/>
              </a:endParaRPr>
            </a:p>
          </p:txBody>
        </p:sp>
        <p:sp>
          <p:nvSpPr>
            <p:cNvPr id="95500" name="Rectangle 75"/>
            <p:cNvSpPr>
              <a:spLocks noChangeArrowheads="1"/>
            </p:cNvSpPr>
            <p:nvPr/>
          </p:nvSpPr>
          <p:spPr bwMode="auto">
            <a:xfrm>
              <a:off x="2158" y="3809"/>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600</a:t>
              </a:r>
              <a:endParaRPr lang="en-US" altLang="ko-KR" dirty="0">
                <a:latin typeface="Tahoma" pitchFamily="34" charset="0"/>
                <a:ea typeface="Gulim" pitchFamily="34" charset="-127"/>
              </a:endParaRPr>
            </a:p>
          </p:txBody>
        </p:sp>
        <p:sp>
          <p:nvSpPr>
            <p:cNvPr id="95501" name="Rectangle 76"/>
            <p:cNvSpPr>
              <a:spLocks noChangeArrowheads="1"/>
            </p:cNvSpPr>
            <p:nvPr/>
          </p:nvSpPr>
          <p:spPr bwMode="auto">
            <a:xfrm>
              <a:off x="2202" y="2874"/>
              <a:ext cx="4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a:t>
              </a:r>
              <a:endParaRPr lang="en-US" altLang="ko-KR" dirty="0">
                <a:latin typeface="Tahoma" pitchFamily="34" charset="0"/>
                <a:ea typeface="Gulim" pitchFamily="34" charset="-127"/>
              </a:endParaRPr>
            </a:p>
          </p:txBody>
        </p:sp>
        <p:sp>
          <p:nvSpPr>
            <p:cNvPr id="95502" name="Rectangle 77"/>
            <p:cNvSpPr>
              <a:spLocks noChangeArrowheads="1"/>
            </p:cNvSpPr>
            <p:nvPr/>
          </p:nvSpPr>
          <p:spPr bwMode="auto">
            <a:xfrm>
              <a:off x="2513" y="2874"/>
              <a:ext cx="180"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$222</a:t>
              </a:r>
              <a:endParaRPr lang="en-US" altLang="ko-KR" dirty="0">
                <a:latin typeface="Tahoma" pitchFamily="34" charset="0"/>
                <a:ea typeface="Gulim" pitchFamily="34" charset="-127"/>
              </a:endParaRPr>
            </a:p>
          </p:txBody>
        </p:sp>
        <p:sp>
          <p:nvSpPr>
            <p:cNvPr id="95503" name="Rectangle 78"/>
            <p:cNvSpPr>
              <a:spLocks noChangeArrowheads="1"/>
            </p:cNvSpPr>
            <p:nvPr/>
          </p:nvSpPr>
          <p:spPr bwMode="auto">
            <a:xfrm>
              <a:off x="2557" y="2978"/>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240</a:t>
              </a:r>
              <a:endParaRPr lang="en-US" altLang="ko-KR" dirty="0">
                <a:latin typeface="Tahoma" pitchFamily="34" charset="0"/>
                <a:ea typeface="Gulim" pitchFamily="34" charset="-127"/>
              </a:endParaRPr>
            </a:p>
          </p:txBody>
        </p:sp>
        <p:sp>
          <p:nvSpPr>
            <p:cNvPr id="95504" name="Rectangle 79"/>
            <p:cNvSpPr>
              <a:spLocks noChangeArrowheads="1"/>
            </p:cNvSpPr>
            <p:nvPr/>
          </p:nvSpPr>
          <p:spPr bwMode="auto">
            <a:xfrm>
              <a:off x="2557" y="3082"/>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270</a:t>
              </a:r>
              <a:endParaRPr lang="en-US" altLang="ko-KR" dirty="0">
                <a:latin typeface="Tahoma" pitchFamily="34" charset="0"/>
                <a:ea typeface="Gulim" pitchFamily="34" charset="-127"/>
              </a:endParaRPr>
            </a:p>
          </p:txBody>
        </p:sp>
        <p:sp>
          <p:nvSpPr>
            <p:cNvPr id="95505" name="Rectangle 80"/>
            <p:cNvSpPr>
              <a:spLocks noChangeArrowheads="1"/>
            </p:cNvSpPr>
            <p:nvPr/>
          </p:nvSpPr>
          <p:spPr bwMode="auto">
            <a:xfrm>
              <a:off x="2557" y="3184"/>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312</a:t>
              </a:r>
              <a:endParaRPr lang="en-US" altLang="ko-KR" dirty="0">
                <a:latin typeface="Tahoma" pitchFamily="34" charset="0"/>
                <a:ea typeface="Gulim" pitchFamily="34" charset="-127"/>
              </a:endParaRPr>
            </a:p>
          </p:txBody>
        </p:sp>
        <p:sp>
          <p:nvSpPr>
            <p:cNvPr id="95506" name="Rectangle 81"/>
            <p:cNvSpPr>
              <a:spLocks noChangeArrowheads="1"/>
            </p:cNvSpPr>
            <p:nvPr/>
          </p:nvSpPr>
          <p:spPr bwMode="auto">
            <a:xfrm>
              <a:off x="2557" y="3288"/>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366</a:t>
              </a:r>
              <a:endParaRPr lang="en-US" altLang="ko-KR" dirty="0">
                <a:latin typeface="Tahoma" pitchFamily="34" charset="0"/>
                <a:ea typeface="Gulim" pitchFamily="34" charset="-127"/>
              </a:endParaRPr>
            </a:p>
          </p:txBody>
        </p:sp>
        <p:sp>
          <p:nvSpPr>
            <p:cNvPr id="95507" name="Rectangle 82"/>
            <p:cNvSpPr>
              <a:spLocks noChangeArrowheads="1"/>
            </p:cNvSpPr>
            <p:nvPr/>
          </p:nvSpPr>
          <p:spPr bwMode="auto">
            <a:xfrm>
              <a:off x="2557" y="3392"/>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432</a:t>
              </a:r>
              <a:endParaRPr lang="en-US" altLang="ko-KR" dirty="0">
                <a:latin typeface="Tahoma" pitchFamily="34" charset="0"/>
                <a:ea typeface="Gulim" pitchFamily="34" charset="-127"/>
              </a:endParaRPr>
            </a:p>
          </p:txBody>
        </p:sp>
        <p:sp>
          <p:nvSpPr>
            <p:cNvPr id="95508" name="Rectangle 83"/>
            <p:cNvSpPr>
              <a:spLocks noChangeArrowheads="1"/>
            </p:cNvSpPr>
            <p:nvPr/>
          </p:nvSpPr>
          <p:spPr bwMode="auto">
            <a:xfrm>
              <a:off x="2557" y="3497"/>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510</a:t>
              </a:r>
              <a:endParaRPr lang="en-US" altLang="ko-KR" dirty="0">
                <a:latin typeface="Tahoma" pitchFamily="34" charset="0"/>
                <a:ea typeface="Gulim" pitchFamily="34" charset="-127"/>
              </a:endParaRPr>
            </a:p>
          </p:txBody>
        </p:sp>
        <p:sp>
          <p:nvSpPr>
            <p:cNvPr id="95509" name="Rectangle 84"/>
            <p:cNvSpPr>
              <a:spLocks noChangeArrowheads="1"/>
            </p:cNvSpPr>
            <p:nvPr/>
          </p:nvSpPr>
          <p:spPr bwMode="auto">
            <a:xfrm>
              <a:off x="2557" y="3601"/>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600</a:t>
              </a:r>
              <a:endParaRPr lang="en-US" altLang="ko-KR" dirty="0">
                <a:latin typeface="Tahoma" pitchFamily="34" charset="0"/>
                <a:ea typeface="Gulim" pitchFamily="34" charset="-127"/>
              </a:endParaRPr>
            </a:p>
          </p:txBody>
        </p:sp>
        <p:sp>
          <p:nvSpPr>
            <p:cNvPr id="95510" name="Rectangle 85"/>
            <p:cNvSpPr>
              <a:spLocks noChangeArrowheads="1"/>
            </p:cNvSpPr>
            <p:nvPr/>
          </p:nvSpPr>
          <p:spPr bwMode="auto">
            <a:xfrm>
              <a:off x="2557" y="3705"/>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702</a:t>
              </a:r>
              <a:endParaRPr lang="en-US" altLang="ko-KR" dirty="0">
                <a:latin typeface="Tahoma" pitchFamily="34" charset="0"/>
                <a:ea typeface="Gulim" pitchFamily="34" charset="-127"/>
              </a:endParaRPr>
            </a:p>
          </p:txBody>
        </p:sp>
        <p:sp>
          <p:nvSpPr>
            <p:cNvPr id="95511" name="Rectangle 86"/>
            <p:cNvSpPr>
              <a:spLocks noChangeArrowheads="1"/>
            </p:cNvSpPr>
            <p:nvPr/>
          </p:nvSpPr>
          <p:spPr bwMode="auto">
            <a:xfrm>
              <a:off x="2557" y="3809"/>
              <a:ext cx="13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816</a:t>
              </a:r>
              <a:endParaRPr lang="en-US" altLang="ko-KR" dirty="0">
                <a:latin typeface="Tahoma" pitchFamily="34" charset="0"/>
                <a:ea typeface="Gulim" pitchFamily="34" charset="-127"/>
              </a:endParaRPr>
            </a:p>
          </p:txBody>
        </p:sp>
        <p:sp>
          <p:nvSpPr>
            <p:cNvPr id="95512" name="Rectangle 87"/>
            <p:cNvSpPr>
              <a:spLocks noChangeArrowheads="1"/>
            </p:cNvSpPr>
            <p:nvPr/>
          </p:nvSpPr>
          <p:spPr bwMode="auto">
            <a:xfrm>
              <a:off x="507" y="2294"/>
              <a:ext cx="1000" cy="116"/>
            </a:xfrm>
            <a:prstGeom prst="rect">
              <a:avLst/>
            </a:prstGeom>
            <a:noFill/>
            <a:ln w="9525">
              <a:noFill/>
              <a:miter lim="800000"/>
              <a:headEnd/>
              <a:tailEnd/>
            </a:ln>
          </p:spPr>
          <p:txBody>
            <a:bodyPr wrap="none" lIns="0" tIns="0" rIns="0" bIns="0">
              <a:spAutoFit/>
            </a:bodyPr>
            <a:lstStyle/>
            <a:p>
              <a:pPr marL="1588" indent="-1588"/>
              <a:r>
                <a:rPr lang="en-US" altLang="ko-KR" sz="1200" dirty="0">
                  <a:solidFill>
                    <a:srgbClr val="000000"/>
                  </a:solidFill>
                  <a:latin typeface="Myriad Pro" pitchFamily="34" charset="0"/>
                  <a:ea typeface="Gulim" pitchFamily="34" charset="-127"/>
                </a:rPr>
                <a:t>Low fixed cost (</a:t>
              </a:r>
              <a:r>
                <a:rPr lang="en-US" altLang="ko-KR" sz="1200" i="1" dirty="0">
                  <a:solidFill>
                    <a:srgbClr val="000000"/>
                  </a:solidFill>
                  <a:latin typeface="Myriad Pro" pitchFamily="34" charset="0"/>
                  <a:ea typeface="Gulim" pitchFamily="34" charset="-127"/>
                </a:rPr>
                <a:t>FC </a:t>
              </a:r>
              <a:r>
                <a:rPr lang="en-US" altLang="ko-KR" sz="1200" dirty="0">
                  <a:solidFill>
                    <a:srgbClr val="000000"/>
                  </a:solidFill>
                  <a:latin typeface="Myriad Pro" pitchFamily="34" charset="0"/>
                  <a:ea typeface="Gulim" pitchFamily="34" charset="-127"/>
                </a:rPr>
                <a:t>= $108)</a:t>
              </a:r>
              <a:endParaRPr lang="en-US" altLang="ko-KR" dirty="0">
                <a:latin typeface="Tahoma" pitchFamily="34" charset="0"/>
                <a:ea typeface="Gulim" pitchFamily="34" charset="-127"/>
              </a:endParaRPr>
            </a:p>
          </p:txBody>
        </p:sp>
        <p:sp>
          <p:nvSpPr>
            <p:cNvPr id="95513" name="Rectangle 88"/>
            <p:cNvSpPr>
              <a:spLocks noChangeArrowheads="1"/>
            </p:cNvSpPr>
            <p:nvPr/>
          </p:nvSpPr>
          <p:spPr bwMode="auto">
            <a:xfrm>
              <a:off x="2104" y="2294"/>
              <a:ext cx="1018" cy="116"/>
            </a:xfrm>
            <a:prstGeom prst="rect">
              <a:avLst/>
            </a:prstGeom>
            <a:noFill/>
            <a:ln w="9525">
              <a:noFill/>
              <a:miter lim="800000"/>
              <a:headEnd/>
              <a:tailEnd/>
            </a:ln>
          </p:spPr>
          <p:txBody>
            <a:bodyPr wrap="none" lIns="0" tIns="0" rIns="0" bIns="0">
              <a:spAutoFit/>
            </a:bodyPr>
            <a:lstStyle/>
            <a:p>
              <a:pPr marL="1588" indent="-1588"/>
              <a:r>
                <a:rPr lang="en-US" altLang="ko-KR" sz="1200" dirty="0">
                  <a:solidFill>
                    <a:srgbClr val="000000"/>
                  </a:solidFill>
                  <a:latin typeface="Myriad Pro" pitchFamily="34" charset="0"/>
                  <a:ea typeface="Gulim" pitchFamily="34" charset="-127"/>
                </a:rPr>
                <a:t>High fixed cost (</a:t>
              </a:r>
              <a:r>
                <a:rPr lang="en-US" altLang="ko-KR" sz="1200" i="1" dirty="0">
                  <a:solidFill>
                    <a:srgbClr val="000000"/>
                  </a:solidFill>
                  <a:latin typeface="Myriad Pro" pitchFamily="34" charset="0"/>
                  <a:ea typeface="Gulim" pitchFamily="34" charset="-127"/>
                </a:rPr>
                <a:t>FC </a:t>
              </a:r>
              <a:r>
                <a:rPr lang="en-US" altLang="ko-KR" sz="1200" dirty="0">
                  <a:solidFill>
                    <a:srgbClr val="000000"/>
                  </a:solidFill>
                  <a:latin typeface="Myriad Pro" pitchFamily="34" charset="0"/>
                  <a:ea typeface="Gulim" pitchFamily="34" charset="-127"/>
                </a:rPr>
                <a:t>= $216)</a:t>
              </a:r>
              <a:endParaRPr lang="en-US" altLang="ko-KR" dirty="0">
                <a:latin typeface="Tahoma" pitchFamily="34" charset="0"/>
                <a:ea typeface="Gulim" pitchFamily="34" charset="-127"/>
              </a:endParaRPr>
            </a:p>
          </p:txBody>
        </p:sp>
        <p:sp>
          <p:nvSpPr>
            <p:cNvPr id="95514" name="Rectangle 147"/>
            <p:cNvSpPr>
              <a:spLocks noChangeArrowheads="1"/>
            </p:cNvSpPr>
            <p:nvPr/>
          </p:nvSpPr>
          <p:spPr bwMode="auto">
            <a:xfrm>
              <a:off x="1548" y="3090"/>
              <a:ext cx="359" cy="90"/>
            </a:xfrm>
            <a:prstGeom prst="rect">
              <a:avLst/>
            </a:prstGeom>
            <a:solidFill>
              <a:srgbClr val="C7C4E2"/>
            </a:solidFill>
            <a:ln w="9525">
              <a:noFill/>
              <a:miter lim="800000"/>
              <a:headEnd/>
              <a:tailEnd/>
            </a:ln>
          </p:spPr>
          <p:txBody>
            <a:bodyPr/>
            <a:lstStyle/>
            <a:p>
              <a:endParaRPr lang="ko-KR" altLang="en-US">
                <a:ea typeface="Gulim" pitchFamily="34" charset="-127"/>
              </a:endParaRPr>
            </a:p>
          </p:txBody>
        </p:sp>
        <p:sp>
          <p:nvSpPr>
            <p:cNvPr id="95515" name="Rectangle 148"/>
            <p:cNvSpPr>
              <a:spLocks noChangeArrowheads="1"/>
            </p:cNvSpPr>
            <p:nvPr/>
          </p:nvSpPr>
          <p:spPr bwMode="auto">
            <a:xfrm>
              <a:off x="273" y="3090"/>
              <a:ext cx="281" cy="90"/>
            </a:xfrm>
            <a:prstGeom prst="rect">
              <a:avLst/>
            </a:prstGeom>
            <a:solidFill>
              <a:srgbClr val="C7C4E2"/>
            </a:solidFill>
            <a:ln w="9525">
              <a:noFill/>
              <a:miter lim="800000"/>
              <a:headEnd/>
              <a:tailEnd/>
            </a:ln>
          </p:spPr>
          <p:txBody>
            <a:bodyPr/>
            <a:lstStyle/>
            <a:p>
              <a:endParaRPr lang="ko-KR" altLang="en-US">
                <a:ea typeface="Gulim" pitchFamily="34" charset="-127"/>
              </a:endParaRPr>
            </a:p>
          </p:txBody>
        </p:sp>
        <p:sp>
          <p:nvSpPr>
            <p:cNvPr id="95516" name="Rectangle 149"/>
            <p:cNvSpPr>
              <a:spLocks noChangeArrowheads="1"/>
            </p:cNvSpPr>
            <p:nvPr/>
          </p:nvSpPr>
          <p:spPr bwMode="auto">
            <a:xfrm>
              <a:off x="1548" y="3713"/>
              <a:ext cx="359" cy="90"/>
            </a:xfrm>
            <a:prstGeom prst="rect">
              <a:avLst/>
            </a:prstGeom>
            <a:solidFill>
              <a:srgbClr val="D7EDE7"/>
            </a:solidFill>
            <a:ln w="9525">
              <a:noFill/>
              <a:miter lim="800000"/>
              <a:headEnd/>
              <a:tailEnd/>
            </a:ln>
          </p:spPr>
          <p:txBody>
            <a:bodyPr/>
            <a:lstStyle/>
            <a:p>
              <a:endParaRPr lang="ko-KR" altLang="en-US">
                <a:ea typeface="Gulim" pitchFamily="34" charset="-127"/>
              </a:endParaRPr>
            </a:p>
          </p:txBody>
        </p:sp>
        <p:sp>
          <p:nvSpPr>
            <p:cNvPr id="95517" name="Rectangle 150"/>
            <p:cNvSpPr>
              <a:spLocks noChangeArrowheads="1"/>
            </p:cNvSpPr>
            <p:nvPr/>
          </p:nvSpPr>
          <p:spPr bwMode="auto">
            <a:xfrm>
              <a:off x="2838" y="3090"/>
              <a:ext cx="357" cy="90"/>
            </a:xfrm>
            <a:prstGeom prst="rect">
              <a:avLst/>
            </a:prstGeom>
            <a:solidFill>
              <a:srgbClr val="C7C4E2"/>
            </a:solidFill>
            <a:ln w="9525">
              <a:noFill/>
              <a:miter lim="800000"/>
              <a:headEnd/>
              <a:tailEnd/>
            </a:ln>
          </p:spPr>
          <p:txBody>
            <a:bodyPr/>
            <a:lstStyle/>
            <a:p>
              <a:endParaRPr lang="ko-KR" altLang="en-US">
                <a:ea typeface="Gulim" pitchFamily="34" charset="-127"/>
              </a:endParaRPr>
            </a:p>
          </p:txBody>
        </p:sp>
        <p:sp>
          <p:nvSpPr>
            <p:cNvPr id="95518" name="Rectangle 151"/>
            <p:cNvSpPr>
              <a:spLocks noChangeArrowheads="1"/>
            </p:cNvSpPr>
            <p:nvPr/>
          </p:nvSpPr>
          <p:spPr bwMode="auto">
            <a:xfrm>
              <a:off x="2838" y="3713"/>
              <a:ext cx="357" cy="90"/>
            </a:xfrm>
            <a:prstGeom prst="rect">
              <a:avLst/>
            </a:prstGeom>
            <a:solidFill>
              <a:srgbClr val="D7EDE7"/>
            </a:solidFill>
            <a:ln w="9525">
              <a:noFill/>
              <a:miter lim="800000"/>
              <a:headEnd/>
              <a:tailEnd/>
            </a:ln>
          </p:spPr>
          <p:txBody>
            <a:bodyPr/>
            <a:lstStyle/>
            <a:p>
              <a:endParaRPr lang="ko-KR" altLang="en-US">
                <a:ea typeface="Gulim" pitchFamily="34" charset="-127"/>
              </a:endParaRPr>
            </a:p>
          </p:txBody>
        </p:sp>
        <p:sp>
          <p:nvSpPr>
            <p:cNvPr id="95519" name="Rectangle 152"/>
            <p:cNvSpPr>
              <a:spLocks noChangeArrowheads="1"/>
            </p:cNvSpPr>
            <p:nvPr/>
          </p:nvSpPr>
          <p:spPr bwMode="auto">
            <a:xfrm>
              <a:off x="278" y="3713"/>
              <a:ext cx="278" cy="90"/>
            </a:xfrm>
            <a:prstGeom prst="rect">
              <a:avLst/>
            </a:prstGeom>
            <a:solidFill>
              <a:srgbClr val="D7EDE7"/>
            </a:solidFill>
            <a:ln w="9525">
              <a:noFill/>
              <a:miter lim="800000"/>
              <a:headEnd/>
              <a:tailEnd/>
            </a:ln>
          </p:spPr>
          <p:txBody>
            <a:bodyPr/>
            <a:lstStyle/>
            <a:p>
              <a:endParaRPr lang="ko-KR" altLang="en-US">
                <a:ea typeface="Gulim" pitchFamily="34" charset="-127"/>
              </a:endParaRPr>
            </a:p>
          </p:txBody>
        </p:sp>
        <p:sp>
          <p:nvSpPr>
            <p:cNvPr id="95520" name="Rectangle 153"/>
            <p:cNvSpPr>
              <a:spLocks noChangeArrowheads="1"/>
            </p:cNvSpPr>
            <p:nvPr/>
          </p:nvSpPr>
          <p:spPr bwMode="auto">
            <a:xfrm>
              <a:off x="1588" y="2874"/>
              <a:ext cx="288"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$120.00</a:t>
              </a:r>
              <a:endParaRPr lang="en-US" altLang="ko-KR" dirty="0">
                <a:latin typeface="Tahoma" pitchFamily="34" charset="0"/>
                <a:ea typeface="Gulim" pitchFamily="34" charset="-127"/>
              </a:endParaRPr>
            </a:p>
          </p:txBody>
        </p:sp>
        <p:sp>
          <p:nvSpPr>
            <p:cNvPr id="95521" name="Rectangle 154"/>
            <p:cNvSpPr>
              <a:spLocks noChangeArrowheads="1"/>
            </p:cNvSpPr>
            <p:nvPr/>
          </p:nvSpPr>
          <p:spPr bwMode="auto">
            <a:xfrm>
              <a:off x="1675" y="2978"/>
              <a:ext cx="198"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78.00</a:t>
              </a:r>
              <a:endParaRPr lang="en-US" altLang="ko-KR" dirty="0">
                <a:latin typeface="Tahoma" pitchFamily="34" charset="0"/>
                <a:ea typeface="Gulim" pitchFamily="34" charset="-127"/>
              </a:endParaRPr>
            </a:p>
          </p:txBody>
        </p:sp>
        <p:sp>
          <p:nvSpPr>
            <p:cNvPr id="95522" name="Rectangle 155"/>
            <p:cNvSpPr>
              <a:spLocks noChangeArrowheads="1"/>
            </p:cNvSpPr>
            <p:nvPr/>
          </p:nvSpPr>
          <p:spPr bwMode="auto">
            <a:xfrm>
              <a:off x="1675" y="3082"/>
              <a:ext cx="198"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72.00</a:t>
              </a:r>
              <a:endParaRPr lang="en-US" altLang="ko-KR" dirty="0">
                <a:latin typeface="Tahoma" pitchFamily="34" charset="0"/>
                <a:ea typeface="Gulim" pitchFamily="34" charset="-127"/>
              </a:endParaRPr>
            </a:p>
          </p:txBody>
        </p:sp>
        <p:sp>
          <p:nvSpPr>
            <p:cNvPr id="95523" name="Rectangle 156"/>
            <p:cNvSpPr>
              <a:spLocks noChangeArrowheads="1"/>
            </p:cNvSpPr>
            <p:nvPr/>
          </p:nvSpPr>
          <p:spPr bwMode="auto">
            <a:xfrm>
              <a:off x="1675" y="3184"/>
              <a:ext cx="198"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75.00</a:t>
              </a:r>
              <a:endParaRPr lang="en-US" altLang="ko-KR" dirty="0">
                <a:latin typeface="Tahoma" pitchFamily="34" charset="0"/>
                <a:ea typeface="Gulim" pitchFamily="34" charset="-127"/>
              </a:endParaRPr>
            </a:p>
          </p:txBody>
        </p:sp>
        <p:sp>
          <p:nvSpPr>
            <p:cNvPr id="95524" name="Rectangle 157"/>
            <p:cNvSpPr>
              <a:spLocks noChangeArrowheads="1"/>
            </p:cNvSpPr>
            <p:nvPr/>
          </p:nvSpPr>
          <p:spPr bwMode="auto">
            <a:xfrm>
              <a:off x="1675" y="3288"/>
              <a:ext cx="198"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81.60</a:t>
              </a:r>
              <a:endParaRPr lang="en-US" altLang="ko-KR" dirty="0">
                <a:latin typeface="Tahoma" pitchFamily="34" charset="0"/>
                <a:ea typeface="Gulim" pitchFamily="34" charset="-127"/>
              </a:endParaRPr>
            </a:p>
          </p:txBody>
        </p:sp>
        <p:sp>
          <p:nvSpPr>
            <p:cNvPr id="95525" name="Rectangle 158"/>
            <p:cNvSpPr>
              <a:spLocks noChangeArrowheads="1"/>
            </p:cNvSpPr>
            <p:nvPr/>
          </p:nvSpPr>
          <p:spPr bwMode="auto">
            <a:xfrm>
              <a:off x="1675" y="3392"/>
              <a:ext cx="198"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90.00</a:t>
              </a:r>
              <a:endParaRPr lang="en-US" altLang="ko-KR" dirty="0">
                <a:latin typeface="Tahoma" pitchFamily="34" charset="0"/>
                <a:ea typeface="Gulim" pitchFamily="34" charset="-127"/>
              </a:endParaRPr>
            </a:p>
          </p:txBody>
        </p:sp>
        <p:sp>
          <p:nvSpPr>
            <p:cNvPr id="95526" name="Rectangle 159"/>
            <p:cNvSpPr>
              <a:spLocks noChangeArrowheads="1"/>
            </p:cNvSpPr>
            <p:nvPr/>
          </p:nvSpPr>
          <p:spPr bwMode="auto">
            <a:xfrm>
              <a:off x="1675" y="3497"/>
              <a:ext cx="198"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99.43</a:t>
              </a:r>
              <a:endParaRPr lang="en-US" altLang="ko-KR" dirty="0">
                <a:latin typeface="Tahoma" pitchFamily="34" charset="0"/>
                <a:ea typeface="Gulim" pitchFamily="34" charset="-127"/>
              </a:endParaRPr>
            </a:p>
          </p:txBody>
        </p:sp>
        <p:sp>
          <p:nvSpPr>
            <p:cNvPr id="95527" name="Rectangle 160"/>
            <p:cNvSpPr>
              <a:spLocks noChangeArrowheads="1"/>
            </p:cNvSpPr>
            <p:nvPr/>
          </p:nvSpPr>
          <p:spPr bwMode="auto">
            <a:xfrm>
              <a:off x="1632" y="3601"/>
              <a:ext cx="243"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109.50</a:t>
              </a:r>
              <a:endParaRPr lang="en-US" altLang="ko-KR" dirty="0">
                <a:latin typeface="Tahoma" pitchFamily="34" charset="0"/>
                <a:ea typeface="Gulim" pitchFamily="34" charset="-127"/>
              </a:endParaRPr>
            </a:p>
          </p:txBody>
        </p:sp>
        <p:sp>
          <p:nvSpPr>
            <p:cNvPr id="95528" name="Rectangle 161"/>
            <p:cNvSpPr>
              <a:spLocks noChangeArrowheads="1"/>
            </p:cNvSpPr>
            <p:nvPr/>
          </p:nvSpPr>
          <p:spPr bwMode="auto">
            <a:xfrm>
              <a:off x="1632" y="3705"/>
              <a:ext cx="243"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120.00</a:t>
              </a:r>
              <a:endParaRPr lang="en-US" altLang="ko-KR" dirty="0">
                <a:latin typeface="Tahoma" pitchFamily="34" charset="0"/>
                <a:ea typeface="Gulim" pitchFamily="34" charset="-127"/>
              </a:endParaRPr>
            </a:p>
          </p:txBody>
        </p:sp>
        <p:sp>
          <p:nvSpPr>
            <p:cNvPr id="95529" name="Rectangle 162"/>
            <p:cNvSpPr>
              <a:spLocks noChangeArrowheads="1"/>
            </p:cNvSpPr>
            <p:nvPr/>
          </p:nvSpPr>
          <p:spPr bwMode="auto">
            <a:xfrm>
              <a:off x="1632" y="3809"/>
              <a:ext cx="243"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130.80</a:t>
              </a:r>
              <a:endParaRPr lang="en-US" altLang="ko-KR" dirty="0">
                <a:latin typeface="Tahoma" pitchFamily="34" charset="0"/>
                <a:ea typeface="Gulim" pitchFamily="34" charset="-127"/>
              </a:endParaRPr>
            </a:p>
          </p:txBody>
        </p:sp>
        <p:sp>
          <p:nvSpPr>
            <p:cNvPr id="95530" name="Rectangle 163"/>
            <p:cNvSpPr>
              <a:spLocks noChangeArrowheads="1"/>
            </p:cNvSpPr>
            <p:nvPr/>
          </p:nvSpPr>
          <p:spPr bwMode="auto">
            <a:xfrm>
              <a:off x="2878" y="2874"/>
              <a:ext cx="288"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$222.00</a:t>
              </a:r>
              <a:endParaRPr lang="en-US" altLang="ko-KR" dirty="0">
                <a:latin typeface="Tahoma" pitchFamily="34" charset="0"/>
                <a:ea typeface="Gulim" pitchFamily="34" charset="-127"/>
              </a:endParaRPr>
            </a:p>
          </p:txBody>
        </p:sp>
        <p:sp>
          <p:nvSpPr>
            <p:cNvPr id="95531" name="Rectangle 164"/>
            <p:cNvSpPr>
              <a:spLocks noChangeArrowheads="1"/>
            </p:cNvSpPr>
            <p:nvPr/>
          </p:nvSpPr>
          <p:spPr bwMode="auto">
            <a:xfrm>
              <a:off x="2922" y="2978"/>
              <a:ext cx="243"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120.00</a:t>
              </a:r>
              <a:endParaRPr lang="en-US" altLang="ko-KR" dirty="0">
                <a:latin typeface="Tahoma" pitchFamily="34" charset="0"/>
                <a:ea typeface="Gulim" pitchFamily="34" charset="-127"/>
              </a:endParaRPr>
            </a:p>
          </p:txBody>
        </p:sp>
        <p:sp>
          <p:nvSpPr>
            <p:cNvPr id="95532" name="Rectangle 165"/>
            <p:cNvSpPr>
              <a:spLocks noChangeArrowheads="1"/>
            </p:cNvSpPr>
            <p:nvPr/>
          </p:nvSpPr>
          <p:spPr bwMode="auto">
            <a:xfrm>
              <a:off x="2965" y="3082"/>
              <a:ext cx="198"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90.00</a:t>
              </a:r>
              <a:endParaRPr lang="en-US" altLang="ko-KR" dirty="0">
                <a:latin typeface="Tahoma" pitchFamily="34" charset="0"/>
                <a:ea typeface="Gulim" pitchFamily="34" charset="-127"/>
              </a:endParaRPr>
            </a:p>
          </p:txBody>
        </p:sp>
        <p:sp>
          <p:nvSpPr>
            <p:cNvPr id="95533" name="Rectangle 166"/>
            <p:cNvSpPr>
              <a:spLocks noChangeArrowheads="1"/>
            </p:cNvSpPr>
            <p:nvPr/>
          </p:nvSpPr>
          <p:spPr bwMode="auto">
            <a:xfrm>
              <a:off x="2965" y="3184"/>
              <a:ext cx="198"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78.00</a:t>
              </a:r>
              <a:endParaRPr lang="en-US" altLang="ko-KR" dirty="0">
                <a:latin typeface="Tahoma" pitchFamily="34" charset="0"/>
                <a:ea typeface="Gulim" pitchFamily="34" charset="-127"/>
              </a:endParaRPr>
            </a:p>
          </p:txBody>
        </p:sp>
        <p:sp>
          <p:nvSpPr>
            <p:cNvPr id="95534" name="Rectangle 167"/>
            <p:cNvSpPr>
              <a:spLocks noChangeArrowheads="1"/>
            </p:cNvSpPr>
            <p:nvPr/>
          </p:nvSpPr>
          <p:spPr bwMode="auto">
            <a:xfrm>
              <a:off x="2965" y="3288"/>
              <a:ext cx="198"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73.20</a:t>
              </a:r>
              <a:endParaRPr lang="en-US" altLang="ko-KR" dirty="0">
                <a:latin typeface="Tahoma" pitchFamily="34" charset="0"/>
                <a:ea typeface="Gulim" pitchFamily="34" charset="-127"/>
              </a:endParaRPr>
            </a:p>
          </p:txBody>
        </p:sp>
        <p:sp>
          <p:nvSpPr>
            <p:cNvPr id="95535" name="Rectangle 168"/>
            <p:cNvSpPr>
              <a:spLocks noChangeArrowheads="1"/>
            </p:cNvSpPr>
            <p:nvPr/>
          </p:nvSpPr>
          <p:spPr bwMode="auto">
            <a:xfrm>
              <a:off x="2965" y="3392"/>
              <a:ext cx="198"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72.00</a:t>
              </a:r>
              <a:endParaRPr lang="en-US" altLang="ko-KR" dirty="0">
                <a:latin typeface="Tahoma" pitchFamily="34" charset="0"/>
                <a:ea typeface="Gulim" pitchFamily="34" charset="-127"/>
              </a:endParaRPr>
            </a:p>
          </p:txBody>
        </p:sp>
        <p:sp>
          <p:nvSpPr>
            <p:cNvPr id="95536" name="Rectangle 169"/>
            <p:cNvSpPr>
              <a:spLocks noChangeArrowheads="1"/>
            </p:cNvSpPr>
            <p:nvPr/>
          </p:nvSpPr>
          <p:spPr bwMode="auto">
            <a:xfrm>
              <a:off x="2965" y="3497"/>
              <a:ext cx="198"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72.86</a:t>
              </a:r>
              <a:endParaRPr lang="en-US" altLang="ko-KR" dirty="0">
                <a:latin typeface="Tahoma" pitchFamily="34" charset="0"/>
                <a:ea typeface="Gulim" pitchFamily="34" charset="-127"/>
              </a:endParaRPr>
            </a:p>
          </p:txBody>
        </p:sp>
        <p:sp>
          <p:nvSpPr>
            <p:cNvPr id="95537" name="Rectangle 170"/>
            <p:cNvSpPr>
              <a:spLocks noChangeArrowheads="1"/>
            </p:cNvSpPr>
            <p:nvPr/>
          </p:nvSpPr>
          <p:spPr bwMode="auto">
            <a:xfrm>
              <a:off x="2965" y="3601"/>
              <a:ext cx="198"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75.00</a:t>
              </a:r>
              <a:endParaRPr lang="en-US" altLang="ko-KR" dirty="0">
                <a:latin typeface="Tahoma" pitchFamily="34" charset="0"/>
                <a:ea typeface="Gulim" pitchFamily="34" charset="-127"/>
              </a:endParaRPr>
            </a:p>
          </p:txBody>
        </p:sp>
        <p:sp>
          <p:nvSpPr>
            <p:cNvPr id="95538" name="Rectangle 171"/>
            <p:cNvSpPr>
              <a:spLocks noChangeArrowheads="1"/>
            </p:cNvSpPr>
            <p:nvPr/>
          </p:nvSpPr>
          <p:spPr bwMode="auto">
            <a:xfrm>
              <a:off x="2965" y="3705"/>
              <a:ext cx="198"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78.00</a:t>
              </a:r>
              <a:endParaRPr lang="en-US" altLang="ko-KR" dirty="0">
                <a:latin typeface="Tahoma" pitchFamily="34" charset="0"/>
                <a:ea typeface="Gulim" pitchFamily="34" charset="-127"/>
              </a:endParaRPr>
            </a:p>
          </p:txBody>
        </p:sp>
        <p:sp>
          <p:nvSpPr>
            <p:cNvPr id="95539" name="Rectangle 172"/>
            <p:cNvSpPr>
              <a:spLocks noChangeArrowheads="1"/>
            </p:cNvSpPr>
            <p:nvPr/>
          </p:nvSpPr>
          <p:spPr bwMode="auto">
            <a:xfrm>
              <a:off x="2965" y="3809"/>
              <a:ext cx="198"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81.60</a:t>
              </a:r>
              <a:endParaRPr lang="en-US" altLang="ko-KR" dirty="0">
                <a:latin typeface="Tahoma" pitchFamily="34" charset="0"/>
                <a:ea typeface="Gulim" pitchFamily="34" charset="-127"/>
              </a:endParaRPr>
            </a:p>
          </p:txBody>
        </p:sp>
        <p:sp>
          <p:nvSpPr>
            <p:cNvPr id="95540" name="Line 183"/>
            <p:cNvSpPr>
              <a:spLocks noChangeShapeType="1"/>
            </p:cNvSpPr>
            <p:nvPr/>
          </p:nvSpPr>
          <p:spPr bwMode="auto">
            <a:xfrm>
              <a:off x="2777" y="2844"/>
              <a:ext cx="0" cy="1113"/>
            </a:xfrm>
            <a:prstGeom prst="line">
              <a:avLst/>
            </a:prstGeom>
            <a:noFill/>
            <a:ln w="15875">
              <a:solidFill>
                <a:srgbClr val="BCBEC0"/>
              </a:solidFill>
              <a:miter lim="800000"/>
              <a:headEnd/>
              <a:tailEnd/>
            </a:ln>
          </p:spPr>
          <p:txBody>
            <a:bodyPr/>
            <a:lstStyle/>
            <a:p>
              <a:endParaRPr lang="en-US" dirty="0"/>
            </a:p>
          </p:txBody>
        </p:sp>
        <p:sp>
          <p:nvSpPr>
            <p:cNvPr id="95541" name="Line 184"/>
            <p:cNvSpPr>
              <a:spLocks noChangeShapeType="1"/>
            </p:cNvSpPr>
            <p:nvPr/>
          </p:nvSpPr>
          <p:spPr bwMode="auto">
            <a:xfrm>
              <a:off x="2439" y="2844"/>
              <a:ext cx="0" cy="1113"/>
            </a:xfrm>
            <a:prstGeom prst="line">
              <a:avLst/>
            </a:prstGeom>
            <a:noFill/>
            <a:ln w="15875">
              <a:solidFill>
                <a:srgbClr val="BCBEC0"/>
              </a:solidFill>
              <a:miter lim="800000"/>
              <a:headEnd/>
              <a:tailEnd/>
            </a:ln>
          </p:spPr>
          <p:txBody>
            <a:bodyPr/>
            <a:lstStyle/>
            <a:p>
              <a:endParaRPr lang="en-US" dirty="0"/>
            </a:p>
          </p:txBody>
        </p:sp>
        <p:sp>
          <p:nvSpPr>
            <p:cNvPr id="95542" name="Line 185"/>
            <p:cNvSpPr>
              <a:spLocks noChangeShapeType="1"/>
            </p:cNvSpPr>
            <p:nvPr/>
          </p:nvSpPr>
          <p:spPr bwMode="auto">
            <a:xfrm>
              <a:off x="1456" y="2844"/>
              <a:ext cx="0" cy="1113"/>
            </a:xfrm>
            <a:prstGeom prst="line">
              <a:avLst/>
            </a:prstGeom>
            <a:noFill/>
            <a:ln w="15875">
              <a:solidFill>
                <a:srgbClr val="BCBEC0"/>
              </a:solidFill>
              <a:miter lim="800000"/>
              <a:headEnd/>
              <a:tailEnd/>
            </a:ln>
          </p:spPr>
          <p:txBody>
            <a:bodyPr/>
            <a:lstStyle/>
            <a:p>
              <a:endParaRPr lang="en-US" dirty="0"/>
            </a:p>
          </p:txBody>
        </p:sp>
        <p:sp>
          <p:nvSpPr>
            <p:cNvPr id="95543" name="Line 186"/>
            <p:cNvSpPr>
              <a:spLocks noChangeShapeType="1"/>
            </p:cNvSpPr>
            <p:nvPr/>
          </p:nvSpPr>
          <p:spPr bwMode="auto">
            <a:xfrm>
              <a:off x="1111" y="2844"/>
              <a:ext cx="0" cy="1113"/>
            </a:xfrm>
            <a:prstGeom prst="line">
              <a:avLst/>
            </a:prstGeom>
            <a:noFill/>
            <a:ln w="15875">
              <a:solidFill>
                <a:srgbClr val="BCBEC0"/>
              </a:solidFill>
              <a:miter lim="800000"/>
              <a:headEnd/>
              <a:tailEnd/>
            </a:ln>
          </p:spPr>
          <p:txBody>
            <a:bodyPr/>
            <a:lstStyle/>
            <a:p>
              <a:endParaRPr lang="en-US" dirty="0"/>
            </a:p>
          </p:txBody>
        </p:sp>
        <p:sp>
          <p:nvSpPr>
            <p:cNvPr id="95544" name="Rectangle 187"/>
            <p:cNvSpPr>
              <a:spLocks noChangeArrowheads="1"/>
            </p:cNvSpPr>
            <p:nvPr/>
          </p:nvSpPr>
          <p:spPr bwMode="auto">
            <a:xfrm>
              <a:off x="393" y="2874"/>
              <a:ext cx="4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a:t>
              </a:r>
              <a:endParaRPr lang="en-US" altLang="ko-KR" dirty="0">
                <a:latin typeface="Tahoma" pitchFamily="34" charset="0"/>
                <a:ea typeface="Gulim" pitchFamily="34" charset="-127"/>
              </a:endParaRPr>
            </a:p>
          </p:txBody>
        </p:sp>
        <p:sp>
          <p:nvSpPr>
            <p:cNvPr id="95545" name="Rectangle 188"/>
            <p:cNvSpPr>
              <a:spLocks noChangeArrowheads="1"/>
            </p:cNvSpPr>
            <p:nvPr/>
          </p:nvSpPr>
          <p:spPr bwMode="auto">
            <a:xfrm>
              <a:off x="393" y="2978"/>
              <a:ext cx="4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2</a:t>
              </a:r>
              <a:endParaRPr lang="en-US" altLang="ko-KR" dirty="0">
                <a:latin typeface="Tahoma" pitchFamily="34" charset="0"/>
                <a:ea typeface="Gulim" pitchFamily="34" charset="-127"/>
              </a:endParaRPr>
            </a:p>
          </p:txBody>
        </p:sp>
        <p:sp>
          <p:nvSpPr>
            <p:cNvPr id="95546" name="Rectangle 189"/>
            <p:cNvSpPr>
              <a:spLocks noChangeArrowheads="1"/>
            </p:cNvSpPr>
            <p:nvPr/>
          </p:nvSpPr>
          <p:spPr bwMode="auto">
            <a:xfrm>
              <a:off x="393" y="3082"/>
              <a:ext cx="4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3</a:t>
              </a:r>
              <a:endParaRPr lang="en-US" altLang="ko-KR" dirty="0">
                <a:latin typeface="Tahoma" pitchFamily="34" charset="0"/>
                <a:ea typeface="Gulim" pitchFamily="34" charset="-127"/>
              </a:endParaRPr>
            </a:p>
          </p:txBody>
        </p:sp>
        <p:sp>
          <p:nvSpPr>
            <p:cNvPr id="95547" name="Rectangle 190"/>
            <p:cNvSpPr>
              <a:spLocks noChangeArrowheads="1"/>
            </p:cNvSpPr>
            <p:nvPr/>
          </p:nvSpPr>
          <p:spPr bwMode="auto">
            <a:xfrm>
              <a:off x="393" y="3184"/>
              <a:ext cx="4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4</a:t>
              </a:r>
              <a:endParaRPr lang="en-US" altLang="ko-KR" dirty="0">
                <a:latin typeface="Tahoma" pitchFamily="34" charset="0"/>
                <a:ea typeface="Gulim" pitchFamily="34" charset="-127"/>
              </a:endParaRPr>
            </a:p>
          </p:txBody>
        </p:sp>
        <p:sp>
          <p:nvSpPr>
            <p:cNvPr id="95548" name="Rectangle 191"/>
            <p:cNvSpPr>
              <a:spLocks noChangeArrowheads="1"/>
            </p:cNvSpPr>
            <p:nvPr/>
          </p:nvSpPr>
          <p:spPr bwMode="auto">
            <a:xfrm>
              <a:off x="393" y="3288"/>
              <a:ext cx="4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5</a:t>
              </a:r>
              <a:endParaRPr lang="en-US" altLang="ko-KR" dirty="0">
                <a:latin typeface="Tahoma" pitchFamily="34" charset="0"/>
                <a:ea typeface="Gulim" pitchFamily="34" charset="-127"/>
              </a:endParaRPr>
            </a:p>
          </p:txBody>
        </p:sp>
        <p:sp>
          <p:nvSpPr>
            <p:cNvPr id="95549" name="Rectangle 192"/>
            <p:cNvSpPr>
              <a:spLocks noChangeArrowheads="1"/>
            </p:cNvSpPr>
            <p:nvPr/>
          </p:nvSpPr>
          <p:spPr bwMode="auto">
            <a:xfrm>
              <a:off x="393" y="3392"/>
              <a:ext cx="4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6</a:t>
              </a:r>
              <a:endParaRPr lang="en-US" altLang="ko-KR" dirty="0">
                <a:latin typeface="Tahoma" pitchFamily="34" charset="0"/>
                <a:ea typeface="Gulim" pitchFamily="34" charset="-127"/>
              </a:endParaRPr>
            </a:p>
          </p:txBody>
        </p:sp>
        <p:sp>
          <p:nvSpPr>
            <p:cNvPr id="95550" name="Rectangle 193"/>
            <p:cNvSpPr>
              <a:spLocks noChangeArrowheads="1"/>
            </p:cNvSpPr>
            <p:nvPr/>
          </p:nvSpPr>
          <p:spPr bwMode="auto">
            <a:xfrm>
              <a:off x="393" y="3497"/>
              <a:ext cx="4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7</a:t>
              </a:r>
              <a:endParaRPr lang="en-US" altLang="ko-KR" dirty="0">
                <a:latin typeface="Tahoma" pitchFamily="34" charset="0"/>
                <a:ea typeface="Gulim" pitchFamily="34" charset="-127"/>
              </a:endParaRPr>
            </a:p>
          </p:txBody>
        </p:sp>
        <p:sp>
          <p:nvSpPr>
            <p:cNvPr id="95551" name="Rectangle 194"/>
            <p:cNvSpPr>
              <a:spLocks noChangeArrowheads="1"/>
            </p:cNvSpPr>
            <p:nvPr/>
          </p:nvSpPr>
          <p:spPr bwMode="auto">
            <a:xfrm>
              <a:off x="393" y="3601"/>
              <a:ext cx="4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8</a:t>
              </a:r>
              <a:endParaRPr lang="en-US" altLang="ko-KR" dirty="0">
                <a:latin typeface="Tahoma" pitchFamily="34" charset="0"/>
                <a:ea typeface="Gulim" pitchFamily="34" charset="-127"/>
              </a:endParaRPr>
            </a:p>
          </p:txBody>
        </p:sp>
        <p:sp>
          <p:nvSpPr>
            <p:cNvPr id="95552" name="Rectangle 195"/>
            <p:cNvSpPr>
              <a:spLocks noChangeArrowheads="1"/>
            </p:cNvSpPr>
            <p:nvPr/>
          </p:nvSpPr>
          <p:spPr bwMode="auto">
            <a:xfrm>
              <a:off x="393" y="3705"/>
              <a:ext cx="45"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9</a:t>
              </a:r>
              <a:endParaRPr lang="en-US" altLang="ko-KR" dirty="0">
                <a:latin typeface="Tahoma" pitchFamily="34" charset="0"/>
                <a:ea typeface="Gulim" pitchFamily="34" charset="-127"/>
              </a:endParaRPr>
            </a:p>
          </p:txBody>
        </p:sp>
        <p:sp>
          <p:nvSpPr>
            <p:cNvPr id="95553" name="Rectangle 196"/>
            <p:cNvSpPr>
              <a:spLocks noChangeArrowheads="1"/>
            </p:cNvSpPr>
            <p:nvPr/>
          </p:nvSpPr>
          <p:spPr bwMode="auto">
            <a:xfrm>
              <a:off x="349" y="3809"/>
              <a:ext cx="90" cy="85"/>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10</a:t>
              </a:r>
              <a:endParaRPr lang="en-US" altLang="ko-KR" dirty="0">
                <a:latin typeface="Tahoma" pitchFamily="34" charset="0"/>
                <a:ea typeface="Gulim" pitchFamily="34" charset="-127"/>
              </a:endParaRPr>
            </a:p>
          </p:txBody>
        </p:sp>
        <p:sp>
          <p:nvSpPr>
            <p:cNvPr id="95554" name="Rectangle 197"/>
            <p:cNvSpPr>
              <a:spLocks noChangeArrowheads="1"/>
            </p:cNvSpPr>
            <p:nvPr/>
          </p:nvSpPr>
          <p:spPr bwMode="auto">
            <a:xfrm>
              <a:off x="176" y="2256"/>
              <a:ext cx="3087" cy="1703"/>
            </a:xfrm>
            <a:prstGeom prst="rect">
              <a:avLst/>
            </a:prstGeom>
            <a:noFill/>
            <a:ln w="30163">
              <a:solidFill>
                <a:srgbClr val="C6B7B0"/>
              </a:solidFill>
              <a:miter lim="800000"/>
              <a:headEnd/>
              <a:tailEnd/>
            </a:ln>
          </p:spPr>
          <p:txBody>
            <a:bodyPr/>
            <a:lstStyle/>
            <a:p>
              <a:endParaRPr lang="ko-KR" altLang="en-US">
                <a:ea typeface="Gulim" pitchFamily="34" charset="-127"/>
              </a:endParaRPr>
            </a:p>
          </p:txBody>
        </p:sp>
        <p:sp>
          <p:nvSpPr>
            <p:cNvPr id="95555" name="Rectangle 198"/>
            <p:cNvSpPr>
              <a:spLocks noChangeArrowheads="1"/>
            </p:cNvSpPr>
            <p:nvPr/>
          </p:nvSpPr>
          <p:spPr bwMode="auto">
            <a:xfrm>
              <a:off x="1500" y="2462"/>
              <a:ext cx="469" cy="213"/>
            </a:xfrm>
            <a:prstGeom prst="rect">
              <a:avLst/>
            </a:prstGeom>
            <a:noFill/>
            <a:ln w="9525">
              <a:noFill/>
              <a:miter lim="800000"/>
              <a:headEnd/>
              <a:tailEnd/>
            </a:ln>
          </p:spPr>
          <p:txBody>
            <a:bodyPr wrap="square" lIns="0" tIns="0" rIns="0" bIns="0">
              <a:spAutoFit/>
            </a:bodyPr>
            <a:lstStyle/>
            <a:p>
              <a:pPr marL="1588" indent="-1588" algn="ctr"/>
              <a:r>
                <a:rPr lang="en-US" altLang="ko-KR" sz="1100" dirty="0">
                  <a:solidFill>
                    <a:srgbClr val="000000"/>
                  </a:solidFill>
                  <a:latin typeface="Myriad Pro" pitchFamily="34" charset="0"/>
                  <a:ea typeface="Gulim" pitchFamily="34" charset="-127"/>
                </a:rPr>
                <a:t>Average total cost of case</a:t>
              </a:r>
              <a:endParaRPr lang="en-US" altLang="ko-KR" dirty="0">
                <a:latin typeface="Tahoma" pitchFamily="34" charset="0"/>
                <a:ea typeface="Gulim" pitchFamily="34" charset="-127"/>
              </a:endParaRPr>
            </a:p>
          </p:txBody>
        </p:sp>
        <p:sp>
          <p:nvSpPr>
            <p:cNvPr id="95556" name="Rectangle 199"/>
            <p:cNvSpPr>
              <a:spLocks noChangeArrowheads="1"/>
            </p:cNvSpPr>
            <p:nvPr/>
          </p:nvSpPr>
          <p:spPr bwMode="auto">
            <a:xfrm>
              <a:off x="240" y="2482"/>
              <a:ext cx="348" cy="170"/>
            </a:xfrm>
            <a:prstGeom prst="rect">
              <a:avLst/>
            </a:prstGeom>
            <a:noFill/>
            <a:ln w="9525">
              <a:noFill/>
              <a:miter lim="800000"/>
              <a:headEnd/>
              <a:tailEnd/>
            </a:ln>
          </p:spPr>
          <p:txBody>
            <a:bodyPr lIns="0" tIns="0" rIns="0" bIns="0">
              <a:spAutoFit/>
            </a:bodyPr>
            <a:lstStyle/>
            <a:p>
              <a:pPr marL="1588" indent="-1588" algn="ctr"/>
              <a:r>
                <a:rPr lang="en-US" altLang="ko-KR" sz="1100" dirty="0">
                  <a:solidFill>
                    <a:srgbClr val="000000"/>
                  </a:solidFill>
                  <a:latin typeface="Myriad Pro" pitchFamily="34" charset="0"/>
                  <a:ea typeface="Gulim" pitchFamily="34" charset="-127"/>
                </a:rPr>
                <a:t>Quantity of salsa</a:t>
              </a:r>
              <a:endParaRPr lang="en-US" altLang="ko-KR" dirty="0">
                <a:latin typeface="Tahoma" pitchFamily="34" charset="0"/>
                <a:ea typeface="Gulim" pitchFamily="34" charset="-127"/>
              </a:endParaRPr>
            </a:p>
          </p:txBody>
        </p:sp>
        <p:sp>
          <p:nvSpPr>
            <p:cNvPr id="95557" name="Rectangle 200"/>
            <p:cNvSpPr>
              <a:spLocks noChangeArrowheads="1"/>
            </p:cNvSpPr>
            <p:nvPr/>
          </p:nvSpPr>
          <p:spPr bwMode="auto">
            <a:xfrm>
              <a:off x="312" y="2698"/>
              <a:ext cx="209" cy="97"/>
            </a:xfrm>
            <a:prstGeom prst="rect">
              <a:avLst/>
            </a:prstGeom>
            <a:noFill/>
            <a:ln w="9525">
              <a:noFill/>
              <a:miter lim="800000"/>
              <a:headEnd/>
              <a:tailEnd/>
            </a:ln>
          </p:spPr>
          <p:txBody>
            <a:bodyPr wrap="none" lIns="0" tIns="0" rIns="0" bIns="0">
              <a:spAutoFit/>
            </a:bodyPr>
            <a:lstStyle/>
            <a:p>
              <a:pPr marL="1588" indent="-1588" algn="ctr"/>
              <a:r>
                <a:rPr lang="en-US" altLang="ko-KR" sz="1000" dirty="0">
                  <a:solidFill>
                    <a:srgbClr val="000000"/>
                  </a:solidFill>
                  <a:latin typeface="Myriad Pro" pitchFamily="34" charset="0"/>
                  <a:ea typeface="Gulim" pitchFamily="34" charset="-127"/>
                </a:rPr>
                <a:t>(salsa)</a:t>
              </a:r>
              <a:endParaRPr lang="en-US" altLang="ko-KR" dirty="0">
                <a:latin typeface="Tahoma" pitchFamily="34" charset="0"/>
                <a:ea typeface="Gulim" pitchFamily="34" charset="-127"/>
              </a:endParaRPr>
            </a:p>
          </p:txBody>
        </p:sp>
        <p:sp>
          <p:nvSpPr>
            <p:cNvPr id="95558" name="Rectangle 201"/>
            <p:cNvSpPr>
              <a:spLocks noChangeArrowheads="1"/>
            </p:cNvSpPr>
            <p:nvPr/>
          </p:nvSpPr>
          <p:spPr bwMode="auto">
            <a:xfrm>
              <a:off x="672" y="2481"/>
              <a:ext cx="384" cy="320"/>
            </a:xfrm>
            <a:prstGeom prst="rect">
              <a:avLst/>
            </a:prstGeom>
            <a:noFill/>
            <a:ln w="9525">
              <a:noFill/>
              <a:miter lim="800000"/>
              <a:headEnd/>
              <a:tailEnd/>
            </a:ln>
          </p:spPr>
          <p:txBody>
            <a:bodyPr lIns="0" tIns="0" rIns="0" bIns="0">
              <a:spAutoFit/>
            </a:bodyPr>
            <a:lstStyle/>
            <a:p>
              <a:pPr marL="1588" indent="-1588" algn="ctr"/>
              <a:r>
                <a:rPr lang="en-US" altLang="ko-KR" sz="1100" dirty="0">
                  <a:solidFill>
                    <a:srgbClr val="000000"/>
                  </a:solidFill>
                  <a:latin typeface="Myriad Pro" pitchFamily="34" charset="0"/>
                  <a:ea typeface="Gulim" pitchFamily="34" charset="-127"/>
                </a:rPr>
                <a:t>High variable cost</a:t>
              </a:r>
              <a:endParaRPr lang="en-US" altLang="ko-KR" dirty="0">
                <a:latin typeface="Tahoma" pitchFamily="34" charset="0"/>
                <a:ea typeface="Gulim" pitchFamily="34" charset="-127"/>
              </a:endParaRPr>
            </a:p>
          </p:txBody>
        </p:sp>
        <p:sp>
          <p:nvSpPr>
            <p:cNvPr id="95559" name="Rectangle 204"/>
            <p:cNvSpPr>
              <a:spLocks noChangeArrowheads="1"/>
            </p:cNvSpPr>
            <p:nvPr/>
          </p:nvSpPr>
          <p:spPr bwMode="auto">
            <a:xfrm>
              <a:off x="2053" y="2468"/>
              <a:ext cx="343" cy="320"/>
            </a:xfrm>
            <a:prstGeom prst="rect">
              <a:avLst/>
            </a:prstGeom>
            <a:noFill/>
            <a:ln w="9525">
              <a:noFill/>
              <a:miter lim="800000"/>
              <a:headEnd/>
              <a:tailEnd/>
            </a:ln>
          </p:spPr>
          <p:txBody>
            <a:bodyPr lIns="0" tIns="0" rIns="0" bIns="0">
              <a:spAutoFit/>
            </a:bodyPr>
            <a:lstStyle/>
            <a:p>
              <a:pPr marL="1588" indent="-1588" algn="ctr"/>
              <a:r>
                <a:rPr lang="en-US" altLang="ko-KR" sz="1100" dirty="0">
                  <a:solidFill>
                    <a:srgbClr val="000000"/>
                  </a:solidFill>
                  <a:latin typeface="Myriad Pro" pitchFamily="34" charset="0"/>
                  <a:ea typeface="Gulim" pitchFamily="34" charset="-127"/>
                </a:rPr>
                <a:t>Low variable cost</a:t>
              </a:r>
              <a:endParaRPr lang="en-US" altLang="ko-KR" dirty="0">
                <a:latin typeface="Tahoma" pitchFamily="34" charset="0"/>
                <a:ea typeface="Gulim" pitchFamily="34" charset="-127"/>
              </a:endParaRPr>
            </a:p>
          </p:txBody>
        </p:sp>
        <p:sp>
          <p:nvSpPr>
            <p:cNvPr id="95560" name="Rectangle 205"/>
            <p:cNvSpPr>
              <a:spLocks noChangeArrowheads="1"/>
            </p:cNvSpPr>
            <p:nvPr/>
          </p:nvSpPr>
          <p:spPr bwMode="auto">
            <a:xfrm>
              <a:off x="2478" y="2530"/>
              <a:ext cx="259" cy="213"/>
            </a:xfrm>
            <a:prstGeom prst="rect">
              <a:avLst/>
            </a:prstGeom>
            <a:noFill/>
            <a:ln w="9525">
              <a:noFill/>
              <a:miter lim="800000"/>
              <a:headEnd/>
              <a:tailEnd/>
            </a:ln>
          </p:spPr>
          <p:txBody>
            <a:bodyPr lIns="0" tIns="0" rIns="0" bIns="0">
              <a:spAutoFit/>
            </a:bodyPr>
            <a:lstStyle/>
            <a:p>
              <a:pPr marL="1588" indent="-1588" algn="ctr"/>
              <a:r>
                <a:rPr lang="en-US" altLang="ko-KR" sz="1100" dirty="0">
                  <a:solidFill>
                    <a:srgbClr val="000000"/>
                  </a:solidFill>
                  <a:latin typeface="Myriad Pro" pitchFamily="34" charset="0"/>
                  <a:ea typeface="Gulim" pitchFamily="34" charset="-127"/>
                </a:rPr>
                <a:t>Total cost</a:t>
              </a:r>
              <a:endParaRPr lang="en-US" altLang="ko-KR" dirty="0">
                <a:latin typeface="Tahoma" pitchFamily="34" charset="0"/>
                <a:ea typeface="Gulim" pitchFamily="34" charset="-127"/>
              </a:endParaRPr>
            </a:p>
          </p:txBody>
        </p:sp>
        <p:sp>
          <p:nvSpPr>
            <p:cNvPr id="95561" name="Rectangle 206"/>
            <p:cNvSpPr>
              <a:spLocks noChangeArrowheads="1"/>
            </p:cNvSpPr>
            <p:nvPr/>
          </p:nvSpPr>
          <p:spPr bwMode="auto">
            <a:xfrm>
              <a:off x="2764" y="2462"/>
              <a:ext cx="469" cy="213"/>
            </a:xfrm>
            <a:prstGeom prst="rect">
              <a:avLst/>
            </a:prstGeom>
            <a:noFill/>
            <a:ln w="9525">
              <a:noFill/>
              <a:miter lim="800000"/>
              <a:headEnd/>
              <a:tailEnd/>
            </a:ln>
          </p:spPr>
          <p:txBody>
            <a:bodyPr wrap="square" lIns="0" tIns="0" rIns="0" bIns="0">
              <a:spAutoFit/>
            </a:bodyPr>
            <a:lstStyle/>
            <a:p>
              <a:pPr marL="1588" indent="-1588" algn="ctr"/>
              <a:r>
                <a:rPr lang="en-US" altLang="ko-KR" sz="1100" dirty="0">
                  <a:solidFill>
                    <a:srgbClr val="000000"/>
                  </a:solidFill>
                  <a:latin typeface="Myriad Pro" pitchFamily="34" charset="0"/>
                  <a:ea typeface="Gulim" pitchFamily="34" charset="-127"/>
                </a:rPr>
                <a:t>Average total cost of case</a:t>
              </a:r>
              <a:endParaRPr lang="en-US" altLang="ko-KR" dirty="0">
                <a:latin typeface="Tahoma" pitchFamily="34" charset="0"/>
                <a:ea typeface="Gulim" pitchFamily="34" charset="-127"/>
              </a:endParaRPr>
            </a:p>
          </p:txBody>
        </p:sp>
      </p:grpSp>
      <p:sp>
        <p:nvSpPr>
          <p:cNvPr id="95251" name="Freeform 19"/>
          <p:cNvSpPr>
            <a:spLocks/>
          </p:cNvSpPr>
          <p:nvPr/>
        </p:nvSpPr>
        <p:spPr bwMode="auto">
          <a:xfrm>
            <a:off x="2266107" y="1670869"/>
            <a:ext cx="3251200" cy="1398587"/>
          </a:xfrm>
          <a:custGeom>
            <a:avLst/>
            <a:gdLst>
              <a:gd name="T0" fmla="*/ 0 w 867"/>
              <a:gd name="T1" fmla="*/ 0 h 373"/>
              <a:gd name="T2" fmla="*/ 150 w 867"/>
              <a:gd name="T3" fmla="*/ 273 h 373"/>
              <a:gd name="T4" fmla="*/ 867 w 867"/>
              <a:gd name="T5" fmla="*/ 315 h 373"/>
              <a:gd name="T6" fmla="*/ 0 60000 65536"/>
              <a:gd name="T7" fmla="*/ 0 60000 65536"/>
              <a:gd name="T8" fmla="*/ 0 60000 65536"/>
              <a:gd name="T9" fmla="*/ 0 w 867"/>
              <a:gd name="T10" fmla="*/ 0 h 373"/>
              <a:gd name="T11" fmla="*/ 867 w 867"/>
              <a:gd name="T12" fmla="*/ 373 h 373"/>
            </a:gdLst>
            <a:ahLst/>
            <a:cxnLst>
              <a:cxn ang="T6">
                <a:pos x="T0" y="T1"/>
              </a:cxn>
              <a:cxn ang="T7">
                <a:pos x="T2" y="T3"/>
              </a:cxn>
              <a:cxn ang="T8">
                <a:pos x="T4" y="T5"/>
              </a:cxn>
            </a:cxnLst>
            <a:rect l="T9" t="T10" r="T11" b="T12"/>
            <a:pathLst>
              <a:path w="867" h="373">
                <a:moveTo>
                  <a:pt x="0" y="0"/>
                </a:moveTo>
                <a:cubicBezTo>
                  <a:pt x="10" y="58"/>
                  <a:pt x="40" y="206"/>
                  <a:pt x="150" y="273"/>
                </a:cubicBezTo>
                <a:cubicBezTo>
                  <a:pt x="315" y="373"/>
                  <a:pt x="700" y="329"/>
                  <a:pt x="867" y="315"/>
                </a:cubicBezTo>
              </a:path>
            </a:pathLst>
          </a:custGeom>
          <a:noFill/>
          <a:ln w="30163">
            <a:solidFill>
              <a:srgbClr val="C7C4E2"/>
            </a:solidFill>
            <a:miter lim="800000"/>
            <a:headEnd/>
            <a:tailEnd/>
          </a:ln>
        </p:spPr>
        <p:txBody>
          <a:bodyPr/>
          <a:lstStyle/>
          <a:p>
            <a:endParaRPr lang="ko-KR" altLang="en-US">
              <a:ea typeface="Gulim" pitchFamily="34" charset="-127"/>
            </a:endParaRPr>
          </a:p>
        </p:txBody>
      </p:sp>
      <p:sp>
        <p:nvSpPr>
          <p:cNvPr id="95252" name="Freeform 20"/>
          <p:cNvSpPr>
            <a:spLocks/>
          </p:cNvSpPr>
          <p:nvPr/>
        </p:nvSpPr>
        <p:spPr bwMode="auto">
          <a:xfrm>
            <a:off x="2266107" y="2439219"/>
            <a:ext cx="3251200" cy="514350"/>
          </a:xfrm>
          <a:custGeom>
            <a:avLst/>
            <a:gdLst>
              <a:gd name="T0" fmla="*/ 0 w 867"/>
              <a:gd name="T1" fmla="*/ 24 h 137"/>
              <a:gd name="T2" fmla="*/ 162 w 867"/>
              <a:gd name="T3" fmla="*/ 132 h 137"/>
              <a:gd name="T4" fmla="*/ 867 w 867"/>
              <a:gd name="T5" fmla="*/ 0 h 137"/>
              <a:gd name="T6" fmla="*/ 0 60000 65536"/>
              <a:gd name="T7" fmla="*/ 0 60000 65536"/>
              <a:gd name="T8" fmla="*/ 0 60000 65536"/>
              <a:gd name="T9" fmla="*/ 0 w 867"/>
              <a:gd name="T10" fmla="*/ 0 h 137"/>
              <a:gd name="T11" fmla="*/ 867 w 867"/>
              <a:gd name="T12" fmla="*/ 137 h 137"/>
            </a:gdLst>
            <a:ahLst/>
            <a:cxnLst>
              <a:cxn ang="T6">
                <a:pos x="T0" y="T1"/>
              </a:cxn>
              <a:cxn ang="T7">
                <a:pos x="T2" y="T3"/>
              </a:cxn>
              <a:cxn ang="T8">
                <a:pos x="T4" y="T5"/>
              </a:cxn>
            </a:cxnLst>
            <a:rect l="T9" t="T10" r="T11" b="T12"/>
            <a:pathLst>
              <a:path w="867" h="137">
                <a:moveTo>
                  <a:pt x="0" y="24"/>
                </a:moveTo>
                <a:cubicBezTo>
                  <a:pt x="16" y="56"/>
                  <a:pt x="59" y="129"/>
                  <a:pt x="162" y="132"/>
                </a:cubicBezTo>
                <a:cubicBezTo>
                  <a:pt x="333" y="137"/>
                  <a:pt x="813" y="14"/>
                  <a:pt x="867" y="0"/>
                </a:cubicBezTo>
              </a:path>
            </a:pathLst>
          </a:custGeom>
          <a:noFill/>
          <a:ln w="30163">
            <a:solidFill>
              <a:srgbClr val="8C64AB"/>
            </a:solidFill>
            <a:miter lim="800000"/>
            <a:headEnd/>
            <a:tailEnd/>
          </a:ln>
        </p:spPr>
        <p:txBody>
          <a:bodyPr/>
          <a:lstStyle/>
          <a:p>
            <a:endParaRPr lang="ko-KR" altLang="en-US">
              <a:ea typeface="Gulim" pitchFamily="34" charset="-127"/>
            </a:endParaRPr>
          </a:p>
        </p:txBody>
      </p:sp>
      <p:sp>
        <p:nvSpPr>
          <p:cNvPr id="95321" name="Line 89"/>
          <p:cNvSpPr>
            <a:spLocks noChangeShapeType="1"/>
          </p:cNvSpPr>
          <p:nvPr/>
        </p:nvSpPr>
        <p:spPr bwMode="auto">
          <a:xfrm>
            <a:off x="1905745" y="1434331"/>
            <a:ext cx="90487" cy="0"/>
          </a:xfrm>
          <a:prstGeom prst="line">
            <a:avLst/>
          </a:prstGeom>
          <a:noFill/>
          <a:ln w="7938">
            <a:solidFill>
              <a:srgbClr val="000000"/>
            </a:solidFill>
            <a:miter lim="800000"/>
            <a:headEnd/>
            <a:tailEnd/>
          </a:ln>
        </p:spPr>
        <p:txBody>
          <a:bodyPr/>
          <a:lstStyle/>
          <a:p>
            <a:endParaRPr lang="en-US" dirty="0"/>
          </a:p>
        </p:txBody>
      </p:sp>
      <p:sp>
        <p:nvSpPr>
          <p:cNvPr id="95322" name="Line 90"/>
          <p:cNvSpPr>
            <a:spLocks noChangeShapeType="1"/>
          </p:cNvSpPr>
          <p:nvPr/>
        </p:nvSpPr>
        <p:spPr bwMode="auto">
          <a:xfrm>
            <a:off x="1905745" y="1855019"/>
            <a:ext cx="90487" cy="0"/>
          </a:xfrm>
          <a:prstGeom prst="line">
            <a:avLst/>
          </a:prstGeom>
          <a:noFill/>
          <a:ln w="7938">
            <a:solidFill>
              <a:srgbClr val="000000"/>
            </a:solidFill>
            <a:miter lim="800000"/>
            <a:headEnd/>
            <a:tailEnd/>
          </a:ln>
        </p:spPr>
        <p:txBody>
          <a:bodyPr/>
          <a:lstStyle/>
          <a:p>
            <a:endParaRPr lang="en-US" dirty="0"/>
          </a:p>
        </p:txBody>
      </p:sp>
      <p:sp>
        <p:nvSpPr>
          <p:cNvPr id="95323" name="Line 91"/>
          <p:cNvSpPr>
            <a:spLocks noChangeShapeType="1"/>
          </p:cNvSpPr>
          <p:nvPr/>
        </p:nvSpPr>
        <p:spPr bwMode="auto">
          <a:xfrm>
            <a:off x="1905745" y="2278881"/>
            <a:ext cx="90487" cy="0"/>
          </a:xfrm>
          <a:prstGeom prst="line">
            <a:avLst/>
          </a:prstGeom>
          <a:noFill/>
          <a:ln w="7938">
            <a:solidFill>
              <a:srgbClr val="000000"/>
            </a:solidFill>
            <a:miter lim="800000"/>
            <a:headEnd/>
            <a:tailEnd/>
          </a:ln>
        </p:spPr>
        <p:txBody>
          <a:bodyPr/>
          <a:lstStyle/>
          <a:p>
            <a:endParaRPr lang="en-US" dirty="0"/>
          </a:p>
        </p:txBody>
      </p:sp>
      <p:sp>
        <p:nvSpPr>
          <p:cNvPr id="95324" name="Line 92"/>
          <p:cNvSpPr>
            <a:spLocks noChangeShapeType="1"/>
          </p:cNvSpPr>
          <p:nvPr/>
        </p:nvSpPr>
        <p:spPr bwMode="auto">
          <a:xfrm>
            <a:off x="1905745" y="2697981"/>
            <a:ext cx="90487" cy="0"/>
          </a:xfrm>
          <a:prstGeom prst="line">
            <a:avLst/>
          </a:prstGeom>
          <a:noFill/>
          <a:ln w="7938">
            <a:solidFill>
              <a:srgbClr val="000000"/>
            </a:solidFill>
            <a:miter lim="800000"/>
            <a:headEnd/>
            <a:tailEnd/>
          </a:ln>
        </p:spPr>
        <p:txBody>
          <a:bodyPr/>
          <a:lstStyle/>
          <a:p>
            <a:endParaRPr lang="en-US" dirty="0"/>
          </a:p>
        </p:txBody>
      </p:sp>
      <p:sp>
        <p:nvSpPr>
          <p:cNvPr id="95325" name="Line 93"/>
          <p:cNvSpPr>
            <a:spLocks noChangeShapeType="1"/>
          </p:cNvSpPr>
          <p:nvPr/>
        </p:nvSpPr>
        <p:spPr bwMode="auto">
          <a:xfrm>
            <a:off x="1905745" y="3118669"/>
            <a:ext cx="90487" cy="0"/>
          </a:xfrm>
          <a:prstGeom prst="line">
            <a:avLst/>
          </a:prstGeom>
          <a:noFill/>
          <a:ln w="7938">
            <a:solidFill>
              <a:srgbClr val="000000"/>
            </a:solidFill>
            <a:miter lim="800000"/>
            <a:headEnd/>
            <a:tailEnd/>
          </a:ln>
        </p:spPr>
        <p:txBody>
          <a:bodyPr/>
          <a:lstStyle/>
          <a:p>
            <a:endParaRPr lang="en-US" dirty="0"/>
          </a:p>
        </p:txBody>
      </p:sp>
      <p:sp>
        <p:nvSpPr>
          <p:cNvPr id="95326" name="Rectangle 94"/>
          <p:cNvSpPr>
            <a:spLocks noChangeArrowheads="1"/>
          </p:cNvSpPr>
          <p:nvPr/>
        </p:nvSpPr>
        <p:spPr bwMode="auto">
          <a:xfrm>
            <a:off x="1567607" y="1351781"/>
            <a:ext cx="285750"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$250</a:t>
            </a:r>
            <a:endParaRPr lang="en-US" altLang="ko-KR" dirty="0">
              <a:latin typeface="Tahoma" pitchFamily="34" charset="0"/>
              <a:ea typeface="Gulim" pitchFamily="34" charset="-127"/>
            </a:endParaRPr>
          </a:p>
        </p:txBody>
      </p:sp>
      <p:sp>
        <p:nvSpPr>
          <p:cNvPr id="95327" name="Rectangle 95"/>
          <p:cNvSpPr>
            <a:spLocks noChangeArrowheads="1"/>
          </p:cNvSpPr>
          <p:nvPr/>
        </p:nvSpPr>
        <p:spPr bwMode="auto">
          <a:xfrm>
            <a:off x="1635870" y="1772469"/>
            <a:ext cx="214312"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200</a:t>
            </a:r>
            <a:endParaRPr lang="en-US" altLang="ko-KR" dirty="0">
              <a:latin typeface="Tahoma" pitchFamily="34" charset="0"/>
              <a:ea typeface="Gulim" pitchFamily="34" charset="-127"/>
            </a:endParaRPr>
          </a:p>
        </p:txBody>
      </p:sp>
      <p:sp>
        <p:nvSpPr>
          <p:cNvPr id="95328" name="Rectangle 96"/>
          <p:cNvSpPr>
            <a:spLocks noChangeArrowheads="1"/>
          </p:cNvSpPr>
          <p:nvPr/>
        </p:nvSpPr>
        <p:spPr bwMode="auto">
          <a:xfrm>
            <a:off x="1635870" y="2193156"/>
            <a:ext cx="214312"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150</a:t>
            </a:r>
            <a:endParaRPr lang="en-US" altLang="ko-KR" dirty="0">
              <a:latin typeface="Tahoma" pitchFamily="34" charset="0"/>
              <a:ea typeface="Gulim" pitchFamily="34" charset="-127"/>
            </a:endParaRPr>
          </a:p>
        </p:txBody>
      </p:sp>
      <p:sp>
        <p:nvSpPr>
          <p:cNvPr id="95329" name="Rectangle 97"/>
          <p:cNvSpPr>
            <a:spLocks noChangeArrowheads="1"/>
          </p:cNvSpPr>
          <p:nvPr/>
        </p:nvSpPr>
        <p:spPr bwMode="auto">
          <a:xfrm>
            <a:off x="1635870" y="2613844"/>
            <a:ext cx="214312"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100</a:t>
            </a:r>
            <a:endParaRPr lang="en-US" altLang="ko-KR" dirty="0">
              <a:latin typeface="Tahoma" pitchFamily="34" charset="0"/>
              <a:ea typeface="Gulim" pitchFamily="34" charset="-127"/>
            </a:endParaRPr>
          </a:p>
        </p:txBody>
      </p:sp>
      <p:sp>
        <p:nvSpPr>
          <p:cNvPr id="95330" name="Rectangle 98"/>
          <p:cNvSpPr>
            <a:spLocks noChangeArrowheads="1"/>
          </p:cNvSpPr>
          <p:nvPr/>
        </p:nvSpPr>
        <p:spPr bwMode="auto">
          <a:xfrm>
            <a:off x="1705720" y="3034531"/>
            <a:ext cx="142875" cy="134938"/>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50</a:t>
            </a:r>
            <a:endParaRPr lang="en-US" altLang="ko-KR" dirty="0">
              <a:latin typeface="Tahoma" pitchFamily="34" charset="0"/>
              <a:ea typeface="Gulim" pitchFamily="34" charset="-127"/>
            </a:endParaRPr>
          </a:p>
        </p:txBody>
      </p:sp>
      <p:sp>
        <p:nvSpPr>
          <p:cNvPr id="95331" name="Rectangle 99"/>
          <p:cNvSpPr>
            <a:spLocks noChangeArrowheads="1"/>
          </p:cNvSpPr>
          <p:nvPr/>
        </p:nvSpPr>
        <p:spPr bwMode="auto">
          <a:xfrm>
            <a:off x="1183432" y="881881"/>
            <a:ext cx="533400" cy="369332"/>
          </a:xfrm>
          <a:prstGeom prst="rect">
            <a:avLst/>
          </a:prstGeom>
          <a:noFill/>
          <a:ln w="9525">
            <a:noFill/>
            <a:miter lim="800000"/>
            <a:headEnd/>
            <a:tailEnd/>
          </a:ln>
        </p:spPr>
        <p:txBody>
          <a:bodyPr lIns="0" tIns="0" rIns="0" bIns="0">
            <a:spAutoFit/>
          </a:bodyPr>
          <a:lstStyle/>
          <a:p>
            <a:pPr marL="1588" indent="-1588" algn="ctr"/>
            <a:r>
              <a:rPr lang="en-US" altLang="ko-KR" sz="1200" dirty="0">
                <a:solidFill>
                  <a:srgbClr val="000000"/>
                </a:solidFill>
                <a:latin typeface="Myriad Pro" pitchFamily="34" charset="0"/>
                <a:ea typeface="Gulim" pitchFamily="34" charset="-127"/>
              </a:rPr>
              <a:t>Cost of case</a:t>
            </a:r>
            <a:endParaRPr lang="en-US" altLang="ko-KR" sz="1200" dirty="0">
              <a:latin typeface="Tahoma" pitchFamily="34" charset="0"/>
              <a:ea typeface="Gulim" pitchFamily="34" charset="-127"/>
            </a:endParaRPr>
          </a:p>
        </p:txBody>
      </p:sp>
      <p:sp>
        <p:nvSpPr>
          <p:cNvPr id="95332" name="Rectangle 100"/>
          <p:cNvSpPr>
            <a:spLocks noChangeArrowheads="1"/>
          </p:cNvSpPr>
          <p:nvPr/>
        </p:nvSpPr>
        <p:spPr bwMode="auto">
          <a:xfrm>
            <a:off x="4508211" y="3742556"/>
            <a:ext cx="1691169" cy="184666"/>
          </a:xfrm>
          <a:prstGeom prst="rect">
            <a:avLst/>
          </a:prstGeom>
          <a:noFill/>
          <a:ln w="9525">
            <a:noFill/>
            <a:miter lim="800000"/>
            <a:headEnd/>
            <a:tailEnd/>
          </a:ln>
        </p:spPr>
        <p:txBody>
          <a:bodyPr wrap="none" lIns="0" tIns="0" rIns="0" bIns="0">
            <a:spAutoFit/>
          </a:bodyPr>
          <a:lstStyle/>
          <a:p>
            <a:pPr marL="1588" indent="-1588" algn="ctr"/>
            <a:r>
              <a:rPr lang="en-US" altLang="ko-KR" sz="1200" dirty="0">
                <a:solidFill>
                  <a:srgbClr val="000000"/>
                </a:solidFill>
                <a:latin typeface="Myriad Pro" pitchFamily="34" charset="0"/>
                <a:ea typeface="Gulim" pitchFamily="34" charset="-127"/>
              </a:rPr>
              <a:t>Quantity of salsa (cases)</a:t>
            </a:r>
            <a:endParaRPr lang="en-US" altLang="ko-KR" sz="1200" dirty="0">
              <a:latin typeface="Tahoma" pitchFamily="34" charset="0"/>
              <a:ea typeface="Gulim" pitchFamily="34" charset="-127"/>
            </a:endParaRPr>
          </a:p>
        </p:txBody>
      </p:sp>
      <p:sp>
        <p:nvSpPr>
          <p:cNvPr id="95333" name="Freeform 101"/>
          <p:cNvSpPr>
            <a:spLocks/>
          </p:cNvSpPr>
          <p:nvPr/>
        </p:nvSpPr>
        <p:spPr bwMode="auto">
          <a:xfrm>
            <a:off x="1905745" y="808856"/>
            <a:ext cx="4016375" cy="2730500"/>
          </a:xfrm>
          <a:custGeom>
            <a:avLst/>
            <a:gdLst>
              <a:gd name="T0" fmla="*/ 2530 w 2530"/>
              <a:gd name="T1" fmla="*/ 1720 h 1720"/>
              <a:gd name="T2" fmla="*/ 0 w 2530"/>
              <a:gd name="T3" fmla="*/ 1720 h 1720"/>
              <a:gd name="T4" fmla="*/ 0 w 2530"/>
              <a:gd name="T5" fmla="*/ 0 h 1720"/>
              <a:gd name="T6" fmla="*/ 0 60000 65536"/>
              <a:gd name="T7" fmla="*/ 0 60000 65536"/>
              <a:gd name="T8" fmla="*/ 0 60000 65536"/>
              <a:gd name="T9" fmla="*/ 0 w 2530"/>
              <a:gd name="T10" fmla="*/ 0 h 1720"/>
              <a:gd name="T11" fmla="*/ 2530 w 2530"/>
              <a:gd name="T12" fmla="*/ 1720 h 1720"/>
            </a:gdLst>
            <a:ahLst/>
            <a:cxnLst>
              <a:cxn ang="T6">
                <a:pos x="T0" y="T1"/>
              </a:cxn>
              <a:cxn ang="T7">
                <a:pos x="T2" y="T3"/>
              </a:cxn>
              <a:cxn ang="T8">
                <a:pos x="T4" y="T5"/>
              </a:cxn>
            </a:cxnLst>
            <a:rect l="T9" t="T10" r="T11" b="T12"/>
            <a:pathLst>
              <a:path w="2530" h="1720">
                <a:moveTo>
                  <a:pt x="2530" y="1720"/>
                </a:moveTo>
                <a:lnTo>
                  <a:pt x="0" y="1720"/>
                </a:lnTo>
                <a:lnTo>
                  <a:pt x="0" y="0"/>
                </a:lnTo>
              </a:path>
            </a:pathLst>
          </a:custGeom>
          <a:noFill/>
          <a:ln w="7938">
            <a:solidFill>
              <a:srgbClr val="000000"/>
            </a:solidFill>
            <a:miter lim="800000"/>
            <a:headEnd/>
            <a:tailEnd/>
          </a:ln>
        </p:spPr>
        <p:txBody>
          <a:bodyPr/>
          <a:lstStyle/>
          <a:p>
            <a:endParaRPr lang="ko-KR" altLang="en-US">
              <a:ea typeface="Gulim" pitchFamily="34" charset="-127"/>
            </a:endParaRPr>
          </a:p>
        </p:txBody>
      </p:sp>
      <p:sp>
        <p:nvSpPr>
          <p:cNvPr id="95334" name="Line 102"/>
          <p:cNvSpPr>
            <a:spLocks noChangeShapeType="1"/>
          </p:cNvSpPr>
          <p:nvPr/>
        </p:nvSpPr>
        <p:spPr bwMode="auto">
          <a:xfrm flipV="1">
            <a:off x="5517307" y="3448869"/>
            <a:ext cx="0" cy="90487"/>
          </a:xfrm>
          <a:prstGeom prst="line">
            <a:avLst/>
          </a:prstGeom>
          <a:noFill/>
          <a:ln w="7938">
            <a:solidFill>
              <a:srgbClr val="000000"/>
            </a:solidFill>
            <a:miter lim="800000"/>
            <a:headEnd/>
            <a:tailEnd/>
          </a:ln>
        </p:spPr>
        <p:txBody>
          <a:bodyPr/>
          <a:lstStyle/>
          <a:p>
            <a:endParaRPr lang="en-US" dirty="0"/>
          </a:p>
        </p:txBody>
      </p:sp>
      <p:sp>
        <p:nvSpPr>
          <p:cNvPr id="95335" name="Line 103"/>
          <p:cNvSpPr>
            <a:spLocks noChangeShapeType="1"/>
          </p:cNvSpPr>
          <p:nvPr/>
        </p:nvSpPr>
        <p:spPr bwMode="auto">
          <a:xfrm flipV="1">
            <a:off x="5156945" y="3448869"/>
            <a:ext cx="0" cy="90487"/>
          </a:xfrm>
          <a:prstGeom prst="line">
            <a:avLst/>
          </a:prstGeom>
          <a:noFill/>
          <a:ln w="7938">
            <a:solidFill>
              <a:srgbClr val="000000"/>
            </a:solidFill>
            <a:miter lim="800000"/>
            <a:headEnd/>
            <a:tailEnd/>
          </a:ln>
        </p:spPr>
        <p:txBody>
          <a:bodyPr/>
          <a:lstStyle/>
          <a:p>
            <a:endParaRPr lang="en-US" dirty="0"/>
          </a:p>
        </p:txBody>
      </p:sp>
      <p:sp>
        <p:nvSpPr>
          <p:cNvPr id="95336" name="Line 104"/>
          <p:cNvSpPr>
            <a:spLocks noChangeShapeType="1"/>
          </p:cNvSpPr>
          <p:nvPr/>
        </p:nvSpPr>
        <p:spPr bwMode="auto">
          <a:xfrm flipV="1">
            <a:off x="4796582" y="3448869"/>
            <a:ext cx="0" cy="90487"/>
          </a:xfrm>
          <a:prstGeom prst="line">
            <a:avLst/>
          </a:prstGeom>
          <a:noFill/>
          <a:ln w="7938">
            <a:solidFill>
              <a:srgbClr val="000000"/>
            </a:solidFill>
            <a:miter lim="800000"/>
            <a:headEnd/>
            <a:tailEnd/>
          </a:ln>
        </p:spPr>
        <p:txBody>
          <a:bodyPr/>
          <a:lstStyle/>
          <a:p>
            <a:endParaRPr lang="en-US" dirty="0"/>
          </a:p>
        </p:txBody>
      </p:sp>
      <p:sp>
        <p:nvSpPr>
          <p:cNvPr id="95337" name="Line 105"/>
          <p:cNvSpPr>
            <a:spLocks noChangeShapeType="1"/>
          </p:cNvSpPr>
          <p:nvPr/>
        </p:nvSpPr>
        <p:spPr bwMode="auto">
          <a:xfrm flipV="1">
            <a:off x="4433045" y="3448869"/>
            <a:ext cx="0" cy="90487"/>
          </a:xfrm>
          <a:prstGeom prst="line">
            <a:avLst/>
          </a:prstGeom>
          <a:noFill/>
          <a:ln w="7938">
            <a:solidFill>
              <a:srgbClr val="000000"/>
            </a:solidFill>
            <a:miter lim="800000"/>
            <a:headEnd/>
            <a:tailEnd/>
          </a:ln>
        </p:spPr>
        <p:txBody>
          <a:bodyPr/>
          <a:lstStyle/>
          <a:p>
            <a:endParaRPr lang="en-US" dirty="0"/>
          </a:p>
        </p:txBody>
      </p:sp>
      <p:sp>
        <p:nvSpPr>
          <p:cNvPr id="95338" name="Line 106"/>
          <p:cNvSpPr>
            <a:spLocks noChangeShapeType="1"/>
          </p:cNvSpPr>
          <p:nvPr/>
        </p:nvSpPr>
        <p:spPr bwMode="auto">
          <a:xfrm flipV="1">
            <a:off x="4072682" y="3448869"/>
            <a:ext cx="0" cy="90487"/>
          </a:xfrm>
          <a:prstGeom prst="line">
            <a:avLst/>
          </a:prstGeom>
          <a:noFill/>
          <a:ln w="7938">
            <a:solidFill>
              <a:srgbClr val="000000"/>
            </a:solidFill>
            <a:miter lim="800000"/>
            <a:headEnd/>
            <a:tailEnd/>
          </a:ln>
        </p:spPr>
        <p:txBody>
          <a:bodyPr/>
          <a:lstStyle/>
          <a:p>
            <a:endParaRPr lang="en-US" dirty="0"/>
          </a:p>
        </p:txBody>
      </p:sp>
      <p:sp>
        <p:nvSpPr>
          <p:cNvPr id="95339" name="Line 107"/>
          <p:cNvSpPr>
            <a:spLocks noChangeShapeType="1"/>
          </p:cNvSpPr>
          <p:nvPr/>
        </p:nvSpPr>
        <p:spPr bwMode="auto">
          <a:xfrm flipV="1">
            <a:off x="3713907" y="3448869"/>
            <a:ext cx="0" cy="90487"/>
          </a:xfrm>
          <a:prstGeom prst="line">
            <a:avLst/>
          </a:prstGeom>
          <a:noFill/>
          <a:ln w="7938">
            <a:solidFill>
              <a:srgbClr val="000000"/>
            </a:solidFill>
            <a:miter lim="800000"/>
            <a:headEnd/>
            <a:tailEnd/>
          </a:ln>
        </p:spPr>
        <p:txBody>
          <a:bodyPr/>
          <a:lstStyle/>
          <a:p>
            <a:endParaRPr lang="en-US" dirty="0"/>
          </a:p>
        </p:txBody>
      </p:sp>
      <p:sp>
        <p:nvSpPr>
          <p:cNvPr id="95340" name="Line 108"/>
          <p:cNvSpPr>
            <a:spLocks noChangeShapeType="1"/>
          </p:cNvSpPr>
          <p:nvPr/>
        </p:nvSpPr>
        <p:spPr bwMode="auto">
          <a:xfrm flipV="1">
            <a:off x="3348782" y="3448869"/>
            <a:ext cx="0" cy="90487"/>
          </a:xfrm>
          <a:prstGeom prst="line">
            <a:avLst/>
          </a:prstGeom>
          <a:noFill/>
          <a:ln w="7938">
            <a:solidFill>
              <a:srgbClr val="000000"/>
            </a:solidFill>
            <a:miter lim="800000"/>
            <a:headEnd/>
            <a:tailEnd/>
          </a:ln>
        </p:spPr>
        <p:txBody>
          <a:bodyPr/>
          <a:lstStyle/>
          <a:p>
            <a:endParaRPr lang="en-US" dirty="0"/>
          </a:p>
        </p:txBody>
      </p:sp>
      <p:sp>
        <p:nvSpPr>
          <p:cNvPr id="95341" name="Line 109"/>
          <p:cNvSpPr>
            <a:spLocks noChangeShapeType="1"/>
          </p:cNvSpPr>
          <p:nvPr/>
        </p:nvSpPr>
        <p:spPr bwMode="auto">
          <a:xfrm flipV="1">
            <a:off x="2990007" y="3448869"/>
            <a:ext cx="0" cy="90487"/>
          </a:xfrm>
          <a:prstGeom prst="line">
            <a:avLst/>
          </a:prstGeom>
          <a:noFill/>
          <a:ln w="7938">
            <a:solidFill>
              <a:srgbClr val="000000"/>
            </a:solidFill>
            <a:miter lim="800000"/>
            <a:headEnd/>
            <a:tailEnd/>
          </a:ln>
        </p:spPr>
        <p:txBody>
          <a:bodyPr/>
          <a:lstStyle/>
          <a:p>
            <a:endParaRPr lang="en-US" dirty="0"/>
          </a:p>
        </p:txBody>
      </p:sp>
      <p:sp>
        <p:nvSpPr>
          <p:cNvPr id="95342" name="Line 110"/>
          <p:cNvSpPr>
            <a:spLocks noChangeShapeType="1"/>
          </p:cNvSpPr>
          <p:nvPr/>
        </p:nvSpPr>
        <p:spPr bwMode="auto">
          <a:xfrm flipV="1">
            <a:off x="2624882" y="3448869"/>
            <a:ext cx="0" cy="90487"/>
          </a:xfrm>
          <a:prstGeom prst="line">
            <a:avLst/>
          </a:prstGeom>
          <a:noFill/>
          <a:ln w="7938">
            <a:solidFill>
              <a:srgbClr val="000000"/>
            </a:solidFill>
            <a:miter lim="800000"/>
            <a:headEnd/>
            <a:tailEnd/>
          </a:ln>
        </p:spPr>
        <p:txBody>
          <a:bodyPr/>
          <a:lstStyle/>
          <a:p>
            <a:endParaRPr lang="en-US" dirty="0"/>
          </a:p>
        </p:txBody>
      </p:sp>
      <p:sp>
        <p:nvSpPr>
          <p:cNvPr id="95343" name="Line 111"/>
          <p:cNvSpPr>
            <a:spLocks noChangeShapeType="1"/>
          </p:cNvSpPr>
          <p:nvPr/>
        </p:nvSpPr>
        <p:spPr bwMode="auto">
          <a:xfrm flipV="1">
            <a:off x="2266107" y="3448869"/>
            <a:ext cx="0" cy="90487"/>
          </a:xfrm>
          <a:prstGeom prst="line">
            <a:avLst/>
          </a:prstGeom>
          <a:noFill/>
          <a:ln w="7938">
            <a:solidFill>
              <a:srgbClr val="000000"/>
            </a:solidFill>
            <a:miter lim="800000"/>
            <a:headEnd/>
            <a:tailEnd/>
          </a:ln>
        </p:spPr>
        <p:txBody>
          <a:bodyPr/>
          <a:lstStyle/>
          <a:p>
            <a:endParaRPr lang="en-US" dirty="0"/>
          </a:p>
        </p:txBody>
      </p:sp>
      <p:sp>
        <p:nvSpPr>
          <p:cNvPr id="95344" name="Rectangle 112"/>
          <p:cNvSpPr>
            <a:spLocks noChangeArrowheads="1"/>
          </p:cNvSpPr>
          <p:nvPr/>
        </p:nvSpPr>
        <p:spPr bwMode="auto">
          <a:xfrm>
            <a:off x="4399707" y="3563169"/>
            <a:ext cx="71438"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7</a:t>
            </a:r>
            <a:endParaRPr lang="en-US" altLang="ko-KR" dirty="0">
              <a:latin typeface="Tahoma" pitchFamily="34" charset="0"/>
              <a:ea typeface="Gulim" pitchFamily="34" charset="-127"/>
            </a:endParaRPr>
          </a:p>
        </p:txBody>
      </p:sp>
      <p:sp>
        <p:nvSpPr>
          <p:cNvPr id="95345" name="Rectangle 113"/>
          <p:cNvSpPr>
            <a:spLocks noChangeArrowheads="1"/>
          </p:cNvSpPr>
          <p:nvPr/>
        </p:nvSpPr>
        <p:spPr bwMode="auto">
          <a:xfrm>
            <a:off x="4760070" y="3563169"/>
            <a:ext cx="71437"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8</a:t>
            </a:r>
            <a:endParaRPr lang="en-US" altLang="ko-KR" dirty="0">
              <a:latin typeface="Tahoma" pitchFamily="34" charset="0"/>
              <a:ea typeface="Gulim" pitchFamily="34" charset="-127"/>
            </a:endParaRPr>
          </a:p>
        </p:txBody>
      </p:sp>
      <p:sp>
        <p:nvSpPr>
          <p:cNvPr id="95346" name="Rectangle 114"/>
          <p:cNvSpPr>
            <a:spLocks noChangeArrowheads="1"/>
          </p:cNvSpPr>
          <p:nvPr/>
        </p:nvSpPr>
        <p:spPr bwMode="auto">
          <a:xfrm>
            <a:off x="5122020" y="3563169"/>
            <a:ext cx="71437"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9</a:t>
            </a:r>
            <a:endParaRPr lang="en-US" altLang="ko-KR" dirty="0">
              <a:latin typeface="Tahoma" pitchFamily="34" charset="0"/>
              <a:ea typeface="Gulim" pitchFamily="34" charset="-127"/>
            </a:endParaRPr>
          </a:p>
        </p:txBody>
      </p:sp>
      <p:sp>
        <p:nvSpPr>
          <p:cNvPr id="95347" name="Rectangle 115"/>
          <p:cNvSpPr>
            <a:spLocks noChangeArrowheads="1"/>
          </p:cNvSpPr>
          <p:nvPr/>
        </p:nvSpPr>
        <p:spPr bwMode="auto">
          <a:xfrm>
            <a:off x="5449045" y="3563169"/>
            <a:ext cx="142875"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10</a:t>
            </a:r>
            <a:endParaRPr lang="en-US" altLang="ko-KR" dirty="0">
              <a:latin typeface="Tahoma" pitchFamily="34" charset="0"/>
              <a:ea typeface="Gulim" pitchFamily="34" charset="-127"/>
            </a:endParaRPr>
          </a:p>
        </p:txBody>
      </p:sp>
      <p:sp>
        <p:nvSpPr>
          <p:cNvPr id="95348" name="Rectangle 116"/>
          <p:cNvSpPr>
            <a:spLocks noChangeArrowheads="1"/>
          </p:cNvSpPr>
          <p:nvPr/>
        </p:nvSpPr>
        <p:spPr bwMode="auto">
          <a:xfrm>
            <a:off x="4037757" y="3563169"/>
            <a:ext cx="71438"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6</a:t>
            </a:r>
            <a:endParaRPr lang="en-US" altLang="ko-KR" dirty="0">
              <a:latin typeface="Tahoma" pitchFamily="34" charset="0"/>
              <a:ea typeface="Gulim" pitchFamily="34" charset="-127"/>
            </a:endParaRPr>
          </a:p>
        </p:txBody>
      </p:sp>
      <p:sp>
        <p:nvSpPr>
          <p:cNvPr id="95349" name="Rectangle 117"/>
          <p:cNvSpPr>
            <a:spLocks noChangeArrowheads="1"/>
          </p:cNvSpPr>
          <p:nvPr/>
        </p:nvSpPr>
        <p:spPr bwMode="auto">
          <a:xfrm>
            <a:off x="3677395" y="3563169"/>
            <a:ext cx="71437"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5</a:t>
            </a:r>
            <a:endParaRPr lang="en-US" altLang="ko-KR" dirty="0">
              <a:latin typeface="Tahoma" pitchFamily="34" charset="0"/>
              <a:ea typeface="Gulim" pitchFamily="34" charset="-127"/>
            </a:endParaRPr>
          </a:p>
        </p:txBody>
      </p:sp>
      <p:sp>
        <p:nvSpPr>
          <p:cNvPr id="95350" name="Rectangle 118"/>
          <p:cNvSpPr>
            <a:spLocks noChangeArrowheads="1"/>
          </p:cNvSpPr>
          <p:nvPr/>
        </p:nvSpPr>
        <p:spPr bwMode="auto">
          <a:xfrm>
            <a:off x="3315445" y="3563169"/>
            <a:ext cx="71437"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4</a:t>
            </a:r>
            <a:endParaRPr lang="en-US" altLang="ko-KR" dirty="0">
              <a:latin typeface="Tahoma" pitchFamily="34" charset="0"/>
              <a:ea typeface="Gulim" pitchFamily="34" charset="-127"/>
            </a:endParaRPr>
          </a:p>
        </p:txBody>
      </p:sp>
      <p:sp>
        <p:nvSpPr>
          <p:cNvPr id="95351" name="Rectangle 119"/>
          <p:cNvSpPr>
            <a:spLocks noChangeArrowheads="1"/>
          </p:cNvSpPr>
          <p:nvPr/>
        </p:nvSpPr>
        <p:spPr bwMode="auto">
          <a:xfrm>
            <a:off x="2953495" y="3563169"/>
            <a:ext cx="71437"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3</a:t>
            </a:r>
            <a:endParaRPr lang="en-US" altLang="ko-KR" dirty="0">
              <a:latin typeface="Tahoma" pitchFamily="34" charset="0"/>
              <a:ea typeface="Gulim" pitchFamily="34" charset="-127"/>
            </a:endParaRPr>
          </a:p>
        </p:txBody>
      </p:sp>
      <p:sp>
        <p:nvSpPr>
          <p:cNvPr id="95352" name="Rectangle 120"/>
          <p:cNvSpPr>
            <a:spLocks noChangeArrowheads="1"/>
          </p:cNvSpPr>
          <p:nvPr/>
        </p:nvSpPr>
        <p:spPr bwMode="auto">
          <a:xfrm>
            <a:off x="2593132" y="3563169"/>
            <a:ext cx="71438"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2</a:t>
            </a:r>
            <a:endParaRPr lang="en-US" altLang="ko-KR" dirty="0">
              <a:latin typeface="Tahoma" pitchFamily="34" charset="0"/>
              <a:ea typeface="Gulim" pitchFamily="34" charset="-127"/>
            </a:endParaRPr>
          </a:p>
        </p:txBody>
      </p:sp>
      <p:sp>
        <p:nvSpPr>
          <p:cNvPr id="95353" name="Rectangle 121"/>
          <p:cNvSpPr>
            <a:spLocks noChangeArrowheads="1"/>
          </p:cNvSpPr>
          <p:nvPr/>
        </p:nvSpPr>
        <p:spPr bwMode="auto">
          <a:xfrm>
            <a:off x="2231182" y="3563169"/>
            <a:ext cx="71438"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1</a:t>
            </a:r>
            <a:endParaRPr lang="en-US" altLang="ko-KR" dirty="0">
              <a:latin typeface="Tahoma" pitchFamily="34" charset="0"/>
              <a:ea typeface="Gulim" pitchFamily="34" charset="-127"/>
            </a:endParaRPr>
          </a:p>
        </p:txBody>
      </p:sp>
      <p:sp>
        <p:nvSpPr>
          <p:cNvPr id="95354" name="Rectangle 122"/>
          <p:cNvSpPr>
            <a:spLocks noChangeArrowheads="1"/>
          </p:cNvSpPr>
          <p:nvPr/>
        </p:nvSpPr>
        <p:spPr bwMode="auto">
          <a:xfrm>
            <a:off x="1778745" y="3563169"/>
            <a:ext cx="71437" cy="134937"/>
          </a:xfrm>
          <a:prstGeom prst="rect">
            <a:avLst/>
          </a:prstGeom>
          <a:noFill/>
          <a:ln w="9525">
            <a:noFill/>
            <a:miter lim="800000"/>
            <a:headEnd/>
            <a:tailEnd/>
          </a:ln>
        </p:spPr>
        <p:txBody>
          <a:bodyPr wrap="none" lIns="0" tIns="0" rIns="0" bIns="0">
            <a:spAutoFit/>
          </a:bodyPr>
          <a:lstStyle/>
          <a:p>
            <a:pPr marL="1588" indent="-1588"/>
            <a:r>
              <a:rPr lang="en-US" altLang="ko-KR" sz="1100" dirty="0">
                <a:solidFill>
                  <a:srgbClr val="000000"/>
                </a:solidFill>
                <a:latin typeface="Myriad Pro" pitchFamily="34" charset="0"/>
                <a:ea typeface="Gulim" pitchFamily="34" charset="-127"/>
              </a:rPr>
              <a:t>0</a:t>
            </a:r>
            <a:endParaRPr lang="en-US" altLang="ko-KR" dirty="0">
              <a:latin typeface="Tahoma" pitchFamily="34" charset="0"/>
              <a:ea typeface="Gulim" pitchFamily="34" charset="-127"/>
            </a:endParaRPr>
          </a:p>
        </p:txBody>
      </p:sp>
      <p:sp>
        <p:nvSpPr>
          <p:cNvPr id="95355" name="Oval 123"/>
          <p:cNvSpPr>
            <a:spLocks noChangeArrowheads="1"/>
          </p:cNvSpPr>
          <p:nvPr/>
        </p:nvSpPr>
        <p:spPr bwMode="auto">
          <a:xfrm>
            <a:off x="2228007" y="2493194"/>
            <a:ext cx="74613" cy="74612"/>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95356" name="Oval 124"/>
          <p:cNvSpPr>
            <a:spLocks noChangeArrowheads="1"/>
          </p:cNvSpPr>
          <p:nvPr/>
        </p:nvSpPr>
        <p:spPr bwMode="auto">
          <a:xfrm>
            <a:off x="2228007" y="1634356"/>
            <a:ext cx="74613" cy="74613"/>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95357" name="Oval 125"/>
          <p:cNvSpPr>
            <a:spLocks noChangeArrowheads="1"/>
          </p:cNvSpPr>
          <p:nvPr/>
        </p:nvSpPr>
        <p:spPr bwMode="auto">
          <a:xfrm>
            <a:off x="2588370" y="2845619"/>
            <a:ext cx="74612" cy="74612"/>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95358" name="Oval 126"/>
          <p:cNvSpPr>
            <a:spLocks noChangeArrowheads="1"/>
          </p:cNvSpPr>
          <p:nvPr/>
        </p:nvSpPr>
        <p:spPr bwMode="auto">
          <a:xfrm>
            <a:off x="2588370" y="2493194"/>
            <a:ext cx="74612" cy="74612"/>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95359" name="Oval 127"/>
          <p:cNvSpPr>
            <a:spLocks noChangeArrowheads="1"/>
          </p:cNvSpPr>
          <p:nvPr/>
        </p:nvSpPr>
        <p:spPr bwMode="auto">
          <a:xfrm>
            <a:off x="2951907" y="2898006"/>
            <a:ext cx="74613" cy="74613"/>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95360" name="Oval 128"/>
          <p:cNvSpPr>
            <a:spLocks noChangeArrowheads="1"/>
          </p:cNvSpPr>
          <p:nvPr/>
        </p:nvSpPr>
        <p:spPr bwMode="auto">
          <a:xfrm>
            <a:off x="2951907" y="2744019"/>
            <a:ext cx="74613" cy="74612"/>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95361" name="Oval 129"/>
          <p:cNvSpPr>
            <a:spLocks noChangeArrowheads="1"/>
          </p:cNvSpPr>
          <p:nvPr/>
        </p:nvSpPr>
        <p:spPr bwMode="auto">
          <a:xfrm>
            <a:off x="3312270" y="2871019"/>
            <a:ext cx="74612" cy="74612"/>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95362" name="Oval 130"/>
          <p:cNvSpPr>
            <a:spLocks noChangeArrowheads="1"/>
          </p:cNvSpPr>
          <p:nvPr/>
        </p:nvSpPr>
        <p:spPr bwMode="auto">
          <a:xfrm>
            <a:off x="3312270" y="2845619"/>
            <a:ext cx="74612" cy="74612"/>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95363" name="Oval 131"/>
          <p:cNvSpPr>
            <a:spLocks noChangeArrowheads="1"/>
          </p:cNvSpPr>
          <p:nvPr/>
        </p:nvSpPr>
        <p:spPr bwMode="auto">
          <a:xfrm>
            <a:off x="3675807" y="2810694"/>
            <a:ext cx="74613" cy="76200"/>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95364" name="Oval 132"/>
          <p:cNvSpPr>
            <a:spLocks noChangeArrowheads="1"/>
          </p:cNvSpPr>
          <p:nvPr/>
        </p:nvSpPr>
        <p:spPr bwMode="auto">
          <a:xfrm>
            <a:off x="3675807" y="2890069"/>
            <a:ext cx="74613" cy="74612"/>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95365" name="Oval 133"/>
          <p:cNvSpPr>
            <a:spLocks noChangeArrowheads="1"/>
          </p:cNvSpPr>
          <p:nvPr/>
        </p:nvSpPr>
        <p:spPr bwMode="auto">
          <a:xfrm>
            <a:off x="4036170" y="2744019"/>
            <a:ext cx="74612" cy="74612"/>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95366" name="Oval 134"/>
          <p:cNvSpPr>
            <a:spLocks noChangeArrowheads="1"/>
          </p:cNvSpPr>
          <p:nvPr/>
        </p:nvSpPr>
        <p:spPr bwMode="auto">
          <a:xfrm>
            <a:off x="4036170" y="2898006"/>
            <a:ext cx="74612" cy="74613"/>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95367" name="Oval 135"/>
          <p:cNvSpPr>
            <a:spLocks noChangeArrowheads="1"/>
          </p:cNvSpPr>
          <p:nvPr/>
        </p:nvSpPr>
        <p:spPr bwMode="auto">
          <a:xfrm>
            <a:off x="4394945" y="2890069"/>
            <a:ext cx="76200" cy="74612"/>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95368" name="Oval 136"/>
          <p:cNvSpPr>
            <a:spLocks noChangeArrowheads="1"/>
          </p:cNvSpPr>
          <p:nvPr/>
        </p:nvSpPr>
        <p:spPr bwMode="auto">
          <a:xfrm>
            <a:off x="4394945" y="2664644"/>
            <a:ext cx="76200" cy="74612"/>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95369" name="Oval 137"/>
          <p:cNvSpPr>
            <a:spLocks noChangeArrowheads="1"/>
          </p:cNvSpPr>
          <p:nvPr/>
        </p:nvSpPr>
        <p:spPr bwMode="auto">
          <a:xfrm>
            <a:off x="4760070" y="2582094"/>
            <a:ext cx="74612" cy="74612"/>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95370" name="Oval 138"/>
          <p:cNvSpPr>
            <a:spLocks noChangeArrowheads="1"/>
          </p:cNvSpPr>
          <p:nvPr/>
        </p:nvSpPr>
        <p:spPr bwMode="auto">
          <a:xfrm>
            <a:off x="4760070" y="2871019"/>
            <a:ext cx="74612" cy="74612"/>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95371" name="Oval 139"/>
          <p:cNvSpPr>
            <a:spLocks noChangeArrowheads="1"/>
          </p:cNvSpPr>
          <p:nvPr/>
        </p:nvSpPr>
        <p:spPr bwMode="auto">
          <a:xfrm>
            <a:off x="5118845" y="2493194"/>
            <a:ext cx="76200" cy="74612"/>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95372" name="Oval 140"/>
          <p:cNvSpPr>
            <a:spLocks noChangeArrowheads="1"/>
          </p:cNvSpPr>
          <p:nvPr/>
        </p:nvSpPr>
        <p:spPr bwMode="auto">
          <a:xfrm>
            <a:off x="5118845" y="2845619"/>
            <a:ext cx="76200" cy="74612"/>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95373" name="Oval 141"/>
          <p:cNvSpPr>
            <a:spLocks noChangeArrowheads="1"/>
          </p:cNvSpPr>
          <p:nvPr/>
        </p:nvSpPr>
        <p:spPr bwMode="auto">
          <a:xfrm>
            <a:off x="5479207" y="2402706"/>
            <a:ext cx="74613" cy="74613"/>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95374" name="Oval 142"/>
          <p:cNvSpPr>
            <a:spLocks noChangeArrowheads="1"/>
          </p:cNvSpPr>
          <p:nvPr/>
        </p:nvSpPr>
        <p:spPr bwMode="auto">
          <a:xfrm>
            <a:off x="5479207" y="2815456"/>
            <a:ext cx="74613" cy="74613"/>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95375" name="Rectangle 143"/>
          <p:cNvSpPr>
            <a:spLocks noChangeArrowheads="1"/>
          </p:cNvSpPr>
          <p:nvPr/>
        </p:nvSpPr>
        <p:spPr bwMode="auto">
          <a:xfrm>
            <a:off x="4993432" y="2999606"/>
            <a:ext cx="942975" cy="146050"/>
          </a:xfrm>
          <a:prstGeom prst="rect">
            <a:avLst/>
          </a:prstGeom>
          <a:noFill/>
          <a:ln w="9525">
            <a:noFill/>
            <a:miter lim="800000"/>
            <a:headEnd/>
            <a:tailEnd/>
          </a:ln>
        </p:spPr>
        <p:txBody>
          <a:bodyPr wrap="none" lIns="0" tIns="0" rIns="0" bIns="0">
            <a:spAutoFit/>
          </a:bodyPr>
          <a:lstStyle/>
          <a:p>
            <a:pPr marL="1588" indent="-1588"/>
            <a:r>
              <a:rPr lang="en-US" altLang="ko-KR" sz="1200" dirty="0">
                <a:solidFill>
                  <a:srgbClr val="000000"/>
                </a:solidFill>
                <a:latin typeface="Myriad Pro" pitchFamily="34" charset="0"/>
                <a:ea typeface="Gulim" pitchFamily="34" charset="-127"/>
              </a:rPr>
              <a:t>High fixed cost</a:t>
            </a:r>
            <a:endParaRPr lang="en-US" altLang="ko-KR" sz="1200" dirty="0">
              <a:latin typeface="Tahoma" pitchFamily="34" charset="0"/>
              <a:ea typeface="Gulim" pitchFamily="34" charset="-127"/>
            </a:endParaRPr>
          </a:p>
        </p:txBody>
      </p:sp>
      <p:sp>
        <p:nvSpPr>
          <p:cNvPr id="95376" name="Rectangle 144"/>
          <p:cNvSpPr>
            <a:spLocks noChangeArrowheads="1"/>
          </p:cNvSpPr>
          <p:nvPr/>
        </p:nvSpPr>
        <p:spPr bwMode="auto">
          <a:xfrm>
            <a:off x="5029945" y="2177281"/>
            <a:ext cx="906462" cy="146050"/>
          </a:xfrm>
          <a:prstGeom prst="rect">
            <a:avLst/>
          </a:prstGeom>
          <a:noFill/>
          <a:ln w="9525">
            <a:noFill/>
            <a:miter lim="800000"/>
            <a:headEnd/>
            <a:tailEnd/>
          </a:ln>
        </p:spPr>
        <p:txBody>
          <a:bodyPr wrap="none" lIns="0" tIns="0" rIns="0" bIns="0">
            <a:spAutoFit/>
          </a:bodyPr>
          <a:lstStyle/>
          <a:p>
            <a:pPr marL="1588" indent="-1588"/>
            <a:r>
              <a:rPr lang="en-US" altLang="ko-KR" sz="1200" dirty="0">
                <a:solidFill>
                  <a:srgbClr val="000000"/>
                </a:solidFill>
                <a:latin typeface="Myriad Pro" pitchFamily="34" charset="0"/>
                <a:ea typeface="Gulim" pitchFamily="34" charset="-127"/>
              </a:rPr>
              <a:t>Low fixed cost</a:t>
            </a:r>
            <a:endParaRPr lang="en-US" altLang="ko-KR" sz="1200" dirty="0">
              <a:latin typeface="Tahoma" pitchFamily="34" charset="0"/>
              <a:ea typeface="Gulim" pitchFamily="34" charset="-127"/>
            </a:endParaRPr>
          </a:p>
        </p:txBody>
      </p:sp>
      <p:sp>
        <p:nvSpPr>
          <p:cNvPr id="95377" name="Freeform 145"/>
          <p:cNvSpPr>
            <a:spLocks/>
          </p:cNvSpPr>
          <p:nvPr/>
        </p:nvSpPr>
        <p:spPr bwMode="auto">
          <a:xfrm>
            <a:off x="1945433" y="692696"/>
            <a:ext cx="1407978" cy="1022350"/>
          </a:xfrm>
          <a:custGeom>
            <a:avLst/>
            <a:gdLst>
              <a:gd name="T0" fmla="*/ 352 w 352"/>
              <a:gd name="T1" fmla="*/ 120 h 136"/>
              <a:gd name="T2" fmla="*/ 336 w 352"/>
              <a:gd name="T3" fmla="*/ 136 h 136"/>
              <a:gd name="T4" fmla="*/ 16 w 352"/>
              <a:gd name="T5" fmla="*/ 136 h 136"/>
              <a:gd name="T6" fmla="*/ 0 w 352"/>
              <a:gd name="T7" fmla="*/ 120 h 136"/>
              <a:gd name="T8" fmla="*/ 0 w 352"/>
              <a:gd name="T9" fmla="*/ 16 h 136"/>
              <a:gd name="T10" fmla="*/ 16 w 352"/>
              <a:gd name="T11" fmla="*/ 0 h 136"/>
              <a:gd name="T12" fmla="*/ 336 w 352"/>
              <a:gd name="T13" fmla="*/ 0 h 136"/>
              <a:gd name="T14" fmla="*/ 352 w 352"/>
              <a:gd name="T15" fmla="*/ 16 h 136"/>
              <a:gd name="T16" fmla="*/ 352 w 352"/>
              <a:gd name="T17" fmla="*/ 120 h 1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2"/>
              <a:gd name="T28" fmla="*/ 0 h 136"/>
              <a:gd name="T29" fmla="*/ 352 w 352"/>
              <a:gd name="T30" fmla="*/ 136 h 1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2" h="136">
                <a:moveTo>
                  <a:pt x="352" y="120"/>
                </a:moveTo>
                <a:cubicBezTo>
                  <a:pt x="352" y="128"/>
                  <a:pt x="345" y="136"/>
                  <a:pt x="336" y="136"/>
                </a:cubicBezTo>
                <a:cubicBezTo>
                  <a:pt x="16" y="136"/>
                  <a:pt x="16" y="136"/>
                  <a:pt x="16" y="136"/>
                </a:cubicBezTo>
                <a:cubicBezTo>
                  <a:pt x="7" y="136"/>
                  <a:pt x="0" y="128"/>
                  <a:pt x="0" y="120"/>
                </a:cubicBezTo>
                <a:cubicBezTo>
                  <a:pt x="0" y="16"/>
                  <a:pt x="0" y="16"/>
                  <a:pt x="0" y="16"/>
                </a:cubicBezTo>
                <a:cubicBezTo>
                  <a:pt x="0" y="8"/>
                  <a:pt x="7" y="0"/>
                  <a:pt x="16" y="0"/>
                </a:cubicBezTo>
                <a:cubicBezTo>
                  <a:pt x="336" y="0"/>
                  <a:pt x="336" y="0"/>
                  <a:pt x="336" y="0"/>
                </a:cubicBezTo>
                <a:cubicBezTo>
                  <a:pt x="345" y="0"/>
                  <a:pt x="352" y="8"/>
                  <a:pt x="352" y="16"/>
                </a:cubicBezTo>
                <a:lnTo>
                  <a:pt x="352" y="120"/>
                </a:lnTo>
                <a:close/>
              </a:path>
            </a:pathLst>
          </a:custGeom>
          <a:solidFill>
            <a:srgbClr val="D7E2E0"/>
          </a:solidFill>
          <a:ln w="9525">
            <a:noFill/>
            <a:round/>
            <a:headEnd/>
            <a:tailEnd/>
          </a:ln>
        </p:spPr>
        <p:txBody>
          <a:bodyPr/>
          <a:lstStyle/>
          <a:p>
            <a:endParaRPr lang="ko-KR" altLang="en-US">
              <a:ea typeface="Gulim" pitchFamily="34" charset="-127"/>
            </a:endParaRPr>
          </a:p>
        </p:txBody>
      </p:sp>
      <p:sp>
        <p:nvSpPr>
          <p:cNvPr id="95378" name="Freeform 146"/>
          <p:cNvSpPr>
            <a:spLocks/>
          </p:cNvSpPr>
          <p:nvPr/>
        </p:nvSpPr>
        <p:spPr bwMode="auto">
          <a:xfrm>
            <a:off x="3508054" y="880294"/>
            <a:ext cx="2293862" cy="820514"/>
          </a:xfrm>
          <a:custGeom>
            <a:avLst/>
            <a:gdLst>
              <a:gd name="T0" fmla="*/ 352 w 352"/>
              <a:gd name="T1" fmla="*/ 120 h 136"/>
              <a:gd name="T2" fmla="*/ 336 w 352"/>
              <a:gd name="T3" fmla="*/ 136 h 136"/>
              <a:gd name="T4" fmla="*/ 16 w 352"/>
              <a:gd name="T5" fmla="*/ 136 h 136"/>
              <a:gd name="T6" fmla="*/ 0 w 352"/>
              <a:gd name="T7" fmla="*/ 120 h 136"/>
              <a:gd name="T8" fmla="*/ 0 w 352"/>
              <a:gd name="T9" fmla="*/ 16 h 136"/>
              <a:gd name="T10" fmla="*/ 16 w 352"/>
              <a:gd name="T11" fmla="*/ 0 h 136"/>
              <a:gd name="T12" fmla="*/ 336 w 352"/>
              <a:gd name="T13" fmla="*/ 0 h 136"/>
              <a:gd name="T14" fmla="*/ 352 w 352"/>
              <a:gd name="T15" fmla="*/ 16 h 136"/>
              <a:gd name="T16" fmla="*/ 352 w 352"/>
              <a:gd name="T17" fmla="*/ 120 h 1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2"/>
              <a:gd name="T28" fmla="*/ 0 h 136"/>
              <a:gd name="T29" fmla="*/ 352 w 352"/>
              <a:gd name="T30" fmla="*/ 136 h 1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2" h="136">
                <a:moveTo>
                  <a:pt x="352" y="120"/>
                </a:moveTo>
                <a:cubicBezTo>
                  <a:pt x="352" y="128"/>
                  <a:pt x="345" y="136"/>
                  <a:pt x="336" y="136"/>
                </a:cubicBezTo>
                <a:cubicBezTo>
                  <a:pt x="16" y="136"/>
                  <a:pt x="16" y="136"/>
                  <a:pt x="16" y="136"/>
                </a:cubicBezTo>
                <a:cubicBezTo>
                  <a:pt x="7" y="136"/>
                  <a:pt x="0" y="128"/>
                  <a:pt x="0" y="120"/>
                </a:cubicBezTo>
                <a:cubicBezTo>
                  <a:pt x="0" y="16"/>
                  <a:pt x="0" y="16"/>
                  <a:pt x="0" y="16"/>
                </a:cubicBezTo>
                <a:cubicBezTo>
                  <a:pt x="0" y="8"/>
                  <a:pt x="7" y="0"/>
                  <a:pt x="16" y="0"/>
                </a:cubicBezTo>
                <a:cubicBezTo>
                  <a:pt x="336" y="0"/>
                  <a:pt x="336" y="0"/>
                  <a:pt x="336" y="0"/>
                </a:cubicBezTo>
                <a:cubicBezTo>
                  <a:pt x="345" y="0"/>
                  <a:pt x="352" y="8"/>
                  <a:pt x="352" y="16"/>
                </a:cubicBezTo>
                <a:lnTo>
                  <a:pt x="352" y="120"/>
                </a:lnTo>
                <a:close/>
              </a:path>
            </a:pathLst>
          </a:custGeom>
          <a:solidFill>
            <a:srgbClr val="D7E2E0"/>
          </a:solidFill>
          <a:ln w="9525">
            <a:noFill/>
            <a:round/>
            <a:headEnd/>
            <a:tailEnd/>
          </a:ln>
        </p:spPr>
        <p:txBody>
          <a:bodyPr/>
          <a:lstStyle/>
          <a:p>
            <a:endParaRPr lang="ko-KR" altLang="en-US">
              <a:ea typeface="Gulim" pitchFamily="34" charset="-127"/>
            </a:endParaRPr>
          </a:p>
        </p:txBody>
      </p:sp>
      <p:sp>
        <p:nvSpPr>
          <p:cNvPr id="95405" name="Rectangle 173"/>
          <p:cNvSpPr>
            <a:spLocks noChangeArrowheads="1"/>
          </p:cNvSpPr>
          <p:nvPr/>
        </p:nvSpPr>
        <p:spPr bwMode="auto">
          <a:xfrm>
            <a:off x="5569695" y="2790056"/>
            <a:ext cx="102592" cy="184666"/>
          </a:xfrm>
          <a:prstGeom prst="rect">
            <a:avLst/>
          </a:prstGeom>
          <a:noFill/>
          <a:ln w="9525">
            <a:noFill/>
            <a:miter lim="800000"/>
            <a:headEnd/>
            <a:tailEnd/>
          </a:ln>
        </p:spPr>
        <p:txBody>
          <a:bodyPr wrap="none" lIns="0" tIns="0" rIns="0" bIns="0">
            <a:spAutoFit/>
          </a:bodyPr>
          <a:lstStyle/>
          <a:p>
            <a:pPr marL="1588" indent="-1588"/>
            <a:r>
              <a:rPr lang="en-US" altLang="ko-KR" sz="1200" i="1" dirty="0">
                <a:solidFill>
                  <a:srgbClr val="000000"/>
                </a:solidFill>
                <a:latin typeface="Myriad Pro" pitchFamily="34" charset="0"/>
                <a:ea typeface="Gulim" pitchFamily="34" charset="-127"/>
              </a:rPr>
              <a:t>A</a:t>
            </a:r>
            <a:endParaRPr lang="en-US" altLang="ko-KR" i="1" dirty="0">
              <a:latin typeface="Tahoma" pitchFamily="34" charset="0"/>
              <a:ea typeface="Gulim" pitchFamily="34" charset="-127"/>
            </a:endParaRPr>
          </a:p>
        </p:txBody>
      </p:sp>
      <p:sp>
        <p:nvSpPr>
          <p:cNvPr id="95406" name="Rectangle 174"/>
          <p:cNvSpPr>
            <a:spLocks noChangeArrowheads="1"/>
          </p:cNvSpPr>
          <p:nvPr/>
        </p:nvSpPr>
        <p:spPr bwMode="auto">
          <a:xfrm>
            <a:off x="5649070" y="2790056"/>
            <a:ext cx="94578" cy="184666"/>
          </a:xfrm>
          <a:prstGeom prst="rect">
            <a:avLst/>
          </a:prstGeom>
          <a:noFill/>
          <a:ln w="9525">
            <a:noFill/>
            <a:miter lim="800000"/>
            <a:headEnd/>
            <a:tailEnd/>
          </a:ln>
        </p:spPr>
        <p:txBody>
          <a:bodyPr wrap="none" lIns="0" tIns="0" rIns="0" bIns="0">
            <a:spAutoFit/>
          </a:bodyPr>
          <a:lstStyle/>
          <a:p>
            <a:pPr marL="1588" indent="-1588"/>
            <a:r>
              <a:rPr lang="en-US" altLang="ko-KR" sz="1200" i="1" dirty="0">
                <a:solidFill>
                  <a:srgbClr val="000000"/>
                </a:solidFill>
                <a:latin typeface="Myriad Pro" pitchFamily="34" charset="0"/>
                <a:ea typeface="Gulim" pitchFamily="34" charset="-127"/>
              </a:rPr>
              <a:t>T</a:t>
            </a:r>
            <a:endParaRPr lang="en-US" altLang="ko-KR" sz="1200" i="1" dirty="0">
              <a:latin typeface="Tahoma" pitchFamily="34" charset="0"/>
              <a:ea typeface="Gulim" pitchFamily="34" charset="-127"/>
            </a:endParaRPr>
          </a:p>
        </p:txBody>
      </p:sp>
      <p:sp>
        <p:nvSpPr>
          <p:cNvPr id="95407" name="Rectangle 175"/>
          <p:cNvSpPr>
            <a:spLocks noChangeArrowheads="1"/>
          </p:cNvSpPr>
          <p:nvPr/>
        </p:nvSpPr>
        <p:spPr bwMode="auto">
          <a:xfrm>
            <a:off x="5724128" y="2780928"/>
            <a:ext cx="110608" cy="184666"/>
          </a:xfrm>
          <a:prstGeom prst="rect">
            <a:avLst/>
          </a:prstGeom>
          <a:noFill/>
          <a:ln w="9525">
            <a:noFill/>
            <a:miter lim="800000"/>
            <a:headEnd/>
            <a:tailEnd/>
          </a:ln>
        </p:spPr>
        <p:txBody>
          <a:bodyPr wrap="none" lIns="0" tIns="0" rIns="0" bIns="0">
            <a:spAutoFit/>
          </a:bodyPr>
          <a:lstStyle/>
          <a:p>
            <a:pPr marL="1588" indent="-1588"/>
            <a:r>
              <a:rPr lang="en-US" altLang="ko-KR" sz="1200" i="1" dirty="0">
                <a:solidFill>
                  <a:srgbClr val="000000"/>
                </a:solidFill>
                <a:latin typeface="Myriad Pro" pitchFamily="34" charset="0"/>
                <a:ea typeface="Gulim" pitchFamily="34" charset="-127"/>
              </a:rPr>
              <a:t>C</a:t>
            </a:r>
            <a:endParaRPr lang="en-US" altLang="ko-KR" i="1" dirty="0">
              <a:latin typeface="Tahoma" pitchFamily="34" charset="0"/>
              <a:ea typeface="Gulim" pitchFamily="34" charset="-127"/>
            </a:endParaRPr>
          </a:p>
        </p:txBody>
      </p:sp>
      <p:sp>
        <p:nvSpPr>
          <p:cNvPr id="95408" name="Rectangle 176"/>
          <p:cNvSpPr>
            <a:spLocks noChangeArrowheads="1"/>
          </p:cNvSpPr>
          <p:nvPr/>
        </p:nvSpPr>
        <p:spPr bwMode="auto">
          <a:xfrm>
            <a:off x="5806232" y="2866256"/>
            <a:ext cx="77788" cy="146050"/>
          </a:xfrm>
          <a:prstGeom prst="rect">
            <a:avLst/>
          </a:prstGeom>
          <a:noFill/>
          <a:ln w="9525">
            <a:noFill/>
            <a:miter lim="800000"/>
            <a:headEnd/>
            <a:tailEnd/>
          </a:ln>
        </p:spPr>
        <p:txBody>
          <a:bodyPr wrap="none" lIns="0" tIns="0" rIns="0" bIns="0">
            <a:spAutoFit/>
          </a:bodyPr>
          <a:lstStyle/>
          <a:p>
            <a:pPr marL="1588" indent="-1588"/>
            <a:r>
              <a:rPr lang="en-US" altLang="ko-KR" sz="1200" dirty="0">
                <a:solidFill>
                  <a:srgbClr val="000000"/>
                </a:solidFill>
                <a:latin typeface="Myriad Pro" pitchFamily="34" charset="0"/>
                <a:ea typeface="Gulim" pitchFamily="34" charset="-127"/>
              </a:rPr>
              <a:t>2</a:t>
            </a:r>
            <a:endParaRPr lang="en-US" altLang="ko-KR" sz="1200" dirty="0">
              <a:latin typeface="Tahoma" pitchFamily="34" charset="0"/>
              <a:ea typeface="Gulim" pitchFamily="34" charset="-127"/>
            </a:endParaRPr>
          </a:p>
        </p:txBody>
      </p:sp>
      <p:sp>
        <p:nvSpPr>
          <p:cNvPr id="95409" name="Rectangle 177"/>
          <p:cNvSpPr>
            <a:spLocks noChangeArrowheads="1"/>
          </p:cNvSpPr>
          <p:nvPr/>
        </p:nvSpPr>
        <p:spPr bwMode="auto">
          <a:xfrm>
            <a:off x="5566520" y="2374131"/>
            <a:ext cx="102592" cy="184666"/>
          </a:xfrm>
          <a:prstGeom prst="rect">
            <a:avLst/>
          </a:prstGeom>
          <a:noFill/>
          <a:ln w="9525">
            <a:noFill/>
            <a:miter lim="800000"/>
            <a:headEnd/>
            <a:tailEnd/>
          </a:ln>
        </p:spPr>
        <p:txBody>
          <a:bodyPr wrap="none" lIns="0" tIns="0" rIns="0" bIns="0">
            <a:spAutoFit/>
          </a:bodyPr>
          <a:lstStyle/>
          <a:p>
            <a:pPr marL="1588" indent="-1588"/>
            <a:r>
              <a:rPr lang="en-US" altLang="ko-KR" sz="1200" i="1" dirty="0">
                <a:solidFill>
                  <a:srgbClr val="000000"/>
                </a:solidFill>
                <a:latin typeface="Myriad Pro" pitchFamily="34" charset="0"/>
                <a:ea typeface="Gulim" pitchFamily="34" charset="-127"/>
              </a:rPr>
              <a:t>A</a:t>
            </a:r>
            <a:endParaRPr lang="en-US" altLang="ko-KR" sz="1200" i="1" dirty="0">
              <a:latin typeface="Tahoma" pitchFamily="34" charset="0"/>
              <a:ea typeface="Gulim" pitchFamily="34" charset="-127"/>
            </a:endParaRPr>
          </a:p>
        </p:txBody>
      </p:sp>
      <p:sp>
        <p:nvSpPr>
          <p:cNvPr id="95410" name="Rectangle 178"/>
          <p:cNvSpPr>
            <a:spLocks noChangeArrowheads="1"/>
          </p:cNvSpPr>
          <p:nvPr/>
        </p:nvSpPr>
        <p:spPr bwMode="auto">
          <a:xfrm>
            <a:off x="5647482" y="2374131"/>
            <a:ext cx="94578" cy="184666"/>
          </a:xfrm>
          <a:prstGeom prst="rect">
            <a:avLst/>
          </a:prstGeom>
          <a:noFill/>
          <a:ln w="9525">
            <a:noFill/>
            <a:miter lim="800000"/>
            <a:headEnd/>
            <a:tailEnd/>
          </a:ln>
        </p:spPr>
        <p:txBody>
          <a:bodyPr wrap="none" lIns="0" tIns="0" rIns="0" bIns="0">
            <a:spAutoFit/>
          </a:bodyPr>
          <a:lstStyle/>
          <a:p>
            <a:pPr marL="1588" indent="-1588"/>
            <a:r>
              <a:rPr lang="en-US" altLang="ko-KR" sz="1200" i="1" dirty="0">
                <a:solidFill>
                  <a:srgbClr val="000000"/>
                </a:solidFill>
                <a:latin typeface="Myriad Pro" pitchFamily="34" charset="0"/>
                <a:ea typeface="Gulim" pitchFamily="34" charset="-127"/>
              </a:rPr>
              <a:t>T</a:t>
            </a:r>
            <a:endParaRPr lang="en-US" altLang="ko-KR" i="1" dirty="0">
              <a:latin typeface="Tahoma" pitchFamily="34" charset="0"/>
              <a:ea typeface="Gulim" pitchFamily="34" charset="-127"/>
            </a:endParaRPr>
          </a:p>
        </p:txBody>
      </p:sp>
      <p:sp>
        <p:nvSpPr>
          <p:cNvPr id="95411" name="Rectangle 179"/>
          <p:cNvSpPr>
            <a:spLocks noChangeArrowheads="1"/>
          </p:cNvSpPr>
          <p:nvPr/>
        </p:nvSpPr>
        <p:spPr bwMode="auto">
          <a:xfrm>
            <a:off x="5717332" y="2374131"/>
            <a:ext cx="110608" cy="184666"/>
          </a:xfrm>
          <a:prstGeom prst="rect">
            <a:avLst/>
          </a:prstGeom>
          <a:noFill/>
          <a:ln w="9525">
            <a:noFill/>
            <a:miter lim="800000"/>
            <a:headEnd/>
            <a:tailEnd/>
          </a:ln>
        </p:spPr>
        <p:txBody>
          <a:bodyPr wrap="none" lIns="0" tIns="0" rIns="0" bIns="0">
            <a:spAutoFit/>
          </a:bodyPr>
          <a:lstStyle/>
          <a:p>
            <a:pPr marL="1588" indent="-1588"/>
            <a:r>
              <a:rPr lang="en-US" altLang="ko-KR" sz="1200" i="1" dirty="0">
                <a:solidFill>
                  <a:srgbClr val="000000"/>
                </a:solidFill>
                <a:latin typeface="Myriad Pro" pitchFamily="34" charset="0"/>
                <a:ea typeface="Gulim" pitchFamily="34" charset="-127"/>
              </a:rPr>
              <a:t>C</a:t>
            </a:r>
            <a:endParaRPr lang="en-US" altLang="ko-KR" i="1" dirty="0">
              <a:latin typeface="Tahoma" pitchFamily="34" charset="0"/>
              <a:ea typeface="Gulim" pitchFamily="34" charset="-127"/>
            </a:endParaRPr>
          </a:p>
        </p:txBody>
      </p:sp>
      <p:sp>
        <p:nvSpPr>
          <p:cNvPr id="95412" name="Rectangle 180"/>
          <p:cNvSpPr>
            <a:spLocks noChangeArrowheads="1"/>
          </p:cNvSpPr>
          <p:nvPr/>
        </p:nvSpPr>
        <p:spPr bwMode="auto">
          <a:xfrm>
            <a:off x="5804645" y="2448744"/>
            <a:ext cx="77787" cy="146050"/>
          </a:xfrm>
          <a:prstGeom prst="rect">
            <a:avLst/>
          </a:prstGeom>
          <a:noFill/>
          <a:ln w="9525">
            <a:noFill/>
            <a:miter lim="800000"/>
            <a:headEnd/>
            <a:tailEnd/>
          </a:ln>
        </p:spPr>
        <p:txBody>
          <a:bodyPr wrap="none" lIns="0" tIns="0" rIns="0" bIns="0">
            <a:spAutoFit/>
          </a:bodyPr>
          <a:lstStyle/>
          <a:p>
            <a:pPr marL="1588" indent="-1588"/>
            <a:r>
              <a:rPr lang="en-US" altLang="ko-KR" sz="1200" dirty="0">
                <a:solidFill>
                  <a:srgbClr val="000000"/>
                </a:solidFill>
                <a:latin typeface="Myriad Pro" pitchFamily="34" charset="0"/>
                <a:ea typeface="Gulim" pitchFamily="34" charset="-127"/>
              </a:rPr>
              <a:t>1</a:t>
            </a:r>
            <a:endParaRPr lang="en-US" altLang="ko-KR" sz="1200" dirty="0">
              <a:latin typeface="Tahoma" pitchFamily="34" charset="0"/>
              <a:ea typeface="Gulim" pitchFamily="34" charset="-127"/>
            </a:endParaRPr>
          </a:p>
        </p:txBody>
      </p:sp>
      <p:sp>
        <p:nvSpPr>
          <p:cNvPr id="95413" name="Freeform 181"/>
          <p:cNvSpPr>
            <a:spLocks/>
          </p:cNvSpPr>
          <p:nvPr/>
        </p:nvSpPr>
        <p:spPr bwMode="auto">
          <a:xfrm>
            <a:off x="1972420" y="1763036"/>
            <a:ext cx="1298575" cy="93663"/>
          </a:xfrm>
          <a:custGeom>
            <a:avLst/>
            <a:gdLst>
              <a:gd name="T0" fmla="*/ 346 w 346"/>
              <a:gd name="T1" fmla="*/ 25 h 25"/>
              <a:gd name="T2" fmla="*/ 330 w 346"/>
              <a:gd name="T3" fmla="*/ 10 h 25"/>
              <a:gd name="T4" fmla="*/ 184 w 346"/>
              <a:gd name="T5" fmla="*/ 10 h 25"/>
              <a:gd name="T6" fmla="*/ 173 w 346"/>
              <a:gd name="T7" fmla="*/ 0 h 25"/>
              <a:gd name="T8" fmla="*/ 163 w 346"/>
              <a:gd name="T9" fmla="*/ 10 h 25"/>
              <a:gd name="T10" fmla="*/ 16 w 346"/>
              <a:gd name="T11" fmla="*/ 10 h 25"/>
              <a:gd name="T12" fmla="*/ 0 w 346"/>
              <a:gd name="T13" fmla="*/ 25 h 25"/>
              <a:gd name="T14" fmla="*/ 0 60000 65536"/>
              <a:gd name="T15" fmla="*/ 0 60000 65536"/>
              <a:gd name="T16" fmla="*/ 0 60000 65536"/>
              <a:gd name="T17" fmla="*/ 0 60000 65536"/>
              <a:gd name="T18" fmla="*/ 0 60000 65536"/>
              <a:gd name="T19" fmla="*/ 0 60000 65536"/>
              <a:gd name="T20" fmla="*/ 0 60000 65536"/>
              <a:gd name="T21" fmla="*/ 0 w 346"/>
              <a:gd name="T22" fmla="*/ 0 h 25"/>
              <a:gd name="T23" fmla="*/ 346 w 346"/>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6" h="25">
                <a:moveTo>
                  <a:pt x="346" y="25"/>
                </a:moveTo>
                <a:cubicBezTo>
                  <a:pt x="346" y="14"/>
                  <a:pt x="343" y="10"/>
                  <a:pt x="330" y="10"/>
                </a:cubicBezTo>
                <a:cubicBezTo>
                  <a:pt x="327" y="10"/>
                  <a:pt x="186" y="10"/>
                  <a:pt x="184" y="10"/>
                </a:cubicBezTo>
                <a:cubicBezTo>
                  <a:pt x="180" y="10"/>
                  <a:pt x="173" y="7"/>
                  <a:pt x="173" y="0"/>
                </a:cubicBezTo>
                <a:cubicBezTo>
                  <a:pt x="173" y="7"/>
                  <a:pt x="166" y="10"/>
                  <a:pt x="163" y="10"/>
                </a:cubicBezTo>
                <a:cubicBezTo>
                  <a:pt x="160" y="10"/>
                  <a:pt x="19" y="10"/>
                  <a:pt x="16" y="10"/>
                </a:cubicBezTo>
                <a:cubicBezTo>
                  <a:pt x="3" y="10"/>
                  <a:pt x="0" y="14"/>
                  <a:pt x="0" y="25"/>
                </a:cubicBezTo>
              </a:path>
            </a:pathLst>
          </a:custGeom>
          <a:noFill/>
          <a:ln w="23813">
            <a:solidFill>
              <a:srgbClr val="6D6F71"/>
            </a:solidFill>
            <a:round/>
            <a:headEnd/>
            <a:tailEnd/>
          </a:ln>
        </p:spPr>
        <p:txBody>
          <a:bodyPr/>
          <a:lstStyle/>
          <a:p>
            <a:endParaRPr lang="ko-KR" altLang="en-US">
              <a:ea typeface="Gulim" pitchFamily="34" charset="-127"/>
            </a:endParaRPr>
          </a:p>
        </p:txBody>
      </p:sp>
      <p:sp>
        <p:nvSpPr>
          <p:cNvPr id="95414" name="Freeform 182"/>
          <p:cNvSpPr>
            <a:spLocks/>
          </p:cNvSpPr>
          <p:nvPr/>
        </p:nvSpPr>
        <p:spPr bwMode="auto">
          <a:xfrm>
            <a:off x="3431332" y="1751161"/>
            <a:ext cx="2397125" cy="93663"/>
          </a:xfrm>
          <a:custGeom>
            <a:avLst/>
            <a:gdLst>
              <a:gd name="T0" fmla="*/ 639 w 639"/>
              <a:gd name="T1" fmla="*/ 25 h 25"/>
              <a:gd name="T2" fmla="*/ 623 w 639"/>
              <a:gd name="T3" fmla="*/ 10 h 25"/>
              <a:gd name="T4" fmla="*/ 326 w 639"/>
              <a:gd name="T5" fmla="*/ 10 h 25"/>
              <a:gd name="T6" fmla="*/ 316 w 639"/>
              <a:gd name="T7" fmla="*/ 0 h 25"/>
              <a:gd name="T8" fmla="*/ 305 w 639"/>
              <a:gd name="T9" fmla="*/ 10 h 25"/>
              <a:gd name="T10" fmla="*/ 16 w 639"/>
              <a:gd name="T11" fmla="*/ 10 h 25"/>
              <a:gd name="T12" fmla="*/ 0 w 639"/>
              <a:gd name="T13" fmla="*/ 25 h 25"/>
              <a:gd name="T14" fmla="*/ 0 60000 65536"/>
              <a:gd name="T15" fmla="*/ 0 60000 65536"/>
              <a:gd name="T16" fmla="*/ 0 60000 65536"/>
              <a:gd name="T17" fmla="*/ 0 60000 65536"/>
              <a:gd name="T18" fmla="*/ 0 60000 65536"/>
              <a:gd name="T19" fmla="*/ 0 60000 65536"/>
              <a:gd name="T20" fmla="*/ 0 60000 65536"/>
              <a:gd name="T21" fmla="*/ 0 w 639"/>
              <a:gd name="T22" fmla="*/ 0 h 25"/>
              <a:gd name="T23" fmla="*/ 639 w 63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9" h="25">
                <a:moveTo>
                  <a:pt x="639" y="25"/>
                </a:moveTo>
                <a:cubicBezTo>
                  <a:pt x="639" y="14"/>
                  <a:pt x="636" y="10"/>
                  <a:pt x="623" y="10"/>
                </a:cubicBezTo>
                <a:cubicBezTo>
                  <a:pt x="620" y="10"/>
                  <a:pt x="329" y="10"/>
                  <a:pt x="326" y="10"/>
                </a:cubicBezTo>
                <a:cubicBezTo>
                  <a:pt x="323" y="10"/>
                  <a:pt x="316" y="7"/>
                  <a:pt x="316" y="0"/>
                </a:cubicBezTo>
                <a:cubicBezTo>
                  <a:pt x="316" y="7"/>
                  <a:pt x="309" y="10"/>
                  <a:pt x="305" y="10"/>
                </a:cubicBezTo>
                <a:cubicBezTo>
                  <a:pt x="303" y="10"/>
                  <a:pt x="19" y="10"/>
                  <a:pt x="16" y="10"/>
                </a:cubicBezTo>
                <a:cubicBezTo>
                  <a:pt x="3" y="10"/>
                  <a:pt x="0" y="14"/>
                  <a:pt x="0" y="25"/>
                </a:cubicBezTo>
              </a:path>
            </a:pathLst>
          </a:custGeom>
          <a:noFill/>
          <a:ln w="23813">
            <a:solidFill>
              <a:srgbClr val="6D6F71"/>
            </a:solidFill>
            <a:round/>
            <a:headEnd/>
            <a:tailEnd/>
          </a:ln>
        </p:spPr>
        <p:txBody>
          <a:bodyPr/>
          <a:lstStyle/>
          <a:p>
            <a:endParaRPr lang="ko-KR" altLang="en-US">
              <a:ea typeface="Gulim" pitchFamily="34" charset="-127"/>
            </a:endParaRPr>
          </a:p>
        </p:txBody>
      </p:sp>
      <p:sp>
        <p:nvSpPr>
          <p:cNvPr id="95434" name="Rectangle 202"/>
          <p:cNvSpPr>
            <a:spLocks noChangeArrowheads="1"/>
          </p:cNvSpPr>
          <p:nvPr/>
        </p:nvSpPr>
        <p:spPr bwMode="auto">
          <a:xfrm>
            <a:off x="1996232" y="695598"/>
            <a:ext cx="1268812" cy="1077218"/>
          </a:xfrm>
          <a:prstGeom prst="rect">
            <a:avLst/>
          </a:prstGeom>
          <a:noFill/>
          <a:ln w="9525">
            <a:noFill/>
            <a:miter lim="800000"/>
            <a:headEnd/>
            <a:tailEnd/>
          </a:ln>
        </p:spPr>
        <p:txBody>
          <a:bodyPr wrap="square" lIns="0" tIns="0" rIns="0" bIns="0">
            <a:spAutoFit/>
          </a:bodyPr>
          <a:lstStyle/>
          <a:p>
            <a:pPr marL="1588" indent="-1588" algn="ctr"/>
            <a:r>
              <a:rPr lang="en-US" altLang="ko-KR" sz="1400" dirty="0">
                <a:solidFill>
                  <a:srgbClr val="000000"/>
                </a:solidFill>
                <a:latin typeface="Myriad Pro" pitchFamily="34" charset="0"/>
                <a:ea typeface="Gulim" pitchFamily="34" charset="-127"/>
              </a:rPr>
              <a:t>At low output levels, low fixed cost yields lower average total cost</a:t>
            </a:r>
            <a:endParaRPr lang="en-US" altLang="ko-KR" sz="1400" dirty="0">
              <a:latin typeface="Tahoma" pitchFamily="34" charset="0"/>
              <a:ea typeface="Gulim" pitchFamily="34" charset="-127"/>
            </a:endParaRPr>
          </a:p>
        </p:txBody>
      </p:sp>
      <p:sp>
        <p:nvSpPr>
          <p:cNvPr id="95435" name="Rectangle 203"/>
          <p:cNvSpPr>
            <a:spLocks noChangeArrowheads="1"/>
          </p:cNvSpPr>
          <p:nvPr/>
        </p:nvSpPr>
        <p:spPr bwMode="auto">
          <a:xfrm>
            <a:off x="3580771" y="955462"/>
            <a:ext cx="2162877" cy="646331"/>
          </a:xfrm>
          <a:prstGeom prst="rect">
            <a:avLst/>
          </a:prstGeom>
          <a:noFill/>
          <a:ln w="9525">
            <a:noFill/>
            <a:miter lim="800000"/>
            <a:headEnd/>
            <a:tailEnd/>
          </a:ln>
        </p:spPr>
        <p:txBody>
          <a:bodyPr wrap="square" lIns="0" tIns="0" rIns="0" bIns="0">
            <a:spAutoFit/>
          </a:bodyPr>
          <a:lstStyle/>
          <a:p>
            <a:pPr marL="1588" indent="-1588" algn="ctr"/>
            <a:r>
              <a:rPr lang="en-US" altLang="ko-KR" sz="1400" dirty="0">
                <a:solidFill>
                  <a:srgbClr val="000000"/>
                </a:solidFill>
                <a:latin typeface="Myriad Pro" pitchFamily="34" charset="0"/>
                <a:ea typeface="Gulim" pitchFamily="34" charset="-127"/>
              </a:rPr>
              <a:t>At high output levels, high fixed cost yields lower average total cost</a:t>
            </a:r>
            <a:endParaRPr lang="en-US" altLang="ko-KR" sz="1400" dirty="0">
              <a:latin typeface="Tahoma" pitchFamily="34" charset="0"/>
              <a:ea typeface="Gulim"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3981"/>
                                        </p:tgtEl>
                                        <p:attrNameLst>
                                          <p:attrName>style.visibility</p:attrName>
                                        </p:attrNameLst>
                                      </p:cBhvr>
                                      <p:to>
                                        <p:strVal val="visible"/>
                                      </p:to>
                                    </p:set>
                                    <p:animEffect transition="in" filter="wipe(up)">
                                      <p:cBhvr>
                                        <p:cTn id="7" dur="500"/>
                                        <p:tgtEl>
                                          <p:spTgt spid="8398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532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532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532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532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532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532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532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532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532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533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535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533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533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533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533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9533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9533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9533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9533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534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534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95342"/>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9534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9534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95345"/>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9534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9534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9534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95349"/>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9535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95331"/>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95351"/>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9535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9535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95368"/>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9536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95371"/>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95373"/>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95376"/>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95409"/>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95410"/>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95411"/>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95412"/>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95365"/>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9536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95362"/>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95359"/>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95357"/>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95355"/>
                                        </p:tgtEl>
                                        <p:attrNameLst>
                                          <p:attrName>style.visibility</p:attrName>
                                        </p:attrNameLst>
                                      </p:cBhvr>
                                      <p:to>
                                        <p:strVal val="visible"/>
                                      </p:to>
                                    </p:set>
                                  </p:childTnLst>
                                </p:cTn>
                              </p:par>
                              <p:par>
                                <p:cTn id="112" presetID="22" presetClass="entr" presetSubtype="8" fill="hold" grpId="0" nodeType="withEffect">
                                  <p:stCondLst>
                                    <p:cond delay="0"/>
                                  </p:stCondLst>
                                  <p:childTnLst>
                                    <p:set>
                                      <p:cBhvr>
                                        <p:cTn id="113" dur="1" fill="hold">
                                          <p:stCondLst>
                                            <p:cond delay="0"/>
                                          </p:stCondLst>
                                        </p:cTn>
                                        <p:tgtEl>
                                          <p:spTgt spid="95252"/>
                                        </p:tgtEl>
                                        <p:attrNameLst>
                                          <p:attrName>style.visibility</p:attrName>
                                        </p:attrNameLst>
                                      </p:cBhvr>
                                      <p:to>
                                        <p:strVal val="visible"/>
                                      </p:to>
                                    </p:set>
                                    <p:animEffect transition="in" filter="wipe(left)">
                                      <p:cBhvr>
                                        <p:cTn id="114" dur="500"/>
                                        <p:tgtEl>
                                          <p:spTgt spid="95252"/>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9537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537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9537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9537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9540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9540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540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9540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95367"/>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95366"/>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9536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535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95356"/>
                                        </p:tgtEl>
                                        <p:attrNameLst>
                                          <p:attrName>style.visibility</p:attrName>
                                        </p:attrNameLst>
                                      </p:cBhvr>
                                      <p:to>
                                        <p:strVal val="visible"/>
                                      </p:to>
                                    </p:set>
                                  </p:childTnLst>
                                </p:cTn>
                              </p:par>
                              <p:par>
                                <p:cTn id="143" presetID="22" presetClass="entr" presetSubtype="8" fill="hold" grpId="0" nodeType="withEffect">
                                  <p:stCondLst>
                                    <p:cond delay="0"/>
                                  </p:stCondLst>
                                  <p:childTnLst>
                                    <p:set>
                                      <p:cBhvr>
                                        <p:cTn id="144" dur="1" fill="hold">
                                          <p:stCondLst>
                                            <p:cond delay="0"/>
                                          </p:stCondLst>
                                        </p:cTn>
                                        <p:tgtEl>
                                          <p:spTgt spid="95251"/>
                                        </p:tgtEl>
                                        <p:attrNameLst>
                                          <p:attrName>style.visibility</p:attrName>
                                        </p:attrNameLst>
                                      </p:cBhvr>
                                      <p:to>
                                        <p:strVal val="visible"/>
                                      </p:to>
                                    </p:set>
                                    <p:animEffect transition="in" filter="wipe(left)">
                                      <p:cBhvr>
                                        <p:cTn id="145" dur="500"/>
                                        <p:tgtEl>
                                          <p:spTgt spid="95251"/>
                                        </p:tgtEl>
                                      </p:cBhvr>
                                    </p:animEffect>
                                  </p:childTnLst>
                                </p:cTn>
                              </p:par>
                              <p:par>
                                <p:cTn id="146" presetID="1" presetClass="entr" presetSubtype="0" fill="hold" grpId="0" nodeType="withEffect">
                                  <p:stCondLst>
                                    <p:cond delay="0"/>
                                  </p:stCondLst>
                                  <p:childTnLst>
                                    <p:set>
                                      <p:cBhvr>
                                        <p:cTn id="147" dur="1" fill="hold">
                                          <p:stCondLst>
                                            <p:cond delay="0"/>
                                          </p:stCondLst>
                                        </p:cTn>
                                        <p:tgtEl>
                                          <p:spTgt spid="95364"/>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95361"/>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grpId="0" nodeType="clickEffect">
                                  <p:stCondLst>
                                    <p:cond delay="0"/>
                                  </p:stCondLst>
                                  <p:childTnLst>
                                    <p:set>
                                      <p:cBhvr>
                                        <p:cTn id="153" dur="1" fill="hold">
                                          <p:stCondLst>
                                            <p:cond delay="0"/>
                                          </p:stCondLst>
                                        </p:cTn>
                                        <p:tgtEl>
                                          <p:spTgt spid="95378"/>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95414"/>
                                        </p:tgtEl>
                                        <p:attrNameLst>
                                          <p:attrName>style.visibility</p:attrName>
                                        </p:attrNameLst>
                                      </p:cBhvr>
                                      <p:to>
                                        <p:strVal val="visible"/>
                                      </p:to>
                                    </p:set>
                                  </p:childTnLst>
                                </p:cTn>
                              </p:par>
                              <p:par>
                                <p:cTn id="156" presetID="1" presetClass="entr" presetSubtype="0" fill="hold" nodeType="withEffect">
                                  <p:stCondLst>
                                    <p:cond delay="0"/>
                                  </p:stCondLst>
                                  <p:childTnLst>
                                    <p:set>
                                      <p:cBhvr>
                                        <p:cTn id="157" dur="1" fill="hold">
                                          <p:stCondLst>
                                            <p:cond delay="0"/>
                                          </p:stCondLst>
                                        </p:cTn>
                                        <p:tgtEl>
                                          <p:spTgt spid="548914"/>
                                        </p:tgtEl>
                                        <p:attrNameLst>
                                          <p:attrName>style.visibility</p:attrName>
                                        </p:attrNameLst>
                                      </p:cBhvr>
                                      <p:to>
                                        <p:strVal val="visible"/>
                                      </p:to>
                                    </p:set>
                                  </p:childTnLst>
                                </p:cTn>
                              </p:par>
                              <p:par>
                                <p:cTn id="158" presetID="22" presetClass="entr" presetSubtype="8" fill="hold" grpId="0" nodeType="withEffect">
                                  <p:stCondLst>
                                    <p:cond delay="0"/>
                                  </p:stCondLst>
                                  <p:childTnLst>
                                    <p:set>
                                      <p:cBhvr>
                                        <p:cTn id="159" dur="1" fill="hold">
                                          <p:stCondLst>
                                            <p:cond delay="0"/>
                                          </p:stCondLst>
                                        </p:cTn>
                                        <p:tgtEl>
                                          <p:spTgt spid="95435"/>
                                        </p:tgtEl>
                                        <p:attrNameLst>
                                          <p:attrName>style.visibility</p:attrName>
                                        </p:attrNameLst>
                                      </p:cBhvr>
                                      <p:to>
                                        <p:strVal val="visible"/>
                                      </p:to>
                                    </p:set>
                                    <p:animEffect transition="in" filter="wipe(left)">
                                      <p:cBhvr>
                                        <p:cTn id="160" dur="500"/>
                                        <p:tgtEl>
                                          <p:spTgt spid="95435"/>
                                        </p:tgtEl>
                                      </p:cBhvr>
                                    </p:animEffect>
                                  </p:childTnLst>
                                </p:cTn>
                              </p:par>
                              <p:par>
                                <p:cTn id="161" presetID="22" presetClass="entr" presetSubtype="8" fill="hold" grpId="0" nodeType="withEffect">
                                  <p:stCondLst>
                                    <p:cond delay="0"/>
                                  </p:stCondLst>
                                  <p:childTnLst>
                                    <p:set>
                                      <p:cBhvr>
                                        <p:cTn id="162" dur="1" fill="hold">
                                          <p:stCondLst>
                                            <p:cond delay="0"/>
                                          </p:stCondLst>
                                        </p:cTn>
                                        <p:tgtEl>
                                          <p:spTgt spid="95434"/>
                                        </p:tgtEl>
                                        <p:attrNameLst>
                                          <p:attrName>style.visibility</p:attrName>
                                        </p:attrNameLst>
                                      </p:cBhvr>
                                      <p:to>
                                        <p:strVal val="visible"/>
                                      </p:to>
                                    </p:set>
                                    <p:animEffect transition="in" filter="wipe(left)">
                                      <p:cBhvr>
                                        <p:cTn id="163" dur="500"/>
                                        <p:tgtEl>
                                          <p:spTgt spid="95434"/>
                                        </p:tgtEl>
                                      </p:cBhvr>
                                    </p:animEffect>
                                  </p:childTnLst>
                                </p:cTn>
                              </p:par>
                              <p:par>
                                <p:cTn id="164" presetID="1" presetClass="entr" presetSubtype="0" fill="hold" grpId="0" nodeType="withEffect">
                                  <p:stCondLst>
                                    <p:cond delay="0"/>
                                  </p:stCondLst>
                                  <p:childTnLst>
                                    <p:set>
                                      <p:cBhvr>
                                        <p:cTn id="165" dur="1" fill="hold">
                                          <p:stCondLst>
                                            <p:cond delay="0"/>
                                          </p:stCondLst>
                                        </p:cTn>
                                        <p:tgtEl>
                                          <p:spTgt spid="95413"/>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95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1" grpId="0" animBg="1"/>
      <p:bldP spid="95251" grpId="0" animBg="1"/>
      <p:bldP spid="95252" grpId="0" animBg="1"/>
      <p:bldP spid="95321" grpId="0" animBg="1"/>
      <p:bldP spid="95322" grpId="0" animBg="1"/>
      <p:bldP spid="95323" grpId="0" animBg="1"/>
      <p:bldP spid="95324" grpId="0" animBg="1"/>
      <p:bldP spid="95325" grpId="0" animBg="1"/>
      <p:bldP spid="95326" grpId="0"/>
      <p:bldP spid="95327" grpId="0"/>
      <p:bldP spid="95328" grpId="0"/>
      <p:bldP spid="95329" grpId="0"/>
      <p:bldP spid="95330" grpId="0"/>
      <p:bldP spid="95331" grpId="0"/>
      <p:bldP spid="95332" grpId="0"/>
      <p:bldP spid="95333" grpId="0" animBg="1"/>
      <p:bldP spid="95334" grpId="0" animBg="1"/>
      <p:bldP spid="95335" grpId="0" animBg="1"/>
      <p:bldP spid="95336" grpId="0" animBg="1"/>
      <p:bldP spid="95337" grpId="0" animBg="1"/>
      <p:bldP spid="95338" grpId="0" animBg="1"/>
      <p:bldP spid="95339" grpId="0" animBg="1"/>
      <p:bldP spid="95340" grpId="0" animBg="1"/>
      <p:bldP spid="95341" grpId="0" animBg="1"/>
      <p:bldP spid="95342" grpId="0" animBg="1"/>
      <p:bldP spid="95343" grpId="0" animBg="1"/>
      <p:bldP spid="95344" grpId="0"/>
      <p:bldP spid="95345" grpId="0"/>
      <p:bldP spid="95346" grpId="0"/>
      <p:bldP spid="95347" grpId="0"/>
      <p:bldP spid="95348" grpId="0"/>
      <p:bldP spid="95349" grpId="0"/>
      <p:bldP spid="95350" grpId="0"/>
      <p:bldP spid="95351" grpId="0"/>
      <p:bldP spid="95352" grpId="0"/>
      <p:bldP spid="95353" grpId="0"/>
      <p:bldP spid="95354" grpId="0"/>
      <p:bldP spid="95355" grpId="0" animBg="1"/>
      <p:bldP spid="95356" grpId="0" animBg="1"/>
      <p:bldP spid="95357" grpId="0" animBg="1"/>
      <p:bldP spid="95358" grpId="0" animBg="1"/>
      <p:bldP spid="95359" grpId="0" animBg="1"/>
      <p:bldP spid="95360" grpId="0" animBg="1"/>
      <p:bldP spid="95361" grpId="0" animBg="1"/>
      <p:bldP spid="95362" grpId="0" animBg="1"/>
      <p:bldP spid="95363" grpId="0" animBg="1"/>
      <p:bldP spid="95364" grpId="0" animBg="1"/>
      <p:bldP spid="95365" grpId="0" animBg="1"/>
      <p:bldP spid="95366" grpId="0" animBg="1"/>
      <p:bldP spid="95367" grpId="0" animBg="1"/>
      <p:bldP spid="95368" grpId="0" animBg="1"/>
      <p:bldP spid="95369" grpId="0" animBg="1"/>
      <p:bldP spid="95370" grpId="0" animBg="1"/>
      <p:bldP spid="95371" grpId="0" animBg="1"/>
      <p:bldP spid="95372" grpId="0" animBg="1"/>
      <p:bldP spid="95373" grpId="0" animBg="1"/>
      <p:bldP spid="95374" grpId="0" animBg="1"/>
      <p:bldP spid="95375" grpId="0"/>
      <p:bldP spid="95376" grpId="0"/>
      <p:bldP spid="95377" grpId="0" animBg="1"/>
      <p:bldP spid="95378" grpId="0" animBg="1"/>
      <p:bldP spid="95405" grpId="0"/>
      <p:bldP spid="95406" grpId="0"/>
      <p:bldP spid="95407" grpId="0"/>
      <p:bldP spid="95408" grpId="0"/>
      <p:bldP spid="95409" grpId="0"/>
      <p:bldP spid="95410" grpId="0"/>
      <p:bldP spid="95411" grpId="0"/>
      <p:bldP spid="95412" grpId="0"/>
      <p:bldP spid="95413" grpId="0" animBg="1"/>
      <p:bldP spid="95414" grpId="0" animBg="1"/>
      <p:bldP spid="95434" grpId="0"/>
      <p:bldP spid="954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rrowheads="1"/>
          </p:cNvSpPr>
          <p:nvPr>
            <p:ph type="title" idx="4294967295"/>
          </p:nvPr>
        </p:nvSpPr>
        <p:spPr>
          <a:xfrm>
            <a:off x="899592" y="76200"/>
            <a:ext cx="7992888" cy="609600"/>
          </a:xfrm>
        </p:spPr>
        <p:txBody>
          <a:bodyPr/>
          <a:lstStyle/>
          <a:p>
            <a:pPr algn="l"/>
            <a:r>
              <a:rPr lang="en-US" dirty="0" smtClean="0"/>
              <a:t>The Production Function</a:t>
            </a:r>
            <a:endParaRPr lang="en-US" b="0" dirty="0" smtClean="0"/>
          </a:p>
        </p:txBody>
      </p:sp>
      <p:sp>
        <p:nvSpPr>
          <p:cNvPr id="86019" name="Rectangle 3"/>
          <p:cNvSpPr>
            <a:spLocks noGrp="1" noChangeArrowheads="1"/>
          </p:cNvSpPr>
          <p:nvPr>
            <p:ph idx="4294967295"/>
          </p:nvPr>
        </p:nvSpPr>
        <p:spPr>
          <a:xfrm>
            <a:off x="971600" y="893440"/>
            <a:ext cx="7992888" cy="5631904"/>
          </a:xfrm>
        </p:spPr>
        <p:txBody>
          <a:bodyPr/>
          <a:lstStyle/>
          <a:p>
            <a:pPr marL="233363" indent="-233363"/>
            <a:r>
              <a:rPr lang="en-US" dirty="0" smtClean="0"/>
              <a:t>A </a:t>
            </a:r>
            <a:r>
              <a:rPr lang="en-US" b="1" dirty="0" smtClean="0"/>
              <a:t>production function </a:t>
            </a:r>
            <a:r>
              <a:rPr lang="en-US" dirty="0" smtClean="0"/>
              <a:t>is the relationship between the quantity of inputs a firm uses and the quantity of output it produces.</a:t>
            </a:r>
          </a:p>
          <a:p>
            <a:pPr marL="233363" indent="-233363"/>
            <a:endParaRPr lang="en-US" dirty="0" smtClean="0"/>
          </a:p>
          <a:p>
            <a:pPr marL="233363" indent="-233363"/>
            <a:r>
              <a:rPr lang="en-US" dirty="0" smtClean="0"/>
              <a:t>A </a:t>
            </a:r>
            <a:r>
              <a:rPr lang="en-US" b="1" dirty="0" smtClean="0"/>
              <a:t>fixed input </a:t>
            </a:r>
            <a:r>
              <a:rPr lang="en-US" dirty="0" smtClean="0"/>
              <a:t>is an input whose quantity is fixed for a particular period and cannot be varied.</a:t>
            </a:r>
          </a:p>
          <a:p>
            <a:pPr marL="233363" indent="-233363"/>
            <a:endParaRPr lang="en-US" dirty="0" smtClean="0"/>
          </a:p>
          <a:p>
            <a:pPr marL="233363" indent="-233363"/>
            <a:r>
              <a:rPr lang="en-US" dirty="0" smtClean="0"/>
              <a:t>A </a:t>
            </a:r>
            <a:r>
              <a:rPr lang="en-US" b="1" dirty="0" smtClean="0"/>
              <a:t>variable input </a:t>
            </a:r>
            <a:r>
              <a:rPr lang="en-US" dirty="0" smtClean="0"/>
              <a:t>is an input whose quantity the firm can vary at any time.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fade">
                                      <p:cBhvr>
                                        <p:cTn id="7" dur="500"/>
                                        <p:tgtEl>
                                          <p:spTgt spid="86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6019">
                                            <p:txEl>
                                              <p:pRg st="2" end="2"/>
                                            </p:txEl>
                                          </p:spTgt>
                                        </p:tgtEl>
                                        <p:attrNameLst>
                                          <p:attrName>style.visibility</p:attrName>
                                        </p:attrNameLst>
                                      </p:cBhvr>
                                      <p:to>
                                        <p:strVal val="visible"/>
                                      </p:to>
                                    </p:set>
                                    <p:animEffect transition="in" filter="fade">
                                      <p:cBhvr>
                                        <p:cTn id="12" dur="500"/>
                                        <p:tgtEl>
                                          <p:spTgt spid="860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6019">
                                            <p:txEl>
                                              <p:pRg st="4" end="4"/>
                                            </p:txEl>
                                          </p:spTgt>
                                        </p:tgtEl>
                                        <p:attrNameLst>
                                          <p:attrName>style.visibility</p:attrName>
                                        </p:attrNameLst>
                                      </p:cBhvr>
                                      <p:to>
                                        <p:strVal val="visible"/>
                                      </p:to>
                                    </p:set>
                                    <p:animEffect transition="in" filter="fade">
                                      <p:cBhvr>
                                        <p:cTn id="17" dur="500"/>
                                        <p:tgtEl>
                                          <p:spTgt spid="860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Rectangle 5"/>
          <p:cNvSpPr>
            <a:spLocks noGrp="1" noChangeArrowheads="1"/>
          </p:cNvSpPr>
          <p:nvPr>
            <p:ph idx="4294967295"/>
          </p:nvPr>
        </p:nvSpPr>
        <p:spPr>
          <a:xfrm>
            <a:off x="899592" y="912813"/>
            <a:ext cx="8012633" cy="5411787"/>
          </a:xfrm>
        </p:spPr>
        <p:txBody>
          <a:bodyPr/>
          <a:lstStyle/>
          <a:p>
            <a:pPr marL="233363" indent="-233363"/>
            <a:r>
              <a:rPr lang="en-US" dirty="0" smtClean="0"/>
              <a:t>The </a:t>
            </a:r>
            <a:r>
              <a:rPr lang="en-US" b="1" dirty="0" smtClean="0"/>
              <a:t>long-run average total cost curve </a:t>
            </a:r>
            <a:r>
              <a:rPr lang="en-US" dirty="0" smtClean="0"/>
              <a:t>shows the relationship between output and average total cost when fixed cost has been chosen to minimize average total cost for each level of output.</a:t>
            </a:r>
          </a:p>
        </p:txBody>
      </p:sp>
      <p:sp>
        <p:nvSpPr>
          <p:cNvPr id="113670" name="Rectangle 6"/>
          <p:cNvSpPr>
            <a:spLocks noChangeArrowheads="1"/>
          </p:cNvSpPr>
          <p:nvPr/>
        </p:nvSpPr>
        <p:spPr bwMode="auto">
          <a:xfrm>
            <a:off x="971600" y="44624"/>
            <a:ext cx="7920880" cy="523220"/>
          </a:xfrm>
          <a:prstGeom prst="rect">
            <a:avLst/>
          </a:prstGeom>
          <a:noFill/>
          <a:ln w="9525" algn="ctr">
            <a:noFill/>
            <a:miter lim="800000"/>
            <a:headEnd/>
            <a:tailEnd type="none" w="med" len="lg"/>
          </a:ln>
        </p:spPr>
        <p:txBody>
          <a:bodyPr wrap="square">
            <a:spAutoFit/>
          </a:bodyPr>
          <a:lstStyle/>
          <a:p>
            <a:pPr marL="1588" indent="-1588"/>
            <a:r>
              <a:rPr lang="en-US" sz="2800" b="1" dirty="0">
                <a:solidFill>
                  <a:schemeClr val="bg1"/>
                </a:solidFill>
                <a:effectLst>
                  <a:outerShdw blurRad="38100" dist="38100" dir="2700000" algn="tl">
                    <a:srgbClr val="000000">
                      <a:alpha val="43137"/>
                    </a:srgbClr>
                  </a:outerShdw>
                </a:effectLst>
              </a:rPr>
              <a:t>The </a:t>
            </a:r>
            <a:r>
              <a:rPr lang="en-US" sz="2800" b="1" dirty="0" smtClean="0">
                <a:solidFill>
                  <a:schemeClr val="bg1"/>
                </a:solidFill>
                <a:effectLst>
                  <a:outerShdw blurRad="38100" dist="38100" dir="2700000" algn="tl">
                    <a:srgbClr val="000000">
                      <a:alpha val="43137"/>
                    </a:srgbClr>
                  </a:outerShdw>
                </a:effectLst>
              </a:rPr>
              <a:t>Long-Run </a:t>
            </a:r>
            <a:r>
              <a:rPr lang="en-US" sz="2800" b="1" dirty="0">
                <a:solidFill>
                  <a:schemeClr val="bg1"/>
                </a:solidFill>
                <a:effectLst>
                  <a:outerShdw blurRad="38100" dist="38100" dir="2700000" algn="tl">
                    <a:srgbClr val="000000">
                      <a:alpha val="43137"/>
                    </a:srgbClr>
                  </a:outerShdw>
                </a:effectLst>
              </a:rPr>
              <a:t>Average Total Cost Curve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669">
                                            <p:txEl>
                                              <p:pRg st="0" end="0"/>
                                            </p:txEl>
                                          </p:spTgt>
                                        </p:tgtEl>
                                        <p:attrNameLst>
                                          <p:attrName>style.visibility</p:attrName>
                                        </p:attrNameLst>
                                      </p:cBhvr>
                                      <p:to>
                                        <p:strVal val="visible"/>
                                      </p:to>
                                    </p:set>
                                    <p:animEffect transition="in" filter="fade">
                                      <p:cBhvr>
                                        <p:cTn id="7" dur="500"/>
                                        <p:tgtEl>
                                          <p:spTgt spid="1136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rrowheads="1"/>
          </p:cNvSpPr>
          <p:nvPr>
            <p:ph type="title"/>
          </p:nvPr>
        </p:nvSpPr>
        <p:spPr>
          <a:xfrm>
            <a:off x="899592" y="60325"/>
            <a:ext cx="8064896" cy="555625"/>
          </a:xfrm>
        </p:spPr>
        <p:txBody>
          <a:bodyPr/>
          <a:lstStyle/>
          <a:p>
            <a:pPr algn="l"/>
            <a:r>
              <a:rPr lang="en-US" sz="2800" dirty="0" smtClean="0"/>
              <a:t>Short-Run and Long-Run Average Total Cost Curves</a:t>
            </a:r>
          </a:p>
        </p:txBody>
      </p:sp>
      <p:cxnSp>
        <p:nvCxnSpPr>
          <p:cNvPr id="548914" name="Straight Connector 86"/>
          <p:cNvCxnSpPr>
            <a:cxnSpLocks noChangeShapeType="1"/>
          </p:cNvCxnSpPr>
          <p:nvPr/>
        </p:nvCxnSpPr>
        <p:spPr bwMode="auto">
          <a:xfrm>
            <a:off x="3211513" y="3354388"/>
            <a:ext cx="0" cy="2225675"/>
          </a:xfrm>
          <a:prstGeom prst="line">
            <a:avLst/>
          </a:prstGeom>
          <a:noFill/>
          <a:ln w="15875">
            <a:solidFill>
              <a:srgbClr val="808080"/>
            </a:solidFill>
            <a:prstDash val="sysDot"/>
            <a:round/>
            <a:headEnd/>
            <a:tailEnd type="none" w="med" len="lg"/>
          </a:ln>
        </p:spPr>
      </p:cxnSp>
      <p:cxnSp>
        <p:nvCxnSpPr>
          <p:cNvPr id="2" name="Straight Connector 86"/>
          <p:cNvCxnSpPr>
            <a:cxnSpLocks noChangeShapeType="1"/>
          </p:cNvCxnSpPr>
          <p:nvPr/>
        </p:nvCxnSpPr>
        <p:spPr bwMode="auto">
          <a:xfrm>
            <a:off x="4648200" y="5410200"/>
            <a:ext cx="0" cy="146050"/>
          </a:xfrm>
          <a:prstGeom prst="line">
            <a:avLst/>
          </a:prstGeom>
          <a:noFill/>
          <a:ln w="15875">
            <a:solidFill>
              <a:srgbClr val="808080"/>
            </a:solidFill>
            <a:prstDash val="sysDot"/>
            <a:round/>
            <a:headEnd/>
            <a:tailEnd type="none" w="med" len="lg"/>
          </a:ln>
        </p:spPr>
      </p:cxnSp>
      <p:cxnSp>
        <p:nvCxnSpPr>
          <p:cNvPr id="3" name="Straight Connector 86"/>
          <p:cNvCxnSpPr>
            <a:cxnSpLocks noChangeShapeType="1"/>
          </p:cNvCxnSpPr>
          <p:nvPr/>
        </p:nvCxnSpPr>
        <p:spPr bwMode="auto">
          <a:xfrm>
            <a:off x="6096000" y="3352800"/>
            <a:ext cx="0" cy="2224088"/>
          </a:xfrm>
          <a:prstGeom prst="line">
            <a:avLst/>
          </a:prstGeom>
          <a:noFill/>
          <a:ln w="15875">
            <a:solidFill>
              <a:srgbClr val="808080"/>
            </a:solidFill>
            <a:prstDash val="sysDot"/>
            <a:round/>
            <a:headEnd/>
            <a:tailEnd type="none" w="med" len="lg"/>
          </a:ln>
        </p:spPr>
      </p:cxnSp>
      <p:sp>
        <p:nvSpPr>
          <p:cNvPr id="294917" name="Rectangle 5"/>
          <p:cNvSpPr>
            <a:spLocks noChangeArrowheads="1"/>
          </p:cNvSpPr>
          <p:nvPr/>
        </p:nvSpPr>
        <p:spPr bwMode="auto">
          <a:xfrm>
            <a:off x="3297238" y="3244850"/>
            <a:ext cx="120226"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B</a:t>
            </a:r>
            <a:endParaRPr lang="en-US" altLang="ko-KR" sz="1400" i="1" dirty="0">
              <a:latin typeface="Tahoma" pitchFamily="34" charset="0"/>
              <a:ea typeface="Gulim" pitchFamily="34" charset="-127"/>
            </a:endParaRPr>
          </a:p>
        </p:txBody>
      </p:sp>
      <p:sp>
        <p:nvSpPr>
          <p:cNvPr id="294918" name="Rectangle 6"/>
          <p:cNvSpPr>
            <a:spLocks noChangeArrowheads="1"/>
          </p:cNvSpPr>
          <p:nvPr/>
        </p:nvSpPr>
        <p:spPr bwMode="auto">
          <a:xfrm>
            <a:off x="5986463" y="2638425"/>
            <a:ext cx="120226"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A</a:t>
            </a:r>
            <a:endParaRPr lang="en-US" altLang="ko-KR" sz="1400" i="1" dirty="0">
              <a:latin typeface="Tahoma" pitchFamily="34" charset="0"/>
              <a:ea typeface="Gulim" pitchFamily="34" charset="-127"/>
            </a:endParaRPr>
          </a:p>
        </p:txBody>
      </p:sp>
      <p:sp>
        <p:nvSpPr>
          <p:cNvPr id="294919" name="Rectangle 7"/>
          <p:cNvSpPr>
            <a:spLocks noChangeArrowheads="1"/>
          </p:cNvSpPr>
          <p:nvPr/>
        </p:nvSpPr>
        <p:spPr bwMode="auto">
          <a:xfrm>
            <a:off x="6103938" y="2638425"/>
            <a:ext cx="109004"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T</a:t>
            </a:r>
            <a:endParaRPr lang="en-US" altLang="ko-KR" sz="1400" i="1" dirty="0">
              <a:latin typeface="Tahoma" pitchFamily="34" charset="0"/>
              <a:ea typeface="Gulim" pitchFamily="34" charset="-127"/>
            </a:endParaRPr>
          </a:p>
        </p:txBody>
      </p:sp>
      <p:sp>
        <p:nvSpPr>
          <p:cNvPr id="294920" name="Rectangle 8"/>
          <p:cNvSpPr>
            <a:spLocks noChangeArrowheads="1"/>
          </p:cNvSpPr>
          <p:nvPr/>
        </p:nvSpPr>
        <p:spPr bwMode="auto">
          <a:xfrm>
            <a:off x="6205538" y="2638425"/>
            <a:ext cx="129844"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C</a:t>
            </a:r>
            <a:endParaRPr lang="en-US" altLang="ko-KR" sz="1400" i="1" dirty="0">
              <a:latin typeface="Tahoma" pitchFamily="34" charset="0"/>
              <a:ea typeface="Gulim" pitchFamily="34" charset="-127"/>
            </a:endParaRPr>
          </a:p>
        </p:txBody>
      </p:sp>
      <p:sp>
        <p:nvSpPr>
          <p:cNvPr id="294921" name="Rectangle 9"/>
          <p:cNvSpPr>
            <a:spLocks noChangeArrowheads="1"/>
          </p:cNvSpPr>
          <p:nvPr/>
        </p:nvSpPr>
        <p:spPr bwMode="auto">
          <a:xfrm>
            <a:off x="6330950" y="2736850"/>
            <a:ext cx="90488" cy="169863"/>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6</a:t>
            </a:r>
            <a:endParaRPr lang="en-US" altLang="ko-KR" sz="1400" dirty="0">
              <a:latin typeface="Tahoma" pitchFamily="34" charset="0"/>
              <a:ea typeface="Gulim" pitchFamily="34" charset="-127"/>
            </a:endParaRPr>
          </a:p>
        </p:txBody>
      </p:sp>
      <p:sp>
        <p:nvSpPr>
          <p:cNvPr id="294922" name="Rectangle 10"/>
          <p:cNvSpPr>
            <a:spLocks noChangeArrowheads="1"/>
          </p:cNvSpPr>
          <p:nvPr/>
        </p:nvSpPr>
        <p:spPr bwMode="auto">
          <a:xfrm>
            <a:off x="6492875" y="2638425"/>
            <a:ext cx="120226"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A</a:t>
            </a:r>
            <a:endParaRPr lang="en-US" altLang="ko-KR" sz="1400" i="1" dirty="0">
              <a:latin typeface="Tahoma" pitchFamily="34" charset="0"/>
              <a:ea typeface="Gulim" pitchFamily="34" charset="-127"/>
            </a:endParaRPr>
          </a:p>
        </p:txBody>
      </p:sp>
      <p:sp>
        <p:nvSpPr>
          <p:cNvPr id="294923" name="Rectangle 11"/>
          <p:cNvSpPr>
            <a:spLocks noChangeArrowheads="1"/>
          </p:cNvSpPr>
          <p:nvPr/>
        </p:nvSpPr>
        <p:spPr bwMode="auto">
          <a:xfrm>
            <a:off x="6607175" y="2638425"/>
            <a:ext cx="109004"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T</a:t>
            </a:r>
            <a:endParaRPr lang="en-US" altLang="ko-KR" sz="1400" i="1" dirty="0">
              <a:latin typeface="Tahoma" pitchFamily="34" charset="0"/>
              <a:ea typeface="Gulim" pitchFamily="34" charset="-127"/>
            </a:endParaRPr>
          </a:p>
        </p:txBody>
      </p:sp>
      <p:sp>
        <p:nvSpPr>
          <p:cNvPr id="294924" name="Rectangle 12"/>
          <p:cNvSpPr>
            <a:spLocks noChangeArrowheads="1"/>
          </p:cNvSpPr>
          <p:nvPr/>
        </p:nvSpPr>
        <p:spPr bwMode="auto">
          <a:xfrm>
            <a:off x="6710363" y="2638425"/>
            <a:ext cx="129844"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C</a:t>
            </a:r>
            <a:endParaRPr lang="en-US" altLang="ko-KR" sz="1400" i="1" dirty="0">
              <a:latin typeface="Tahoma" pitchFamily="34" charset="0"/>
              <a:ea typeface="Gulim" pitchFamily="34" charset="-127"/>
            </a:endParaRPr>
          </a:p>
        </p:txBody>
      </p:sp>
      <p:sp>
        <p:nvSpPr>
          <p:cNvPr id="294925" name="Rectangle 13"/>
          <p:cNvSpPr>
            <a:spLocks noChangeArrowheads="1"/>
          </p:cNvSpPr>
          <p:nvPr/>
        </p:nvSpPr>
        <p:spPr bwMode="auto">
          <a:xfrm>
            <a:off x="6835775" y="2736850"/>
            <a:ext cx="92075" cy="169863"/>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9</a:t>
            </a:r>
            <a:endParaRPr lang="en-US" altLang="ko-KR" sz="1400" dirty="0">
              <a:latin typeface="Tahoma" pitchFamily="34" charset="0"/>
              <a:ea typeface="Gulim" pitchFamily="34" charset="-127"/>
            </a:endParaRPr>
          </a:p>
        </p:txBody>
      </p:sp>
      <p:sp>
        <p:nvSpPr>
          <p:cNvPr id="294926" name="Rectangle 14"/>
          <p:cNvSpPr>
            <a:spLocks noChangeArrowheads="1"/>
          </p:cNvSpPr>
          <p:nvPr/>
        </p:nvSpPr>
        <p:spPr bwMode="auto">
          <a:xfrm>
            <a:off x="4259263" y="2638425"/>
            <a:ext cx="109537" cy="171450"/>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A</a:t>
            </a:r>
            <a:endParaRPr lang="en-US" altLang="ko-KR" sz="1400" dirty="0">
              <a:latin typeface="Tahoma" pitchFamily="34" charset="0"/>
              <a:ea typeface="Gulim" pitchFamily="34" charset="-127"/>
            </a:endParaRPr>
          </a:p>
        </p:txBody>
      </p:sp>
      <p:sp>
        <p:nvSpPr>
          <p:cNvPr id="294927" name="Rectangle 15"/>
          <p:cNvSpPr>
            <a:spLocks noChangeArrowheads="1"/>
          </p:cNvSpPr>
          <p:nvPr/>
        </p:nvSpPr>
        <p:spPr bwMode="auto">
          <a:xfrm>
            <a:off x="4373563" y="2638425"/>
            <a:ext cx="109004"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T</a:t>
            </a:r>
            <a:endParaRPr lang="en-US" altLang="ko-KR" sz="1400" i="1" dirty="0">
              <a:latin typeface="Tahoma" pitchFamily="34" charset="0"/>
              <a:ea typeface="Gulim" pitchFamily="34" charset="-127"/>
            </a:endParaRPr>
          </a:p>
        </p:txBody>
      </p:sp>
      <p:sp>
        <p:nvSpPr>
          <p:cNvPr id="294928" name="Rectangle 16"/>
          <p:cNvSpPr>
            <a:spLocks noChangeArrowheads="1"/>
          </p:cNvSpPr>
          <p:nvPr/>
        </p:nvSpPr>
        <p:spPr bwMode="auto">
          <a:xfrm>
            <a:off x="4475163" y="2638425"/>
            <a:ext cx="129844"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C</a:t>
            </a:r>
            <a:endParaRPr lang="en-US" altLang="ko-KR" sz="1400" i="1" dirty="0">
              <a:latin typeface="Tahoma" pitchFamily="34" charset="0"/>
              <a:ea typeface="Gulim" pitchFamily="34" charset="-127"/>
            </a:endParaRPr>
          </a:p>
        </p:txBody>
      </p:sp>
      <p:sp>
        <p:nvSpPr>
          <p:cNvPr id="294929" name="Rectangle 17"/>
          <p:cNvSpPr>
            <a:spLocks noChangeArrowheads="1"/>
          </p:cNvSpPr>
          <p:nvPr/>
        </p:nvSpPr>
        <p:spPr bwMode="auto">
          <a:xfrm>
            <a:off x="4600575" y="2736850"/>
            <a:ext cx="90488" cy="169863"/>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3</a:t>
            </a:r>
            <a:endParaRPr lang="en-US" altLang="ko-KR" sz="1400" dirty="0">
              <a:latin typeface="Tahoma" pitchFamily="34" charset="0"/>
              <a:ea typeface="Gulim" pitchFamily="34" charset="-127"/>
            </a:endParaRPr>
          </a:p>
        </p:txBody>
      </p:sp>
      <p:sp>
        <p:nvSpPr>
          <p:cNvPr id="294930" name="Rectangle 18"/>
          <p:cNvSpPr>
            <a:spLocks noChangeArrowheads="1"/>
          </p:cNvSpPr>
          <p:nvPr/>
        </p:nvSpPr>
        <p:spPr bwMode="auto">
          <a:xfrm>
            <a:off x="6969125" y="2638425"/>
            <a:ext cx="99386"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L</a:t>
            </a:r>
            <a:endParaRPr lang="en-US" altLang="ko-KR" sz="1400" i="1" dirty="0">
              <a:latin typeface="Tahoma" pitchFamily="34" charset="0"/>
              <a:ea typeface="Gulim" pitchFamily="34" charset="-127"/>
            </a:endParaRPr>
          </a:p>
        </p:txBody>
      </p:sp>
      <p:sp>
        <p:nvSpPr>
          <p:cNvPr id="294931" name="Rectangle 19"/>
          <p:cNvSpPr>
            <a:spLocks noChangeArrowheads="1"/>
          </p:cNvSpPr>
          <p:nvPr/>
        </p:nvSpPr>
        <p:spPr bwMode="auto">
          <a:xfrm>
            <a:off x="7072313" y="2638425"/>
            <a:ext cx="129844" cy="215444"/>
          </a:xfrm>
          <a:prstGeom prst="rect">
            <a:avLst/>
          </a:prstGeom>
          <a:noFill/>
          <a:ln w="9525">
            <a:noFill/>
            <a:miter lim="800000"/>
            <a:headEnd/>
            <a:tailEnd/>
          </a:ln>
        </p:spPr>
        <p:txBody>
          <a:bodyPr wrap="none" lIns="0" tIns="0" rIns="0" bIns="0">
            <a:spAutoFit/>
          </a:bodyPr>
          <a:lstStyle/>
          <a:p>
            <a:pPr marL="1588" indent="-1588"/>
            <a:r>
              <a:rPr lang="en-US" altLang="ko-KR" sz="1400" i="1" dirty="0" smtClean="0">
                <a:solidFill>
                  <a:srgbClr val="000000"/>
                </a:solidFill>
                <a:latin typeface="Myriad Pro" pitchFamily="34" charset="0"/>
                <a:ea typeface="Gulim" pitchFamily="34" charset="-127"/>
              </a:rPr>
              <a:t>R</a:t>
            </a:r>
            <a:endParaRPr lang="en-US" altLang="ko-KR" sz="1400" i="1" dirty="0">
              <a:latin typeface="Tahoma" pitchFamily="34" charset="0"/>
              <a:ea typeface="Gulim" pitchFamily="34" charset="-127"/>
            </a:endParaRPr>
          </a:p>
        </p:txBody>
      </p:sp>
      <p:sp>
        <p:nvSpPr>
          <p:cNvPr id="294932" name="Rectangle 20"/>
          <p:cNvSpPr>
            <a:spLocks noChangeArrowheads="1"/>
          </p:cNvSpPr>
          <p:nvPr/>
        </p:nvSpPr>
        <p:spPr bwMode="auto">
          <a:xfrm>
            <a:off x="7189788" y="2638425"/>
            <a:ext cx="120226"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A</a:t>
            </a:r>
            <a:endParaRPr lang="en-US" altLang="ko-KR" sz="1400" i="1" dirty="0">
              <a:latin typeface="Tahoma" pitchFamily="34" charset="0"/>
              <a:ea typeface="Gulim" pitchFamily="34" charset="-127"/>
            </a:endParaRPr>
          </a:p>
        </p:txBody>
      </p:sp>
      <p:sp>
        <p:nvSpPr>
          <p:cNvPr id="294933" name="Rectangle 21"/>
          <p:cNvSpPr>
            <a:spLocks noChangeArrowheads="1"/>
          </p:cNvSpPr>
          <p:nvPr/>
        </p:nvSpPr>
        <p:spPr bwMode="auto">
          <a:xfrm>
            <a:off x="7307263" y="2638425"/>
            <a:ext cx="109004"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T</a:t>
            </a:r>
            <a:endParaRPr lang="en-US" altLang="ko-KR" sz="1400" i="1" dirty="0">
              <a:latin typeface="Tahoma" pitchFamily="34" charset="0"/>
              <a:ea typeface="Gulim" pitchFamily="34" charset="-127"/>
            </a:endParaRPr>
          </a:p>
        </p:txBody>
      </p:sp>
      <p:sp>
        <p:nvSpPr>
          <p:cNvPr id="294934" name="Rectangle 22"/>
          <p:cNvSpPr>
            <a:spLocks noChangeArrowheads="1"/>
          </p:cNvSpPr>
          <p:nvPr/>
        </p:nvSpPr>
        <p:spPr bwMode="auto">
          <a:xfrm>
            <a:off x="7408863" y="2638425"/>
            <a:ext cx="129844"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C</a:t>
            </a:r>
            <a:endParaRPr lang="en-US" altLang="ko-KR" sz="1400" i="1" dirty="0">
              <a:latin typeface="Tahoma" pitchFamily="34" charset="0"/>
              <a:ea typeface="Gulim" pitchFamily="34" charset="-127"/>
            </a:endParaRPr>
          </a:p>
        </p:txBody>
      </p:sp>
      <p:sp>
        <p:nvSpPr>
          <p:cNvPr id="294935" name="Freeform 23"/>
          <p:cNvSpPr>
            <a:spLocks/>
          </p:cNvSpPr>
          <p:nvPr/>
        </p:nvSpPr>
        <p:spPr bwMode="auto">
          <a:xfrm>
            <a:off x="1765300" y="1622425"/>
            <a:ext cx="5870575" cy="4060825"/>
          </a:xfrm>
          <a:custGeom>
            <a:avLst/>
            <a:gdLst>
              <a:gd name="T0" fmla="*/ 2552 w 2552"/>
              <a:gd name="T1" fmla="*/ 1927 h 1927"/>
              <a:gd name="T2" fmla="*/ 0 w 2552"/>
              <a:gd name="T3" fmla="*/ 1927 h 1927"/>
              <a:gd name="T4" fmla="*/ 0 w 2552"/>
              <a:gd name="T5" fmla="*/ 0 h 1927"/>
              <a:gd name="T6" fmla="*/ 0 60000 65536"/>
              <a:gd name="T7" fmla="*/ 0 60000 65536"/>
              <a:gd name="T8" fmla="*/ 0 60000 65536"/>
              <a:gd name="T9" fmla="*/ 0 w 2552"/>
              <a:gd name="T10" fmla="*/ 0 h 1927"/>
              <a:gd name="T11" fmla="*/ 2552 w 2552"/>
              <a:gd name="T12" fmla="*/ 1927 h 1927"/>
            </a:gdLst>
            <a:ahLst/>
            <a:cxnLst>
              <a:cxn ang="T6">
                <a:pos x="T0" y="T1"/>
              </a:cxn>
              <a:cxn ang="T7">
                <a:pos x="T2" y="T3"/>
              </a:cxn>
              <a:cxn ang="T8">
                <a:pos x="T4" y="T5"/>
              </a:cxn>
            </a:cxnLst>
            <a:rect l="T9" t="T10" r="T11" b="T12"/>
            <a:pathLst>
              <a:path w="2552" h="1927">
                <a:moveTo>
                  <a:pt x="2552" y="1927"/>
                </a:moveTo>
                <a:lnTo>
                  <a:pt x="0" y="1927"/>
                </a:lnTo>
                <a:lnTo>
                  <a:pt x="0" y="0"/>
                </a:lnTo>
              </a:path>
            </a:pathLst>
          </a:custGeom>
          <a:noFill/>
          <a:ln w="7938">
            <a:solidFill>
              <a:srgbClr val="000000"/>
            </a:solidFill>
            <a:miter lim="800000"/>
            <a:headEnd/>
            <a:tailEnd/>
          </a:ln>
        </p:spPr>
        <p:txBody>
          <a:bodyPr/>
          <a:lstStyle/>
          <a:p>
            <a:endParaRPr lang="ko-KR" altLang="en-US">
              <a:ea typeface="Gulim" pitchFamily="34" charset="-127"/>
            </a:endParaRPr>
          </a:p>
        </p:txBody>
      </p:sp>
      <p:sp>
        <p:nvSpPr>
          <p:cNvPr id="294936" name="Line 24"/>
          <p:cNvSpPr>
            <a:spLocks noChangeShapeType="1"/>
          </p:cNvSpPr>
          <p:nvPr/>
        </p:nvSpPr>
        <p:spPr bwMode="auto">
          <a:xfrm flipV="1">
            <a:off x="3211513" y="5562600"/>
            <a:ext cx="0" cy="120650"/>
          </a:xfrm>
          <a:prstGeom prst="line">
            <a:avLst/>
          </a:prstGeom>
          <a:noFill/>
          <a:ln w="7938">
            <a:solidFill>
              <a:srgbClr val="000000"/>
            </a:solidFill>
            <a:miter lim="800000"/>
            <a:headEnd/>
            <a:tailEnd/>
          </a:ln>
        </p:spPr>
        <p:txBody>
          <a:bodyPr/>
          <a:lstStyle/>
          <a:p>
            <a:endParaRPr lang="en-US" dirty="0"/>
          </a:p>
        </p:txBody>
      </p:sp>
      <p:sp>
        <p:nvSpPr>
          <p:cNvPr id="294937" name="Line 25"/>
          <p:cNvSpPr>
            <a:spLocks noChangeShapeType="1"/>
          </p:cNvSpPr>
          <p:nvPr/>
        </p:nvSpPr>
        <p:spPr bwMode="auto">
          <a:xfrm flipV="1">
            <a:off x="3694113" y="5562600"/>
            <a:ext cx="0" cy="120650"/>
          </a:xfrm>
          <a:prstGeom prst="line">
            <a:avLst/>
          </a:prstGeom>
          <a:noFill/>
          <a:ln w="7938">
            <a:solidFill>
              <a:srgbClr val="000000"/>
            </a:solidFill>
            <a:miter lim="800000"/>
            <a:headEnd/>
            <a:tailEnd/>
          </a:ln>
        </p:spPr>
        <p:txBody>
          <a:bodyPr/>
          <a:lstStyle/>
          <a:p>
            <a:endParaRPr lang="en-US" dirty="0"/>
          </a:p>
        </p:txBody>
      </p:sp>
      <p:sp>
        <p:nvSpPr>
          <p:cNvPr id="294938" name="Line 26"/>
          <p:cNvSpPr>
            <a:spLocks noChangeShapeType="1"/>
          </p:cNvSpPr>
          <p:nvPr/>
        </p:nvSpPr>
        <p:spPr bwMode="auto">
          <a:xfrm flipV="1">
            <a:off x="4173538" y="5562600"/>
            <a:ext cx="0" cy="120650"/>
          </a:xfrm>
          <a:prstGeom prst="line">
            <a:avLst/>
          </a:prstGeom>
          <a:noFill/>
          <a:ln w="7938">
            <a:solidFill>
              <a:srgbClr val="000000"/>
            </a:solidFill>
            <a:miter lim="800000"/>
            <a:headEnd/>
            <a:tailEnd/>
          </a:ln>
        </p:spPr>
        <p:txBody>
          <a:bodyPr/>
          <a:lstStyle/>
          <a:p>
            <a:endParaRPr lang="en-US" dirty="0"/>
          </a:p>
        </p:txBody>
      </p:sp>
      <p:sp>
        <p:nvSpPr>
          <p:cNvPr id="294939" name="Line 27"/>
          <p:cNvSpPr>
            <a:spLocks noChangeShapeType="1"/>
          </p:cNvSpPr>
          <p:nvPr/>
        </p:nvSpPr>
        <p:spPr bwMode="auto">
          <a:xfrm flipV="1">
            <a:off x="5140325" y="5562600"/>
            <a:ext cx="0" cy="120650"/>
          </a:xfrm>
          <a:prstGeom prst="line">
            <a:avLst/>
          </a:prstGeom>
          <a:noFill/>
          <a:ln w="7938">
            <a:solidFill>
              <a:srgbClr val="000000"/>
            </a:solidFill>
            <a:miter lim="800000"/>
            <a:headEnd/>
            <a:tailEnd/>
          </a:ln>
        </p:spPr>
        <p:txBody>
          <a:bodyPr/>
          <a:lstStyle/>
          <a:p>
            <a:endParaRPr lang="en-US" dirty="0"/>
          </a:p>
        </p:txBody>
      </p:sp>
      <p:sp>
        <p:nvSpPr>
          <p:cNvPr id="294940" name="Line 28"/>
          <p:cNvSpPr>
            <a:spLocks noChangeShapeType="1"/>
          </p:cNvSpPr>
          <p:nvPr/>
        </p:nvSpPr>
        <p:spPr bwMode="auto">
          <a:xfrm flipV="1">
            <a:off x="5618163" y="5562600"/>
            <a:ext cx="0" cy="120650"/>
          </a:xfrm>
          <a:prstGeom prst="line">
            <a:avLst/>
          </a:prstGeom>
          <a:noFill/>
          <a:ln w="7938">
            <a:solidFill>
              <a:srgbClr val="000000"/>
            </a:solidFill>
            <a:miter lim="800000"/>
            <a:headEnd/>
            <a:tailEnd/>
          </a:ln>
        </p:spPr>
        <p:txBody>
          <a:bodyPr/>
          <a:lstStyle/>
          <a:p>
            <a:endParaRPr lang="en-US" dirty="0"/>
          </a:p>
        </p:txBody>
      </p:sp>
      <p:sp>
        <p:nvSpPr>
          <p:cNvPr id="294941" name="Rectangle 29"/>
          <p:cNvSpPr>
            <a:spLocks noChangeArrowheads="1"/>
          </p:cNvSpPr>
          <p:nvPr/>
        </p:nvSpPr>
        <p:spPr bwMode="auto">
          <a:xfrm>
            <a:off x="3159125" y="5713413"/>
            <a:ext cx="88900"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3</a:t>
            </a:r>
            <a:endParaRPr lang="en-US" altLang="ko-KR" sz="1400" dirty="0">
              <a:latin typeface="Tahoma" pitchFamily="34" charset="0"/>
              <a:ea typeface="Gulim" pitchFamily="34" charset="-127"/>
            </a:endParaRPr>
          </a:p>
        </p:txBody>
      </p:sp>
      <p:sp>
        <p:nvSpPr>
          <p:cNvPr id="294942" name="Rectangle 30"/>
          <p:cNvSpPr>
            <a:spLocks noChangeArrowheads="1"/>
          </p:cNvSpPr>
          <p:nvPr/>
        </p:nvSpPr>
        <p:spPr bwMode="auto">
          <a:xfrm>
            <a:off x="4124325" y="5713413"/>
            <a:ext cx="90488"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5</a:t>
            </a:r>
            <a:endParaRPr lang="en-US" altLang="ko-KR" sz="1400" dirty="0">
              <a:latin typeface="Tahoma" pitchFamily="34" charset="0"/>
              <a:ea typeface="Gulim" pitchFamily="34" charset="-127"/>
            </a:endParaRPr>
          </a:p>
        </p:txBody>
      </p:sp>
      <p:sp>
        <p:nvSpPr>
          <p:cNvPr id="294943" name="Rectangle 31"/>
          <p:cNvSpPr>
            <a:spLocks noChangeArrowheads="1"/>
          </p:cNvSpPr>
          <p:nvPr/>
        </p:nvSpPr>
        <p:spPr bwMode="auto">
          <a:xfrm>
            <a:off x="5570538" y="5713413"/>
            <a:ext cx="92075"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8</a:t>
            </a:r>
            <a:endParaRPr lang="en-US" altLang="ko-KR" sz="1400" dirty="0">
              <a:latin typeface="Tahoma" pitchFamily="34" charset="0"/>
              <a:ea typeface="Gulim" pitchFamily="34" charset="-127"/>
            </a:endParaRPr>
          </a:p>
        </p:txBody>
      </p:sp>
      <p:sp>
        <p:nvSpPr>
          <p:cNvPr id="294944" name="Rectangle 32"/>
          <p:cNvSpPr>
            <a:spLocks noChangeArrowheads="1"/>
          </p:cNvSpPr>
          <p:nvPr/>
        </p:nvSpPr>
        <p:spPr bwMode="auto">
          <a:xfrm>
            <a:off x="3641725" y="5713413"/>
            <a:ext cx="90488"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4</a:t>
            </a:r>
            <a:endParaRPr lang="en-US" altLang="ko-KR" sz="1400" dirty="0">
              <a:latin typeface="Tahoma" pitchFamily="34" charset="0"/>
              <a:ea typeface="Gulim" pitchFamily="34" charset="-127"/>
            </a:endParaRPr>
          </a:p>
        </p:txBody>
      </p:sp>
      <p:sp>
        <p:nvSpPr>
          <p:cNvPr id="294945" name="Rectangle 33"/>
          <p:cNvSpPr>
            <a:spLocks noChangeArrowheads="1"/>
          </p:cNvSpPr>
          <p:nvPr/>
        </p:nvSpPr>
        <p:spPr bwMode="auto">
          <a:xfrm>
            <a:off x="5089525" y="5713413"/>
            <a:ext cx="92075"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7</a:t>
            </a:r>
            <a:endParaRPr lang="en-US" altLang="ko-KR" sz="1400" dirty="0">
              <a:latin typeface="Tahoma" pitchFamily="34" charset="0"/>
              <a:ea typeface="Gulim" pitchFamily="34" charset="-127"/>
            </a:endParaRPr>
          </a:p>
        </p:txBody>
      </p:sp>
      <p:sp>
        <p:nvSpPr>
          <p:cNvPr id="294946" name="Rectangle 34"/>
          <p:cNvSpPr>
            <a:spLocks noChangeArrowheads="1"/>
          </p:cNvSpPr>
          <p:nvPr/>
        </p:nvSpPr>
        <p:spPr bwMode="auto">
          <a:xfrm>
            <a:off x="1577975" y="5713413"/>
            <a:ext cx="90488"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0</a:t>
            </a:r>
            <a:endParaRPr lang="en-US" altLang="ko-KR" sz="1400" dirty="0">
              <a:latin typeface="Tahoma" pitchFamily="34" charset="0"/>
              <a:ea typeface="Gulim" pitchFamily="34" charset="-127"/>
            </a:endParaRPr>
          </a:p>
        </p:txBody>
      </p:sp>
      <p:sp>
        <p:nvSpPr>
          <p:cNvPr id="294947" name="Line 35"/>
          <p:cNvSpPr>
            <a:spLocks noChangeShapeType="1"/>
          </p:cNvSpPr>
          <p:nvPr/>
        </p:nvSpPr>
        <p:spPr bwMode="auto">
          <a:xfrm flipV="1">
            <a:off x="4656138" y="5562600"/>
            <a:ext cx="0" cy="120650"/>
          </a:xfrm>
          <a:prstGeom prst="line">
            <a:avLst/>
          </a:prstGeom>
          <a:noFill/>
          <a:ln w="7938">
            <a:solidFill>
              <a:srgbClr val="000000"/>
            </a:solidFill>
            <a:miter lim="800000"/>
            <a:headEnd/>
            <a:tailEnd/>
          </a:ln>
        </p:spPr>
        <p:txBody>
          <a:bodyPr/>
          <a:lstStyle/>
          <a:p>
            <a:endParaRPr lang="en-US" dirty="0"/>
          </a:p>
        </p:txBody>
      </p:sp>
      <p:sp>
        <p:nvSpPr>
          <p:cNvPr id="294948" name="Rectangle 36"/>
          <p:cNvSpPr>
            <a:spLocks noChangeArrowheads="1"/>
          </p:cNvSpPr>
          <p:nvPr/>
        </p:nvSpPr>
        <p:spPr bwMode="auto">
          <a:xfrm>
            <a:off x="4603750" y="5713413"/>
            <a:ext cx="88900"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6</a:t>
            </a:r>
            <a:endParaRPr lang="en-US" altLang="ko-KR" sz="1400" dirty="0">
              <a:latin typeface="Tahoma" pitchFamily="34" charset="0"/>
              <a:ea typeface="Gulim" pitchFamily="34" charset="-127"/>
            </a:endParaRPr>
          </a:p>
        </p:txBody>
      </p:sp>
      <p:sp>
        <p:nvSpPr>
          <p:cNvPr id="294949" name="Line 37"/>
          <p:cNvSpPr>
            <a:spLocks noChangeShapeType="1"/>
          </p:cNvSpPr>
          <p:nvPr/>
        </p:nvSpPr>
        <p:spPr bwMode="auto">
          <a:xfrm flipV="1">
            <a:off x="6100763" y="5562600"/>
            <a:ext cx="0" cy="120650"/>
          </a:xfrm>
          <a:prstGeom prst="line">
            <a:avLst/>
          </a:prstGeom>
          <a:noFill/>
          <a:ln w="7938">
            <a:solidFill>
              <a:srgbClr val="000000"/>
            </a:solidFill>
            <a:miter lim="800000"/>
            <a:headEnd/>
            <a:tailEnd/>
          </a:ln>
        </p:spPr>
        <p:txBody>
          <a:bodyPr/>
          <a:lstStyle/>
          <a:p>
            <a:endParaRPr lang="en-US" dirty="0"/>
          </a:p>
        </p:txBody>
      </p:sp>
      <p:sp>
        <p:nvSpPr>
          <p:cNvPr id="294950" name="Rectangle 38"/>
          <p:cNvSpPr>
            <a:spLocks noChangeArrowheads="1"/>
          </p:cNvSpPr>
          <p:nvPr/>
        </p:nvSpPr>
        <p:spPr bwMode="auto">
          <a:xfrm>
            <a:off x="6048375" y="5713413"/>
            <a:ext cx="90488"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9</a:t>
            </a:r>
            <a:endParaRPr lang="en-US" altLang="ko-KR" sz="1400" dirty="0">
              <a:latin typeface="Tahoma" pitchFamily="34" charset="0"/>
              <a:ea typeface="Gulim" pitchFamily="34" charset="-127"/>
            </a:endParaRPr>
          </a:p>
        </p:txBody>
      </p:sp>
      <p:sp>
        <p:nvSpPr>
          <p:cNvPr id="294951" name="Freeform 39"/>
          <p:cNvSpPr>
            <a:spLocks/>
          </p:cNvSpPr>
          <p:nvPr/>
        </p:nvSpPr>
        <p:spPr bwMode="auto">
          <a:xfrm>
            <a:off x="1924050" y="2105025"/>
            <a:ext cx="2106613" cy="293688"/>
          </a:xfrm>
          <a:custGeom>
            <a:avLst/>
            <a:gdLst>
              <a:gd name="T0" fmla="*/ 388 w 388"/>
              <a:gd name="T1" fmla="*/ 43 h 59"/>
              <a:gd name="T2" fmla="*/ 372 w 388"/>
              <a:gd name="T3" fmla="*/ 59 h 59"/>
              <a:gd name="T4" fmla="*/ 16 w 388"/>
              <a:gd name="T5" fmla="*/ 59 h 59"/>
              <a:gd name="T6" fmla="*/ 0 w 388"/>
              <a:gd name="T7" fmla="*/ 43 h 59"/>
              <a:gd name="T8" fmla="*/ 0 w 388"/>
              <a:gd name="T9" fmla="*/ 16 h 59"/>
              <a:gd name="T10" fmla="*/ 16 w 388"/>
              <a:gd name="T11" fmla="*/ 0 h 59"/>
              <a:gd name="T12" fmla="*/ 372 w 388"/>
              <a:gd name="T13" fmla="*/ 0 h 59"/>
              <a:gd name="T14" fmla="*/ 388 w 388"/>
              <a:gd name="T15" fmla="*/ 16 h 59"/>
              <a:gd name="T16" fmla="*/ 388 w 388"/>
              <a:gd name="T17" fmla="*/ 43 h 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8"/>
              <a:gd name="T28" fmla="*/ 0 h 59"/>
              <a:gd name="T29" fmla="*/ 388 w 388"/>
              <a:gd name="T30" fmla="*/ 59 h 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8" h="59">
                <a:moveTo>
                  <a:pt x="388" y="43"/>
                </a:moveTo>
                <a:cubicBezTo>
                  <a:pt x="388" y="52"/>
                  <a:pt x="380" y="59"/>
                  <a:pt x="372" y="59"/>
                </a:cubicBezTo>
                <a:cubicBezTo>
                  <a:pt x="16" y="59"/>
                  <a:pt x="16" y="59"/>
                  <a:pt x="16" y="59"/>
                </a:cubicBezTo>
                <a:cubicBezTo>
                  <a:pt x="8" y="59"/>
                  <a:pt x="0" y="52"/>
                  <a:pt x="0" y="43"/>
                </a:cubicBezTo>
                <a:cubicBezTo>
                  <a:pt x="0" y="16"/>
                  <a:pt x="0" y="16"/>
                  <a:pt x="0" y="16"/>
                </a:cubicBezTo>
                <a:cubicBezTo>
                  <a:pt x="0" y="7"/>
                  <a:pt x="8" y="0"/>
                  <a:pt x="16" y="0"/>
                </a:cubicBezTo>
                <a:cubicBezTo>
                  <a:pt x="372" y="0"/>
                  <a:pt x="372" y="0"/>
                  <a:pt x="372" y="0"/>
                </a:cubicBezTo>
                <a:cubicBezTo>
                  <a:pt x="380" y="0"/>
                  <a:pt x="388" y="7"/>
                  <a:pt x="388" y="16"/>
                </a:cubicBezTo>
                <a:lnTo>
                  <a:pt x="388" y="43"/>
                </a:lnTo>
                <a:close/>
              </a:path>
            </a:pathLst>
          </a:custGeom>
          <a:solidFill>
            <a:srgbClr val="D7E2E0"/>
          </a:solidFill>
          <a:ln w="9525">
            <a:noFill/>
            <a:round/>
            <a:headEnd/>
            <a:tailEnd/>
          </a:ln>
        </p:spPr>
        <p:txBody>
          <a:bodyPr/>
          <a:lstStyle/>
          <a:p>
            <a:pPr algn="ctr"/>
            <a:endParaRPr lang="ko-KR" altLang="en-US" dirty="0">
              <a:ea typeface="Gulim" pitchFamily="34" charset="-127"/>
            </a:endParaRPr>
          </a:p>
        </p:txBody>
      </p:sp>
      <p:sp>
        <p:nvSpPr>
          <p:cNvPr id="294952" name="Rectangle 40"/>
          <p:cNvSpPr>
            <a:spLocks noChangeArrowheads="1"/>
          </p:cNvSpPr>
          <p:nvPr/>
        </p:nvSpPr>
        <p:spPr bwMode="auto">
          <a:xfrm>
            <a:off x="1976438" y="2138363"/>
            <a:ext cx="1930400" cy="169862"/>
          </a:xfrm>
          <a:prstGeom prst="rect">
            <a:avLst/>
          </a:prstGeom>
          <a:noFill/>
          <a:ln w="9525">
            <a:noFill/>
            <a:miter lim="800000"/>
            <a:headEnd/>
            <a:tailEnd/>
          </a:ln>
        </p:spPr>
        <p:txBody>
          <a:bodyPr wrap="none" lIns="0" tIns="0" rIns="0" bIns="0">
            <a:spAutoFit/>
          </a:bodyPr>
          <a:lstStyle/>
          <a:p>
            <a:pPr marL="1588" indent="-1588"/>
            <a:r>
              <a:rPr lang="en-US" altLang="ko-KR" sz="1400" dirty="0">
                <a:solidFill>
                  <a:srgbClr val="000000"/>
                </a:solidFill>
                <a:latin typeface="Myriad Pro" pitchFamily="34" charset="0"/>
                <a:ea typeface="Gulim" pitchFamily="34" charset="-127"/>
              </a:rPr>
              <a:t>Increasing returns to scale</a:t>
            </a:r>
            <a:endParaRPr lang="en-US" altLang="ko-KR" sz="1400" dirty="0">
              <a:latin typeface="Tahoma" pitchFamily="34" charset="0"/>
              <a:ea typeface="Gulim" pitchFamily="34" charset="-127"/>
            </a:endParaRPr>
          </a:p>
        </p:txBody>
      </p:sp>
      <p:sp>
        <p:nvSpPr>
          <p:cNvPr id="294953" name="Freeform 41"/>
          <p:cNvSpPr>
            <a:spLocks/>
          </p:cNvSpPr>
          <p:nvPr/>
        </p:nvSpPr>
        <p:spPr bwMode="auto">
          <a:xfrm>
            <a:off x="1944688" y="2463800"/>
            <a:ext cx="2070100" cy="123825"/>
          </a:xfrm>
          <a:custGeom>
            <a:avLst/>
            <a:gdLst>
              <a:gd name="T0" fmla="*/ 381 w 381"/>
              <a:gd name="T1" fmla="*/ 25 h 25"/>
              <a:gd name="T2" fmla="*/ 365 w 381"/>
              <a:gd name="T3" fmla="*/ 10 h 25"/>
              <a:gd name="T4" fmla="*/ 201 w 381"/>
              <a:gd name="T5" fmla="*/ 10 h 25"/>
              <a:gd name="T6" fmla="*/ 190 w 381"/>
              <a:gd name="T7" fmla="*/ 0 h 25"/>
              <a:gd name="T8" fmla="*/ 180 w 381"/>
              <a:gd name="T9" fmla="*/ 10 h 25"/>
              <a:gd name="T10" fmla="*/ 16 w 381"/>
              <a:gd name="T11" fmla="*/ 10 h 25"/>
              <a:gd name="T12" fmla="*/ 0 w 381"/>
              <a:gd name="T13" fmla="*/ 25 h 25"/>
              <a:gd name="T14" fmla="*/ 0 60000 65536"/>
              <a:gd name="T15" fmla="*/ 0 60000 65536"/>
              <a:gd name="T16" fmla="*/ 0 60000 65536"/>
              <a:gd name="T17" fmla="*/ 0 60000 65536"/>
              <a:gd name="T18" fmla="*/ 0 60000 65536"/>
              <a:gd name="T19" fmla="*/ 0 60000 65536"/>
              <a:gd name="T20" fmla="*/ 0 60000 65536"/>
              <a:gd name="T21" fmla="*/ 0 w 381"/>
              <a:gd name="T22" fmla="*/ 0 h 25"/>
              <a:gd name="T23" fmla="*/ 381 w 38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1" h="25">
                <a:moveTo>
                  <a:pt x="381" y="25"/>
                </a:moveTo>
                <a:cubicBezTo>
                  <a:pt x="381" y="15"/>
                  <a:pt x="378" y="10"/>
                  <a:pt x="365" y="10"/>
                </a:cubicBezTo>
                <a:cubicBezTo>
                  <a:pt x="362" y="10"/>
                  <a:pt x="203" y="10"/>
                  <a:pt x="201" y="10"/>
                </a:cubicBezTo>
                <a:cubicBezTo>
                  <a:pt x="197" y="10"/>
                  <a:pt x="190" y="8"/>
                  <a:pt x="190" y="0"/>
                </a:cubicBezTo>
                <a:cubicBezTo>
                  <a:pt x="190" y="8"/>
                  <a:pt x="183" y="10"/>
                  <a:pt x="180" y="10"/>
                </a:cubicBezTo>
                <a:cubicBezTo>
                  <a:pt x="177" y="10"/>
                  <a:pt x="18" y="10"/>
                  <a:pt x="16" y="10"/>
                </a:cubicBezTo>
                <a:cubicBezTo>
                  <a:pt x="2" y="10"/>
                  <a:pt x="0" y="15"/>
                  <a:pt x="0" y="25"/>
                </a:cubicBezTo>
              </a:path>
            </a:pathLst>
          </a:custGeom>
          <a:noFill/>
          <a:ln w="23813">
            <a:solidFill>
              <a:srgbClr val="6D6F71"/>
            </a:solidFill>
            <a:round/>
            <a:headEnd/>
            <a:tailEnd/>
          </a:ln>
        </p:spPr>
        <p:txBody>
          <a:bodyPr/>
          <a:lstStyle/>
          <a:p>
            <a:endParaRPr lang="ko-KR" altLang="en-US">
              <a:ea typeface="Gulim" pitchFamily="34" charset="-127"/>
            </a:endParaRPr>
          </a:p>
        </p:txBody>
      </p:sp>
      <p:sp>
        <p:nvSpPr>
          <p:cNvPr id="294954" name="Freeform 42"/>
          <p:cNvSpPr>
            <a:spLocks/>
          </p:cNvSpPr>
          <p:nvPr/>
        </p:nvSpPr>
        <p:spPr bwMode="auto">
          <a:xfrm>
            <a:off x="5326063" y="2105025"/>
            <a:ext cx="2309812" cy="293688"/>
          </a:xfrm>
          <a:custGeom>
            <a:avLst/>
            <a:gdLst>
              <a:gd name="T0" fmla="*/ 387 w 387"/>
              <a:gd name="T1" fmla="*/ 43 h 59"/>
              <a:gd name="T2" fmla="*/ 371 w 387"/>
              <a:gd name="T3" fmla="*/ 59 h 59"/>
              <a:gd name="T4" fmla="*/ 16 w 387"/>
              <a:gd name="T5" fmla="*/ 59 h 59"/>
              <a:gd name="T6" fmla="*/ 0 w 387"/>
              <a:gd name="T7" fmla="*/ 43 h 59"/>
              <a:gd name="T8" fmla="*/ 0 w 387"/>
              <a:gd name="T9" fmla="*/ 16 h 59"/>
              <a:gd name="T10" fmla="*/ 16 w 387"/>
              <a:gd name="T11" fmla="*/ 0 h 59"/>
              <a:gd name="T12" fmla="*/ 371 w 387"/>
              <a:gd name="T13" fmla="*/ 0 h 59"/>
              <a:gd name="T14" fmla="*/ 387 w 387"/>
              <a:gd name="T15" fmla="*/ 16 h 59"/>
              <a:gd name="T16" fmla="*/ 387 w 387"/>
              <a:gd name="T17" fmla="*/ 43 h 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7"/>
              <a:gd name="T28" fmla="*/ 0 h 59"/>
              <a:gd name="T29" fmla="*/ 387 w 387"/>
              <a:gd name="T30" fmla="*/ 59 h 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7" h="59">
                <a:moveTo>
                  <a:pt x="387" y="43"/>
                </a:moveTo>
                <a:cubicBezTo>
                  <a:pt x="387" y="52"/>
                  <a:pt x="380" y="59"/>
                  <a:pt x="371" y="59"/>
                </a:cubicBezTo>
                <a:cubicBezTo>
                  <a:pt x="16" y="59"/>
                  <a:pt x="16" y="59"/>
                  <a:pt x="16" y="59"/>
                </a:cubicBezTo>
                <a:cubicBezTo>
                  <a:pt x="7" y="59"/>
                  <a:pt x="0" y="52"/>
                  <a:pt x="0" y="43"/>
                </a:cubicBezTo>
                <a:cubicBezTo>
                  <a:pt x="0" y="16"/>
                  <a:pt x="0" y="16"/>
                  <a:pt x="0" y="16"/>
                </a:cubicBezTo>
                <a:cubicBezTo>
                  <a:pt x="0" y="7"/>
                  <a:pt x="7" y="0"/>
                  <a:pt x="16" y="0"/>
                </a:cubicBezTo>
                <a:cubicBezTo>
                  <a:pt x="371" y="0"/>
                  <a:pt x="371" y="0"/>
                  <a:pt x="371" y="0"/>
                </a:cubicBezTo>
                <a:cubicBezTo>
                  <a:pt x="380" y="0"/>
                  <a:pt x="387" y="7"/>
                  <a:pt x="387" y="16"/>
                </a:cubicBezTo>
                <a:lnTo>
                  <a:pt x="387" y="43"/>
                </a:lnTo>
                <a:close/>
              </a:path>
            </a:pathLst>
          </a:custGeom>
          <a:solidFill>
            <a:srgbClr val="D7E2E0"/>
          </a:solidFill>
          <a:ln w="9525">
            <a:noFill/>
            <a:round/>
            <a:headEnd/>
            <a:tailEnd/>
          </a:ln>
        </p:spPr>
        <p:txBody>
          <a:bodyPr/>
          <a:lstStyle/>
          <a:p>
            <a:endParaRPr lang="ko-KR" altLang="en-US">
              <a:ea typeface="Gulim" pitchFamily="34" charset="-127"/>
            </a:endParaRPr>
          </a:p>
        </p:txBody>
      </p:sp>
      <p:sp>
        <p:nvSpPr>
          <p:cNvPr id="294955" name="Rectangle 43"/>
          <p:cNvSpPr>
            <a:spLocks noChangeArrowheads="1"/>
          </p:cNvSpPr>
          <p:nvPr/>
        </p:nvSpPr>
        <p:spPr bwMode="auto">
          <a:xfrm>
            <a:off x="5254410" y="2138363"/>
            <a:ext cx="2381465" cy="215444"/>
          </a:xfrm>
          <a:prstGeom prst="rect">
            <a:avLst/>
          </a:prstGeom>
          <a:noFill/>
          <a:ln w="9525">
            <a:noFill/>
            <a:miter lim="800000"/>
            <a:headEnd/>
            <a:tailEnd/>
          </a:ln>
        </p:spPr>
        <p:txBody>
          <a:bodyPr wrap="square" lIns="0" tIns="0" rIns="0" bIns="0">
            <a:spAutoFit/>
          </a:bodyPr>
          <a:lstStyle/>
          <a:p>
            <a:pPr marL="1588" indent="-1588" algn="ctr"/>
            <a:r>
              <a:rPr lang="en-US" altLang="ko-KR" sz="1400" dirty="0">
                <a:solidFill>
                  <a:srgbClr val="000000"/>
                </a:solidFill>
                <a:latin typeface="Myriad Pro" pitchFamily="34" charset="0"/>
                <a:ea typeface="Gulim" pitchFamily="34" charset="-127"/>
              </a:rPr>
              <a:t>Decreasing returns to scale</a:t>
            </a:r>
            <a:endParaRPr lang="en-US" altLang="ko-KR" sz="1400" dirty="0">
              <a:latin typeface="Tahoma" pitchFamily="34" charset="0"/>
              <a:ea typeface="Gulim" pitchFamily="34" charset="-127"/>
            </a:endParaRPr>
          </a:p>
        </p:txBody>
      </p:sp>
      <p:sp>
        <p:nvSpPr>
          <p:cNvPr id="294956" name="Freeform 44"/>
          <p:cNvSpPr>
            <a:spLocks/>
          </p:cNvSpPr>
          <p:nvPr/>
        </p:nvSpPr>
        <p:spPr bwMode="auto">
          <a:xfrm>
            <a:off x="4260850" y="1741488"/>
            <a:ext cx="803275" cy="657225"/>
          </a:xfrm>
          <a:custGeom>
            <a:avLst/>
            <a:gdLst>
              <a:gd name="T0" fmla="*/ 148 w 148"/>
              <a:gd name="T1" fmla="*/ 116 h 132"/>
              <a:gd name="T2" fmla="*/ 132 w 148"/>
              <a:gd name="T3" fmla="*/ 132 h 132"/>
              <a:gd name="T4" fmla="*/ 16 w 148"/>
              <a:gd name="T5" fmla="*/ 132 h 132"/>
              <a:gd name="T6" fmla="*/ 0 w 148"/>
              <a:gd name="T7" fmla="*/ 116 h 132"/>
              <a:gd name="T8" fmla="*/ 0 w 148"/>
              <a:gd name="T9" fmla="*/ 16 h 132"/>
              <a:gd name="T10" fmla="*/ 16 w 148"/>
              <a:gd name="T11" fmla="*/ 0 h 132"/>
              <a:gd name="T12" fmla="*/ 132 w 148"/>
              <a:gd name="T13" fmla="*/ 0 h 132"/>
              <a:gd name="T14" fmla="*/ 148 w 148"/>
              <a:gd name="T15" fmla="*/ 16 h 132"/>
              <a:gd name="T16" fmla="*/ 148 w 148"/>
              <a:gd name="T17" fmla="*/ 116 h 1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8"/>
              <a:gd name="T28" fmla="*/ 0 h 132"/>
              <a:gd name="T29" fmla="*/ 148 w 148"/>
              <a:gd name="T30" fmla="*/ 132 h 1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8" h="132">
                <a:moveTo>
                  <a:pt x="148" y="116"/>
                </a:moveTo>
                <a:cubicBezTo>
                  <a:pt x="148" y="125"/>
                  <a:pt x="141" y="132"/>
                  <a:pt x="132" y="132"/>
                </a:cubicBezTo>
                <a:cubicBezTo>
                  <a:pt x="16" y="132"/>
                  <a:pt x="16" y="132"/>
                  <a:pt x="16" y="132"/>
                </a:cubicBezTo>
                <a:cubicBezTo>
                  <a:pt x="8" y="132"/>
                  <a:pt x="0" y="125"/>
                  <a:pt x="0" y="116"/>
                </a:cubicBezTo>
                <a:cubicBezTo>
                  <a:pt x="0" y="16"/>
                  <a:pt x="0" y="16"/>
                  <a:pt x="0" y="16"/>
                </a:cubicBezTo>
                <a:cubicBezTo>
                  <a:pt x="0" y="7"/>
                  <a:pt x="8" y="0"/>
                  <a:pt x="16" y="0"/>
                </a:cubicBezTo>
                <a:cubicBezTo>
                  <a:pt x="132" y="0"/>
                  <a:pt x="132" y="0"/>
                  <a:pt x="132" y="0"/>
                </a:cubicBezTo>
                <a:cubicBezTo>
                  <a:pt x="141" y="0"/>
                  <a:pt x="148" y="7"/>
                  <a:pt x="148" y="16"/>
                </a:cubicBezTo>
                <a:lnTo>
                  <a:pt x="148" y="116"/>
                </a:lnTo>
                <a:close/>
              </a:path>
            </a:pathLst>
          </a:custGeom>
          <a:solidFill>
            <a:srgbClr val="D7E2E0"/>
          </a:solidFill>
          <a:ln w="9525">
            <a:noFill/>
            <a:round/>
            <a:headEnd/>
            <a:tailEnd/>
          </a:ln>
        </p:spPr>
        <p:txBody>
          <a:bodyPr/>
          <a:lstStyle/>
          <a:p>
            <a:pPr algn="ctr"/>
            <a:endParaRPr lang="ko-KR" altLang="en-US" dirty="0">
              <a:ea typeface="Gulim" pitchFamily="34" charset="-127"/>
            </a:endParaRPr>
          </a:p>
        </p:txBody>
      </p:sp>
      <p:sp>
        <p:nvSpPr>
          <p:cNvPr id="294957" name="Rectangle 45"/>
          <p:cNvSpPr>
            <a:spLocks noChangeArrowheads="1"/>
          </p:cNvSpPr>
          <p:nvPr/>
        </p:nvSpPr>
        <p:spPr bwMode="auto">
          <a:xfrm>
            <a:off x="4311650" y="1770063"/>
            <a:ext cx="715963" cy="646331"/>
          </a:xfrm>
          <a:prstGeom prst="rect">
            <a:avLst/>
          </a:prstGeom>
          <a:noFill/>
          <a:ln w="9525">
            <a:noFill/>
            <a:miter lim="800000"/>
            <a:headEnd/>
            <a:tailEnd/>
          </a:ln>
        </p:spPr>
        <p:txBody>
          <a:bodyPr lIns="0" tIns="0" rIns="0" bIns="0">
            <a:spAutoFit/>
          </a:bodyPr>
          <a:lstStyle/>
          <a:p>
            <a:pPr marL="1588" indent="-1588" algn="ctr"/>
            <a:r>
              <a:rPr lang="en-US" altLang="ko-KR" sz="1400" dirty="0">
                <a:solidFill>
                  <a:srgbClr val="000000"/>
                </a:solidFill>
                <a:latin typeface="Myriad Pro" pitchFamily="34" charset="0"/>
                <a:ea typeface="Gulim" pitchFamily="34" charset="-127"/>
              </a:rPr>
              <a:t>Constant returns to scale</a:t>
            </a:r>
            <a:endParaRPr lang="en-US" altLang="ko-KR" sz="1400" dirty="0">
              <a:latin typeface="Tahoma" pitchFamily="34" charset="0"/>
              <a:ea typeface="Gulim" pitchFamily="34" charset="-127"/>
            </a:endParaRPr>
          </a:p>
        </p:txBody>
      </p:sp>
      <p:sp>
        <p:nvSpPr>
          <p:cNvPr id="294958" name="Freeform 46"/>
          <p:cNvSpPr>
            <a:spLocks/>
          </p:cNvSpPr>
          <p:nvPr/>
        </p:nvSpPr>
        <p:spPr bwMode="auto">
          <a:xfrm>
            <a:off x="5299075" y="2463800"/>
            <a:ext cx="2157413" cy="123825"/>
          </a:xfrm>
          <a:custGeom>
            <a:avLst/>
            <a:gdLst>
              <a:gd name="T0" fmla="*/ 397 w 397"/>
              <a:gd name="T1" fmla="*/ 25 h 25"/>
              <a:gd name="T2" fmla="*/ 381 w 397"/>
              <a:gd name="T3" fmla="*/ 10 h 25"/>
              <a:gd name="T4" fmla="*/ 209 w 397"/>
              <a:gd name="T5" fmla="*/ 10 h 25"/>
              <a:gd name="T6" fmla="*/ 199 w 397"/>
              <a:gd name="T7" fmla="*/ 0 h 25"/>
              <a:gd name="T8" fmla="*/ 188 w 397"/>
              <a:gd name="T9" fmla="*/ 10 h 25"/>
              <a:gd name="T10" fmla="*/ 16 w 397"/>
              <a:gd name="T11" fmla="*/ 10 h 25"/>
              <a:gd name="T12" fmla="*/ 0 w 397"/>
              <a:gd name="T13" fmla="*/ 25 h 25"/>
              <a:gd name="T14" fmla="*/ 0 60000 65536"/>
              <a:gd name="T15" fmla="*/ 0 60000 65536"/>
              <a:gd name="T16" fmla="*/ 0 60000 65536"/>
              <a:gd name="T17" fmla="*/ 0 60000 65536"/>
              <a:gd name="T18" fmla="*/ 0 60000 65536"/>
              <a:gd name="T19" fmla="*/ 0 60000 65536"/>
              <a:gd name="T20" fmla="*/ 0 60000 65536"/>
              <a:gd name="T21" fmla="*/ 0 w 397"/>
              <a:gd name="T22" fmla="*/ 0 h 25"/>
              <a:gd name="T23" fmla="*/ 397 w 397"/>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7" h="25">
                <a:moveTo>
                  <a:pt x="397" y="25"/>
                </a:moveTo>
                <a:cubicBezTo>
                  <a:pt x="397" y="15"/>
                  <a:pt x="395" y="10"/>
                  <a:pt x="381" y="10"/>
                </a:cubicBezTo>
                <a:cubicBezTo>
                  <a:pt x="379" y="10"/>
                  <a:pt x="212" y="10"/>
                  <a:pt x="209" y="10"/>
                </a:cubicBezTo>
                <a:cubicBezTo>
                  <a:pt x="206" y="10"/>
                  <a:pt x="199" y="8"/>
                  <a:pt x="199" y="0"/>
                </a:cubicBezTo>
                <a:cubicBezTo>
                  <a:pt x="199" y="8"/>
                  <a:pt x="192" y="10"/>
                  <a:pt x="188" y="10"/>
                </a:cubicBezTo>
                <a:cubicBezTo>
                  <a:pt x="186" y="10"/>
                  <a:pt x="19" y="10"/>
                  <a:pt x="16" y="10"/>
                </a:cubicBezTo>
                <a:cubicBezTo>
                  <a:pt x="3" y="10"/>
                  <a:pt x="0" y="15"/>
                  <a:pt x="0" y="25"/>
                </a:cubicBezTo>
              </a:path>
            </a:pathLst>
          </a:custGeom>
          <a:noFill/>
          <a:ln w="23813">
            <a:solidFill>
              <a:srgbClr val="6D6F71"/>
            </a:solidFill>
            <a:round/>
            <a:headEnd/>
            <a:tailEnd/>
          </a:ln>
        </p:spPr>
        <p:txBody>
          <a:bodyPr/>
          <a:lstStyle/>
          <a:p>
            <a:endParaRPr lang="ko-KR" altLang="en-US">
              <a:ea typeface="Gulim" pitchFamily="34" charset="-127"/>
            </a:endParaRPr>
          </a:p>
        </p:txBody>
      </p:sp>
      <p:sp>
        <p:nvSpPr>
          <p:cNvPr id="294959" name="Freeform 47"/>
          <p:cNvSpPr>
            <a:spLocks/>
          </p:cNvSpPr>
          <p:nvPr/>
        </p:nvSpPr>
        <p:spPr bwMode="auto">
          <a:xfrm>
            <a:off x="4173538" y="2463800"/>
            <a:ext cx="966787" cy="123825"/>
          </a:xfrm>
          <a:custGeom>
            <a:avLst/>
            <a:gdLst>
              <a:gd name="T0" fmla="*/ 178 w 178"/>
              <a:gd name="T1" fmla="*/ 25 h 25"/>
              <a:gd name="T2" fmla="*/ 162 w 178"/>
              <a:gd name="T3" fmla="*/ 10 h 25"/>
              <a:gd name="T4" fmla="*/ 100 w 178"/>
              <a:gd name="T5" fmla="*/ 10 h 25"/>
              <a:gd name="T6" fmla="*/ 89 w 178"/>
              <a:gd name="T7" fmla="*/ 0 h 25"/>
              <a:gd name="T8" fmla="*/ 78 w 178"/>
              <a:gd name="T9" fmla="*/ 10 h 25"/>
              <a:gd name="T10" fmla="*/ 16 w 178"/>
              <a:gd name="T11" fmla="*/ 10 h 25"/>
              <a:gd name="T12" fmla="*/ 0 w 178"/>
              <a:gd name="T13" fmla="*/ 25 h 25"/>
              <a:gd name="T14" fmla="*/ 0 60000 65536"/>
              <a:gd name="T15" fmla="*/ 0 60000 65536"/>
              <a:gd name="T16" fmla="*/ 0 60000 65536"/>
              <a:gd name="T17" fmla="*/ 0 60000 65536"/>
              <a:gd name="T18" fmla="*/ 0 60000 65536"/>
              <a:gd name="T19" fmla="*/ 0 60000 65536"/>
              <a:gd name="T20" fmla="*/ 0 60000 65536"/>
              <a:gd name="T21" fmla="*/ 0 w 178"/>
              <a:gd name="T22" fmla="*/ 0 h 25"/>
              <a:gd name="T23" fmla="*/ 178 w 178"/>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25">
                <a:moveTo>
                  <a:pt x="178" y="25"/>
                </a:moveTo>
                <a:cubicBezTo>
                  <a:pt x="178" y="15"/>
                  <a:pt x="175" y="10"/>
                  <a:pt x="162" y="10"/>
                </a:cubicBezTo>
                <a:cubicBezTo>
                  <a:pt x="159" y="10"/>
                  <a:pt x="102" y="10"/>
                  <a:pt x="100" y="10"/>
                </a:cubicBezTo>
                <a:cubicBezTo>
                  <a:pt x="96" y="10"/>
                  <a:pt x="89" y="8"/>
                  <a:pt x="89" y="0"/>
                </a:cubicBezTo>
                <a:cubicBezTo>
                  <a:pt x="89" y="8"/>
                  <a:pt x="82" y="10"/>
                  <a:pt x="78" y="10"/>
                </a:cubicBezTo>
                <a:cubicBezTo>
                  <a:pt x="76" y="10"/>
                  <a:pt x="19" y="10"/>
                  <a:pt x="16" y="10"/>
                </a:cubicBezTo>
                <a:cubicBezTo>
                  <a:pt x="3" y="10"/>
                  <a:pt x="0" y="15"/>
                  <a:pt x="0" y="25"/>
                </a:cubicBezTo>
              </a:path>
            </a:pathLst>
          </a:custGeom>
          <a:noFill/>
          <a:ln w="23813">
            <a:solidFill>
              <a:srgbClr val="6D6F71"/>
            </a:solidFill>
            <a:round/>
            <a:headEnd/>
            <a:tailEnd/>
          </a:ln>
        </p:spPr>
        <p:txBody>
          <a:bodyPr/>
          <a:lstStyle/>
          <a:p>
            <a:endParaRPr lang="ko-KR" altLang="en-US">
              <a:ea typeface="Gulim" pitchFamily="34" charset="-127"/>
            </a:endParaRPr>
          </a:p>
        </p:txBody>
      </p:sp>
      <p:sp>
        <p:nvSpPr>
          <p:cNvPr id="294960" name="Rectangle 48"/>
          <p:cNvSpPr>
            <a:spLocks noChangeArrowheads="1"/>
          </p:cNvSpPr>
          <p:nvPr/>
        </p:nvSpPr>
        <p:spPr bwMode="auto">
          <a:xfrm>
            <a:off x="4594225" y="5103813"/>
            <a:ext cx="129844"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C</a:t>
            </a:r>
            <a:endParaRPr lang="en-US" altLang="ko-KR" sz="1400" i="1" dirty="0">
              <a:latin typeface="Tahoma" pitchFamily="34" charset="0"/>
              <a:ea typeface="Gulim" pitchFamily="34" charset="-127"/>
            </a:endParaRPr>
          </a:p>
        </p:txBody>
      </p:sp>
      <p:sp>
        <p:nvSpPr>
          <p:cNvPr id="294961" name="Freeform 49"/>
          <p:cNvSpPr>
            <a:spLocks/>
          </p:cNvSpPr>
          <p:nvPr/>
        </p:nvSpPr>
        <p:spPr bwMode="auto">
          <a:xfrm>
            <a:off x="2247900" y="2901950"/>
            <a:ext cx="4818063" cy="2497138"/>
          </a:xfrm>
          <a:custGeom>
            <a:avLst/>
            <a:gdLst>
              <a:gd name="T0" fmla="*/ 886 w 886"/>
              <a:gd name="T1" fmla="*/ 0 h 502"/>
              <a:gd name="T2" fmla="*/ 709 w 886"/>
              <a:gd name="T3" fmla="*/ 423 h 502"/>
              <a:gd name="T4" fmla="*/ 443 w 886"/>
              <a:gd name="T5" fmla="*/ 499 h 502"/>
              <a:gd name="T6" fmla="*/ 177 w 886"/>
              <a:gd name="T7" fmla="*/ 423 h 502"/>
              <a:gd name="T8" fmla="*/ 0 w 886"/>
              <a:gd name="T9" fmla="*/ 0 h 502"/>
              <a:gd name="T10" fmla="*/ 0 60000 65536"/>
              <a:gd name="T11" fmla="*/ 0 60000 65536"/>
              <a:gd name="T12" fmla="*/ 0 60000 65536"/>
              <a:gd name="T13" fmla="*/ 0 60000 65536"/>
              <a:gd name="T14" fmla="*/ 0 60000 65536"/>
              <a:gd name="T15" fmla="*/ 0 w 886"/>
              <a:gd name="T16" fmla="*/ 0 h 502"/>
              <a:gd name="T17" fmla="*/ 886 w 886"/>
              <a:gd name="T18" fmla="*/ 502 h 502"/>
            </a:gdLst>
            <a:ahLst/>
            <a:cxnLst>
              <a:cxn ang="T10">
                <a:pos x="T0" y="T1"/>
              </a:cxn>
              <a:cxn ang="T11">
                <a:pos x="T2" y="T3"/>
              </a:cxn>
              <a:cxn ang="T12">
                <a:pos x="T4" y="T5"/>
              </a:cxn>
              <a:cxn ang="T13">
                <a:pos x="T6" y="T7"/>
              </a:cxn>
              <a:cxn ang="T14">
                <a:pos x="T8" y="T9"/>
              </a:cxn>
            </a:cxnLst>
            <a:rect l="T15" t="T16" r="T17" b="T18"/>
            <a:pathLst>
              <a:path w="886" h="502">
                <a:moveTo>
                  <a:pt x="886" y="0"/>
                </a:moveTo>
                <a:cubicBezTo>
                  <a:pt x="850" y="186"/>
                  <a:pt x="803" y="330"/>
                  <a:pt x="709" y="423"/>
                </a:cubicBezTo>
                <a:cubicBezTo>
                  <a:pt x="629" y="502"/>
                  <a:pt x="548" y="497"/>
                  <a:pt x="443" y="499"/>
                </a:cubicBezTo>
                <a:cubicBezTo>
                  <a:pt x="338" y="501"/>
                  <a:pt x="257" y="502"/>
                  <a:pt x="177" y="423"/>
                </a:cubicBezTo>
                <a:cubicBezTo>
                  <a:pt x="83" y="330"/>
                  <a:pt x="36" y="186"/>
                  <a:pt x="0" y="0"/>
                </a:cubicBezTo>
              </a:path>
            </a:pathLst>
          </a:custGeom>
          <a:noFill/>
          <a:ln w="30163">
            <a:solidFill>
              <a:srgbClr val="6F84C2"/>
            </a:solidFill>
            <a:miter lim="800000"/>
            <a:headEnd/>
            <a:tailEnd/>
          </a:ln>
        </p:spPr>
        <p:txBody>
          <a:bodyPr/>
          <a:lstStyle/>
          <a:p>
            <a:endParaRPr lang="ko-KR" altLang="en-US">
              <a:ea typeface="Gulim" pitchFamily="34" charset="-127"/>
            </a:endParaRPr>
          </a:p>
        </p:txBody>
      </p:sp>
      <p:sp>
        <p:nvSpPr>
          <p:cNvPr id="294962" name="Freeform 50"/>
          <p:cNvSpPr>
            <a:spLocks/>
          </p:cNvSpPr>
          <p:nvPr/>
        </p:nvSpPr>
        <p:spPr bwMode="auto">
          <a:xfrm>
            <a:off x="3076575" y="2901950"/>
            <a:ext cx="1579563" cy="2482850"/>
          </a:xfrm>
          <a:custGeom>
            <a:avLst/>
            <a:gdLst>
              <a:gd name="T0" fmla="*/ 291 w 291"/>
              <a:gd name="T1" fmla="*/ 499 h 499"/>
              <a:gd name="T2" fmla="*/ 0 w 291"/>
              <a:gd name="T3" fmla="*/ 0 h 499"/>
              <a:gd name="T4" fmla="*/ 0 60000 65536"/>
              <a:gd name="T5" fmla="*/ 0 60000 65536"/>
              <a:gd name="T6" fmla="*/ 0 w 291"/>
              <a:gd name="T7" fmla="*/ 0 h 499"/>
              <a:gd name="T8" fmla="*/ 291 w 291"/>
              <a:gd name="T9" fmla="*/ 499 h 499"/>
            </a:gdLst>
            <a:ahLst/>
            <a:cxnLst>
              <a:cxn ang="T4">
                <a:pos x="T0" y="T1"/>
              </a:cxn>
              <a:cxn ang="T5">
                <a:pos x="T2" y="T3"/>
              </a:cxn>
            </a:cxnLst>
            <a:rect l="T6" t="T7" r="T8" b="T9"/>
            <a:pathLst>
              <a:path w="291" h="499">
                <a:moveTo>
                  <a:pt x="291" y="499"/>
                </a:moveTo>
                <a:cubicBezTo>
                  <a:pt x="176" y="488"/>
                  <a:pt x="102" y="373"/>
                  <a:pt x="0" y="0"/>
                </a:cubicBezTo>
              </a:path>
            </a:pathLst>
          </a:custGeom>
          <a:noFill/>
          <a:ln w="30163">
            <a:solidFill>
              <a:srgbClr val="7962AA"/>
            </a:solidFill>
            <a:miter lim="800000"/>
            <a:headEnd/>
            <a:tailEnd/>
          </a:ln>
        </p:spPr>
        <p:txBody>
          <a:bodyPr/>
          <a:lstStyle/>
          <a:p>
            <a:endParaRPr lang="ko-KR" altLang="en-US">
              <a:ea typeface="Gulim" pitchFamily="34" charset="-127"/>
            </a:endParaRPr>
          </a:p>
        </p:txBody>
      </p:sp>
      <p:sp>
        <p:nvSpPr>
          <p:cNvPr id="294963" name="Freeform 51"/>
          <p:cNvSpPr>
            <a:spLocks/>
          </p:cNvSpPr>
          <p:nvPr/>
        </p:nvSpPr>
        <p:spPr bwMode="auto">
          <a:xfrm>
            <a:off x="2606675" y="2901950"/>
            <a:ext cx="2012950" cy="2247900"/>
          </a:xfrm>
          <a:custGeom>
            <a:avLst/>
            <a:gdLst>
              <a:gd name="T0" fmla="*/ 370 w 370"/>
              <a:gd name="T1" fmla="*/ 0 h 452"/>
              <a:gd name="T2" fmla="*/ 185 w 370"/>
              <a:gd name="T3" fmla="*/ 452 h 452"/>
              <a:gd name="T4" fmla="*/ 0 w 370"/>
              <a:gd name="T5" fmla="*/ 0 h 452"/>
              <a:gd name="T6" fmla="*/ 0 60000 65536"/>
              <a:gd name="T7" fmla="*/ 0 60000 65536"/>
              <a:gd name="T8" fmla="*/ 0 60000 65536"/>
              <a:gd name="T9" fmla="*/ 0 w 370"/>
              <a:gd name="T10" fmla="*/ 0 h 452"/>
              <a:gd name="T11" fmla="*/ 370 w 370"/>
              <a:gd name="T12" fmla="*/ 452 h 452"/>
            </a:gdLst>
            <a:ahLst/>
            <a:cxnLst>
              <a:cxn ang="T6">
                <a:pos x="T0" y="T1"/>
              </a:cxn>
              <a:cxn ang="T7">
                <a:pos x="T2" y="T3"/>
              </a:cxn>
              <a:cxn ang="T8">
                <a:pos x="T4" y="T5"/>
              </a:cxn>
            </a:cxnLst>
            <a:rect l="T9" t="T10" r="T11" b="T12"/>
            <a:pathLst>
              <a:path w="370" h="452">
                <a:moveTo>
                  <a:pt x="370" y="0"/>
                </a:moveTo>
                <a:cubicBezTo>
                  <a:pt x="295" y="379"/>
                  <a:pt x="293" y="446"/>
                  <a:pt x="185" y="452"/>
                </a:cubicBezTo>
                <a:cubicBezTo>
                  <a:pt x="77" y="446"/>
                  <a:pt x="75" y="379"/>
                  <a:pt x="0" y="0"/>
                </a:cubicBezTo>
              </a:path>
            </a:pathLst>
          </a:custGeom>
          <a:noFill/>
          <a:ln w="30163">
            <a:solidFill>
              <a:srgbClr val="7962AA"/>
            </a:solidFill>
            <a:miter lim="800000"/>
            <a:headEnd/>
            <a:tailEnd/>
          </a:ln>
        </p:spPr>
        <p:txBody>
          <a:bodyPr/>
          <a:lstStyle/>
          <a:p>
            <a:endParaRPr lang="ko-KR" altLang="en-US">
              <a:ea typeface="Gulim" pitchFamily="34" charset="-127"/>
            </a:endParaRPr>
          </a:p>
        </p:txBody>
      </p:sp>
      <p:sp>
        <p:nvSpPr>
          <p:cNvPr id="294964" name="Freeform 52"/>
          <p:cNvSpPr>
            <a:spLocks/>
          </p:cNvSpPr>
          <p:nvPr/>
        </p:nvSpPr>
        <p:spPr bwMode="auto">
          <a:xfrm>
            <a:off x="4695825" y="2901950"/>
            <a:ext cx="2011363" cy="2247900"/>
          </a:xfrm>
          <a:custGeom>
            <a:avLst/>
            <a:gdLst>
              <a:gd name="T0" fmla="*/ 0 w 370"/>
              <a:gd name="T1" fmla="*/ 0 h 452"/>
              <a:gd name="T2" fmla="*/ 185 w 370"/>
              <a:gd name="T3" fmla="*/ 452 h 452"/>
              <a:gd name="T4" fmla="*/ 370 w 370"/>
              <a:gd name="T5" fmla="*/ 0 h 452"/>
              <a:gd name="T6" fmla="*/ 0 60000 65536"/>
              <a:gd name="T7" fmla="*/ 0 60000 65536"/>
              <a:gd name="T8" fmla="*/ 0 60000 65536"/>
              <a:gd name="T9" fmla="*/ 0 w 370"/>
              <a:gd name="T10" fmla="*/ 0 h 452"/>
              <a:gd name="T11" fmla="*/ 370 w 370"/>
              <a:gd name="T12" fmla="*/ 452 h 452"/>
            </a:gdLst>
            <a:ahLst/>
            <a:cxnLst>
              <a:cxn ang="T6">
                <a:pos x="T0" y="T1"/>
              </a:cxn>
              <a:cxn ang="T7">
                <a:pos x="T2" y="T3"/>
              </a:cxn>
              <a:cxn ang="T8">
                <a:pos x="T4" y="T5"/>
              </a:cxn>
            </a:cxnLst>
            <a:rect l="T9" t="T10" r="T11" b="T12"/>
            <a:pathLst>
              <a:path w="370" h="452">
                <a:moveTo>
                  <a:pt x="0" y="0"/>
                </a:moveTo>
                <a:cubicBezTo>
                  <a:pt x="75" y="379"/>
                  <a:pt x="77" y="446"/>
                  <a:pt x="185" y="452"/>
                </a:cubicBezTo>
                <a:cubicBezTo>
                  <a:pt x="293" y="446"/>
                  <a:pt x="295" y="379"/>
                  <a:pt x="370" y="0"/>
                </a:cubicBezTo>
              </a:path>
            </a:pathLst>
          </a:custGeom>
          <a:noFill/>
          <a:ln w="30163">
            <a:solidFill>
              <a:srgbClr val="7962AA"/>
            </a:solidFill>
            <a:miter lim="800000"/>
            <a:headEnd/>
            <a:tailEnd/>
          </a:ln>
        </p:spPr>
        <p:txBody>
          <a:bodyPr/>
          <a:lstStyle/>
          <a:p>
            <a:endParaRPr lang="ko-KR" altLang="en-US">
              <a:ea typeface="Gulim" pitchFamily="34" charset="-127"/>
            </a:endParaRPr>
          </a:p>
        </p:txBody>
      </p:sp>
      <p:sp>
        <p:nvSpPr>
          <p:cNvPr id="294965" name="Freeform 53"/>
          <p:cNvSpPr>
            <a:spLocks/>
          </p:cNvSpPr>
          <p:nvPr/>
        </p:nvSpPr>
        <p:spPr bwMode="auto">
          <a:xfrm>
            <a:off x="4656138" y="2901950"/>
            <a:ext cx="1582737" cy="2482850"/>
          </a:xfrm>
          <a:custGeom>
            <a:avLst/>
            <a:gdLst>
              <a:gd name="T0" fmla="*/ 0 w 291"/>
              <a:gd name="T1" fmla="*/ 499 h 499"/>
              <a:gd name="T2" fmla="*/ 291 w 291"/>
              <a:gd name="T3" fmla="*/ 0 h 499"/>
              <a:gd name="T4" fmla="*/ 0 60000 65536"/>
              <a:gd name="T5" fmla="*/ 0 60000 65536"/>
              <a:gd name="T6" fmla="*/ 0 w 291"/>
              <a:gd name="T7" fmla="*/ 0 h 499"/>
              <a:gd name="T8" fmla="*/ 291 w 291"/>
              <a:gd name="T9" fmla="*/ 499 h 499"/>
            </a:gdLst>
            <a:ahLst/>
            <a:cxnLst>
              <a:cxn ang="T4">
                <a:pos x="T0" y="T1"/>
              </a:cxn>
              <a:cxn ang="T5">
                <a:pos x="T2" y="T3"/>
              </a:cxn>
            </a:cxnLst>
            <a:rect l="T6" t="T7" r="T8" b="T9"/>
            <a:pathLst>
              <a:path w="291" h="499">
                <a:moveTo>
                  <a:pt x="0" y="499"/>
                </a:moveTo>
                <a:cubicBezTo>
                  <a:pt x="115" y="488"/>
                  <a:pt x="189" y="373"/>
                  <a:pt x="291" y="0"/>
                </a:cubicBezTo>
              </a:path>
            </a:pathLst>
          </a:custGeom>
          <a:noFill/>
          <a:ln w="30163">
            <a:solidFill>
              <a:srgbClr val="7962AA"/>
            </a:solidFill>
            <a:miter lim="800000"/>
            <a:headEnd/>
            <a:tailEnd/>
          </a:ln>
        </p:spPr>
        <p:txBody>
          <a:bodyPr/>
          <a:lstStyle/>
          <a:p>
            <a:endParaRPr lang="ko-KR" altLang="en-US">
              <a:ea typeface="Gulim" pitchFamily="34" charset="-127"/>
            </a:endParaRPr>
          </a:p>
        </p:txBody>
      </p:sp>
      <p:sp>
        <p:nvSpPr>
          <p:cNvPr id="294966" name="Oval 54"/>
          <p:cNvSpPr>
            <a:spLocks noChangeArrowheads="1"/>
          </p:cNvSpPr>
          <p:nvPr/>
        </p:nvSpPr>
        <p:spPr bwMode="auto">
          <a:xfrm>
            <a:off x="4600575" y="5335588"/>
            <a:ext cx="111125" cy="98425"/>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94967" name="Oval 55"/>
          <p:cNvSpPr>
            <a:spLocks noChangeArrowheads="1"/>
          </p:cNvSpPr>
          <p:nvPr/>
        </p:nvSpPr>
        <p:spPr bwMode="auto">
          <a:xfrm>
            <a:off x="3155950" y="4956175"/>
            <a:ext cx="107950" cy="101600"/>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94968" name="Rectangle 56"/>
          <p:cNvSpPr>
            <a:spLocks noChangeArrowheads="1"/>
          </p:cNvSpPr>
          <p:nvPr/>
        </p:nvSpPr>
        <p:spPr bwMode="auto">
          <a:xfrm>
            <a:off x="6161088" y="4979988"/>
            <a:ext cx="120226"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X</a:t>
            </a:r>
            <a:endParaRPr lang="en-US" altLang="ko-KR" sz="1400" i="1" dirty="0">
              <a:latin typeface="Tahoma" pitchFamily="34" charset="0"/>
              <a:ea typeface="Gulim" pitchFamily="34" charset="-127"/>
            </a:endParaRPr>
          </a:p>
        </p:txBody>
      </p:sp>
      <p:sp>
        <p:nvSpPr>
          <p:cNvPr id="294969" name="Rectangle 57"/>
          <p:cNvSpPr>
            <a:spLocks noChangeArrowheads="1"/>
          </p:cNvSpPr>
          <p:nvPr/>
        </p:nvSpPr>
        <p:spPr bwMode="auto">
          <a:xfrm>
            <a:off x="3017838" y="4979988"/>
            <a:ext cx="120226"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A</a:t>
            </a:r>
            <a:endParaRPr lang="en-US" altLang="ko-KR" sz="1400" i="1" dirty="0">
              <a:latin typeface="Tahoma" pitchFamily="34" charset="0"/>
              <a:ea typeface="Gulim" pitchFamily="34" charset="-127"/>
            </a:endParaRPr>
          </a:p>
        </p:txBody>
      </p:sp>
      <p:sp>
        <p:nvSpPr>
          <p:cNvPr id="294970" name="Oval 58"/>
          <p:cNvSpPr>
            <a:spLocks noChangeArrowheads="1"/>
          </p:cNvSpPr>
          <p:nvPr/>
        </p:nvSpPr>
        <p:spPr bwMode="auto">
          <a:xfrm>
            <a:off x="6048375" y="3289300"/>
            <a:ext cx="107950" cy="100013"/>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94971" name="Oval 59"/>
          <p:cNvSpPr>
            <a:spLocks noChangeArrowheads="1"/>
          </p:cNvSpPr>
          <p:nvPr/>
        </p:nvSpPr>
        <p:spPr bwMode="auto">
          <a:xfrm>
            <a:off x="3155950" y="3289300"/>
            <a:ext cx="107950" cy="100013"/>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94972" name="Rectangle 60"/>
          <p:cNvSpPr>
            <a:spLocks noChangeArrowheads="1"/>
          </p:cNvSpPr>
          <p:nvPr/>
        </p:nvSpPr>
        <p:spPr bwMode="auto">
          <a:xfrm>
            <a:off x="5892800" y="3244850"/>
            <a:ext cx="120226" cy="215444"/>
          </a:xfrm>
          <a:prstGeom prst="rect">
            <a:avLst/>
          </a:prstGeom>
          <a:noFill/>
          <a:ln w="9525">
            <a:noFill/>
            <a:miter lim="800000"/>
            <a:headEnd/>
            <a:tailEnd/>
          </a:ln>
        </p:spPr>
        <p:txBody>
          <a:bodyPr wrap="none" lIns="0" tIns="0" rIns="0" bIns="0">
            <a:spAutoFit/>
          </a:bodyPr>
          <a:lstStyle/>
          <a:p>
            <a:pPr marL="1588" indent="-1588"/>
            <a:r>
              <a:rPr lang="en-US" altLang="ko-KR" sz="1400" i="1" dirty="0">
                <a:solidFill>
                  <a:srgbClr val="000000"/>
                </a:solidFill>
                <a:latin typeface="Myriad Pro" pitchFamily="34" charset="0"/>
                <a:ea typeface="Gulim" pitchFamily="34" charset="-127"/>
              </a:rPr>
              <a:t>Y</a:t>
            </a:r>
            <a:endParaRPr lang="en-US" altLang="ko-KR" sz="1400" i="1" dirty="0">
              <a:latin typeface="Tahoma" pitchFamily="34" charset="0"/>
              <a:ea typeface="Gulim" pitchFamily="34" charset="-127"/>
            </a:endParaRPr>
          </a:p>
        </p:txBody>
      </p:sp>
      <p:sp>
        <p:nvSpPr>
          <p:cNvPr id="294973" name="Oval 61"/>
          <p:cNvSpPr>
            <a:spLocks noChangeArrowheads="1"/>
          </p:cNvSpPr>
          <p:nvPr/>
        </p:nvSpPr>
        <p:spPr bwMode="auto">
          <a:xfrm>
            <a:off x="6048375" y="4956175"/>
            <a:ext cx="107950" cy="101600"/>
          </a:xfrm>
          <a:prstGeom prst="ellipse">
            <a:avLst/>
          </a:prstGeom>
          <a:solidFill>
            <a:srgbClr val="000000"/>
          </a:solidFill>
          <a:ln w="9525">
            <a:noFill/>
            <a:round/>
            <a:headEnd/>
            <a:tailEnd/>
          </a:ln>
        </p:spPr>
        <p:txBody>
          <a:bodyPr/>
          <a:lstStyle/>
          <a:p>
            <a:endParaRPr lang="ko-KR" altLang="en-US">
              <a:ea typeface="Gulim" pitchFamily="34" charset="-127"/>
            </a:endParaRPr>
          </a:p>
        </p:txBody>
      </p:sp>
      <p:sp>
        <p:nvSpPr>
          <p:cNvPr id="294974" name="Rectangle 62"/>
          <p:cNvSpPr>
            <a:spLocks noChangeArrowheads="1"/>
          </p:cNvSpPr>
          <p:nvPr/>
        </p:nvSpPr>
        <p:spPr bwMode="auto">
          <a:xfrm>
            <a:off x="990600" y="1371600"/>
            <a:ext cx="1268413" cy="215444"/>
          </a:xfrm>
          <a:prstGeom prst="rect">
            <a:avLst/>
          </a:prstGeom>
          <a:noFill/>
          <a:ln w="9525">
            <a:noFill/>
            <a:miter lim="800000"/>
            <a:headEnd/>
            <a:tailEnd/>
          </a:ln>
        </p:spPr>
        <p:txBody>
          <a:bodyPr lIns="0" tIns="0" rIns="0" bIns="0">
            <a:spAutoFit/>
          </a:bodyPr>
          <a:lstStyle/>
          <a:p>
            <a:pPr marL="1588" indent="-1588" algn="ctr"/>
            <a:r>
              <a:rPr lang="en-US" altLang="ko-KR" sz="1400" dirty="0">
                <a:solidFill>
                  <a:srgbClr val="000000"/>
                </a:solidFill>
                <a:latin typeface="Myriad Pro" pitchFamily="34" charset="0"/>
                <a:ea typeface="Gulim" pitchFamily="34" charset="-127"/>
              </a:rPr>
              <a:t>Cost of case</a:t>
            </a:r>
            <a:endParaRPr lang="en-US" altLang="ko-KR" sz="1400" dirty="0">
              <a:latin typeface="Tahoma" pitchFamily="34" charset="0"/>
              <a:ea typeface="Gulim" pitchFamily="34" charset="-127"/>
            </a:endParaRPr>
          </a:p>
        </p:txBody>
      </p:sp>
      <p:sp>
        <p:nvSpPr>
          <p:cNvPr id="294975" name="Rectangle 63"/>
          <p:cNvSpPr>
            <a:spLocks noChangeArrowheads="1"/>
          </p:cNvSpPr>
          <p:nvPr/>
        </p:nvSpPr>
        <p:spPr bwMode="auto">
          <a:xfrm>
            <a:off x="6794500" y="5883275"/>
            <a:ext cx="1323975" cy="430887"/>
          </a:xfrm>
          <a:prstGeom prst="rect">
            <a:avLst/>
          </a:prstGeom>
          <a:noFill/>
          <a:ln w="9525">
            <a:noFill/>
            <a:miter lim="800000"/>
            <a:headEnd/>
            <a:tailEnd/>
          </a:ln>
        </p:spPr>
        <p:txBody>
          <a:bodyPr lIns="0" tIns="0" rIns="0" bIns="0">
            <a:spAutoFit/>
          </a:bodyPr>
          <a:lstStyle/>
          <a:p>
            <a:pPr marL="1588" indent="-1588" algn="ctr"/>
            <a:r>
              <a:rPr lang="en-US" altLang="ko-KR" sz="1400" dirty="0">
                <a:solidFill>
                  <a:srgbClr val="000000"/>
                </a:solidFill>
                <a:latin typeface="Myriad Pro" pitchFamily="34" charset="0"/>
                <a:ea typeface="Gulim" pitchFamily="34" charset="-127"/>
              </a:rPr>
              <a:t>Quantity of salsa (cases)</a:t>
            </a:r>
            <a:endParaRPr lang="en-US" altLang="ko-KR" sz="1400" dirty="0">
              <a:latin typeface="Tahoma" pitchFamily="34" charset="0"/>
              <a:ea typeface="Gulim" pitchFamily="34" charset="-127"/>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49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49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49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49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49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49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49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49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49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49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494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494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49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49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49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497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49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497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49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49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493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949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4934"/>
                                        </p:tgtEl>
                                        <p:attrNameLst>
                                          <p:attrName>style.visibility</p:attrName>
                                        </p:attrNameLst>
                                      </p:cBhvr>
                                      <p:to>
                                        <p:strVal val="visible"/>
                                      </p:to>
                                    </p:set>
                                  </p:childTnLst>
                                </p:cTn>
                              </p:par>
                              <p:par>
                                <p:cTn id="53" presetID="22" presetClass="entr" presetSubtype="4" fill="hold" nodeType="withEffect">
                                  <p:stCondLst>
                                    <p:cond delay="0"/>
                                  </p:stCondLst>
                                  <p:childTnLst>
                                    <p:set>
                                      <p:cBhvr>
                                        <p:cTn id="54" dur="1" fill="hold">
                                          <p:stCondLst>
                                            <p:cond delay="0"/>
                                          </p:stCondLst>
                                        </p:cTn>
                                        <p:tgtEl>
                                          <p:spTgt spid="294961"/>
                                        </p:tgtEl>
                                        <p:attrNameLst>
                                          <p:attrName>style.visibility</p:attrName>
                                        </p:attrNameLst>
                                      </p:cBhvr>
                                      <p:to>
                                        <p:strVal val="visible"/>
                                      </p:to>
                                    </p:set>
                                    <p:animEffect transition="in" filter="wipe(down)">
                                      <p:cBhvr>
                                        <p:cTn id="55" dur="500"/>
                                        <p:tgtEl>
                                          <p:spTgt spid="294961"/>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94926"/>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94927"/>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94928"/>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294929"/>
                                        </p:tgtEl>
                                        <p:attrNameLst>
                                          <p:attrName>style.visibility</p:attrName>
                                        </p:attrNameLst>
                                      </p:cBhvr>
                                      <p:to>
                                        <p:strVal val="visible"/>
                                      </p:to>
                                    </p:set>
                                  </p:childTnLst>
                                </p:cTn>
                              </p:par>
                              <p:par>
                                <p:cTn id="66" presetID="22" presetClass="entr" presetSubtype="4" fill="hold" nodeType="withEffect">
                                  <p:stCondLst>
                                    <p:cond delay="0"/>
                                  </p:stCondLst>
                                  <p:childTnLst>
                                    <p:set>
                                      <p:cBhvr>
                                        <p:cTn id="67" dur="1" fill="hold">
                                          <p:stCondLst>
                                            <p:cond delay="0"/>
                                          </p:stCondLst>
                                        </p:cTn>
                                        <p:tgtEl>
                                          <p:spTgt spid="294963"/>
                                        </p:tgtEl>
                                        <p:attrNameLst>
                                          <p:attrName>style.visibility</p:attrName>
                                        </p:attrNameLst>
                                      </p:cBhvr>
                                      <p:to>
                                        <p:strVal val="visible"/>
                                      </p:to>
                                    </p:set>
                                    <p:animEffect transition="in" filter="wipe(down)">
                                      <p:cBhvr>
                                        <p:cTn id="68" dur="500"/>
                                        <p:tgtEl>
                                          <p:spTgt spid="29496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294965"/>
                                        </p:tgtEl>
                                        <p:attrNameLst>
                                          <p:attrName>style.visibility</p:attrName>
                                        </p:attrNameLst>
                                      </p:cBhvr>
                                      <p:to>
                                        <p:strVal val="visible"/>
                                      </p:to>
                                    </p:set>
                                    <p:animEffect transition="in" filter="wipe(down)">
                                      <p:cBhvr>
                                        <p:cTn id="73" dur="500"/>
                                        <p:tgtEl>
                                          <p:spTgt spid="294965"/>
                                        </p:tgtEl>
                                      </p:cBhvr>
                                    </p:animEffect>
                                  </p:childTnLst>
                                </p:cTn>
                              </p:par>
                              <p:par>
                                <p:cTn id="74" presetID="22" presetClass="entr" presetSubtype="4" fill="hold" nodeType="withEffect">
                                  <p:stCondLst>
                                    <p:cond delay="0"/>
                                  </p:stCondLst>
                                  <p:childTnLst>
                                    <p:set>
                                      <p:cBhvr>
                                        <p:cTn id="75" dur="1" fill="hold">
                                          <p:stCondLst>
                                            <p:cond delay="0"/>
                                          </p:stCondLst>
                                        </p:cTn>
                                        <p:tgtEl>
                                          <p:spTgt spid="294962"/>
                                        </p:tgtEl>
                                        <p:attrNameLst>
                                          <p:attrName>style.visibility</p:attrName>
                                        </p:attrNameLst>
                                      </p:cBhvr>
                                      <p:to>
                                        <p:strVal val="visible"/>
                                      </p:to>
                                    </p:set>
                                    <p:animEffect transition="in" filter="wipe(down)">
                                      <p:cBhvr>
                                        <p:cTn id="76" dur="500"/>
                                        <p:tgtEl>
                                          <p:spTgt spid="294962"/>
                                        </p:tgtEl>
                                      </p:cBhvr>
                                    </p:animEffect>
                                  </p:childTnLst>
                                </p:cTn>
                              </p:par>
                              <p:par>
                                <p:cTn id="77" presetID="1" presetClass="entr" presetSubtype="0" fill="hold" nodeType="withEffect">
                                  <p:stCondLst>
                                    <p:cond delay="0"/>
                                  </p:stCondLst>
                                  <p:childTnLst>
                                    <p:set>
                                      <p:cBhvr>
                                        <p:cTn id="78" dur="1" fill="hold">
                                          <p:stCondLst>
                                            <p:cond delay="0"/>
                                          </p:stCondLst>
                                        </p:cTn>
                                        <p:tgtEl>
                                          <p:spTgt spid="29492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9492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9491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949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949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9492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9492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94924"/>
                                        </p:tgtEl>
                                        <p:attrNameLst>
                                          <p:attrName>style.visibility</p:attrName>
                                        </p:attrNameLst>
                                      </p:cBhvr>
                                      <p:to>
                                        <p:strVal val="visible"/>
                                      </p:to>
                                    </p:set>
                                  </p:childTnLst>
                                </p:cTn>
                              </p:par>
                              <p:par>
                                <p:cTn id="95" presetID="22" presetClass="entr" presetSubtype="4" fill="hold" nodeType="withEffect">
                                  <p:stCondLst>
                                    <p:cond delay="0"/>
                                  </p:stCondLst>
                                  <p:childTnLst>
                                    <p:set>
                                      <p:cBhvr>
                                        <p:cTn id="96" dur="1" fill="hold">
                                          <p:stCondLst>
                                            <p:cond delay="0"/>
                                          </p:stCondLst>
                                        </p:cTn>
                                        <p:tgtEl>
                                          <p:spTgt spid="294964"/>
                                        </p:tgtEl>
                                        <p:attrNameLst>
                                          <p:attrName>style.visibility</p:attrName>
                                        </p:attrNameLst>
                                      </p:cBhvr>
                                      <p:to>
                                        <p:strVal val="visible"/>
                                      </p:to>
                                    </p:set>
                                    <p:animEffect transition="in" filter="wipe(down)">
                                      <p:cBhvr>
                                        <p:cTn id="97" dur="500"/>
                                        <p:tgtEl>
                                          <p:spTgt spid="294964"/>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94970"/>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294972"/>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3"/>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294973"/>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94968"/>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294966"/>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2"/>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294960"/>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294969"/>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294967"/>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294971"/>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294917"/>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548914"/>
                                        </p:tgtEl>
                                        <p:attrNameLst>
                                          <p:attrName>style.visibility</p:attrName>
                                        </p:attrNameLst>
                                      </p:cBhvr>
                                      <p:to>
                                        <p:strVal val="visible"/>
                                      </p:to>
                                    </p:set>
                                  </p:childTnLst>
                                </p:cTn>
                              </p:par>
                              <p:par>
                                <p:cTn id="126" presetID="13" presetClass="entr" presetSubtype="32" fill="hold" nodeType="withEffect">
                                  <p:stCondLst>
                                    <p:cond delay="0"/>
                                  </p:stCondLst>
                                  <p:childTnLst>
                                    <p:set>
                                      <p:cBhvr>
                                        <p:cTn id="127" dur="1" fill="hold">
                                          <p:stCondLst>
                                            <p:cond delay="0"/>
                                          </p:stCondLst>
                                        </p:cTn>
                                        <p:tgtEl>
                                          <p:spTgt spid="294953"/>
                                        </p:tgtEl>
                                        <p:attrNameLst>
                                          <p:attrName>style.visibility</p:attrName>
                                        </p:attrNameLst>
                                      </p:cBhvr>
                                      <p:to>
                                        <p:strVal val="visible"/>
                                      </p:to>
                                    </p:set>
                                    <p:animEffect transition="in" filter="plus(out)">
                                      <p:cBhvr>
                                        <p:cTn id="128" dur="500"/>
                                        <p:tgtEl>
                                          <p:spTgt spid="294953"/>
                                        </p:tgtEl>
                                      </p:cBhvr>
                                    </p:animEffect>
                                  </p:childTnLst>
                                </p:cTn>
                              </p:par>
                              <p:par>
                                <p:cTn id="129" presetID="1" presetClass="entr" presetSubtype="0" fill="hold" nodeType="withEffect">
                                  <p:stCondLst>
                                    <p:cond delay="0"/>
                                  </p:stCondLst>
                                  <p:childTnLst>
                                    <p:set>
                                      <p:cBhvr>
                                        <p:cTn id="130" dur="1" fill="hold">
                                          <p:stCondLst>
                                            <p:cond delay="0"/>
                                          </p:stCondLst>
                                        </p:cTn>
                                        <p:tgtEl>
                                          <p:spTgt spid="294952"/>
                                        </p:tgtEl>
                                        <p:attrNameLst>
                                          <p:attrName>style.visibility</p:attrName>
                                        </p:attrNameLst>
                                      </p:cBhvr>
                                      <p:to>
                                        <p:strVal val="visible"/>
                                      </p:to>
                                    </p:set>
                                  </p:childTnLst>
                                </p:cTn>
                              </p:par>
                              <p:par>
                                <p:cTn id="131" presetID="22" presetClass="entr" presetSubtype="4" fill="hold" grpId="0" nodeType="withEffect">
                                  <p:stCondLst>
                                    <p:cond delay="0"/>
                                  </p:stCondLst>
                                  <p:childTnLst>
                                    <p:set>
                                      <p:cBhvr>
                                        <p:cTn id="132" dur="1" fill="hold">
                                          <p:stCondLst>
                                            <p:cond delay="0"/>
                                          </p:stCondLst>
                                        </p:cTn>
                                        <p:tgtEl>
                                          <p:spTgt spid="294951"/>
                                        </p:tgtEl>
                                        <p:attrNameLst>
                                          <p:attrName>style.visibility</p:attrName>
                                        </p:attrNameLst>
                                      </p:cBhvr>
                                      <p:to>
                                        <p:strVal val="visible"/>
                                      </p:to>
                                    </p:set>
                                    <p:animEffect transition="in" filter="wipe(down)">
                                      <p:cBhvr>
                                        <p:cTn id="133" dur="500"/>
                                        <p:tgtEl>
                                          <p:spTgt spid="294951"/>
                                        </p:tgtEl>
                                      </p:cBhvr>
                                    </p:animEffect>
                                  </p:childTnLst>
                                </p:cTn>
                              </p:par>
                            </p:childTnLst>
                          </p:cTn>
                        </p:par>
                      </p:childTnLst>
                    </p:cTn>
                  </p:par>
                  <p:par>
                    <p:cTn id="134" fill="hold">
                      <p:stCondLst>
                        <p:cond delay="indefinite"/>
                      </p:stCondLst>
                      <p:childTnLst>
                        <p:par>
                          <p:cTn id="135" fill="hold">
                            <p:stCondLst>
                              <p:cond delay="0"/>
                            </p:stCondLst>
                            <p:childTnLst>
                              <p:par>
                                <p:cTn id="136" presetID="13" presetClass="entr" presetSubtype="32" fill="hold" nodeType="clickEffect">
                                  <p:stCondLst>
                                    <p:cond delay="0"/>
                                  </p:stCondLst>
                                  <p:childTnLst>
                                    <p:set>
                                      <p:cBhvr>
                                        <p:cTn id="137" dur="1" fill="hold">
                                          <p:stCondLst>
                                            <p:cond delay="0"/>
                                          </p:stCondLst>
                                        </p:cTn>
                                        <p:tgtEl>
                                          <p:spTgt spid="294959"/>
                                        </p:tgtEl>
                                        <p:attrNameLst>
                                          <p:attrName>style.visibility</p:attrName>
                                        </p:attrNameLst>
                                      </p:cBhvr>
                                      <p:to>
                                        <p:strVal val="visible"/>
                                      </p:to>
                                    </p:set>
                                    <p:animEffect transition="in" filter="plus(out)">
                                      <p:cBhvr>
                                        <p:cTn id="138" dur="500"/>
                                        <p:tgtEl>
                                          <p:spTgt spid="294959"/>
                                        </p:tgtEl>
                                      </p:cBhvr>
                                    </p:animEffect>
                                  </p:childTnLst>
                                </p:cTn>
                              </p:par>
                              <p:par>
                                <p:cTn id="139" presetID="1" presetClass="entr" presetSubtype="0" fill="hold" nodeType="withEffect">
                                  <p:stCondLst>
                                    <p:cond delay="0"/>
                                  </p:stCondLst>
                                  <p:childTnLst>
                                    <p:set>
                                      <p:cBhvr>
                                        <p:cTn id="140" dur="1" fill="hold">
                                          <p:stCondLst>
                                            <p:cond delay="0"/>
                                          </p:stCondLst>
                                        </p:cTn>
                                        <p:tgtEl>
                                          <p:spTgt spid="294957"/>
                                        </p:tgtEl>
                                        <p:attrNameLst>
                                          <p:attrName>style.visibility</p:attrName>
                                        </p:attrNameLst>
                                      </p:cBhvr>
                                      <p:to>
                                        <p:strVal val="visible"/>
                                      </p:to>
                                    </p:set>
                                  </p:childTnLst>
                                </p:cTn>
                              </p:par>
                              <p:par>
                                <p:cTn id="141" presetID="22" presetClass="entr" presetSubtype="4" fill="hold" nodeType="withEffect">
                                  <p:stCondLst>
                                    <p:cond delay="0"/>
                                  </p:stCondLst>
                                  <p:childTnLst>
                                    <p:set>
                                      <p:cBhvr>
                                        <p:cTn id="142" dur="1" fill="hold">
                                          <p:stCondLst>
                                            <p:cond delay="0"/>
                                          </p:stCondLst>
                                        </p:cTn>
                                        <p:tgtEl>
                                          <p:spTgt spid="294956"/>
                                        </p:tgtEl>
                                        <p:attrNameLst>
                                          <p:attrName>style.visibility</p:attrName>
                                        </p:attrNameLst>
                                      </p:cBhvr>
                                      <p:to>
                                        <p:strVal val="visible"/>
                                      </p:to>
                                    </p:set>
                                    <p:animEffect transition="in" filter="wipe(down)">
                                      <p:cBhvr>
                                        <p:cTn id="143" dur="500"/>
                                        <p:tgtEl>
                                          <p:spTgt spid="294956"/>
                                        </p:tgtEl>
                                      </p:cBhvr>
                                    </p:animEffect>
                                  </p:childTnLst>
                                </p:cTn>
                              </p:par>
                            </p:childTnLst>
                          </p:cTn>
                        </p:par>
                      </p:childTnLst>
                    </p:cTn>
                  </p:par>
                  <p:par>
                    <p:cTn id="144" fill="hold">
                      <p:stCondLst>
                        <p:cond delay="indefinite"/>
                      </p:stCondLst>
                      <p:childTnLst>
                        <p:par>
                          <p:cTn id="145" fill="hold">
                            <p:stCondLst>
                              <p:cond delay="0"/>
                            </p:stCondLst>
                            <p:childTnLst>
                              <p:par>
                                <p:cTn id="146" presetID="13" presetClass="entr" presetSubtype="32" fill="hold" nodeType="clickEffect">
                                  <p:stCondLst>
                                    <p:cond delay="0"/>
                                  </p:stCondLst>
                                  <p:childTnLst>
                                    <p:set>
                                      <p:cBhvr>
                                        <p:cTn id="147" dur="1" fill="hold">
                                          <p:stCondLst>
                                            <p:cond delay="0"/>
                                          </p:stCondLst>
                                        </p:cTn>
                                        <p:tgtEl>
                                          <p:spTgt spid="294958"/>
                                        </p:tgtEl>
                                        <p:attrNameLst>
                                          <p:attrName>style.visibility</p:attrName>
                                        </p:attrNameLst>
                                      </p:cBhvr>
                                      <p:to>
                                        <p:strVal val="visible"/>
                                      </p:to>
                                    </p:set>
                                    <p:animEffect transition="in" filter="plus(out)">
                                      <p:cBhvr>
                                        <p:cTn id="148" dur="500"/>
                                        <p:tgtEl>
                                          <p:spTgt spid="294958"/>
                                        </p:tgtEl>
                                      </p:cBhvr>
                                    </p:animEffect>
                                  </p:childTnLst>
                                </p:cTn>
                              </p:par>
                              <p:par>
                                <p:cTn id="149" presetID="1" presetClass="entr" presetSubtype="0" fill="hold" nodeType="withEffect">
                                  <p:stCondLst>
                                    <p:cond delay="0"/>
                                  </p:stCondLst>
                                  <p:childTnLst>
                                    <p:set>
                                      <p:cBhvr>
                                        <p:cTn id="150" dur="1" fill="hold">
                                          <p:stCondLst>
                                            <p:cond delay="0"/>
                                          </p:stCondLst>
                                        </p:cTn>
                                        <p:tgtEl>
                                          <p:spTgt spid="294955"/>
                                        </p:tgtEl>
                                        <p:attrNameLst>
                                          <p:attrName>style.visibility</p:attrName>
                                        </p:attrNameLst>
                                      </p:cBhvr>
                                      <p:to>
                                        <p:strVal val="visible"/>
                                      </p:to>
                                    </p:set>
                                  </p:childTnLst>
                                </p:cTn>
                              </p:par>
                              <p:par>
                                <p:cTn id="151" presetID="22" presetClass="entr" presetSubtype="4" fill="hold" nodeType="withEffect">
                                  <p:stCondLst>
                                    <p:cond delay="0"/>
                                  </p:stCondLst>
                                  <p:childTnLst>
                                    <p:set>
                                      <p:cBhvr>
                                        <p:cTn id="152" dur="1" fill="hold">
                                          <p:stCondLst>
                                            <p:cond delay="0"/>
                                          </p:stCondLst>
                                        </p:cTn>
                                        <p:tgtEl>
                                          <p:spTgt spid="294954"/>
                                        </p:tgtEl>
                                        <p:attrNameLst>
                                          <p:attrName>style.visibility</p:attrName>
                                        </p:attrNameLst>
                                      </p:cBhvr>
                                      <p:to>
                                        <p:strVal val="visible"/>
                                      </p:to>
                                    </p:set>
                                    <p:animEffect transition="in" filter="wipe(down)">
                                      <p:cBhvr>
                                        <p:cTn id="153" dur="500"/>
                                        <p:tgtEl>
                                          <p:spTgt spid="294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2" grpId="0"/>
      <p:bldP spid="294926" grpId="0"/>
      <p:bldP spid="294931" grpId="0"/>
      <p:bldP spid="294936" grpId="0" animBg="1"/>
      <p:bldP spid="294937" grpId="0" animBg="1"/>
      <p:bldP spid="294938" grpId="0" animBg="1"/>
      <p:bldP spid="294939" grpId="0" animBg="1"/>
      <p:bldP spid="294940" grpId="0" animBg="1"/>
      <p:bldP spid="294947" grpId="0" animBg="1"/>
      <p:bldP spid="294949" grpId="0" animBg="1"/>
      <p:bldP spid="294951" grpId="0" animBg="1"/>
      <p:bldP spid="294965" grpId="0" animBg="1"/>
      <p:bldP spid="29497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Returns to Scale</a:t>
            </a:r>
          </a:p>
        </p:txBody>
      </p:sp>
      <p:sp>
        <p:nvSpPr>
          <p:cNvPr id="3" name="Content Placeholder 2"/>
          <p:cNvSpPr>
            <a:spLocks noGrp="1"/>
          </p:cNvSpPr>
          <p:nvPr>
            <p:ph idx="1"/>
          </p:nvPr>
        </p:nvSpPr>
        <p:spPr/>
        <p:txBody>
          <a:bodyPr/>
          <a:lstStyle/>
          <a:p>
            <a:pPr>
              <a:buSzTx/>
            </a:pPr>
            <a:r>
              <a:rPr lang="en-US" dirty="0"/>
              <a:t>There are </a:t>
            </a:r>
            <a:r>
              <a:rPr lang="en-US" b="1" dirty="0"/>
              <a:t>increasing returns to scale (economies of scale) </a:t>
            </a:r>
            <a:r>
              <a:rPr lang="en-US" dirty="0"/>
              <a:t>when long-run average total cost declines as output increases.</a:t>
            </a:r>
            <a:br>
              <a:rPr lang="en-US" dirty="0"/>
            </a:br>
            <a:endParaRPr lang="en-US" dirty="0"/>
          </a:p>
          <a:p>
            <a:pPr>
              <a:buSzTx/>
            </a:pPr>
            <a:r>
              <a:rPr lang="en-US" dirty="0"/>
              <a:t>There are decreasing returns to scale (</a:t>
            </a:r>
            <a:r>
              <a:rPr lang="en-US" b="1" dirty="0"/>
              <a:t>diseconomies of scale) </a:t>
            </a:r>
            <a:r>
              <a:rPr lang="en-US" dirty="0"/>
              <a:t>when long-run average total cost increases as output increases.</a:t>
            </a:r>
            <a:br>
              <a:rPr lang="en-US" dirty="0"/>
            </a:br>
            <a:endParaRPr lang="en-US" dirty="0"/>
          </a:p>
          <a:p>
            <a:pPr>
              <a:buSzTx/>
            </a:pPr>
            <a:r>
              <a:rPr lang="en-US" dirty="0"/>
              <a:t>There are </a:t>
            </a:r>
            <a:r>
              <a:rPr lang="en-US" b="1" dirty="0"/>
              <a:t>constant returns to scale </a:t>
            </a:r>
            <a:r>
              <a:rPr lang="en-US" dirty="0"/>
              <a:t>when long-run average total cost is constant as output increases.</a:t>
            </a:r>
          </a:p>
          <a:p>
            <a:endParaRPr lang="en-US" dirty="0"/>
          </a:p>
        </p:txBody>
      </p:sp>
    </p:spTree>
    <p:extLst>
      <p:ext uri="{BB962C8B-B14F-4D97-AF65-F5344CB8AC3E}">
        <p14:creationId xmlns:p14="http://schemas.microsoft.com/office/powerpoint/2010/main" val="7972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99593" y="60325"/>
            <a:ext cx="8064895" cy="555625"/>
          </a:xfrm>
        </p:spPr>
        <p:txBody>
          <a:bodyPr/>
          <a:lstStyle/>
          <a:p>
            <a:r>
              <a:rPr lang="en-US" dirty="0" smtClean="0"/>
              <a:t>Summing Up Costs</a:t>
            </a:r>
            <a:endParaRPr lang="en-US" dirty="0"/>
          </a:p>
        </p:txBody>
      </p:sp>
      <p:pic>
        <p:nvPicPr>
          <p:cNvPr id="4" name="Content Placeholder 3" descr="Krug3e_table_11_03.jpg"/>
          <p:cNvPicPr>
            <a:picLocks noGrp="1" noChangeAspect="1"/>
          </p:cNvPicPr>
          <p:nvPr>
            <p:ph idx="1"/>
          </p:nvPr>
        </p:nvPicPr>
        <p:blipFill>
          <a:blip r:embed="rId3">
            <a:extLst>
              <a:ext uri="{28A0092B-C50C-407E-A947-70E740481C1C}">
                <a14:useLocalDpi xmlns:a14="http://schemas.microsoft.com/office/drawing/2010/main" val="0"/>
              </a:ext>
            </a:extLst>
          </a:blip>
          <a:srcRect l="-903" r="-903"/>
          <a:stretch>
            <a:fillRect/>
          </a:stretch>
        </p: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99592" y="42464"/>
            <a:ext cx="7992888" cy="578224"/>
          </a:xfrm>
        </p:spPr>
        <p:txBody>
          <a:bodyPr/>
          <a:lstStyle/>
          <a:p>
            <a:r>
              <a:rPr lang="en-US" dirty="0" smtClean="0"/>
              <a:t>Summary</a:t>
            </a:r>
            <a:endParaRPr lang="en-US" dirty="0"/>
          </a:p>
        </p:txBody>
      </p:sp>
      <p:sp>
        <p:nvSpPr>
          <p:cNvPr id="296962" name="Rectangle 2"/>
          <p:cNvSpPr>
            <a:spLocks noGrp="1" noChangeArrowheads="1"/>
          </p:cNvSpPr>
          <p:nvPr>
            <p:ph idx="1"/>
          </p:nvPr>
        </p:nvSpPr>
        <p:spPr>
          <a:xfrm>
            <a:off x="887506" y="980728"/>
            <a:ext cx="7799294" cy="5386576"/>
          </a:xfrm>
        </p:spPr>
        <p:txBody>
          <a:bodyPr/>
          <a:lstStyle/>
          <a:p>
            <a:pPr marL="463550" indent="-463550">
              <a:buFont typeface="Arial" pitchFamily="34" charset="0"/>
              <a:buAutoNum type="arabicPeriod"/>
            </a:pPr>
            <a:r>
              <a:rPr lang="en-US" sz="2400" dirty="0" smtClean="0"/>
              <a:t>The relationship between inputs and output is a producer’s </a:t>
            </a:r>
            <a:r>
              <a:rPr lang="en-US" sz="2400" b="1" dirty="0" smtClean="0"/>
              <a:t>production function</a:t>
            </a:r>
            <a:r>
              <a:rPr lang="en-US" sz="2400" dirty="0" smtClean="0"/>
              <a:t>. </a:t>
            </a:r>
            <a:br>
              <a:rPr lang="en-US" sz="2400" dirty="0" smtClean="0"/>
            </a:br>
            <a:r>
              <a:rPr lang="en-US" sz="2400" dirty="0" smtClean="0"/>
              <a:t/>
            </a:r>
            <a:br>
              <a:rPr lang="en-US" sz="2400" dirty="0" smtClean="0"/>
            </a:br>
            <a:r>
              <a:rPr lang="en-US" sz="2400" dirty="0" smtClean="0"/>
              <a:t>In the </a:t>
            </a:r>
            <a:r>
              <a:rPr lang="en-US" sz="2400" b="1" dirty="0" smtClean="0"/>
              <a:t>short run</a:t>
            </a:r>
            <a:r>
              <a:rPr lang="en-US" sz="2400" dirty="0" smtClean="0"/>
              <a:t>, the quantity of a </a:t>
            </a:r>
            <a:r>
              <a:rPr lang="en-US" sz="2400" b="1" dirty="0" smtClean="0"/>
              <a:t>fixed input</a:t>
            </a:r>
            <a:r>
              <a:rPr lang="en-US" sz="2400" dirty="0" smtClean="0"/>
              <a:t> cannot be varied but the quantity of a</a:t>
            </a:r>
            <a:r>
              <a:rPr lang="en-US" sz="2400" b="1" dirty="0" smtClean="0"/>
              <a:t> variable</a:t>
            </a:r>
            <a:r>
              <a:rPr lang="en-US" sz="2400" dirty="0" smtClean="0"/>
              <a:t> </a:t>
            </a:r>
            <a:r>
              <a:rPr lang="en-US" sz="2400" b="1" dirty="0" smtClean="0"/>
              <a:t>input </a:t>
            </a:r>
            <a:r>
              <a:rPr lang="en-US" sz="2400" dirty="0" smtClean="0"/>
              <a:t>can. </a:t>
            </a:r>
            <a:br>
              <a:rPr lang="en-US" sz="2400" dirty="0" smtClean="0"/>
            </a:br>
            <a:r>
              <a:rPr lang="en-US" sz="2400" dirty="0" smtClean="0"/>
              <a:t/>
            </a:r>
            <a:br>
              <a:rPr lang="en-US" sz="2400" dirty="0" smtClean="0"/>
            </a:br>
            <a:r>
              <a:rPr lang="en-US" sz="2400" dirty="0" smtClean="0"/>
              <a:t>In the </a:t>
            </a:r>
            <a:r>
              <a:rPr lang="en-US" sz="2400" b="1" dirty="0" smtClean="0"/>
              <a:t>long run</a:t>
            </a:r>
            <a:r>
              <a:rPr lang="en-US" sz="2400" dirty="0" smtClean="0"/>
              <a:t>, the quantities of all inputs can be varied.</a:t>
            </a:r>
            <a:br>
              <a:rPr lang="en-US" sz="2400" dirty="0" smtClean="0"/>
            </a:br>
            <a:r>
              <a:rPr lang="en-US" sz="2400" dirty="0" smtClean="0"/>
              <a:t/>
            </a:r>
            <a:br>
              <a:rPr lang="en-US" sz="2400" dirty="0" smtClean="0"/>
            </a:br>
            <a:r>
              <a:rPr lang="en-US" sz="2400" dirty="0" smtClean="0"/>
              <a:t>For a given amount of the fixed input, the </a:t>
            </a:r>
            <a:r>
              <a:rPr lang="en-US" sz="2400" b="1" dirty="0" smtClean="0"/>
              <a:t>tota</a:t>
            </a:r>
            <a:r>
              <a:rPr lang="en-US" sz="2400" dirty="0" smtClean="0"/>
              <a:t>l </a:t>
            </a:r>
            <a:r>
              <a:rPr lang="en-US" sz="2400" b="1" dirty="0" smtClean="0"/>
              <a:t>product curve</a:t>
            </a:r>
            <a:r>
              <a:rPr lang="en-US" sz="2400" dirty="0" smtClean="0"/>
              <a:t> shows how the quantity of output changes as the quantity of the variable input changes.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6962">
                                            <p:txEl>
                                              <p:pRg st="0" end="0"/>
                                            </p:txEl>
                                          </p:spTgt>
                                        </p:tgtEl>
                                        <p:attrNameLst>
                                          <p:attrName>style.visibility</p:attrName>
                                        </p:attrNameLst>
                                      </p:cBhvr>
                                      <p:to>
                                        <p:strVal val="visible"/>
                                      </p:to>
                                    </p:set>
                                    <p:animEffect transition="in" filter="fade">
                                      <p:cBhvr>
                                        <p:cTn id="7" dur="500"/>
                                        <p:tgtEl>
                                          <p:spTgt spid="2969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99592" y="42464"/>
            <a:ext cx="7992888" cy="578224"/>
          </a:xfrm>
        </p:spPr>
        <p:txBody>
          <a:bodyPr/>
          <a:lstStyle/>
          <a:p>
            <a:r>
              <a:rPr lang="en-US" dirty="0" smtClean="0"/>
              <a:t>Summary</a:t>
            </a:r>
            <a:endParaRPr lang="en-US" dirty="0"/>
          </a:p>
        </p:txBody>
      </p:sp>
      <p:sp>
        <p:nvSpPr>
          <p:cNvPr id="296962" name="Rectangle 2"/>
          <p:cNvSpPr>
            <a:spLocks noGrp="1" noChangeArrowheads="1"/>
          </p:cNvSpPr>
          <p:nvPr>
            <p:ph idx="1"/>
          </p:nvPr>
        </p:nvSpPr>
        <p:spPr>
          <a:xfrm>
            <a:off x="887506" y="980728"/>
            <a:ext cx="7799294" cy="5145436"/>
          </a:xfrm>
        </p:spPr>
        <p:txBody>
          <a:bodyPr/>
          <a:lstStyle/>
          <a:p>
            <a:pPr marL="463550" indent="-463550">
              <a:buFont typeface="+mj-lt"/>
              <a:buAutoNum type="arabicPeriod" startAt="2"/>
            </a:pPr>
            <a:r>
              <a:rPr lang="en-US" sz="2400" b="1" dirty="0" smtClean="0"/>
              <a:t>There are diminishing returns to an input</a:t>
            </a:r>
            <a:r>
              <a:rPr lang="en-US" sz="2400" dirty="0" smtClean="0"/>
              <a:t> when its marginal product declines as more of the input is used, holding the quantity of all other inputs fixed.</a:t>
            </a:r>
            <a:br>
              <a:rPr lang="en-US" sz="2400" dirty="0" smtClean="0"/>
            </a:br>
            <a:endParaRPr lang="en-US" sz="2400" dirty="0" smtClean="0"/>
          </a:p>
          <a:p>
            <a:pPr marL="463550" indent="-463550">
              <a:buFont typeface="+mj-lt"/>
              <a:buAutoNum type="arabicPeriod" startAt="2"/>
            </a:pPr>
            <a:r>
              <a:rPr lang="en-US" sz="2400" b="1" dirty="0" smtClean="0"/>
              <a:t>Total cost</a:t>
            </a:r>
            <a:r>
              <a:rPr lang="en-US" sz="2400" dirty="0" smtClean="0"/>
              <a:t> is equal to the sum of </a:t>
            </a:r>
            <a:r>
              <a:rPr lang="en-US" sz="2400" b="1" dirty="0" smtClean="0"/>
              <a:t>fixed cost</a:t>
            </a:r>
            <a:r>
              <a:rPr lang="en-US" sz="2400" dirty="0" smtClean="0"/>
              <a:t>, which does not depend on output, and </a:t>
            </a:r>
            <a:r>
              <a:rPr lang="en-US" sz="2400" b="1" dirty="0" smtClean="0"/>
              <a:t>variable cost</a:t>
            </a:r>
            <a:r>
              <a:rPr lang="en-US" sz="2400" dirty="0" smtClean="0"/>
              <a:t>, which does depend on output. </a:t>
            </a:r>
          </a:p>
        </p:txBody>
      </p:sp>
    </p:spTree>
    <p:extLst>
      <p:ext uri="{BB962C8B-B14F-4D97-AF65-F5344CB8AC3E}">
        <p14:creationId xmlns:p14="http://schemas.microsoft.com/office/powerpoint/2010/main" val="72068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6962">
                                            <p:txEl>
                                              <p:pRg st="0" end="0"/>
                                            </p:txEl>
                                          </p:spTgt>
                                        </p:tgtEl>
                                        <p:attrNameLst>
                                          <p:attrName>style.visibility</p:attrName>
                                        </p:attrNameLst>
                                      </p:cBhvr>
                                      <p:to>
                                        <p:strVal val="visible"/>
                                      </p:to>
                                    </p:set>
                                    <p:animEffect transition="in" filter="fade">
                                      <p:cBhvr>
                                        <p:cTn id="7" dur="500"/>
                                        <p:tgtEl>
                                          <p:spTgt spid="2969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6962">
                                            <p:txEl>
                                              <p:pRg st="1" end="1"/>
                                            </p:txEl>
                                          </p:spTgt>
                                        </p:tgtEl>
                                        <p:attrNameLst>
                                          <p:attrName>style.visibility</p:attrName>
                                        </p:attrNameLst>
                                      </p:cBhvr>
                                      <p:to>
                                        <p:strVal val="visible"/>
                                      </p:to>
                                    </p:set>
                                    <p:animEffect transition="in" filter="fade">
                                      <p:cBhvr>
                                        <p:cTn id="12" dur="500"/>
                                        <p:tgtEl>
                                          <p:spTgt spid="2969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301058" name="Rectangle 2"/>
          <p:cNvSpPr>
            <a:spLocks noGrp="1" noChangeArrowheads="1"/>
          </p:cNvSpPr>
          <p:nvPr>
            <p:ph idx="1"/>
          </p:nvPr>
        </p:nvSpPr>
        <p:spPr>
          <a:xfrm>
            <a:off x="887506" y="908720"/>
            <a:ext cx="8004974" cy="5217444"/>
          </a:xfrm>
        </p:spPr>
        <p:txBody>
          <a:bodyPr/>
          <a:lstStyle/>
          <a:p>
            <a:pPr marL="463550" indent="-463550">
              <a:buFont typeface="+mj-lt"/>
              <a:buAutoNum type="arabicPeriod" startAt="4"/>
            </a:pPr>
            <a:r>
              <a:rPr lang="en-US" sz="2400" b="1" dirty="0" smtClean="0"/>
              <a:t>Average total cost</a:t>
            </a:r>
            <a:r>
              <a:rPr lang="en-US" sz="2400" dirty="0" smtClean="0"/>
              <a:t>, total cost divided by quantity of output, is the cost of the average unit of output, and marginal cost is the cost of one more unit produced. </a:t>
            </a:r>
            <a:br>
              <a:rPr lang="en-US" sz="2400" dirty="0" smtClean="0"/>
            </a:br>
            <a:r>
              <a:rPr lang="en-US" sz="2400" dirty="0" smtClean="0"/>
              <a:t/>
            </a:r>
            <a:br>
              <a:rPr lang="en-US" sz="2400" dirty="0" smtClean="0"/>
            </a:br>
            <a:r>
              <a:rPr lang="en-US" sz="2400" b="1" dirty="0" smtClean="0"/>
              <a:t>U-shaped</a:t>
            </a:r>
            <a:r>
              <a:rPr lang="en-US" sz="2400" dirty="0" smtClean="0"/>
              <a:t> </a:t>
            </a:r>
            <a:r>
              <a:rPr lang="en-US" sz="2400" b="1" dirty="0" smtClean="0"/>
              <a:t>average total cost curves</a:t>
            </a:r>
            <a:r>
              <a:rPr lang="en-US" sz="2400" dirty="0" smtClean="0"/>
              <a:t> are typical, because average total cost consists of two parts: </a:t>
            </a:r>
            <a:r>
              <a:rPr lang="en-US" sz="2400" b="1" dirty="0" smtClean="0"/>
              <a:t>average fixed cost</a:t>
            </a:r>
            <a:r>
              <a:rPr lang="en-US" sz="2400" dirty="0" smtClean="0"/>
              <a:t>, which falls when output increases (the spreading effect), and </a:t>
            </a:r>
            <a:r>
              <a:rPr lang="en-US" sz="2400" b="1" dirty="0" smtClean="0"/>
              <a:t>average variable cost</a:t>
            </a:r>
            <a:r>
              <a:rPr lang="en-US" sz="2400" dirty="0" smtClean="0"/>
              <a:t>, which rises with output (the diminishing returns effect).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1058">
                                            <p:txEl>
                                              <p:pRg st="0" end="0"/>
                                            </p:txEl>
                                          </p:spTgt>
                                        </p:tgtEl>
                                        <p:attrNameLst>
                                          <p:attrName>style.visibility</p:attrName>
                                        </p:attrNameLst>
                                      </p:cBhvr>
                                      <p:to>
                                        <p:strVal val="visible"/>
                                      </p:to>
                                    </p:set>
                                    <p:animEffect transition="in" filter="fade">
                                      <p:cBhvr>
                                        <p:cTn id="7" dur="500"/>
                                        <p:tgtEl>
                                          <p:spTgt spid="3010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301058" name="Rectangle 2"/>
          <p:cNvSpPr>
            <a:spLocks noGrp="1" noChangeArrowheads="1"/>
          </p:cNvSpPr>
          <p:nvPr>
            <p:ph idx="1"/>
          </p:nvPr>
        </p:nvSpPr>
        <p:spPr>
          <a:xfrm>
            <a:off x="887506" y="980728"/>
            <a:ext cx="8004974" cy="5145436"/>
          </a:xfrm>
        </p:spPr>
        <p:txBody>
          <a:bodyPr/>
          <a:lstStyle/>
          <a:p>
            <a:pPr marL="463550" indent="-463550">
              <a:buFont typeface="+mj-lt"/>
              <a:buAutoNum type="arabicPeriod" startAt="5"/>
            </a:pPr>
            <a:r>
              <a:rPr lang="en-US" sz="2400" dirty="0" smtClean="0"/>
              <a:t>When average total cost is U-shaped, the bottom of the U is the level of output at which average total cost is minimized, the point of </a:t>
            </a:r>
            <a:r>
              <a:rPr lang="en-US" sz="2400" b="1" dirty="0" smtClean="0"/>
              <a:t>minimum-cost output</a:t>
            </a:r>
            <a:r>
              <a:rPr lang="en-US" sz="2400" dirty="0" smtClean="0"/>
              <a:t>. </a:t>
            </a:r>
            <a:br>
              <a:rPr lang="en-US" sz="2400" dirty="0" smtClean="0"/>
            </a:br>
            <a:r>
              <a:rPr lang="en-US" sz="2400" dirty="0" smtClean="0"/>
              <a:t/>
            </a:r>
            <a:br>
              <a:rPr lang="en-US" sz="2400" dirty="0" smtClean="0"/>
            </a:br>
            <a:r>
              <a:rPr lang="en-US" sz="2400" dirty="0" smtClean="0"/>
              <a:t>This is also the point at which the marginal cost curve crosses the average total cost curve from below. </a:t>
            </a:r>
          </a:p>
        </p:txBody>
      </p:sp>
    </p:spTree>
    <p:extLst>
      <p:ext uri="{BB962C8B-B14F-4D97-AF65-F5344CB8AC3E}">
        <p14:creationId xmlns:p14="http://schemas.microsoft.com/office/powerpoint/2010/main" val="88408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1058">
                                            <p:txEl>
                                              <p:pRg st="0" end="0"/>
                                            </p:txEl>
                                          </p:spTgt>
                                        </p:tgtEl>
                                        <p:attrNameLst>
                                          <p:attrName>style.visibility</p:attrName>
                                        </p:attrNameLst>
                                      </p:cBhvr>
                                      <p:to>
                                        <p:strVal val="visible"/>
                                      </p:to>
                                    </p:set>
                                    <p:animEffect transition="in" filter="fade">
                                      <p:cBhvr>
                                        <p:cTn id="7" dur="500"/>
                                        <p:tgtEl>
                                          <p:spTgt spid="3010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71601" y="40342"/>
            <a:ext cx="7920880" cy="578224"/>
          </a:xfrm>
        </p:spPr>
        <p:txBody>
          <a:bodyPr/>
          <a:lstStyle/>
          <a:p>
            <a:r>
              <a:rPr lang="en-US" dirty="0" smtClean="0"/>
              <a:t>Summary</a:t>
            </a:r>
            <a:endParaRPr lang="en-US" dirty="0"/>
          </a:p>
        </p:txBody>
      </p:sp>
      <p:sp>
        <p:nvSpPr>
          <p:cNvPr id="303106" name="Rectangle 2"/>
          <p:cNvSpPr>
            <a:spLocks noGrp="1" noChangeArrowheads="1"/>
          </p:cNvSpPr>
          <p:nvPr>
            <p:ph idx="1"/>
          </p:nvPr>
        </p:nvSpPr>
        <p:spPr>
          <a:xfrm>
            <a:off x="887506" y="980728"/>
            <a:ext cx="7799294" cy="5145436"/>
          </a:xfrm>
        </p:spPr>
        <p:txBody>
          <a:bodyPr/>
          <a:lstStyle/>
          <a:p>
            <a:pPr marL="463550" indent="-463550">
              <a:buFont typeface="Arial" pitchFamily="34" charset="0"/>
              <a:buAutoNum type="arabicPeriod" startAt="6"/>
            </a:pPr>
            <a:r>
              <a:rPr lang="en-US" sz="2400" dirty="0" smtClean="0"/>
              <a:t>In the long run, a producer can change its fixed input and its level of fixed cost. </a:t>
            </a:r>
            <a:br>
              <a:rPr lang="en-US" sz="2400" dirty="0" smtClean="0"/>
            </a:br>
            <a:r>
              <a:rPr lang="en-US" sz="2400" dirty="0" smtClean="0"/>
              <a:t/>
            </a:r>
            <a:br>
              <a:rPr lang="en-US" sz="2400" dirty="0" smtClean="0"/>
            </a:br>
            <a:r>
              <a:rPr lang="en-US" sz="2400" dirty="0" smtClean="0"/>
              <a:t>The </a:t>
            </a:r>
            <a:r>
              <a:rPr lang="en-US" sz="2400" b="1" dirty="0" smtClean="0"/>
              <a:t>long-run average total cost curve</a:t>
            </a:r>
            <a:r>
              <a:rPr lang="en-US" sz="2400" dirty="0" smtClean="0"/>
              <a:t> shows the relationship between output and average total cost when fixed cost has been chosen to minimize average total cost at each level of output. </a:t>
            </a:r>
            <a:br>
              <a:rPr lang="en-US" sz="2400" dirty="0" smtClean="0"/>
            </a:br>
            <a:endParaRPr lang="en-US" sz="2400" dirty="0" smtClean="0"/>
          </a:p>
          <a:p>
            <a:pPr marL="463550" indent="-463550">
              <a:buFont typeface="Arial" pitchFamily="34" charset="0"/>
              <a:buAutoNum type="arabicPeriod" startAt="6"/>
            </a:pPr>
            <a:r>
              <a:rPr lang="en-US" sz="2400" dirty="0" smtClean="0"/>
              <a:t>As output increases, there are </a:t>
            </a:r>
            <a:r>
              <a:rPr lang="en-US" sz="2400" b="1" dirty="0" smtClean="0"/>
              <a:t>increasing returns to scale</a:t>
            </a:r>
            <a:r>
              <a:rPr lang="en-US" sz="2400" dirty="0" smtClean="0"/>
              <a:t> if long-run average total cost declines; </a:t>
            </a:r>
            <a:r>
              <a:rPr lang="en-US" sz="2400" b="1" dirty="0" smtClean="0"/>
              <a:t>decreasing</a:t>
            </a:r>
            <a:r>
              <a:rPr lang="en-US" sz="2400" dirty="0" smtClean="0"/>
              <a:t> </a:t>
            </a:r>
            <a:r>
              <a:rPr lang="en-US" sz="2400" b="1" dirty="0" smtClean="0"/>
              <a:t>returns to scale</a:t>
            </a:r>
            <a:r>
              <a:rPr lang="en-US" sz="2400" dirty="0" smtClean="0"/>
              <a:t> if it increases; and </a:t>
            </a:r>
            <a:r>
              <a:rPr lang="en-US" sz="2400" b="1" dirty="0" smtClean="0"/>
              <a:t>constant returns to</a:t>
            </a:r>
            <a:r>
              <a:rPr lang="en-US" sz="2400" dirty="0" smtClean="0"/>
              <a:t> </a:t>
            </a:r>
            <a:r>
              <a:rPr lang="en-US" sz="2400" b="1" dirty="0" smtClean="0"/>
              <a:t>scale</a:t>
            </a:r>
            <a:r>
              <a:rPr lang="en-US" sz="2400" dirty="0" smtClean="0"/>
              <a:t> if it remains constant. Scale effects depend on the technology of production.</a:t>
            </a:r>
          </a:p>
          <a:p>
            <a:pPr marL="533400" indent="-533400">
              <a:buFont typeface="Arial" pitchFamily="34" charset="0"/>
              <a:buNone/>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3106">
                                            <p:txEl>
                                              <p:pRg st="0" end="0"/>
                                            </p:txEl>
                                          </p:spTgt>
                                        </p:tgtEl>
                                        <p:attrNameLst>
                                          <p:attrName>style.visibility</p:attrName>
                                        </p:attrNameLst>
                                      </p:cBhvr>
                                      <p:to>
                                        <p:strVal val="visible"/>
                                      </p:to>
                                    </p:set>
                                    <p:animEffect transition="in" filter="fade">
                                      <p:cBhvr>
                                        <p:cTn id="7" dur="500"/>
                                        <p:tgtEl>
                                          <p:spTgt spid="3031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3106">
                                            <p:txEl>
                                              <p:pRg st="1" end="1"/>
                                            </p:txEl>
                                          </p:spTgt>
                                        </p:tgtEl>
                                        <p:attrNameLst>
                                          <p:attrName>style.visibility</p:attrName>
                                        </p:attrNameLst>
                                      </p:cBhvr>
                                      <p:to>
                                        <p:strVal val="visible"/>
                                      </p:to>
                                    </p:set>
                                    <p:animEffect transition="in" filter="fade">
                                      <p:cBhvr>
                                        <p:cTn id="12" dur="500"/>
                                        <p:tgtEl>
                                          <p:spTgt spid="30310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4"/>
          <p:cNvSpPr>
            <a:spLocks noGrp="1"/>
          </p:cNvSpPr>
          <p:nvPr>
            <p:ph idx="1"/>
          </p:nvPr>
        </p:nvSpPr>
        <p:spPr>
          <a:xfrm>
            <a:off x="971600" y="908720"/>
            <a:ext cx="7992888" cy="5688632"/>
          </a:xfrm>
        </p:spPr>
        <p:txBody>
          <a:bodyPr numCol="2"/>
          <a:lstStyle/>
          <a:p>
            <a:r>
              <a:rPr lang="en-US" dirty="0" smtClean="0"/>
              <a:t>Production function</a:t>
            </a:r>
          </a:p>
          <a:p>
            <a:r>
              <a:rPr lang="en-US" dirty="0" smtClean="0"/>
              <a:t>Fixed input</a:t>
            </a:r>
          </a:p>
          <a:p>
            <a:r>
              <a:rPr lang="en-US" dirty="0" smtClean="0"/>
              <a:t>Variable input</a:t>
            </a:r>
          </a:p>
          <a:p>
            <a:r>
              <a:rPr lang="en-US" dirty="0" smtClean="0"/>
              <a:t>Long run</a:t>
            </a:r>
          </a:p>
          <a:p>
            <a:r>
              <a:rPr lang="en-US" dirty="0" smtClean="0"/>
              <a:t>Short run</a:t>
            </a:r>
          </a:p>
          <a:p>
            <a:r>
              <a:rPr lang="en-US" dirty="0" smtClean="0"/>
              <a:t>Total product curve</a:t>
            </a:r>
          </a:p>
          <a:p>
            <a:r>
              <a:rPr lang="en-US" dirty="0" smtClean="0"/>
              <a:t>Marginal product</a:t>
            </a:r>
          </a:p>
          <a:p>
            <a:r>
              <a:rPr lang="en-US" dirty="0" smtClean="0"/>
              <a:t>Diminishing returns to an input</a:t>
            </a:r>
          </a:p>
          <a:p>
            <a:r>
              <a:rPr lang="en-US" dirty="0" smtClean="0"/>
              <a:t>Fixed cost</a:t>
            </a:r>
          </a:p>
          <a:p>
            <a:r>
              <a:rPr lang="en-US" dirty="0" smtClean="0"/>
              <a:t>Variable cost</a:t>
            </a:r>
          </a:p>
          <a:p>
            <a:r>
              <a:rPr lang="en-US" dirty="0" smtClean="0"/>
              <a:t>Total cost</a:t>
            </a:r>
          </a:p>
          <a:p>
            <a:r>
              <a:rPr lang="en-US" dirty="0" smtClean="0"/>
              <a:t>Total cost curve</a:t>
            </a:r>
          </a:p>
          <a:p>
            <a:r>
              <a:rPr lang="en-US" dirty="0" smtClean="0"/>
              <a:t>Average total cost</a:t>
            </a:r>
          </a:p>
          <a:p>
            <a:r>
              <a:rPr lang="en-US" dirty="0" smtClean="0"/>
              <a:t>Average cost</a:t>
            </a:r>
          </a:p>
          <a:p>
            <a:r>
              <a:rPr lang="en-US" dirty="0" smtClean="0"/>
              <a:t>U-shaped average total cost curve</a:t>
            </a:r>
          </a:p>
          <a:p>
            <a:r>
              <a:rPr lang="en-US" dirty="0" smtClean="0"/>
              <a:t>Average fixed cost</a:t>
            </a:r>
          </a:p>
          <a:p>
            <a:r>
              <a:rPr lang="en-US" dirty="0" smtClean="0"/>
              <a:t>Average variable cost</a:t>
            </a:r>
          </a:p>
          <a:p>
            <a:r>
              <a:rPr lang="en-US" dirty="0" smtClean="0"/>
              <a:t>Minimum-cost output</a:t>
            </a:r>
          </a:p>
          <a:p>
            <a:r>
              <a:rPr lang="en-US" dirty="0" smtClean="0"/>
              <a:t>Long-run average total cost curve</a:t>
            </a:r>
          </a:p>
          <a:p>
            <a:r>
              <a:rPr lang="en-US" dirty="0" smtClean="0"/>
              <a:t>Increasing returns to scale</a:t>
            </a:r>
          </a:p>
          <a:p>
            <a:r>
              <a:rPr lang="en-US" dirty="0" smtClean="0"/>
              <a:t>Decreasing returns to scale</a:t>
            </a:r>
          </a:p>
          <a:p>
            <a:r>
              <a:rPr lang="en-US" dirty="0" smtClean="0"/>
              <a:t>Constant returns to scale</a:t>
            </a:r>
            <a:endParaRPr lang="en-US" dirty="0"/>
          </a:p>
        </p:txBody>
      </p:sp>
      <p:sp>
        <p:nvSpPr>
          <p:cNvPr id="4" name="Title 3"/>
          <p:cNvSpPr>
            <a:spLocks noGrp="1"/>
          </p:cNvSpPr>
          <p:nvPr>
            <p:ph type="title"/>
          </p:nvPr>
        </p:nvSpPr>
        <p:spPr>
          <a:xfrm>
            <a:off x="1076325" y="39688"/>
            <a:ext cx="8074025" cy="579437"/>
          </a:xfrm>
        </p:spPr>
        <p:txBody>
          <a:bodyPr/>
          <a:lstStyle/>
          <a:p>
            <a:pPr eaLnBrk="1" hangingPunct="1"/>
            <a:r>
              <a:rPr lang="id-ID" smtClean="0">
                <a:effectLst>
                  <a:outerShdw blurRad="38100" dist="38100" dir="2700000" algn="tl">
                    <a:srgbClr val="C0C0C0"/>
                  </a:outerShdw>
                </a:effectLst>
              </a:rPr>
              <a:t>KEY TERMS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fade">
                                      <p:cBhvr>
                                        <p:cTn id="7" dur="500"/>
                                        <p:tgtEl>
                                          <p:spTgt spid="1024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2">
                                            <p:txEl>
                                              <p:pRg st="1" end="1"/>
                                            </p:txEl>
                                          </p:spTgt>
                                        </p:tgtEl>
                                        <p:attrNameLst>
                                          <p:attrName>style.visibility</p:attrName>
                                        </p:attrNameLst>
                                      </p:cBhvr>
                                      <p:to>
                                        <p:strVal val="visible"/>
                                      </p:to>
                                    </p:set>
                                    <p:animEffect transition="in" filter="fade">
                                      <p:cBhvr>
                                        <p:cTn id="10" dur="500"/>
                                        <p:tgtEl>
                                          <p:spTgt spid="1024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2">
                                            <p:txEl>
                                              <p:pRg st="2" end="2"/>
                                            </p:txEl>
                                          </p:spTgt>
                                        </p:tgtEl>
                                        <p:attrNameLst>
                                          <p:attrName>style.visibility</p:attrName>
                                        </p:attrNameLst>
                                      </p:cBhvr>
                                      <p:to>
                                        <p:strVal val="visible"/>
                                      </p:to>
                                    </p:set>
                                    <p:animEffect transition="in" filter="fade">
                                      <p:cBhvr>
                                        <p:cTn id="13" dur="500"/>
                                        <p:tgtEl>
                                          <p:spTgt spid="1024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242">
                                            <p:txEl>
                                              <p:pRg st="3" end="3"/>
                                            </p:txEl>
                                          </p:spTgt>
                                        </p:tgtEl>
                                        <p:attrNameLst>
                                          <p:attrName>style.visibility</p:attrName>
                                        </p:attrNameLst>
                                      </p:cBhvr>
                                      <p:to>
                                        <p:strVal val="visible"/>
                                      </p:to>
                                    </p:set>
                                    <p:animEffect transition="in" filter="fade">
                                      <p:cBhvr>
                                        <p:cTn id="16" dur="500"/>
                                        <p:tgtEl>
                                          <p:spTgt spid="1024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242">
                                            <p:txEl>
                                              <p:pRg st="4" end="4"/>
                                            </p:txEl>
                                          </p:spTgt>
                                        </p:tgtEl>
                                        <p:attrNameLst>
                                          <p:attrName>style.visibility</p:attrName>
                                        </p:attrNameLst>
                                      </p:cBhvr>
                                      <p:to>
                                        <p:strVal val="visible"/>
                                      </p:to>
                                    </p:set>
                                    <p:animEffect transition="in" filter="fade">
                                      <p:cBhvr>
                                        <p:cTn id="19" dur="500"/>
                                        <p:tgtEl>
                                          <p:spTgt spid="10242">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242">
                                            <p:txEl>
                                              <p:pRg st="5" end="5"/>
                                            </p:txEl>
                                          </p:spTgt>
                                        </p:tgtEl>
                                        <p:attrNameLst>
                                          <p:attrName>style.visibility</p:attrName>
                                        </p:attrNameLst>
                                      </p:cBhvr>
                                      <p:to>
                                        <p:strVal val="visible"/>
                                      </p:to>
                                    </p:set>
                                    <p:animEffect transition="in" filter="fade">
                                      <p:cBhvr>
                                        <p:cTn id="22" dur="500"/>
                                        <p:tgtEl>
                                          <p:spTgt spid="10242">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242">
                                            <p:txEl>
                                              <p:pRg st="6" end="6"/>
                                            </p:txEl>
                                          </p:spTgt>
                                        </p:tgtEl>
                                        <p:attrNameLst>
                                          <p:attrName>style.visibility</p:attrName>
                                        </p:attrNameLst>
                                      </p:cBhvr>
                                      <p:to>
                                        <p:strVal val="visible"/>
                                      </p:to>
                                    </p:set>
                                    <p:animEffect transition="in" filter="fade">
                                      <p:cBhvr>
                                        <p:cTn id="25" dur="500"/>
                                        <p:tgtEl>
                                          <p:spTgt spid="10242">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242">
                                            <p:txEl>
                                              <p:pRg st="7" end="7"/>
                                            </p:txEl>
                                          </p:spTgt>
                                        </p:tgtEl>
                                        <p:attrNameLst>
                                          <p:attrName>style.visibility</p:attrName>
                                        </p:attrNameLst>
                                      </p:cBhvr>
                                      <p:to>
                                        <p:strVal val="visible"/>
                                      </p:to>
                                    </p:set>
                                    <p:animEffect transition="in" filter="fade">
                                      <p:cBhvr>
                                        <p:cTn id="28" dur="500"/>
                                        <p:tgtEl>
                                          <p:spTgt spid="10242">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42">
                                            <p:txEl>
                                              <p:pRg st="8" end="8"/>
                                            </p:txEl>
                                          </p:spTgt>
                                        </p:tgtEl>
                                        <p:attrNameLst>
                                          <p:attrName>style.visibility</p:attrName>
                                        </p:attrNameLst>
                                      </p:cBhvr>
                                      <p:to>
                                        <p:strVal val="visible"/>
                                      </p:to>
                                    </p:set>
                                    <p:animEffect transition="in" filter="fade">
                                      <p:cBhvr>
                                        <p:cTn id="31" dur="500"/>
                                        <p:tgtEl>
                                          <p:spTgt spid="10242">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242">
                                            <p:txEl>
                                              <p:pRg st="9" end="9"/>
                                            </p:txEl>
                                          </p:spTgt>
                                        </p:tgtEl>
                                        <p:attrNameLst>
                                          <p:attrName>style.visibility</p:attrName>
                                        </p:attrNameLst>
                                      </p:cBhvr>
                                      <p:to>
                                        <p:strVal val="visible"/>
                                      </p:to>
                                    </p:set>
                                    <p:animEffect transition="in" filter="fade">
                                      <p:cBhvr>
                                        <p:cTn id="34" dur="500"/>
                                        <p:tgtEl>
                                          <p:spTgt spid="10242">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2">
                                            <p:txEl>
                                              <p:pRg st="10" end="10"/>
                                            </p:txEl>
                                          </p:spTgt>
                                        </p:tgtEl>
                                        <p:attrNameLst>
                                          <p:attrName>style.visibility</p:attrName>
                                        </p:attrNameLst>
                                      </p:cBhvr>
                                      <p:to>
                                        <p:strVal val="visible"/>
                                      </p:to>
                                    </p:set>
                                    <p:animEffect transition="in" filter="fade">
                                      <p:cBhvr>
                                        <p:cTn id="37" dur="500"/>
                                        <p:tgtEl>
                                          <p:spTgt spid="10242">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2">
                                            <p:txEl>
                                              <p:pRg st="11" end="11"/>
                                            </p:txEl>
                                          </p:spTgt>
                                        </p:tgtEl>
                                        <p:attrNameLst>
                                          <p:attrName>style.visibility</p:attrName>
                                        </p:attrNameLst>
                                      </p:cBhvr>
                                      <p:to>
                                        <p:strVal val="visible"/>
                                      </p:to>
                                    </p:set>
                                    <p:animEffect transition="in" filter="fade">
                                      <p:cBhvr>
                                        <p:cTn id="40" dur="500"/>
                                        <p:tgtEl>
                                          <p:spTgt spid="10242">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242">
                                            <p:txEl>
                                              <p:pRg st="12" end="12"/>
                                            </p:txEl>
                                          </p:spTgt>
                                        </p:tgtEl>
                                        <p:attrNameLst>
                                          <p:attrName>style.visibility</p:attrName>
                                        </p:attrNameLst>
                                      </p:cBhvr>
                                      <p:to>
                                        <p:strVal val="visible"/>
                                      </p:to>
                                    </p:set>
                                    <p:animEffect transition="in" filter="fade">
                                      <p:cBhvr>
                                        <p:cTn id="43" dur="500"/>
                                        <p:tgtEl>
                                          <p:spTgt spid="10242">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242">
                                            <p:txEl>
                                              <p:pRg st="13" end="13"/>
                                            </p:txEl>
                                          </p:spTgt>
                                        </p:tgtEl>
                                        <p:attrNameLst>
                                          <p:attrName>style.visibility</p:attrName>
                                        </p:attrNameLst>
                                      </p:cBhvr>
                                      <p:to>
                                        <p:strVal val="visible"/>
                                      </p:to>
                                    </p:set>
                                    <p:animEffect transition="in" filter="fade">
                                      <p:cBhvr>
                                        <p:cTn id="46" dur="500"/>
                                        <p:tgtEl>
                                          <p:spTgt spid="10242">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242">
                                            <p:txEl>
                                              <p:pRg st="14" end="14"/>
                                            </p:txEl>
                                          </p:spTgt>
                                        </p:tgtEl>
                                        <p:attrNameLst>
                                          <p:attrName>style.visibility</p:attrName>
                                        </p:attrNameLst>
                                      </p:cBhvr>
                                      <p:to>
                                        <p:strVal val="visible"/>
                                      </p:to>
                                    </p:set>
                                    <p:animEffect transition="in" filter="fade">
                                      <p:cBhvr>
                                        <p:cTn id="49" dur="500"/>
                                        <p:tgtEl>
                                          <p:spTgt spid="10242">
                                            <p:txEl>
                                              <p:pRg st="14" end="1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242">
                                            <p:txEl>
                                              <p:pRg st="15" end="15"/>
                                            </p:txEl>
                                          </p:spTgt>
                                        </p:tgtEl>
                                        <p:attrNameLst>
                                          <p:attrName>style.visibility</p:attrName>
                                        </p:attrNameLst>
                                      </p:cBhvr>
                                      <p:to>
                                        <p:strVal val="visible"/>
                                      </p:to>
                                    </p:set>
                                    <p:animEffect transition="in" filter="fade">
                                      <p:cBhvr>
                                        <p:cTn id="52" dur="500"/>
                                        <p:tgtEl>
                                          <p:spTgt spid="10242">
                                            <p:txEl>
                                              <p:pRg st="15" end="1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242">
                                            <p:txEl>
                                              <p:pRg st="16" end="16"/>
                                            </p:txEl>
                                          </p:spTgt>
                                        </p:tgtEl>
                                        <p:attrNameLst>
                                          <p:attrName>style.visibility</p:attrName>
                                        </p:attrNameLst>
                                      </p:cBhvr>
                                      <p:to>
                                        <p:strVal val="visible"/>
                                      </p:to>
                                    </p:set>
                                    <p:animEffect transition="in" filter="fade">
                                      <p:cBhvr>
                                        <p:cTn id="55" dur="500"/>
                                        <p:tgtEl>
                                          <p:spTgt spid="10242">
                                            <p:txEl>
                                              <p:pRg st="16" end="16"/>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242">
                                            <p:txEl>
                                              <p:pRg st="17" end="17"/>
                                            </p:txEl>
                                          </p:spTgt>
                                        </p:tgtEl>
                                        <p:attrNameLst>
                                          <p:attrName>style.visibility</p:attrName>
                                        </p:attrNameLst>
                                      </p:cBhvr>
                                      <p:to>
                                        <p:strVal val="visible"/>
                                      </p:to>
                                    </p:set>
                                    <p:animEffect transition="in" filter="fade">
                                      <p:cBhvr>
                                        <p:cTn id="58" dur="500"/>
                                        <p:tgtEl>
                                          <p:spTgt spid="10242">
                                            <p:txEl>
                                              <p:pRg st="17" end="17"/>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242">
                                            <p:txEl>
                                              <p:pRg st="18" end="18"/>
                                            </p:txEl>
                                          </p:spTgt>
                                        </p:tgtEl>
                                        <p:attrNameLst>
                                          <p:attrName>style.visibility</p:attrName>
                                        </p:attrNameLst>
                                      </p:cBhvr>
                                      <p:to>
                                        <p:strVal val="visible"/>
                                      </p:to>
                                    </p:set>
                                    <p:animEffect transition="in" filter="fade">
                                      <p:cBhvr>
                                        <p:cTn id="61" dur="500"/>
                                        <p:tgtEl>
                                          <p:spTgt spid="10242">
                                            <p:txEl>
                                              <p:pRg st="18" end="18"/>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242">
                                            <p:txEl>
                                              <p:pRg st="19" end="19"/>
                                            </p:txEl>
                                          </p:spTgt>
                                        </p:tgtEl>
                                        <p:attrNameLst>
                                          <p:attrName>style.visibility</p:attrName>
                                        </p:attrNameLst>
                                      </p:cBhvr>
                                      <p:to>
                                        <p:strVal val="visible"/>
                                      </p:to>
                                    </p:set>
                                    <p:animEffect transition="in" filter="fade">
                                      <p:cBhvr>
                                        <p:cTn id="64" dur="500"/>
                                        <p:tgtEl>
                                          <p:spTgt spid="10242">
                                            <p:txEl>
                                              <p:pRg st="19" end="19"/>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0242">
                                            <p:txEl>
                                              <p:pRg st="20" end="20"/>
                                            </p:txEl>
                                          </p:spTgt>
                                        </p:tgtEl>
                                        <p:attrNameLst>
                                          <p:attrName>style.visibility</p:attrName>
                                        </p:attrNameLst>
                                      </p:cBhvr>
                                      <p:to>
                                        <p:strVal val="visible"/>
                                      </p:to>
                                    </p:set>
                                    <p:animEffect transition="in" filter="fade">
                                      <p:cBhvr>
                                        <p:cTn id="67" dur="500"/>
                                        <p:tgtEl>
                                          <p:spTgt spid="10242">
                                            <p:txEl>
                                              <p:pRg st="20" end="2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0242">
                                            <p:txEl>
                                              <p:pRg st="21" end="21"/>
                                            </p:txEl>
                                          </p:spTgt>
                                        </p:tgtEl>
                                        <p:attrNameLst>
                                          <p:attrName>style.visibility</p:attrName>
                                        </p:attrNameLst>
                                      </p:cBhvr>
                                      <p:to>
                                        <p:strVal val="visible"/>
                                      </p:to>
                                    </p:set>
                                    <p:animEffect transition="in" filter="fade">
                                      <p:cBhvr>
                                        <p:cTn id="70" dur="500"/>
                                        <p:tgtEl>
                                          <p:spTgt spid="10242">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rrowheads="1"/>
          </p:cNvSpPr>
          <p:nvPr>
            <p:ph type="title" idx="4294967295"/>
          </p:nvPr>
        </p:nvSpPr>
        <p:spPr>
          <a:xfrm>
            <a:off x="971600" y="76200"/>
            <a:ext cx="7992888" cy="609600"/>
          </a:xfrm>
        </p:spPr>
        <p:txBody>
          <a:bodyPr/>
          <a:lstStyle/>
          <a:p>
            <a:pPr algn="l"/>
            <a:r>
              <a:rPr lang="en-US" dirty="0" smtClean="0"/>
              <a:t>Inputs and Output</a:t>
            </a:r>
            <a:endParaRPr lang="en-US" b="0" dirty="0" smtClean="0"/>
          </a:p>
        </p:txBody>
      </p:sp>
      <p:sp>
        <p:nvSpPr>
          <p:cNvPr id="87043" name="Rectangle 3"/>
          <p:cNvSpPr>
            <a:spLocks noGrp="1" noChangeArrowheads="1"/>
          </p:cNvSpPr>
          <p:nvPr>
            <p:ph idx="4294967295"/>
          </p:nvPr>
        </p:nvSpPr>
        <p:spPr>
          <a:xfrm>
            <a:off x="971600" y="965448"/>
            <a:ext cx="7939038" cy="5631904"/>
          </a:xfrm>
        </p:spPr>
        <p:txBody>
          <a:bodyPr/>
          <a:lstStyle/>
          <a:p>
            <a:pPr marL="233363" indent="-233363"/>
            <a:r>
              <a:rPr lang="en-US" dirty="0" smtClean="0"/>
              <a:t>The </a:t>
            </a:r>
            <a:r>
              <a:rPr lang="en-US" b="1" dirty="0" smtClean="0"/>
              <a:t>long run </a:t>
            </a:r>
            <a:r>
              <a:rPr lang="en-US" dirty="0" smtClean="0"/>
              <a:t>is the period in which all inputs can be varied.</a:t>
            </a:r>
          </a:p>
          <a:p>
            <a:pPr marL="233363" indent="-233363"/>
            <a:endParaRPr lang="en-US" dirty="0" smtClean="0"/>
          </a:p>
          <a:p>
            <a:pPr marL="233363" indent="-233363"/>
            <a:r>
              <a:rPr lang="en-US" dirty="0" smtClean="0"/>
              <a:t>The </a:t>
            </a:r>
            <a:r>
              <a:rPr lang="en-US" b="1" dirty="0" smtClean="0"/>
              <a:t>short run </a:t>
            </a:r>
            <a:r>
              <a:rPr lang="en-US" dirty="0" smtClean="0"/>
              <a:t>is the period in which at least one input is fixed.</a:t>
            </a:r>
          </a:p>
          <a:p>
            <a:pPr marL="233363" indent="-233363"/>
            <a:endParaRPr lang="en-US" dirty="0" smtClean="0"/>
          </a:p>
          <a:p>
            <a:pPr marL="233363" indent="-233363"/>
            <a:r>
              <a:rPr lang="en-US" dirty="0" smtClean="0"/>
              <a:t>The </a:t>
            </a:r>
            <a:r>
              <a:rPr lang="en-US" b="1" dirty="0" smtClean="0"/>
              <a:t>total product curve </a:t>
            </a:r>
            <a:r>
              <a:rPr lang="en-US" dirty="0" smtClean="0"/>
              <a:t>shows how the quantity of output depends on the quantity of the variable input, for a given quantity of the fixed input.</a:t>
            </a:r>
          </a:p>
          <a:p>
            <a:pPr marL="233363" indent="-233363">
              <a:buFont typeface="Wingdings" pitchFamily="2" charset="2"/>
              <a:buNone/>
            </a:pP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fade">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7043">
                                            <p:txEl>
                                              <p:pRg st="2" end="2"/>
                                            </p:txEl>
                                          </p:spTgt>
                                        </p:tgtEl>
                                        <p:attrNameLst>
                                          <p:attrName>style.visibility</p:attrName>
                                        </p:attrNameLst>
                                      </p:cBhvr>
                                      <p:to>
                                        <p:strVal val="visible"/>
                                      </p:to>
                                    </p:set>
                                    <p:animEffect transition="in" filter="fade">
                                      <p:cBhvr>
                                        <p:cTn id="12" dur="500"/>
                                        <p:tgtEl>
                                          <p:spTgt spid="870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7043">
                                            <p:txEl>
                                              <p:pRg st="4" end="4"/>
                                            </p:txEl>
                                          </p:spTgt>
                                        </p:tgtEl>
                                        <p:attrNameLst>
                                          <p:attrName>style.visibility</p:attrName>
                                        </p:attrNameLst>
                                      </p:cBhvr>
                                      <p:to>
                                        <p:strVal val="visible"/>
                                      </p:to>
                                    </p:set>
                                    <p:animEffect transition="in" filter="fade">
                                      <p:cBhvr>
                                        <p:cTn id="17" dur="500"/>
                                        <p:tgtEl>
                                          <p:spTgt spid="870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4" name="Text Box 10"/>
          <p:cNvSpPr txBox="1">
            <a:spLocks noChangeArrowheads="1"/>
          </p:cNvSpPr>
          <p:nvPr/>
        </p:nvSpPr>
        <p:spPr bwMode="auto">
          <a:xfrm>
            <a:off x="971600" y="116632"/>
            <a:ext cx="8172400" cy="400110"/>
          </a:xfrm>
          <a:prstGeom prst="rect">
            <a:avLst/>
          </a:prstGeom>
          <a:noFill/>
          <a:ln w="9525" algn="ctr">
            <a:noFill/>
            <a:miter lim="800000"/>
            <a:headEnd/>
            <a:tailEnd type="none" w="med" len="lg"/>
          </a:ln>
        </p:spPr>
        <p:txBody>
          <a:bodyPr wrap="square">
            <a:spAutoFit/>
          </a:bodyPr>
          <a:lstStyle/>
          <a:p>
            <a:pPr marL="1588" indent="-1588"/>
            <a:r>
              <a:rPr lang="en-US" sz="2000" b="1" dirty="0">
                <a:solidFill>
                  <a:schemeClr val="bg1"/>
                </a:solidFill>
                <a:effectLst>
                  <a:outerShdw blurRad="38100" dist="38100" dir="2700000" algn="tl">
                    <a:srgbClr val="000000">
                      <a:alpha val="43137"/>
                    </a:srgbClr>
                  </a:outerShdw>
                </a:effectLst>
              </a:rPr>
              <a:t>Production Function and TP Curve </a:t>
            </a:r>
            <a:r>
              <a:rPr lang="en-US" sz="2000" b="1" dirty="0" smtClean="0">
                <a:solidFill>
                  <a:schemeClr val="bg1"/>
                </a:solidFill>
                <a:effectLst>
                  <a:outerShdw blurRad="38100" dist="38100" dir="2700000" algn="tl">
                    <a:srgbClr val="000000">
                      <a:alpha val="43137"/>
                    </a:srgbClr>
                  </a:outerShdw>
                </a:effectLst>
              </a:rPr>
              <a:t>for George </a:t>
            </a:r>
            <a:r>
              <a:rPr lang="en-US" sz="2000" b="1" dirty="0">
                <a:solidFill>
                  <a:schemeClr val="bg1"/>
                </a:solidFill>
                <a:effectLst>
                  <a:outerShdw blurRad="38100" dist="38100" dir="2700000" algn="tl">
                    <a:srgbClr val="000000">
                      <a:alpha val="43137"/>
                    </a:srgbClr>
                  </a:outerShdw>
                </a:effectLst>
              </a:rPr>
              <a:t>and Martha’s Farm</a:t>
            </a:r>
            <a:endParaRPr lang="en-US" sz="2000" dirty="0">
              <a:solidFill>
                <a:schemeClr val="bg1"/>
              </a:solidFill>
              <a:effectLst>
                <a:outerShdw blurRad="38100" dist="38100" dir="2700000" algn="tl">
                  <a:srgbClr val="000000">
                    <a:alpha val="43137"/>
                  </a:srgbClr>
                </a:outerShdw>
              </a:effectLst>
            </a:endParaRPr>
          </a:p>
        </p:txBody>
      </p:sp>
      <p:sp>
        <p:nvSpPr>
          <p:cNvPr id="77835" name="Text Box 11"/>
          <p:cNvSpPr txBox="1">
            <a:spLocks noChangeArrowheads="1"/>
          </p:cNvSpPr>
          <p:nvPr/>
        </p:nvSpPr>
        <p:spPr bwMode="auto">
          <a:xfrm>
            <a:off x="936589" y="5311698"/>
            <a:ext cx="7920880" cy="1009650"/>
          </a:xfrm>
          <a:prstGeom prst="rect">
            <a:avLst/>
          </a:prstGeom>
          <a:solidFill>
            <a:schemeClr val="accent5">
              <a:lumMod val="20000"/>
              <a:lumOff val="80000"/>
            </a:schemeClr>
          </a:solidFill>
          <a:ln w="12700" algn="ctr">
            <a:noFill/>
            <a:miter lim="800000"/>
            <a:headEnd/>
            <a:tailEnd type="none" w="sm" len="lg"/>
          </a:ln>
        </p:spPr>
        <p:txBody>
          <a:bodyPr/>
          <a:lstStyle/>
          <a:p>
            <a:pPr marL="1588" indent="-1588" algn="ctr">
              <a:lnSpc>
                <a:spcPct val="100000"/>
              </a:lnSpc>
              <a:spcBef>
                <a:spcPct val="20000"/>
              </a:spcBef>
            </a:pPr>
            <a:r>
              <a:rPr lang="en-US" dirty="0">
                <a:solidFill>
                  <a:srgbClr val="0033CC"/>
                </a:solidFill>
              </a:rPr>
              <a:t>Although the total product curve in the figure slopes upward along its entire length, the slope isn’t constant: as you move up the curve to the right, </a:t>
            </a:r>
            <a:r>
              <a:rPr lang="en-US" dirty="0" smtClean="0">
                <a:solidFill>
                  <a:srgbClr val="0033CC"/>
                </a:solidFill>
              </a:rPr>
              <a:t/>
            </a:r>
            <a:br>
              <a:rPr lang="en-US" dirty="0" smtClean="0">
                <a:solidFill>
                  <a:srgbClr val="0033CC"/>
                </a:solidFill>
              </a:rPr>
            </a:br>
            <a:r>
              <a:rPr lang="en-US" dirty="0" smtClean="0">
                <a:solidFill>
                  <a:srgbClr val="0033CC"/>
                </a:solidFill>
              </a:rPr>
              <a:t>it </a:t>
            </a:r>
            <a:r>
              <a:rPr lang="en-US" dirty="0">
                <a:solidFill>
                  <a:srgbClr val="0033CC"/>
                </a:solidFill>
              </a:rPr>
              <a:t>flattens out due to changing marginal product of labor.</a:t>
            </a:r>
          </a:p>
        </p:txBody>
      </p:sp>
      <p:sp>
        <p:nvSpPr>
          <p:cNvPr id="70670" name="Freeform 14"/>
          <p:cNvSpPr>
            <a:spLocks/>
          </p:cNvSpPr>
          <p:nvPr/>
        </p:nvSpPr>
        <p:spPr bwMode="auto">
          <a:xfrm>
            <a:off x="1818353" y="2579611"/>
            <a:ext cx="3367088" cy="2057400"/>
          </a:xfrm>
          <a:custGeom>
            <a:avLst/>
            <a:gdLst/>
            <a:ahLst/>
            <a:cxnLst>
              <a:cxn ang="0">
                <a:pos x="0" y="1296"/>
              </a:cxn>
              <a:cxn ang="0">
                <a:pos x="264" y="1039"/>
              </a:cxn>
              <a:cxn ang="0">
                <a:pos x="531" y="810"/>
              </a:cxn>
              <a:cxn ang="0">
                <a:pos x="796" y="607"/>
              </a:cxn>
              <a:cxn ang="0">
                <a:pos x="1060" y="432"/>
              </a:cxn>
              <a:cxn ang="0">
                <a:pos x="1325" y="283"/>
              </a:cxn>
              <a:cxn ang="0">
                <a:pos x="1592" y="163"/>
              </a:cxn>
              <a:cxn ang="0">
                <a:pos x="1856" y="68"/>
              </a:cxn>
              <a:cxn ang="0">
                <a:pos x="2121" y="0"/>
              </a:cxn>
            </a:cxnLst>
            <a:rect l="0" t="0" r="r" b="b"/>
            <a:pathLst>
              <a:path w="2121" h="1296">
                <a:moveTo>
                  <a:pt x="0" y="1296"/>
                </a:moveTo>
                <a:lnTo>
                  <a:pt x="264" y="1039"/>
                </a:lnTo>
                <a:lnTo>
                  <a:pt x="531" y="810"/>
                </a:lnTo>
                <a:lnTo>
                  <a:pt x="796" y="607"/>
                </a:lnTo>
                <a:lnTo>
                  <a:pt x="1060" y="432"/>
                </a:lnTo>
                <a:lnTo>
                  <a:pt x="1325" y="283"/>
                </a:lnTo>
                <a:lnTo>
                  <a:pt x="1592" y="163"/>
                </a:lnTo>
                <a:lnTo>
                  <a:pt x="1856" y="68"/>
                </a:lnTo>
                <a:lnTo>
                  <a:pt x="2121" y="0"/>
                </a:lnTo>
              </a:path>
            </a:pathLst>
          </a:custGeom>
          <a:noFill/>
          <a:ln w="30163" cap="flat">
            <a:solidFill>
              <a:srgbClr val="00A76D"/>
            </a:solidFill>
            <a:prstDash val="solid"/>
            <a:miter lim="800000"/>
            <a:headEnd/>
            <a:tailEnd/>
          </a:ln>
        </p:spPr>
        <p:txBody>
          <a:bodyPr/>
          <a:lstStyle/>
          <a:p>
            <a:endParaRPr lang="en-US" dirty="0"/>
          </a:p>
        </p:txBody>
      </p:sp>
      <p:sp>
        <p:nvSpPr>
          <p:cNvPr id="70671" name="Rectangle 15"/>
          <p:cNvSpPr>
            <a:spLocks noChangeArrowheads="1"/>
          </p:cNvSpPr>
          <p:nvPr/>
        </p:nvSpPr>
        <p:spPr bwMode="auto">
          <a:xfrm>
            <a:off x="5636217" y="1318466"/>
            <a:ext cx="3096344" cy="887859"/>
          </a:xfrm>
          <a:prstGeom prst="rect">
            <a:avLst/>
          </a:prstGeom>
          <a:solidFill>
            <a:srgbClr val="EBDFD7"/>
          </a:solidFill>
          <a:ln w="9525">
            <a:noFill/>
            <a:miter lim="800000"/>
            <a:headEnd/>
            <a:tailEnd/>
          </a:ln>
        </p:spPr>
        <p:txBody>
          <a:bodyPr/>
          <a:lstStyle/>
          <a:p>
            <a:endParaRPr lang="en-US" dirty="0"/>
          </a:p>
        </p:txBody>
      </p:sp>
      <p:sp>
        <p:nvSpPr>
          <p:cNvPr id="70672" name="Rectangle 16"/>
          <p:cNvSpPr>
            <a:spLocks noChangeArrowheads="1"/>
          </p:cNvSpPr>
          <p:nvPr/>
        </p:nvSpPr>
        <p:spPr bwMode="auto">
          <a:xfrm>
            <a:off x="5950616" y="2322436"/>
            <a:ext cx="71437" cy="134937"/>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0</a:t>
            </a:r>
            <a:endParaRPr lang="en-US" dirty="0">
              <a:latin typeface="Tahoma" pitchFamily="34" charset="0"/>
            </a:endParaRPr>
          </a:p>
        </p:txBody>
      </p:sp>
      <p:sp>
        <p:nvSpPr>
          <p:cNvPr id="70673" name="Rectangle 17"/>
          <p:cNvSpPr>
            <a:spLocks noChangeArrowheads="1"/>
          </p:cNvSpPr>
          <p:nvPr/>
        </p:nvSpPr>
        <p:spPr bwMode="auto">
          <a:xfrm>
            <a:off x="5950616" y="2562148"/>
            <a:ext cx="71437"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1</a:t>
            </a:r>
            <a:endParaRPr lang="en-US" dirty="0">
              <a:latin typeface="Tahoma" pitchFamily="34" charset="0"/>
            </a:endParaRPr>
          </a:p>
        </p:txBody>
      </p:sp>
      <p:sp>
        <p:nvSpPr>
          <p:cNvPr id="70674" name="Rectangle 18"/>
          <p:cNvSpPr>
            <a:spLocks noChangeArrowheads="1"/>
          </p:cNvSpPr>
          <p:nvPr/>
        </p:nvSpPr>
        <p:spPr bwMode="auto">
          <a:xfrm>
            <a:off x="5950616" y="2801861"/>
            <a:ext cx="71437" cy="134937"/>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2</a:t>
            </a:r>
            <a:endParaRPr lang="en-US" dirty="0">
              <a:latin typeface="Tahoma" pitchFamily="34" charset="0"/>
            </a:endParaRPr>
          </a:p>
        </p:txBody>
      </p:sp>
      <p:sp>
        <p:nvSpPr>
          <p:cNvPr id="70675" name="Rectangle 19"/>
          <p:cNvSpPr>
            <a:spLocks noChangeArrowheads="1"/>
          </p:cNvSpPr>
          <p:nvPr/>
        </p:nvSpPr>
        <p:spPr bwMode="auto">
          <a:xfrm>
            <a:off x="5950616" y="3039986"/>
            <a:ext cx="71437" cy="134937"/>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3</a:t>
            </a:r>
            <a:endParaRPr lang="en-US" dirty="0">
              <a:latin typeface="Tahoma" pitchFamily="34" charset="0"/>
            </a:endParaRPr>
          </a:p>
        </p:txBody>
      </p:sp>
      <p:sp>
        <p:nvSpPr>
          <p:cNvPr id="70676" name="Rectangle 20"/>
          <p:cNvSpPr>
            <a:spLocks noChangeArrowheads="1"/>
          </p:cNvSpPr>
          <p:nvPr/>
        </p:nvSpPr>
        <p:spPr bwMode="auto">
          <a:xfrm>
            <a:off x="5950616" y="3282873"/>
            <a:ext cx="71437"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4</a:t>
            </a:r>
            <a:endParaRPr lang="en-US" dirty="0">
              <a:latin typeface="Tahoma" pitchFamily="34" charset="0"/>
            </a:endParaRPr>
          </a:p>
        </p:txBody>
      </p:sp>
      <p:sp>
        <p:nvSpPr>
          <p:cNvPr id="70677" name="Rectangle 21"/>
          <p:cNvSpPr>
            <a:spLocks noChangeArrowheads="1"/>
          </p:cNvSpPr>
          <p:nvPr/>
        </p:nvSpPr>
        <p:spPr bwMode="auto">
          <a:xfrm>
            <a:off x="5950616" y="3522586"/>
            <a:ext cx="71437" cy="134937"/>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5</a:t>
            </a:r>
            <a:endParaRPr lang="en-US" dirty="0">
              <a:latin typeface="Tahoma" pitchFamily="34" charset="0"/>
            </a:endParaRPr>
          </a:p>
        </p:txBody>
      </p:sp>
      <p:sp>
        <p:nvSpPr>
          <p:cNvPr id="70678" name="Rectangle 22"/>
          <p:cNvSpPr>
            <a:spLocks noChangeArrowheads="1"/>
          </p:cNvSpPr>
          <p:nvPr/>
        </p:nvSpPr>
        <p:spPr bwMode="auto">
          <a:xfrm>
            <a:off x="5950616" y="3762298"/>
            <a:ext cx="71437"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6</a:t>
            </a:r>
            <a:endParaRPr lang="en-US" dirty="0">
              <a:latin typeface="Tahoma" pitchFamily="34" charset="0"/>
            </a:endParaRPr>
          </a:p>
        </p:txBody>
      </p:sp>
      <p:sp>
        <p:nvSpPr>
          <p:cNvPr id="70679" name="Rectangle 23"/>
          <p:cNvSpPr>
            <a:spLocks noChangeArrowheads="1"/>
          </p:cNvSpPr>
          <p:nvPr/>
        </p:nvSpPr>
        <p:spPr bwMode="auto">
          <a:xfrm>
            <a:off x="5950616" y="4002011"/>
            <a:ext cx="71437" cy="134937"/>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7</a:t>
            </a:r>
            <a:endParaRPr lang="en-US" dirty="0">
              <a:latin typeface="Tahoma" pitchFamily="34" charset="0"/>
            </a:endParaRPr>
          </a:p>
        </p:txBody>
      </p:sp>
      <p:sp>
        <p:nvSpPr>
          <p:cNvPr id="70680" name="Rectangle 24"/>
          <p:cNvSpPr>
            <a:spLocks noChangeArrowheads="1"/>
          </p:cNvSpPr>
          <p:nvPr/>
        </p:nvSpPr>
        <p:spPr bwMode="auto">
          <a:xfrm>
            <a:off x="5950616" y="4241723"/>
            <a:ext cx="71437"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8</a:t>
            </a:r>
            <a:endParaRPr lang="en-US" dirty="0">
              <a:latin typeface="Tahoma" pitchFamily="34" charset="0"/>
            </a:endParaRPr>
          </a:p>
        </p:txBody>
      </p:sp>
      <p:sp>
        <p:nvSpPr>
          <p:cNvPr id="70681" name="Rectangle 25"/>
          <p:cNvSpPr>
            <a:spLocks noChangeArrowheads="1"/>
          </p:cNvSpPr>
          <p:nvPr/>
        </p:nvSpPr>
        <p:spPr bwMode="auto">
          <a:xfrm>
            <a:off x="7812753" y="2455786"/>
            <a:ext cx="155575" cy="134937"/>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19</a:t>
            </a:r>
            <a:endParaRPr lang="en-US" dirty="0">
              <a:latin typeface="Tahoma" pitchFamily="34" charset="0"/>
            </a:endParaRPr>
          </a:p>
        </p:txBody>
      </p:sp>
      <p:sp>
        <p:nvSpPr>
          <p:cNvPr id="70682" name="Rectangle 26"/>
          <p:cNvSpPr>
            <a:spLocks noChangeArrowheads="1"/>
          </p:cNvSpPr>
          <p:nvPr/>
        </p:nvSpPr>
        <p:spPr bwMode="auto">
          <a:xfrm>
            <a:off x="7812753" y="2695498"/>
            <a:ext cx="155575"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17</a:t>
            </a:r>
            <a:endParaRPr lang="en-US" dirty="0">
              <a:latin typeface="Tahoma" pitchFamily="34" charset="0"/>
            </a:endParaRPr>
          </a:p>
        </p:txBody>
      </p:sp>
      <p:sp>
        <p:nvSpPr>
          <p:cNvPr id="70683" name="Rectangle 27"/>
          <p:cNvSpPr>
            <a:spLocks noChangeArrowheads="1"/>
          </p:cNvSpPr>
          <p:nvPr/>
        </p:nvSpPr>
        <p:spPr bwMode="auto">
          <a:xfrm>
            <a:off x="7812753" y="2933623"/>
            <a:ext cx="155575"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15</a:t>
            </a:r>
            <a:endParaRPr lang="en-US" dirty="0">
              <a:latin typeface="Tahoma" pitchFamily="34" charset="0"/>
            </a:endParaRPr>
          </a:p>
        </p:txBody>
      </p:sp>
      <p:sp>
        <p:nvSpPr>
          <p:cNvPr id="70684" name="Rectangle 28"/>
          <p:cNvSpPr>
            <a:spLocks noChangeArrowheads="1"/>
          </p:cNvSpPr>
          <p:nvPr/>
        </p:nvSpPr>
        <p:spPr bwMode="auto">
          <a:xfrm>
            <a:off x="7812753" y="3176511"/>
            <a:ext cx="155575" cy="134937"/>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13</a:t>
            </a:r>
            <a:endParaRPr lang="en-US" dirty="0">
              <a:latin typeface="Tahoma" pitchFamily="34" charset="0"/>
            </a:endParaRPr>
          </a:p>
        </p:txBody>
      </p:sp>
      <p:sp>
        <p:nvSpPr>
          <p:cNvPr id="70685" name="Rectangle 29"/>
          <p:cNvSpPr>
            <a:spLocks noChangeArrowheads="1"/>
          </p:cNvSpPr>
          <p:nvPr/>
        </p:nvSpPr>
        <p:spPr bwMode="auto">
          <a:xfrm>
            <a:off x="7812753" y="3416223"/>
            <a:ext cx="155575"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11</a:t>
            </a:r>
            <a:endParaRPr lang="en-US" dirty="0">
              <a:latin typeface="Tahoma" pitchFamily="34" charset="0"/>
            </a:endParaRPr>
          </a:p>
        </p:txBody>
      </p:sp>
      <p:sp>
        <p:nvSpPr>
          <p:cNvPr id="70686" name="Rectangle 30"/>
          <p:cNvSpPr>
            <a:spLocks noChangeArrowheads="1"/>
          </p:cNvSpPr>
          <p:nvPr/>
        </p:nvSpPr>
        <p:spPr bwMode="auto">
          <a:xfrm>
            <a:off x="7882603" y="3655936"/>
            <a:ext cx="77788" cy="134937"/>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9</a:t>
            </a:r>
            <a:endParaRPr lang="en-US" dirty="0">
              <a:latin typeface="Tahoma" pitchFamily="34" charset="0"/>
            </a:endParaRPr>
          </a:p>
        </p:txBody>
      </p:sp>
      <p:sp>
        <p:nvSpPr>
          <p:cNvPr id="70687" name="Rectangle 31"/>
          <p:cNvSpPr>
            <a:spLocks noChangeArrowheads="1"/>
          </p:cNvSpPr>
          <p:nvPr/>
        </p:nvSpPr>
        <p:spPr bwMode="auto">
          <a:xfrm>
            <a:off x="7882603" y="3895648"/>
            <a:ext cx="77788"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7</a:t>
            </a:r>
            <a:endParaRPr lang="en-US" dirty="0">
              <a:latin typeface="Tahoma" pitchFamily="34" charset="0"/>
            </a:endParaRPr>
          </a:p>
        </p:txBody>
      </p:sp>
      <p:sp>
        <p:nvSpPr>
          <p:cNvPr id="70688" name="Rectangle 32"/>
          <p:cNvSpPr>
            <a:spLocks noChangeArrowheads="1"/>
          </p:cNvSpPr>
          <p:nvPr/>
        </p:nvSpPr>
        <p:spPr bwMode="auto">
          <a:xfrm>
            <a:off x="7882603" y="4133773"/>
            <a:ext cx="77788"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5</a:t>
            </a:r>
            <a:endParaRPr lang="en-US" dirty="0">
              <a:latin typeface="Tahoma" pitchFamily="34" charset="0"/>
            </a:endParaRPr>
          </a:p>
        </p:txBody>
      </p:sp>
      <p:sp>
        <p:nvSpPr>
          <p:cNvPr id="70689" name="Rectangle 33"/>
          <p:cNvSpPr>
            <a:spLocks noChangeArrowheads="1"/>
          </p:cNvSpPr>
          <p:nvPr/>
        </p:nvSpPr>
        <p:spPr bwMode="auto">
          <a:xfrm>
            <a:off x="6911053" y="2322436"/>
            <a:ext cx="77788" cy="134937"/>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0</a:t>
            </a:r>
            <a:endParaRPr lang="en-US" dirty="0">
              <a:latin typeface="Tahoma" pitchFamily="34" charset="0"/>
            </a:endParaRPr>
          </a:p>
        </p:txBody>
      </p:sp>
      <p:sp>
        <p:nvSpPr>
          <p:cNvPr id="70690" name="Rectangle 34"/>
          <p:cNvSpPr>
            <a:spLocks noChangeArrowheads="1"/>
          </p:cNvSpPr>
          <p:nvPr/>
        </p:nvSpPr>
        <p:spPr bwMode="auto">
          <a:xfrm>
            <a:off x="6841203" y="2562148"/>
            <a:ext cx="155575"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19</a:t>
            </a:r>
            <a:endParaRPr lang="en-US" dirty="0">
              <a:latin typeface="Tahoma" pitchFamily="34" charset="0"/>
            </a:endParaRPr>
          </a:p>
        </p:txBody>
      </p:sp>
      <p:sp>
        <p:nvSpPr>
          <p:cNvPr id="70691" name="Rectangle 35"/>
          <p:cNvSpPr>
            <a:spLocks noChangeArrowheads="1"/>
          </p:cNvSpPr>
          <p:nvPr/>
        </p:nvSpPr>
        <p:spPr bwMode="auto">
          <a:xfrm>
            <a:off x="6841203" y="2801861"/>
            <a:ext cx="155575" cy="134937"/>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36</a:t>
            </a:r>
            <a:endParaRPr lang="en-US" dirty="0">
              <a:latin typeface="Tahoma" pitchFamily="34" charset="0"/>
            </a:endParaRPr>
          </a:p>
        </p:txBody>
      </p:sp>
      <p:sp>
        <p:nvSpPr>
          <p:cNvPr id="70692" name="Rectangle 36"/>
          <p:cNvSpPr>
            <a:spLocks noChangeArrowheads="1"/>
          </p:cNvSpPr>
          <p:nvPr/>
        </p:nvSpPr>
        <p:spPr bwMode="auto">
          <a:xfrm>
            <a:off x="6841203" y="3039986"/>
            <a:ext cx="155575" cy="134937"/>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51</a:t>
            </a:r>
            <a:endParaRPr lang="en-US" dirty="0">
              <a:latin typeface="Tahoma" pitchFamily="34" charset="0"/>
            </a:endParaRPr>
          </a:p>
        </p:txBody>
      </p:sp>
      <p:sp>
        <p:nvSpPr>
          <p:cNvPr id="70693" name="Rectangle 37"/>
          <p:cNvSpPr>
            <a:spLocks noChangeArrowheads="1"/>
          </p:cNvSpPr>
          <p:nvPr/>
        </p:nvSpPr>
        <p:spPr bwMode="auto">
          <a:xfrm>
            <a:off x="6841203" y="3282873"/>
            <a:ext cx="155575"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64</a:t>
            </a:r>
            <a:endParaRPr lang="en-US" dirty="0">
              <a:latin typeface="Tahoma" pitchFamily="34" charset="0"/>
            </a:endParaRPr>
          </a:p>
        </p:txBody>
      </p:sp>
      <p:sp>
        <p:nvSpPr>
          <p:cNvPr id="70694" name="Rectangle 38"/>
          <p:cNvSpPr>
            <a:spLocks noChangeArrowheads="1"/>
          </p:cNvSpPr>
          <p:nvPr/>
        </p:nvSpPr>
        <p:spPr bwMode="auto">
          <a:xfrm>
            <a:off x="6841203" y="3522586"/>
            <a:ext cx="155575" cy="134937"/>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75</a:t>
            </a:r>
            <a:endParaRPr lang="en-US" dirty="0">
              <a:latin typeface="Tahoma" pitchFamily="34" charset="0"/>
            </a:endParaRPr>
          </a:p>
        </p:txBody>
      </p:sp>
      <p:sp>
        <p:nvSpPr>
          <p:cNvPr id="70695" name="Rectangle 39"/>
          <p:cNvSpPr>
            <a:spLocks noChangeArrowheads="1"/>
          </p:cNvSpPr>
          <p:nvPr/>
        </p:nvSpPr>
        <p:spPr bwMode="auto">
          <a:xfrm>
            <a:off x="6841203" y="3762298"/>
            <a:ext cx="155575"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84</a:t>
            </a:r>
            <a:endParaRPr lang="en-US" dirty="0">
              <a:latin typeface="Tahoma" pitchFamily="34" charset="0"/>
            </a:endParaRPr>
          </a:p>
        </p:txBody>
      </p:sp>
      <p:sp>
        <p:nvSpPr>
          <p:cNvPr id="70696" name="Rectangle 40"/>
          <p:cNvSpPr>
            <a:spLocks noChangeArrowheads="1"/>
          </p:cNvSpPr>
          <p:nvPr/>
        </p:nvSpPr>
        <p:spPr bwMode="auto">
          <a:xfrm>
            <a:off x="6841203" y="4002011"/>
            <a:ext cx="155575" cy="134937"/>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91</a:t>
            </a:r>
            <a:endParaRPr lang="en-US" dirty="0">
              <a:latin typeface="Tahoma" pitchFamily="34" charset="0"/>
            </a:endParaRPr>
          </a:p>
        </p:txBody>
      </p:sp>
      <p:sp>
        <p:nvSpPr>
          <p:cNvPr id="70697" name="Rectangle 41"/>
          <p:cNvSpPr>
            <a:spLocks noChangeArrowheads="1"/>
          </p:cNvSpPr>
          <p:nvPr/>
        </p:nvSpPr>
        <p:spPr bwMode="auto">
          <a:xfrm>
            <a:off x="6850728" y="4241723"/>
            <a:ext cx="155575"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96</a:t>
            </a:r>
            <a:endParaRPr lang="en-US" dirty="0">
              <a:latin typeface="Tahoma" pitchFamily="34" charset="0"/>
            </a:endParaRPr>
          </a:p>
        </p:txBody>
      </p:sp>
      <p:sp>
        <p:nvSpPr>
          <p:cNvPr id="70698" name="Rectangle 42"/>
          <p:cNvSpPr>
            <a:spLocks noChangeArrowheads="1"/>
          </p:cNvSpPr>
          <p:nvPr/>
        </p:nvSpPr>
        <p:spPr bwMode="auto">
          <a:xfrm>
            <a:off x="5719262" y="1525198"/>
            <a:ext cx="781050" cy="369332"/>
          </a:xfrm>
          <a:prstGeom prst="rect">
            <a:avLst/>
          </a:prstGeom>
          <a:noFill/>
          <a:ln w="9525">
            <a:noFill/>
            <a:miter lim="800000"/>
            <a:headEnd/>
            <a:tailEnd/>
          </a:ln>
        </p:spPr>
        <p:txBody>
          <a:bodyPr wrap="square" lIns="0" tIns="0" rIns="0" bIns="0">
            <a:spAutoFit/>
          </a:bodyPr>
          <a:lstStyle/>
          <a:p>
            <a:pPr marL="1588" indent="-1588" algn="ctr"/>
            <a:r>
              <a:rPr lang="en-US" sz="1200" dirty="0">
                <a:solidFill>
                  <a:srgbClr val="000000"/>
                </a:solidFill>
                <a:latin typeface="Myriad Pro" pitchFamily="34" charset="0"/>
              </a:rPr>
              <a:t>Quantity of labor </a:t>
            </a:r>
            <a:r>
              <a:rPr lang="en-US" sz="1200" i="1" dirty="0">
                <a:solidFill>
                  <a:srgbClr val="000000"/>
                </a:solidFill>
                <a:latin typeface="Myriad Pro" pitchFamily="34" charset="0"/>
              </a:rPr>
              <a:t>L</a:t>
            </a:r>
            <a:endParaRPr lang="en-US" sz="1200" i="1" dirty="0">
              <a:latin typeface="Tahoma" pitchFamily="34" charset="0"/>
            </a:endParaRPr>
          </a:p>
        </p:txBody>
      </p:sp>
      <p:sp>
        <p:nvSpPr>
          <p:cNvPr id="70699" name="Rectangle 43"/>
          <p:cNvSpPr>
            <a:spLocks noChangeArrowheads="1"/>
          </p:cNvSpPr>
          <p:nvPr/>
        </p:nvSpPr>
        <p:spPr bwMode="auto">
          <a:xfrm>
            <a:off x="5798743" y="1894530"/>
            <a:ext cx="562655" cy="184666"/>
          </a:xfrm>
          <a:prstGeom prst="rect">
            <a:avLst/>
          </a:prstGeom>
          <a:noFill/>
          <a:ln w="9525">
            <a:noFill/>
            <a:miter lim="800000"/>
            <a:headEnd/>
            <a:tailEnd/>
          </a:ln>
        </p:spPr>
        <p:txBody>
          <a:bodyPr wrap="none" lIns="0" tIns="0" rIns="0" bIns="0">
            <a:spAutoFit/>
          </a:bodyPr>
          <a:lstStyle/>
          <a:p>
            <a:pPr marL="1588" indent="-1588" algn="ctr"/>
            <a:r>
              <a:rPr lang="en-US" sz="1200" dirty="0">
                <a:solidFill>
                  <a:srgbClr val="000000"/>
                </a:solidFill>
                <a:latin typeface="Myriad Pro" pitchFamily="34" charset="0"/>
              </a:rPr>
              <a:t>(worker)</a:t>
            </a:r>
            <a:endParaRPr lang="en-US" sz="1200" dirty="0">
              <a:latin typeface="Tahoma" pitchFamily="34" charset="0"/>
            </a:endParaRPr>
          </a:p>
        </p:txBody>
      </p:sp>
      <p:sp>
        <p:nvSpPr>
          <p:cNvPr id="70700" name="Rectangle 44"/>
          <p:cNvSpPr>
            <a:spLocks noChangeArrowheads="1"/>
          </p:cNvSpPr>
          <p:nvPr/>
        </p:nvSpPr>
        <p:spPr bwMode="auto">
          <a:xfrm>
            <a:off x="6450678" y="1534490"/>
            <a:ext cx="889000" cy="369332"/>
          </a:xfrm>
          <a:prstGeom prst="rect">
            <a:avLst/>
          </a:prstGeom>
          <a:noFill/>
          <a:ln w="9525">
            <a:noFill/>
            <a:miter lim="800000"/>
            <a:headEnd/>
            <a:tailEnd/>
          </a:ln>
        </p:spPr>
        <p:txBody>
          <a:bodyPr wrap="square" lIns="0" tIns="0" rIns="0" bIns="0">
            <a:spAutoFit/>
          </a:bodyPr>
          <a:lstStyle/>
          <a:p>
            <a:pPr marL="1588" indent="-1588" algn="ctr">
              <a:spcBef>
                <a:spcPct val="0"/>
              </a:spcBef>
            </a:pPr>
            <a:r>
              <a:rPr lang="en-US" sz="1200" dirty="0">
                <a:solidFill>
                  <a:srgbClr val="000000"/>
                </a:solidFill>
                <a:latin typeface="Myriad Pro" pitchFamily="34" charset="0"/>
              </a:rPr>
              <a:t>Quantity </a:t>
            </a:r>
          </a:p>
          <a:p>
            <a:pPr marL="1588" indent="-1588" algn="ctr">
              <a:spcBef>
                <a:spcPct val="0"/>
              </a:spcBef>
            </a:pPr>
            <a:r>
              <a:rPr lang="en-US" sz="1200" dirty="0">
                <a:solidFill>
                  <a:srgbClr val="000000"/>
                </a:solidFill>
                <a:latin typeface="Myriad Pro" pitchFamily="34" charset="0"/>
              </a:rPr>
              <a:t>of wheat </a:t>
            </a:r>
            <a:r>
              <a:rPr lang="en-US" sz="1200" i="1" dirty="0">
                <a:solidFill>
                  <a:srgbClr val="000000"/>
                </a:solidFill>
                <a:latin typeface="Myriad Pro" pitchFamily="34" charset="0"/>
              </a:rPr>
              <a:t>Q</a:t>
            </a:r>
            <a:endParaRPr lang="en-US" sz="1200" i="1" dirty="0">
              <a:latin typeface="Tahoma" pitchFamily="34" charset="0"/>
            </a:endParaRPr>
          </a:p>
        </p:txBody>
      </p:sp>
      <p:sp>
        <p:nvSpPr>
          <p:cNvPr id="70701" name="Rectangle 45"/>
          <p:cNvSpPr>
            <a:spLocks noChangeArrowheads="1"/>
          </p:cNvSpPr>
          <p:nvPr/>
        </p:nvSpPr>
        <p:spPr bwMode="auto">
          <a:xfrm>
            <a:off x="6569075" y="1894530"/>
            <a:ext cx="629981" cy="184666"/>
          </a:xfrm>
          <a:prstGeom prst="rect">
            <a:avLst/>
          </a:prstGeom>
          <a:noFill/>
          <a:ln w="9525">
            <a:noFill/>
            <a:miter lim="800000"/>
            <a:headEnd/>
            <a:tailEnd/>
          </a:ln>
        </p:spPr>
        <p:txBody>
          <a:bodyPr wrap="none" lIns="0" tIns="0" rIns="0" bIns="0">
            <a:spAutoFit/>
          </a:bodyPr>
          <a:lstStyle/>
          <a:p>
            <a:pPr marL="1588" indent="-1588" algn="ctr"/>
            <a:r>
              <a:rPr lang="en-US" sz="1200" dirty="0">
                <a:solidFill>
                  <a:srgbClr val="000000"/>
                </a:solidFill>
                <a:latin typeface="Myriad Pro" pitchFamily="34" charset="0"/>
              </a:rPr>
              <a:t>(bushels)</a:t>
            </a:r>
            <a:endParaRPr lang="en-US" sz="1200" dirty="0">
              <a:latin typeface="Tahoma" pitchFamily="34" charset="0"/>
            </a:endParaRPr>
          </a:p>
        </p:txBody>
      </p:sp>
      <p:sp>
        <p:nvSpPr>
          <p:cNvPr id="70702" name="Rectangle 46"/>
          <p:cNvSpPr>
            <a:spLocks noChangeArrowheads="1"/>
          </p:cNvSpPr>
          <p:nvPr/>
        </p:nvSpPr>
        <p:spPr bwMode="auto">
          <a:xfrm>
            <a:off x="7339678" y="1517290"/>
            <a:ext cx="1155700" cy="184584"/>
          </a:xfrm>
          <a:prstGeom prst="rect">
            <a:avLst/>
          </a:prstGeom>
          <a:noFill/>
          <a:ln w="9525">
            <a:noFill/>
            <a:miter lim="800000"/>
            <a:headEnd/>
            <a:tailEnd/>
          </a:ln>
        </p:spPr>
        <p:txBody>
          <a:bodyPr wrap="square" lIns="0" tIns="0" rIns="0" bIns="0">
            <a:spAutoFit/>
          </a:bodyPr>
          <a:lstStyle/>
          <a:p>
            <a:pPr marL="1588" indent="-1588" algn="ctr"/>
            <a:r>
              <a:rPr lang="en-US" sz="1200" dirty="0">
                <a:solidFill>
                  <a:srgbClr val="000000"/>
                </a:solidFill>
                <a:latin typeface="Myriad Pro" pitchFamily="34" charset="0"/>
              </a:rPr>
              <a:t>MP of labor</a:t>
            </a:r>
            <a:endParaRPr lang="en-US" sz="1200" dirty="0">
              <a:latin typeface="Tahoma" pitchFamily="34" charset="0"/>
            </a:endParaRPr>
          </a:p>
        </p:txBody>
      </p:sp>
      <p:sp>
        <p:nvSpPr>
          <p:cNvPr id="70703" name="Rectangle 47"/>
          <p:cNvSpPr>
            <a:spLocks noChangeArrowheads="1"/>
          </p:cNvSpPr>
          <p:nvPr/>
        </p:nvSpPr>
        <p:spPr bwMode="auto">
          <a:xfrm>
            <a:off x="7436416" y="1725253"/>
            <a:ext cx="290144" cy="169277"/>
          </a:xfrm>
          <a:prstGeom prst="rect">
            <a:avLst/>
          </a:prstGeom>
          <a:noFill/>
          <a:ln w="9525">
            <a:noFill/>
            <a:miter lim="800000"/>
            <a:headEnd/>
            <a:tailEnd/>
          </a:ln>
        </p:spPr>
        <p:txBody>
          <a:bodyPr wrap="none" lIns="0" tIns="0" rIns="0" bIns="0">
            <a:spAutoFit/>
          </a:bodyPr>
          <a:lstStyle/>
          <a:p>
            <a:pPr marL="1588" indent="-1588"/>
            <a:r>
              <a:rPr lang="en-US" sz="1100" i="1" dirty="0">
                <a:solidFill>
                  <a:srgbClr val="000000"/>
                </a:solidFill>
                <a:latin typeface="Myriad Pro" pitchFamily="34" charset="0"/>
              </a:rPr>
              <a:t>MPL</a:t>
            </a:r>
            <a:endParaRPr lang="en-US" i="1" dirty="0">
              <a:latin typeface="Tahoma" pitchFamily="34" charset="0"/>
            </a:endParaRPr>
          </a:p>
        </p:txBody>
      </p:sp>
      <p:sp>
        <p:nvSpPr>
          <p:cNvPr id="70704" name="Rectangle 48"/>
          <p:cNvSpPr>
            <a:spLocks noChangeArrowheads="1"/>
          </p:cNvSpPr>
          <p:nvPr/>
        </p:nvSpPr>
        <p:spPr bwMode="auto">
          <a:xfrm>
            <a:off x="7696943" y="1739363"/>
            <a:ext cx="119062" cy="134937"/>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 =</a:t>
            </a:r>
            <a:endParaRPr lang="en-US" dirty="0">
              <a:latin typeface="Tahoma" pitchFamily="34" charset="0"/>
            </a:endParaRPr>
          </a:p>
        </p:txBody>
      </p:sp>
      <p:sp>
        <p:nvSpPr>
          <p:cNvPr id="70705" name="Rectangle 49"/>
          <p:cNvSpPr>
            <a:spLocks noChangeArrowheads="1"/>
          </p:cNvSpPr>
          <p:nvPr/>
        </p:nvSpPr>
        <p:spPr bwMode="auto">
          <a:xfrm>
            <a:off x="7870823" y="1726139"/>
            <a:ext cx="85725"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Symbol" pitchFamily="18" charset="2"/>
              </a:rPr>
              <a:t>D</a:t>
            </a:r>
            <a:endParaRPr lang="en-US" dirty="0">
              <a:latin typeface="Tahoma" pitchFamily="34" charset="0"/>
            </a:endParaRPr>
          </a:p>
        </p:txBody>
      </p:sp>
      <p:sp>
        <p:nvSpPr>
          <p:cNvPr id="70706" name="Rectangle 50"/>
          <p:cNvSpPr>
            <a:spLocks noChangeArrowheads="1"/>
          </p:cNvSpPr>
          <p:nvPr/>
        </p:nvSpPr>
        <p:spPr bwMode="auto">
          <a:xfrm>
            <a:off x="7970548" y="1728018"/>
            <a:ext cx="185948" cy="169277"/>
          </a:xfrm>
          <a:prstGeom prst="rect">
            <a:avLst/>
          </a:prstGeom>
          <a:noFill/>
          <a:ln w="9525">
            <a:noFill/>
            <a:miter lim="800000"/>
            <a:headEnd/>
            <a:tailEnd/>
          </a:ln>
        </p:spPr>
        <p:txBody>
          <a:bodyPr wrap="none" lIns="0" tIns="0" rIns="0" bIns="0">
            <a:spAutoFit/>
          </a:bodyPr>
          <a:lstStyle/>
          <a:p>
            <a:pPr marL="1588" indent="-1588"/>
            <a:r>
              <a:rPr lang="en-US" sz="1100" i="1" dirty="0" smtClean="0">
                <a:solidFill>
                  <a:srgbClr val="000000"/>
                </a:solidFill>
                <a:latin typeface="Myriad Pro" pitchFamily="34" charset="0"/>
              </a:rPr>
              <a:t>Q  </a:t>
            </a:r>
            <a:endParaRPr lang="en-US" i="1" dirty="0">
              <a:latin typeface="Tahoma" pitchFamily="34" charset="0"/>
            </a:endParaRPr>
          </a:p>
        </p:txBody>
      </p:sp>
      <p:sp>
        <p:nvSpPr>
          <p:cNvPr id="70707" name="Rectangle 51"/>
          <p:cNvSpPr>
            <a:spLocks noChangeArrowheads="1"/>
          </p:cNvSpPr>
          <p:nvPr/>
        </p:nvSpPr>
        <p:spPr bwMode="auto">
          <a:xfrm>
            <a:off x="8102143" y="1737291"/>
            <a:ext cx="38100" cy="134937"/>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a:t>
            </a:r>
            <a:endParaRPr lang="en-US" dirty="0">
              <a:latin typeface="Tahoma" pitchFamily="34" charset="0"/>
            </a:endParaRPr>
          </a:p>
        </p:txBody>
      </p:sp>
      <p:sp>
        <p:nvSpPr>
          <p:cNvPr id="70708" name="Rectangle 52"/>
          <p:cNvSpPr>
            <a:spLocks noChangeArrowheads="1"/>
          </p:cNvSpPr>
          <p:nvPr/>
        </p:nvSpPr>
        <p:spPr bwMode="auto">
          <a:xfrm>
            <a:off x="8156496" y="1723110"/>
            <a:ext cx="85725"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Symbol" pitchFamily="18" charset="2"/>
              </a:rPr>
              <a:t>D</a:t>
            </a:r>
            <a:endParaRPr lang="en-US" dirty="0">
              <a:latin typeface="Tahoma" pitchFamily="34" charset="0"/>
            </a:endParaRPr>
          </a:p>
        </p:txBody>
      </p:sp>
      <p:sp>
        <p:nvSpPr>
          <p:cNvPr id="70709" name="Rectangle 53"/>
          <p:cNvSpPr>
            <a:spLocks noChangeArrowheads="1"/>
          </p:cNvSpPr>
          <p:nvPr/>
        </p:nvSpPr>
        <p:spPr bwMode="auto">
          <a:xfrm>
            <a:off x="8271670" y="1723110"/>
            <a:ext cx="78548" cy="169277"/>
          </a:xfrm>
          <a:prstGeom prst="rect">
            <a:avLst/>
          </a:prstGeom>
          <a:noFill/>
          <a:ln w="9525">
            <a:noFill/>
            <a:miter lim="800000"/>
            <a:headEnd/>
            <a:tailEnd/>
          </a:ln>
        </p:spPr>
        <p:txBody>
          <a:bodyPr wrap="none" lIns="0" tIns="0" rIns="0" bIns="0">
            <a:spAutoFit/>
          </a:bodyPr>
          <a:lstStyle/>
          <a:p>
            <a:pPr marL="1588" indent="-1588"/>
            <a:r>
              <a:rPr lang="en-US" sz="1100" i="1" dirty="0">
                <a:solidFill>
                  <a:srgbClr val="000000"/>
                </a:solidFill>
                <a:latin typeface="Myriad Pro" pitchFamily="34" charset="0"/>
              </a:rPr>
              <a:t>L</a:t>
            </a:r>
            <a:endParaRPr lang="en-US" i="1" dirty="0">
              <a:latin typeface="Tahoma" pitchFamily="34" charset="0"/>
            </a:endParaRPr>
          </a:p>
        </p:txBody>
      </p:sp>
      <p:sp>
        <p:nvSpPr>
          <p:cNvPr id="70710" name="Rectangle 54"/>
          <p:cNvSpPr>
            <a:spLocks noChangeArrowheads="1"/>
          </p:cNvSpPr>
          <p:nvPr/>
        </p:nvSpPr>
        <p:spPr bwMode="auto">
          <a:xfrm>
            <a:off x="7334741" y="1894530"/>
            <a:ext cx="1397819" cy="184666"/>
          </a:xfrm>
          <a:prstGeom prst="rect">
            <a:avLst/>
          </a:prstGeom>
          <a:noFill/>
          <a:ln w="9525">
            <a:noFill/>
            <a:miter lim="800000"/>
            <a:headEnd/>
            <a:tailEnd/>
          </a:ln>
        </p:spPr>
        <p:txBody>
          <a:bodyPr wrap="none" lIns="0" tIns="0" rIns="0" bIns="0">
            <a:spAutoFit/>
          </a:bodyPr>
          <a:lstStyle/>
          <a:p>
            <a:pPr marL="1588" indent="-1588" algn="ctr"/>
            <a:r>
              <a:rPr lang="en-US" sz="1200" dirty="0">
                <a:solidFill>
                  <a:srgbClr val="000000"/>
                </a:solidFill>
                <a:latin typeface="Myriad Pro" pitchFamily="34" charset="0"/>
              </a:rPr>
              <a:t>(bushels per worker)</a:t>
            </a:r>
            <a:endParaRPr lang="en-US" sz="1200" dirty="0">
              <a:latin typeface="Tahoma" pitchFamily="34" charset="0"/>
            </a:endParaRPr>
          </a:p>
        </p:txBody>
      </p:sp>
      <p:sp>
        <p:nvSpPr>
          <p:cNvPr id="70711" name="Line 55"/>
          <p:cNvSpPr>
            <a:spLocks noChangeShapeType="1"/>
          </p:cNvSpPr>
          <p:nvPr/>
        </p:nvSpPr>
        <p:spPr bwMode="auto">
          <a:xfrm flipV="1">
            <a:off x="5780232" y="2171449"/>
            <a:ext cx="2892425" cy="11113"/>
          </a:xfrm>
          <a:prstGeom prst="line">
            <a:avLst/>
          </a:prstGeom>
          <a:noFill/>
          <a:ln w="15875">
            <a:solidFill>
              <a:srgbClr val="BCBEC0"/>
            </a:solidFill>
            <a:miter lim="800000"/>
            <a:headEnd/>
            <a:tailEnd/>
          </a:ln>
        </p:spPr>
        <p:txBody>
          <a:bodyPr/>
          <a:lstStyle/>
          <a:p>
            <a:endParaRPr lang="en-US" dirty="0"/>
          </a:p>
        </p:txBody>
      </p:sp>
      <p:sp>
        <p:nvSpPr>
          <p:cNvPr id="70712" name="Line 56"/>
          <p:cNvSpPr>
            <a:spLocks noChangeShapeType="1"/>
          </p:cNvSpPr>
          <p:nvPr/>
        </p:nvSpPr>
        <p:spPr bwMode="auto">
          <a:xfrm>
            <a:off x="1818353" y="2492298"/>
            <a:ext cx="88900" cy="0"/>
          </a:xfrm>
          <a:prstGeom prst="line">
            <a:avLst/>
          </a:prstGeom>
          <a:noFill/>
          <a:ln w="7938">
            <a:solidFill>
              <a:srgbClr val="000000"/>
            </a:solidFill>
            <a:miter lim="800000"/>
            <a:headEnd/>
            <a:tailEnd/>
          </a:ln>
        </p:spPr>
        <p:txBody>
          <a:bodyPr/>
          <a:lstStyle/>
          <a:p>
            <a:endParaRPr lang="en-US" dirty="0"/>
          </a:p>
        </p:txBody>
      </p:sp>
      <p:sp>
        <p:nvSpPr>
          <p:cNvPr id="70713" name="Line 57"/>
          <p:cNvSpPr>
            <a:spLocks noChangeShapeType="1"/>
          </p:cNvSpPr>
          <p:nvPr/>
        </p:nvSpPr>
        <p:spPr bwMode="auto">
          <a:xfrm>
            <a:off x="1818353" y="2924098"/>
            <a:ext cx="88900" cy="0"/>
          </a:xfrm>
          <a:prstGeom prst="line">
            <a:avLst/>
          </a:prstGeom>
          <a:noFill/>
          <a:ln w="7938">
            <a:solidFill>
              <a:srgbClr val="000000"/>
            </a:solidFill>
            <a:miter lim="800000"/>
            <a:headEnd/>
            <a:tailEnd/>
          </a:ln>
        </p:spPr>
        <p:txBody>
          <a:bodyPr/>
          <a:lstStyle/>
          <a:p>
            <a:endParaRPr lang="en-US" dirty="0"/>
          </a:p>
        </p:txBody>
      </p:sp>
      <p:sp>
        <p:nvSpPr>
          <p:cNvPr id="70714" name="Line 58"/>
          <p:cNvSpPr>
            <a:spLocks noChangeShapeType="1"/>
          </p:cNvSpPr>
          <p:nvPr/>
        </p:nvSpPr>
        <p:spPr bwMode="auto">
          <a:xfrm>
            <a:off x="1818353" y="3351136"/>
            <a:ext cx="88900" cy="0"/>
          </a:xfrm>
          <a:prstGeom prst="line">
            <a:avLst/>
          </a:prstGeom>
          <a:noFill/>
          <a:ln w="7938">
            <a:solidFill>
              <a:srgbClr val="000000"/>
            </a:solidFill>
            <a:miter lim="800000"/>
            <a:headEnd/>
            <a:tailEnd/>
          </a:ln>
        </p:spPr>
        <p:txBody>
          <a:bodyPr/>
          <a:lstStyle/>
          <a:p>
            <a:endParaRPr lang="en-US" dirty="0"/>
          </a:p>
        </p:txBody>
      </p:sp>
      <p:sp>
        <p:nvSpPr>
          <p:cNvPr id="70715" name="Line 59"/>
          <p:cNvSpPr>
            <a:spLocks noChangeShapeType="1"/>
          </p:cNvSpPr>
          <p:nvPr/>
        </p:nvSpPr>
        <p:spPr bwMode="auto">
          <a:xfrm>
            <a:off x="1818353" y="3779761"/>
            <a:ext cx="88900" cy="0"/>
          </a:xfrm>
          <a:prstGeom prst="line">
            <a:avLst/>
          </a:prstGeom>
          <a:noFill/>
          <a:ln w="7938">
            <a:solidFill>
              <a:srgbClr val="000000"/>
            </a:solidFill>
            <a:miter lim="800000"/>
            <a:headEnd/>
            <a:tailEnd/>
          </a:ln>
        </p:spPr>
        <p:txBody>
          <a:bodyPr/>
          <a:lstStyle/>
          <a:p>
            <a:endParaRPr lang="en-US" dirty="0"/>
          </a:p>
        </p:txBody>
      </p:sp>
      <p:sp>
        <p:nvSpPr>
          <p:cNvPr id="70716" name="Line 60"/>
          <p:cNvSpPr>
            <a:spLocks noChangeShapeType="1"/>
          </p:cNvSpPr>
          <p:nvPr/>
        </p:nvSpPr>
        <p:spPr bwMode="auto">
          <a:xfrm>
            <a:off x="1818353" y="4209973"/>
            <a:ext cx="88900" cy="0"/>
          </a:xfrm>
          <a:prstGeom prst="line">
            <a:avLst/>
          </a:prstGeom>
          <a:noFill/>
          <a:ln w="7938">
            <a:solidFill>
              <a:srgbClr val="000000"/>
            </a:solidFill>
            <a:miter lim="800000"/>
            <a:headEnd/>
            <a:tailEnd/>
          </a:ln>
        </p:spPr>
        <p:txBody>
          <a:bodyPr/>
          <a:lstStyle/>
          <a:p>
            <a:endParaRPr lang="en-US" dirty="0"/>
          </a:p>
        </p:txBody>
      </p:sp>
      <p:sp>
        <p:nvSpPr>
          <p:cNvPr id="70717" name="Line 61"/>
          <p:cNvSpPr>
            <a:spLocks noChangeShapeType="1"/>
          </p:cNvSpPr>
          <p:nvPr/>
        </p:nvSpPr>
        <p:spPr bwMode="auto">
          <a:xfrm flipV="1">
            <a:off x="2237453" y="4548111"/>
            <a:ext cx="0" cy="88900"/>
          </a:xfrm>
          <a:prstGeom prst="line">
            <a:avLst/>
          </a:prstGeom>
          <a:noFill/>
          <a:ln w="7938">
            <a:solidFill>
              <a:srgbClr val="000000"/>
            </a:solidFill>
            <a:miter lim="800000"/>
            <a:headEnd/>
            <a:tailEnd/>
          </a:ln>
        </p:spPr>
        <p:txBody>
          <a:bodyPr/>
          <a:lstStyle/>
          <a:p>
            <a:endParaRPr lang="en-US" dirty="0"/>
          </a:p>
        </p:txBody>
      </p:sp>
      <p:sp>
        <p:nvSpPr>
          <p:cNvPr id="70718" name="Line 62"/>
          <p:cNvSpPr>
            <a:spLocks noChangeShapeType="1"/>
          </p:cNvSpPr>
          <p:nvPr/>
        </p:nvSpPr>
        <p:spPr bwMode="auto">
          <a:xfrm flipV="1">
            <a:off x="2661316" y="4548111"/>
            <a:ext cx="0" cy="88900"/>
          </a:xfrm>
          <a:prstGeom prst="line">
            <a:avLst/>
          </a:prstGeom>
          <a:noFill/>
          <a:ln w="7938">
            <a:solidFill>
              <a:srgbClr val="000000"/>
            </a:solidFill>
            <a:miter lim="800000"/>
            <a:headEnd/>
            <a:tailEnd/>
          </a:ln>
        </p:spPr>
        <p:txBody>
          <a:bodyPr/>
          <a:lstStyle/>
          <a:p>
            <a:endParaRPr lang="en-US" dirty="0"/>
          </a:p>
        </p:txBody>
      </p:sp>
      <p:sp>
        <p:nvSpPr>
          <p:cNvPr id="70719" name="Line 63"/>
          <p:cNvSpPr>
            <a:spLocks noChangeShapeType="1"/>
          </p:cNvSpPr>
          <p:nvPr/>
        </p:nvSpPr>
        <p:spPr bwMode="auto">
          <a:xfrm flipV="1">
            <a:off x="3082003" y="4548111"/>
            <a:ext cx="0" cy="88900"/>
          </a:xfrm>
          <a:prstGeom prst="line">
            <a:avLst/>
          </a:prstGeom>
          <a:noFill/>
          <a:ln w="7938">
            <a:solidFill>
              <a:srgbClr val="000000"/>
            </a:solidFill>
            <a:miter lim="800000"/>
            <a:headEnd/>
            <a:tailEnd/>
          </a:ln>
        </p:spPr>
        <p:txBody>
          <a:bodyPr/>
          <a:lstStyle/>
          <a:p>
            <a:endParaRPr lang="en-US" dirty="0"/>
          </a:p>
        </p:txBody>
      </p:sp>
      <p:sp>
        <p:nvSpPr>
          <p:cNvPr id="70720" name="Line 64"/>
          <p:cNvSpPr>
            <a:spLocks noChangeShapeType="1"/>
          </p:cNvSpPr>
          <p:nvPr/>
        </p:nvSpPr>
        <p:spPr bwMode="auto">
          <a:xfrm flipV="1">
            <a:off x="3501103" y="4548111"/>
            <a:ext cx="0" cy="88900"/>
          </a:xfrm>
          <a:prstGeom prst="line">
            <a:avLst/>
          </a:prstGeom>
          <a:noFill/>
          <a:ln w="7938">
            <a:solidFill>
              <a:srgbClr val="000000"/>
            </a:solidFill>
            <a:miter lim="800000"/>
            <a:headEnd/>
            <a:tailEnd/>
          </a:ln>
        </p:spPr>
        <p:txBody>
          <a:bodyPr/>
          <a:lstStyle/>
          <a:p>
            <a:endParaRPr lang="en-US" dirty="0"/>
          </a:p>
        </p:txBody>
      </p:sp>
      <p:sp>
        <p:nvSpPr>
          <p:cNvPr id="70721" name="Line 65"/>
          <p:cNvSpPr>
            <a:spLocks noChangeShapeType="1"/>
          </p:cNvSpPr>
          <p:nvPr/>
        </p:nvSpPr>
        <p:spPr bwMode="auto">
          <a:xfrm flipV="1">
            <a:off x="3921791" y="4548111"/>
            <a:ext cx="0" cy="88900"/>
          </a:xfrm>
          <a:prstGeom prst="line">
            <a:avLst/>
          </a:prstGeom>
          <a:noFill/>
          <a:ln w="7938">
            <a:solidFill>
              <a:srgbClr val="000000"/>
            </a:solidFill>
            <a:miter lim="800000"/>
            <a:headEnd/>
            <a:tailEnd/>
          </a:ln>
        </p:spPr>
        <p:txBody>
          <a:bodyPr/>
          <a:lstStyle/>
          <a:p>
            <a:endParaRPr lang="en-US" dirty="0"/>
          </a:p>
        </p:txBody>
      </p:sp>
      <p:sp>
        <p:nvSpPr>
          <p:cNvPr id="70722" name="Line 66"/>
          <p:cNvSpPr>
            <a:spLocks noChangeShapeType="1"/>
          </p:cNvSpPr>
          <p:nvPr/>
        </p:nvSpPr>
        <p:spPr bwMode="auto">
          <a:xfrm flipV="1">
            <a:off x="4345653" y="4548111"/>
            <a:ext cx="0" cy="88900"/>
          </a:xfrm>
          <a:prstGeom prst="line">
            <a:avLst/>
          </a:prstGeom>
          <a:noFill/>
          <a:ln w="7938">
            <a:solidFill>
              <a:srgbClr val="000000"/>
            </a:solidFill>
            <a:miter lim="800000"/>
            <a:headEnd/>
            <a:tailEnd/>
          </a:ln>
        </p:spPr>
        <p:txBody>
          <a:bodyPr/>
          <a:lstStyle/>
          <a:p>
            <a:endParaRPr lang="en-US" dirty="0"/>
          </a:p>
        </p:txBody>
      </p:sp>
      <p:sp>
        <p:nvSpPr>
          <p:cNvPr id="70723" name="Line 67"/>
          <p:cNvSpPr>
            <a:spLocks noChangeShapeType="1"/>
          </p:cNvSpPr>
          <p:nvPr/>
        </p:nvSpPr>
        <p:spPr bwMode="auto">
          <a:xfrm flipV="1">
            <a:off x="4764753" y="4548111"/>
            <a:ext cx="0" cy="88900"/>
          </a:xfrm>
          <a:prstGeom prst="line">
            <a:avLst/>
          </a:prstGeom>
          <a:noFill/>
          <a:ln w="7938">
            <a:solidFill>
              <a:srgbClr val="000000"/>
            </a:solidFill>
            <a:miter lim="800000"/>
            <a:headEnd/>
            <a:tailEnd/>
          </a:ln>
        </p:spPr>
        <p:txBody>
          <a:bodyPr/>
          <a:lstStyle/>
          <a:p>
            <a:endParaRPr lang="en-US" dirty="0"/>
          </a:p>
        </p:txBody>
      </p:sp>
      <p:sp>
        <p:nvSpPr>
          <p:cNvPr id="70724" name="Line 68"/>
          <p:cNvSpPr>
            <a:spLocks noChangeShapeType="1"/>
          </p:cNvSpPr>
          <p:nvPr/>
        </p:nvSpPr>
        <p:spPr bwMode="auto">
          <a:xfrm flipV="1">
            <a:off x="5185441" y="4548111"/>
            <a:ext cx="0" cy="88900"/>
          </a:xfrm>
          <a:prstGeom prst="line">
            <a:avLst/>
          </a:prstGeom>
          <a:noFill/>
          <a:ln w="7938">
            <a:solidFill>
              <a:srgbClr val="000000"/>
            </a:solidFill>
            <a:miter lim="800000"/>
            <a:headEnd/>
            <a:tailEnd/>
          </a:ln>
        </p:spPr>
        <p:txBody>
          <a:bodyPr/>
          <a:lstStyle/>
          <a:p>
            <a:endParaRPr lang="en-US" dirty="0"/>
          </a:p>
        </p:txBody>
      </p:sp>
      <p:sp>
        <p:nvSpPr>
          <p:cNvPr id="70725" name="Rectangle 69"/>
          <p:cNvSpPr>
            <a:spLocks noChangeArrowheads="1"/>
          </p:cNvSpPr>
          <p:nvPr/>
        </p:nvSpPr>
        <p:spPr bwMode="auto">
          <a:xfrm>
            <a:off x="4729828" y="4660823"/>
            <a:ext cx="71438"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7</a:t>
            </a:r>
            <a:endParaRPr lang="en-US" dirty="0">
              <a:latin typeface="Tahoma" pitchFamily="34" charset="0"/>
            </a:endParaRPr>
          </a:p>
        </p:txBody>
      </p:sp>
      <p:sp>
        <p:nvSpPr>
          <p:cNvPr id="70726" name="Rectangle 70"/>
          <p:cNvSpPr>
            <a:spLocks noChangeArrowheads="1"/>
          </p:cNvSpPr>
          <p:nvPr/>
        </p:nvSpPr>
        <p:spPr bwMode="auto">
          <a:xfrm>
            <a:off x="5150516" y="4660823"/>
            <a:ext cx="71437"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8</a:t>
            </a:r>
            <a:endParaRPr lang="en-US" dirty="0">
              <a:latin typeface="Tahoma" pitchFamily="34" charset="0"/>
            </a:endParaRPr>
          </a:p>
        </p:txBody>
      </p:sp>
      <p:sp>
        <p:nvSpPr>
          <p:cNvPr id="70727" name="Rectangle 71"/>
          <p:cNvSpPr>
            <a:spLocks noChangeArrowheads="1"/>
          </p:cNvSpPr>
          <p:nvPr/>
        </p:nvSpPr>
        <p:spPr bwMode="auto">
          <a:xfrm>
            <a:off x="4309141" y="4660823"/>
            <a:ext cx="71437"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6</a:t>
            </a:r>
            <a:endParaRPr lang="en-US" dirty="0">
              <a:latin typeface="Tahoma" pitchFamily="34" charset="0"/>
            </a:endParaRPr>
          </a:p>
        </p:txBody>
      </p:sp>
      <p:sp>
        <p:nvSpPr>
          <p:cNvPr id="70728" name="Rectangle 72"/>
          <p:cNvSpPr>
            <a:spLocks noChangeArrowheads="1"/>
          </p:cNvSpPr>
          <p:nvPr/>
        </p:nvSpPr>
        <p:spPr bwMode="auto">
          <a:xfrm>
            <a:off x="3888453" y="4660823"/>
            <a:ext cx="71438"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5</a:t>
            </a:r>
            <a:endParaRPr lang="en-US" dirty="0">
              <a:latin typeface="Tahoma" pitchFamily="34" charset="0"/>
            </a:endParaRPr>
          </a:p>
        </p:txBody>
      </p:sp>
      <p:sp>
        <p:nvSpPr>
          <p:cNvPr id="70729" name="Rectangle 73"/>
          <p:cNvSpPr>
            <a:spLocks noChangeArrowheads="1"/>
          </p:cNvSpPr>
          <p:nvPr/>
        </p:nvSpPr>
        <p:spPr bwMode="auto">
          <a:xfrm>
            <a:off x="3467766" y="4660823"/>
            <a:ext cx="71437"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4</a:t>
            </a:r>
            <a:endParaRPr lang="en-US" dirty="0">
              <a:latin typeface="Tahoma" pitchFamily="34" charset="0"/>
            </a:endParaRPr>
          </a:p>
        </p:txBody>
      </p:sp>
      <p:sp>
        <p:nvSpPr>
          <p:cNvPr id="70730" name="Rectangle 74"/>
          <p:cNvSpPr>
            <a:spLocks noChangeArrowheads="1"/>
          </p:cNvSpPr>
          <p:nvPr/>
        </p:nvSpPr>
        <p:spPr bwMode="auto">
          <a:xfrm>
            <a:off x="3047078" y="4660823"/>
            <a:ext cx="71438"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3</a:t>
            </a:r>
            <a:endParaRPr lang="en-US" dirty="0">
              <a:latin typeface="Tahoma" pitchFamily="34" charset="0"/>
            </a:endParaRPr>
          </a:p>
        </p:txBody>
      </p:sp>
      <p:sp>
        <p:nvSpPr>
          <p:cNvPr id="70731" name="Rectangle 75"/>
          <p:cNvSpPr>
            <a:spLocks noChangeArrowheads="1"/>
          </p:cNvSpPr>
          <p:nvPr/>
        </p:nvSpPr>
        <p:spPr bwMode="auto">
          <a:xfrm>
            <a:off x="2624803" y="4660823"/>
            <a:ext cx="71438"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2</a:t>
            </a:r>
            <a:endParaRPr lang="en-US" dirty="0">
              <a:latin typeface="Tahoma" pitchFamily="34" charset="0"/>
            </a:endParaRPr>
          </a:p>
        </p:txBody>
      </p:sp>
      <p:sp>
        <p:nvSpPr>
          <p:cNvPr id="70732" name="Rectangle 76"/>
          <p:cNvSpPr>
            <a:spLocks noChangeArrowheads="1"/>
          </p:cNvSpPr>
          <p:nvPr/>
        </p:nvSpPr>
        <p:spPr bwMode="auto">
          <a:xfrm>
            <a:off x="2204116" y="4660823"/>
            <a:ext cx="71437"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1</a:t>
            </a:r>
            <a:endParaRPr lang="en-US" dirty="0">
              <a:latin typeface="Tahoma" pitchFamily="34" charset="0"/>
            </a:endParaRPr>
          </a:p>
        </p:txBody>
      </p:sp>
      <p:sp>
        <p:nvSpPr>
          <p:cNvPr id="70733" name="Rectangle 77"/>
          <p:cNvSpPr>
            <a:spLocks noChangeArrowheads="1"/>
          </p:cNvSpPr>
          <p:nvPr/>
        </p:nvSpPr>
        <p:spPr bwMode="auto">
          <a:xfrm>
            <a:off x="1689766" y="4660823"/>
            <a:ext cx="71437"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0</a:t>
            </a:r>
            <a:endParaRPr lang="en-US" dirty="0">
              <a:latin typeface="Tahoma" pitchFamily="34" charset="0"/>
            </a:endParaRPr>
          </a:p>
        </p:txBody>
      </p:sp>
      <p:sp>
        <p:nvSpPr>
          <p:cNvPr id="70734" name="Rectangle 78"/>
          <p:cNvSpPr>
            <a:spLocks noChangeArrowheads="1"/>
          </p:cNvSpPr>
          <p:nvPr/>
        </p:nvSpPr>
        <p:spPr bwMode="auto">
          <a:xfrm>
            <a:off x="1550066" y="2412923"/>
            <a:ext cx="214312"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100</a:t>
            </a:r>
            <a:endParaRPr lang="en-US" dirty="0">
              <a:latin typeface="Tahoma" pitchFamily="34" charset="0"/>
            </a:endParaRPr>
          </a:p>
        </p:txBody>
      </p:sp>
      <p:sp>
        <p:nvSpPr>
          <p:cNvPr id="70735" name="Rectangle 79"/>
          <p:cNvSpPr>
            <a:spLocks noChangeArrowheads="1"/>
          </p:cNvSpPr>
          <p:nvPr/>
        </p:nvSpPr>
        <p:spPr bwMode="auto">
          <a:xfrm>
            <a:off x="1619916" y="2841548"/>
            <a:ext cx="142875"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80</a:t>
            </a:r>
            <a:endParaRPr lang="en-US" dirty="0">
              <a:latin typeface="Tahoma" pitchFamily="34" charset="0"/>
            </a:endParaRPr>
          </a:p>
        </p:txBody>
      </p:sp>
      <p:sp>
        <p:nvSpPr>
          <p:cNvPr id="70736" name="Rectangle 80"/>
          <p:cNvSpPr>
            <a:spLocks noChangeArrowheads="1"/>
          </p:cNvSpPr>
          <p:nvPr/>
        </p:nvSpPr>
        <p:spPr bwMode="auto">
          <a:xfrm>
            <a:off x="1619916" y="3266998"/>
            <a:ext cx="142875" cy="134938"/>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60</a:t>
            </a:r>
            <a:endParaRPr lang="en-US" dirty="0">
              <a:latin typeface="Tahoma" pitchFamily="34" charset="0"/>
            </a:endParaRPr>
          </a:p>
        </p:txBody>
      </p:sp>
      <p:sp>
        <p:nvSpPr>
          <p:cNvPr id="70737" name="Rectangle 81"/>
          <p:cNvSpPr>
            <a:spLocks noChangeArrowheads="1"/>
          </p:cNvSpPr>
          <p:nvPr/>
        </p:nvSpPr>
        <p:spPr bwMode="auto">
          <a:xfrm>
            <a:off x="1619916" y="3697211"/>
            <a:ext cx="142875" cy="134937"/>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40</a:t>
            </a:r>
            <a:endParaRPr lang="en-US" dirty="0">
              <a:latin typeface="Tahoma" pitchFamily="34" charset="0"/>
            </a:endParaRPr>
          </a:p>
        </p:txBody>
      </p:sp>
      <p:sp>
        <p:nvSpPr>
          <p:cNvPr id="70738" name="Rectangle 82"/>
          <p:cNvSpPr>
            <a:spLocks noChangeArrowheads="1"/>
          </p:cNvSpPr>
          <p:nvPr/>
        </p:nvSpPr>
        <p:spPr bwMode="auto">
          <a:xfrm>
            <a:off x="1619916" y="4125836"/>
            <a:ext cx="142875" cy="134937"/>
          </a:xfrm>
          <a:prstGeom prst="rect">
            <a:avLst/>
          </a:prstGeom>
          <a:noFill/>
          <a:ln w="9525">
            <a:noFill/>
            <a:miter lim="800000"/>
            <a:headEnd/>
            <a:tailEnd/>
          </a:ln>
        </p:spPr>
        <p:txBody>
          <a:bodyPr wrap="none" lIns="0" tIns="0" rIns="0" bIns="0">
            <a:spAutoFit/>
          </a:bodyPr>
          <a:lstStyle/>
          <a:p>
            <a:pPr marL="1588" indent="-1588"/>
            <a:r>
              <a:rPr lang="en-US" sz="1100" dirty="0">
                <a:solidFill>
                  <a:srgbClr val="000000"/>
                </a:solidFill>
                <a:latin typeface="Myriad Pro" pitchFamily="34" charset="0"/>
              </a:rPr>
              <a:t>20</a:t>
            </a:r>
            <a:endParaRPr lang="en-US" dirty="0">
              <a:latin typeface="Tahoma" pitchFamily="34" charset="0"/>
            </a:endParaRPr>
          </a:p>
        </p:txBody>
      </p:sp>
      <p:sp>
        <p:nvSpPr>
          <p:cNvPr id="70739" name="Rectangle 83"/>
          <p:cNvSpPr>
            <a:spLocks noChangeArrowheads="1"/>
          </p:cNvSpPr>
          <p:nvPr/>
        </p:nvSpPr>
        <p:spPr bwMode="auto">
          <a:xfrm>
            <a:off x="971600" y="995300"/>
            <a:ext cx="858994" cy="646331"/>
          </a:xfrm>
          <a:prstGeom prst="rect">
            <a:avLst/>
          </a:prstGeom>
          <a:noFill/>
          <a:ln w="9525">
            <a:noFill/>
            <a:miter lim="800000"/>
            <a:headEnd/>
            <a:tailEnd/>
          </a:ln>
        </p:spPr>
        <p:txBody>
          <a:bodyPr wrap="square" lIns="0" tIns="0" rIns="0" bIns="0">
            <a:spAutoFit/>
          </a:bodyPr>
          <a:lstStyle/>
          <a:p>
            <a:pPr marL="1588" indent="-1588" algn="ctr"/>
            <a:r>
              <a:rPr lang="en-US" sz="1400" dirty="0">
                <a:solidFill>
                  <a:srgbClr val="000000"/>
                </a:solidFill>
                <a:latin typeface="Myriad Pro" pitchFamily="34" charset="0"/>
              </a:rPr>
              <a:t>Quantity of wheat (bushels)</a:t>
            </a:r>
            <a:endParaRPr lang="en-US" sz="1400" dirty="0">
              <a:latin typeface="Tahoma" pitchFamily="34" charset="0"/>
            </a:endParaRPr>
          </a:p>
        </p:txBody>
      </p:sp>
      <p:sp>
        <p:nvSpPr>
          <p:cNvPr id="70740" name="Rectangle 84"/>
          <p:cNvSpPr>
            <a:spLocks noChangeArrowheads="1"/>
          </p:cNvSpPr>
          <p:nvPr/>
        </p:nvSpPr>
        <p:spPr bwMode="auto">
          <a:xfrm>
            <a:off x="3632991" y="4838623"/>
            <a:ext cx="2107949" cy="215444"/>
          </a:xfrm>
          <a:prstGeom prst="rect">
            <a:avLst/>
          </a:prstGeom>
          <a:noFill/>
          <a:ln w="9525">
            <a:noFill/>
            <a:miter lim="800000"/>
            <a:headEnd/>
            <a:tailEnd/>
          </a:ln>
        </p:spPr>
        <p:txBody>
          <a:bodyPr wrap="none" lIns="0" tIns="0" rIns="0" bIns="0">
            <a:spAutoFit/>
          </a:bodyPr>
          <a:lstStyle/>
          <a:p>
            <a:pPr marL="1588" indent="-1588" algn="ctr"/>
            <a:r>
              <a:rPr lang="en-US" sz="1400" dirty="0" smtClean="0">
                <a:solidFill>
                  <a:srgbClr val="000000"/>
                </a:solidFill>
                <a:latin typeface="Myriad Pro" pitchFamily="34" charset="0"/>
              </a:rPr>
              <a:t>Quantity of </a:t>
            </a:r>
            <a:r>
              <a:rPr lang="en-US" sz="1400" dirty="0">
                <a:solidFill>
                  <a:srgbClr val="000000"/>
                </a:solidFill>
                <a:latin typeface="Myriad Pro" pitchFamily="34" charset="0"/>
              </a:rPr>
              <a:t>labor (workers)</a:t>
            </a:r>
            <a:endParaRPr lang="en-US" sz="1400" dirty="0">
              <a:latin typeface="Tahoma" pitchFamily="34" charset="0"/>
            </a:endParaRPr>
          </a:p>
        </p:txBody>
      </p:sp>
      <p:sp>
        <p:nvSpPr>
          <p:cNvPr id="70741" name="Freeform 85"/>
          <p:cNvSpPr>
            <a:spLocks/>
          </p:cNvSpPr>
          <p:nvPr/>
        </p:nvSpPr>
        <p:spPr bwMode="auto">
          <a:xfrm>
            <a:off x="1818353" y="1473123"/>
            <a:ext cx="3367088" cy="3163888"/>
          </a:xfrm>
          <a:custGeom>
            <a:avLst/>
            <a:gdLst/>
            <a:ahLst/>
            <a:cxnLst>
              <a:cxn ang="0">
                <a:pos x="2121" y="1993"/>
              </a:cxn>
              <a:cxn ang="0">
                <a:pos x="0" y="1993"/>
              </a:cxn>
              <a:cxn ang="0">
                <a:pos x="0" y="0"/>
              </a:cxn>
            </a:cxnLst>
            <a:rect l="0" t="0" r="r" b="b"/>
            <a:pathLst>
              <a:path w="2121" h="1993">
                <a:moveTo>
                  <a:pt x="2121" y="1993"/>
                </a:moveTo>
                <a:lnTo>
                  <a:pt x="0" y="1993"/>
                </a:lnTo>
                <a:lnTo>
                  <a:pt x="0" y="0"/>
                </a:lnTo>
              </a:path>
            </a:pathLst>
          </a:custGeom>
          <a:noFill/>
          <a:ln w="7938" cap="flat">
            <a:solidFill>
              <a:srgbClr val="000000"/>
            </a:solidFill>
            <a:prstDash val="solid"/>
            <a:miter lim="800000"/>
            <a:headEnd/>
            <a:tailEnd/>
          </a:ln>
        </p:spPr>
        <p:txBody>
          <a:bodyPr/>
          <a:lstStyle/>
          <a:p>
            <a:endParaRPr lang="en-US" dirty="0"/>
          </a:p>
        </p:txBody>
      </p:sp>
      <p:sp>
        <p:nvSpPr>
          <p:cNvPr id="70742" name="Oval 86"/>
          <p:cNvSpPr>
            <a:spLocks noChangeArrowheads="1"/>
          </p:cNvSpPr>
          <p:nvPr/>
        </p:nvSpPr>
        <p:spPr bwMode="auto">
          <a:xfrm>
            <a:off x="1780253" y="4600498"/>
            <a:ext cx="74613" cy="74613"/>
          </a:xfrm>
          <a:prstGeom prst="ellipse">
            <a:avLst/>
          </a:prstGeom>
          <a:solidFill>
            <a:srgbClr val="000000"/>
          </a:solidFill>
          <a:ln w="9525">
            <a:noFill/>
            <a:round/>
            <a:headEnd/>
            <a:tailEnd/>
          </a:ln>
        </p:spPr>
        <p:txBody>
          <a:bodyPr/>
          <a:lstStyle/>
          <a:p>
            <a:endParaRPr lang="en-US" dirty="0"/>
          </a:p>
        </p:txBody>
      </p:sp>
      <p:sp>
        <p:nvSpPr>
          <p:cNvPr id="70743" name="Oval 87"/>
          <p:cNvSpPr>
            <a:spLocks noChangeArrowheads="1"/>
          </p:cNvSpPr>
          <p:nvPr/>
        </p:nvSpPr>
        <p:spPr bwMode="auto">
          <a:xfrm>
            <a:off x="2623216" y="3827386"/>
            <a:ext cx="76200" cy="74612"/>
          </a:xfrm>
          <a:prstGeom prst="ellipse">
            <a:avLst/>
          </a:prstGeom>
          <a:solidFill>
            <a:srgbClr val="000000"/>
          </a:solidFill>
          <a:ln w="9525">
            <a:noFill/>
            <a:round/>
            <a:headEnd/>
            <a:tailEnd/>
          </a:ln>
        </p:spPr>
        <p:txBody>
          <a:bodyPr/>
          <a:lstStyle/>
          <a:p>
            <a:endParaRPr lang="en-US" dirty="0"/>
          </a:p>
        </p:txBody>
      </p:sp>
      <p:sp>
        <p:nvSpPr>
          <p:cNvPr id="70744" name="Oval 88"/>
          <p:cNvSpPr>
            <a:spLocks noChangeArrowheads="1"/>
          </p:cNvSpPr>
          <p:nvPr/>
        </p:nvSpPr>
        <p:spPr bwMode="auto">
          <a:xfrm>
            <a:off x="3043903" y="3505123"/>
            <a:ext cx="74613" cy="74613"/>
          </a:xfrm>
          <a:prstGeom prst="ellipse">
            <a:avLst/>
          </a:prstGeom>
          <a:solidFill>
            <a:srgbClr val="000000"/>
          </a:solidFill>
          <a:ln w="9525">
            <a:noFill/>
            <a:round/>
            <a:headEnd/>
            <a:tailEnd/>
          </a:ln>
        </p:spPr>
        <p:txBody>
          <a:bodyPr/>
          <a:lstStyle/>
          <a:p>
            <a:endParaRPr lang="en-US" dirty="0"/>
          </a:p>
        </p:txBody>
      </p:sp>
      <p:sp>
        <p:nvSpPr>
          <p:cNvPr id="70745" name="Oval 89"/>
          <p:cNvSpPr>
            <a:spLocks noChangeArrowheads="1"/>
          </p:cNvSpPr>
          <p:nvPr/>
        </p:nvSpPr>
        <p:spPr bwMode="auto">
          <a:xfrm>
            <a:off x="3464591" y="3227311"/>
            <a:ext cx="74612" cy="76200"/>
          </a:xfrm>
          <a:prstGeom prst="ellipse">
            <a:avLst/>
          </a:prstGeom>
          <a:solidFill>
            <a:srgbClr val="000000"/>
          </a:solidFill>
          <a:ln w="9525">
            <a:noFill/>
            <a:round/>
            <a:headEnd/>
            <a:tailEnd/>
          </a:ln>
        </p:spPr>
        <p:txBody>
          <a:bodyPr/>
          <a:lstStyle/>
          <a:p>
            <a:endParaRPr lang="en-US" dirty="0"/>
          </a:p>
        </p:txBody>
      </p:sp>
      <p:sp>
        <p:nvSpPr>
          <p:cNvPr id="70746" name="Oval 90"/>
          <p:cNvSpPr>
            <a:spLocks noChangeArrowheads="1"/>
          </p:cNvSpPr>
          <p:nvPr/>
        </p:nvSpPr>
        <p:spPr bwMode="auto">
          <a:xfrm>
            <a:off x="3883691" y="2990773"/>
            <a:ext cx="74612" cy="76200"/>
          </a:xfrm>
          <a:prstGeom prst="ellipse">
            <a:avLst/>
          </a:prstGeom>
          <a:solidFill>
            <a:srgbClr val="000000"/>
          </a:solidFill>
          <a:ln w="9525">
            <a:noFill/>
            <a:round/>
            <a:headEnd/>
            <a:tailEnd/>
          </a:ln>
        </p:spPr>
        <p:txBody>
          <a:bodyPr/>
          <a:lstStyle/>
          <a:p>
            <a:endParaRPr lang="en-US" dirty="0"/>
          </a:p>
        </p:txBody>
      </p:sp>
      <p:sp>
        <p:nvSpPr>
          <p:cNvPr id="70747" name="Oval 91"/>
          <p:cNvSpPr>
            <a:spLocks noChangeArrowheads="1"/>
          </p:cNvSpPr>
          <p:nvPr/>
        </p:nvSpPr>
        <p:spPr bwMode="auto">
          <a:xfrm>
            <a:off x="4728241" y="2651048"/>
            <a:ext cx="74612" cy="74613"/>
          </a:xfrm>
          <a:prstGeom prst="ellipse">
            <a:avLst/>
          </a:prstGeom>
          <a:solidFill>
            <a:srgbClr val="000000"/>
          </a:solidFill>
          <a:ln w="9525">
            <a:noFill/>
            <a:round/>
            <a:headEnd/>
            <a:tailEnd/>
          </a:ln>
        </p:spPr>
        <p:txBody>
          <a:bodyPr/>
          <a:lstStyle/>
          <a:p>
            <a:endParaRPr lang="en-US" dirty="0"/>
          </a:p>
        </p:txBody>
      </p:sp>
      <p:sp>
        <p:nvSpPr>
          <p:cNvPr id="70748" name="Oval 92"/>
          <p:cNvSpPr>
            <a:spLocks noChangeArrowheads="1"/>
          </p:cNvSpPr>
          <p:nvPr/>
        </p:nvSpPr>
        <p:spPr bwMode="auto">
          <a:xfrm>
            <a:off x="5147341" y="2541511"/>
            <a:ext cx="76200" cy="74612"/>
          </a:xfrm>
          <a:prstGeom prst="ellipse">
            <a:avLst/>
          </a:prstGeom>
          <a:solidFill>
            <a:srgbClr val="000000"/>
          </a:solidFill>
          <a:ln w="9525">
            <a:noFill/>
            <a:round/>
            <a:headEnd/>
            <a:tailEnd/>
          </a:ln>
        </p:spPr>
        <p:txBody>
          <a:bodyPr/>
          <a:lstStyle/>
          <a:p>
            <a:endParaRPr lang="en-US" dirty="0"/>
          </a:p>
        </p:txBody>
      </p:sp>
      <p:sp>
        <p:nvSpPr>
          <p:cNvPr id="70749" name="Line 93"/>
          <p:cNvSpPr>
            <a:spLocks noChangeShapeType="1"/>
          </p:cNvSpPr>
          <p:nvPr/>
        </p:nvSpPr>
        <p:spPr bwMode="auto">
          <a:xfrm>
            <a:off x="2245390" y="4229023"/>
            <a:ext cx="415925" cy="0"/>
          </a:xfrm>
          <a:prstGeom prst="line">
            <a:avLst/>
          </a:prstGeom>
          <a:noFill/>
          <a:ln w="12700">
            <a:solidFill>
              <a:srgbClr val="8C0051"/>
            </a:solidFill>
            <a:miter lim="800000"/>
            <a:headEnd/>
            <a:tailEnd type="arrow" w="med" len="med"/>
          </a:ln>
        </p:spPr>
        <p:txBody>
          <a:bodyPr/>
          <a:lstStyle/>
          <a:p>
            <a:endParaRPr lang="en-US" dirty="0"/>
          </a:p>
        </p:txBody>
      </p:sp>
      <p:sp>
        <p:nvSpPr>
          <p:cNvPr id="70751" name="Line 95"/>
          <p:cNvSpPr>
            <a:spLocks noChangeShapeType="1"/>
          </p:cNvSpPr>
          <p:nvPr/>
        </p:nvSpPr>
        <p:spPr bwMode="auto">
          <a:xfrm>
            <a:off x="4386928" y="2873298"/>
            <a:ext cx="381000" cy="0"/>
          </a:xfrm>
          <a:prstGeom prst="line">
            <a:avLst/>
          </a:prstGeom>
          <a:noFill/>
          <a:ln w="12700">
            <a:solidFill>
              <a:srgbClr val="8C0051"/>
            </a:solidFill>
            <a:miter lim="800000"/>
            <a:headEnd/>
            <a:tailEnd type="arrow" w="med" len="med"/>
          </a:ln>
        </p:spPr>
        <p:txBody>
          <a:bodyPr/>
          <a:lstStyle/>
          <a:p>
            <a:endParaRPr lang="en-US" dirty="0"/>
          </a:p>
        </p:txBody>
      </p:sp>
      <p:sp>
        <p:nvSpPr>
          <p:cNvPr id="70753" name="Line 97"/>
          <p:cNvSpPr>
            <a:spLocks noChangeShapeType="1"/>
          </p:cNvSpPr>
          <p:nvPr/>
        </p:nvSpPr>
        <p:spPr bwMode="auto">
          <a:xfrm flipV="1">
            <a:off x="2656630" y="3926763"/>
            <a:ext cx="0" cy="293370"/>
          </a:xfrm>
          <a:prstGeom prst="line">
            <a:avLst/>
          </a:prstGeom>
          <a:noFill/>
          <a:ln w="12700">
            <a:solidFill>
              <a:srgbClr val="8C0051"/>
            </a:solidFill>
            <a:miter lim="800000"/>
            <a:headEnd/>
            <a:tailEnd type="arrow" w="med" len="med"/>
          </a:ln>
        </p:spPr>
        <p:txBody>
          <a:bodyPr/>
          <a:lstStyle/>
          <a:p>
            <a:endParaRPr lang="en-US" dirty="0"/>
          </a:p>
        </p:txBody>
      </p:sp>
      <p:sp>
        <p:nvSpPr>
          <p:cNvPr id="70755" name="Line 99"/>
          <p:cNvSpPr>
            <a:spLocks noChangeShapeType="1"/>
          </p:cNvSpPr>
          <p:nvPr/>
        </p:nvSpPr>
        <p:spPr bwMode="auto">
          <a:xfrm flipV="1">
            <a:off x="4767928" y="2720898"/>
            <a:ext cx="0" cy="152400"/>
          </a:xfrm>
          <a:prstGeom prst="line">
            <a:avLst/>
          </a:prstGeom>
          <a:noFill/>
          <a:ln w="12700">
            <a:solidFill>
              <a:srgbClr val="8C0051"/>
            </a:solidFill>
            <a:miter lim="800000"/>
            <a:headEnd/>
            <a:tailEnd type="arrow" w="med" len="med"/>
          </a:ln>
        </p:spPr>
        <p:txBody>
          <a:bodyPr/>
          <a:lstStyle/>
          <a:p>
            <a:endParaRPr lang="en-US" dirty="0"/>
          </a:p>
        </p:txBody>
      </p:sp>
      <p:sp>
        <p:nvSpPr>
          <p:cNvPr id="70757" name="Oval 101"/>
          <p:cNvSpPr>
            <a:spLocks noChangeArrowheads="1"/>
          </p:cNvSpPr>
          <p:nvPr/>
        </p:nvSpPr>
        <p:spPr bwMode="auto">
          <a:xfrm>
            <a:off x="2200941" y="4190923"/>
            <a:ext cx="74612" cy="76200"/>
          </a:xfrm>
          <a:prstGeom prst="ellipse">
            <a:avLst/>
          </a:prstGeom>
          <a:solidFill>
            <a:srgbClr val="000000"/>
          </a:solidFill>
          <a:ln w="9525">
            <a:noFill/>
            <a:round/>
            <a:headEnd/>
            <a:tailEnd/>
          </a:ln>
        </p:spPr>
        <p:txBody>
          <a:bodyPr/>
          <a:lstStyle/>
          <a:p>
            <a:endParaRPr lang="en-US" dirty="0"/>
          </a:p>
        </p:txBody>
      </p:sp>
      <p:sp>
        <p:nvSpPr>
          <p:cNvPr id="70758" name="Oval 102"/>
          <p:cNvSpPr>
            <a:spLocks noChangeArrowheads="1"/>
          </p:cNvSpPr>
          <p:nvPr/>
        </p:nvSpPr>
        <p:spPr bwMode="auto">
          <a:xfrm>
            <a:off x="4307553" y="2800273"/>
            <a:ext cx="74613" cy="74613"/>
          </a:xfrm>
          <a:prstGeom prst="ellipse">
            <a:avLst/>
          </a:prstGeom>
          <a:solidFill>
            <a:srgbClr val="000000"/>
          </a:solidFill>
          <a:ln w="9525">
            <a:noFill/>
            <a:round/>
            <a:headEnd/>
            <a:tailEnd/>
          </a:ln>
        </p:spPr>
        <p:txBody>
          <a:bodyPr/>
          <a:lstStyle/>
          <a:p>
            <a:endParaRPr lang="en-US" dirty="0"/>
          </a:p>
        </p:txBody>
      </p:sp>
      <p:sp>
        <p:nvSpPr>
          <p:cNvPr id="70759" name="Line 103"/>
          <p:cNvSpPr>
            <a:spLocks noChangeShapeType="1"/>
          </p:cNvSpPr>
          <p:nvPr/>
        </p:nvSpPr>
        <p:spPr bwMode="auto">
          <a:xfrm>
            <a:off x="2275553" y="3068561"/>
            <a:ext cx="176213" cy="976312"/>
          </a:xfrm>
          <a:prstGeom prst="line">
            <a:avLst/>
          </a:prstGeom>
          <a:noFill/>
          <a:ln w="7938">
            <a:solidFill>
              <a:srgbClr val="000000"/>
            </a:solidFill>
            <a:miter lim="800000"/>
            <a:headEnd/>
            <a:tailEnd/>
          </a:ln>
        </p:spPr>
        <p:txBody>
          <a:bodyPr/>
          <a:lstStyle/>
          <a:p>
            <a:endParaRPr lang="en-US" dirty="0"/>
          </a:p>
        </p:txBody>
      </p:sp>
      <p:sp>
        <p:nvSpPr>
          <p:cNvPr id="70760" name="Freeform 104"/>
          <p:cNvSpPr>
            <a:spLocks/>
          </p:cNvSpPr>
          <p:nvPr/>
        </p:nvSpPr>
        <p:spPr bwMode="auto">
          <a:xfrm>
            <a:off x="1868569" y="2206325"/>
            <a:ext cx="1968417" cy="846584"/>
          </a:xfrm>
          <a:custGeom>
            <a:avLst/>
            <a:gdLst/>
            <a:ahLst/>
            <a:cxnLst>
              <a:cxn ang="0">
                <a:pos x="278" y="156"/>
              </a:cxn>
              <a:cxn ang="0">
                <a:pos x="262" y="172"/>
              </a:cxn>
              <a:cxn ang="0">
                <a:pos x="16" y="172"/>
              </a:cxn>
              <a:cxn ang="0">
                <a:pos x="0" y="156"/>
              </a:cxn>
              <a:cxn ang="0">
                <a:pos x="0" y="16"/>
              </a:cxn>
              <a:cxn ang="0">
                <a:pos x="16" y="0"/>
              </a:cxn>
              <a:cxn ang="0">
                <a:pos x="262" y="0"/>
              </a:cxn>
              <a:cxn ang="0">
                <a:pos x="278" y="16"/>
              </a:cxn>
              <a:cxn ang="0">
                <a:pos x="278" y="156"/>
              </a:cxn>
            </a:cxnLst>
            <a:rect l="0" t="0" r="r" b="b"/>
            <a:pathLst>
              <a:path w="278" h="172">
                <a:moveTo>
                  <a:pt x="278" y="156"/>
                </a:moveTo>
                <a:cubicBezTo>
                  <a:pt x="278" y="165"/>
                  <a:pt x="271" y="172"/>
                  <a:pt x="262" y="172"/>
                </a:cubicBezTo>
                <a:cubicBezTo>
                  <a:pt x="16" y="172"/>
                  <a:pt x="16" y="172"/>
                  <a:pt x="16" y="172"/>
                </a:cubicBezTo>
                <a:cubicBezTo>
                  <a:pt x="7" y="172"/>
                  <a:pt x="0" y="165"/>
                  <a:pt x="0" y="156"/>
                </a:cubicBezTo>
                <a:cubicBezTo>
                  <a:pt x="0" y="16"/>
                  <a:pt x="0" y="16"/>
                  <a:pt x="0" y="16"/>
                </a:cubicBezTo>
                <a:cubicBezTo>
                  <a:pt x="0" y="7"/>
                  <a:pt x="7" y="0"/>
                  <a:pt x="16" y="0"/>
                </a:cubicBezTo>
                <a:cubicBezTo>
                  <a:pt x="262" y="0"/>
                  <a:pt x="262" y="0"/>
                  <a:pt x="262" y="0"/>
                </a:cubicBezTo>
                <a:cubicBezTo>
                  <a:pt x="271" y="0"/>
                  <a:pt x="278" y="7"/>
                  <a:pt x="278" y="16"/>
                </a:cubicBezTo>
                <a:lnTo>
                  <a:pt x="278" y="156"/>
                </a:lnTo>
                <a:close/>
              </a:path>
            </a:pathLst>
          </a:custGeom>
          <a:solidFill>
            <a:srgbClr val="D7E2E0"/>
          </a:solidFill>
          <a:ln w="9525">
            <a:noFill/>
            <a:round/>
            <a:headEnd/>
            <a:tailEnd/>
          </a:ln>
        </p:spPr>
        <p:txBody>
          <a:bodyPr/>
          <a:lstStyle/>
          <a:p>
            <a:endParaRPr lang="en-US" dirty="0"/>
          </a:p>
        </p:txBody>
      </p:sp>
      <p:sp>
        <p:nvSpPr>
          <p:cNvPr id="70761" name="Rectangle 105"/>
          <p:cNvSpPr>
            <a:spLocks noChangeArrowheads="1"/>
          </p:cNvSpPr>
          <p:nvPr/>
        </p:nvSpPr>
        <p:spPr bwMode="auto">
          <a:xfrm>
            <a:off x="4232748" y="2264948"/>
            <a:ext cx="1369863" cy="215444"/>
          </a:xfrm>
          <a:prstGeom prst="rect">
            <a:avLst/>
          </a:prstGeom>
          <a:noFill/>
          <a:ln w="9525">
            <a:noFill/>
            <a:miter lim="800000"/>
            <a:headEnd/>
            <a:tailEnd/>
          </a:ln>
        </p:spPr>
        <p:txBody>
          <a:bodyPr wrap="none" lIns="0" tIns="0" rIns="0" bIns="0">
            <a:spAutoFit/>
          </a:bodyPr>
          <a:lstStyle/>
          <a:p>
            <a:pPr marL="1588" indent="-1588" algn="ctr"/>
            <a:r>
              <a:rPr lang="en-US" sz="1400" dirty="0">
                <a:solidFill>
                  <a:srgbClr val="000000"/>
                </a:solidFill>
                <a:latin typeface="Myriad Pro" pitchFamily="34" charset="0"/>
              </a:rPr>
              <a:t>Total </a:t>
            </a:r>
            <a:r>
              <a:rPr lang="en-US" sz="1400" dirty="0" smtClean="0">
                <a:solidFill>
                  <a:srgbClr val="000000"/>
                </a:solidFill>
                <a:latin typeface="Myriad Pro" pitchFamily="34" charset="0"/>
              </a:rPr>
              <a:t>Product, TP</a:t>
            </a:r>
            <a:endParaRPr lang="en-US" sz="1400" i="1" dirty="0">
              <a:latin typeface="Tahoma" pitchFamily="34" charset="0"/>
            </a:endParaRPr>
          </a:p>
        </p:txBody>
      </p:sp>
      <p:sp>
        <p:nvSpPr>
          <p:cNvPr id="70762" name="Line 106"/>
          <p:cNvSpPr>
            <a:spLocks noChangeShapeType="1"/>
          </p:cNvSpPr>
          <p:nvPr/>
        </p:nvSpPr>
        <p:spPr bwMode="auto">
          <a:xfrm>
            <a:off x="3883692" y="2110554"/>
            <a:ext cx="698500" cy="640507"/>
          </a:xfrm>
          <a:prstGeom prst="line">
            <a:avLst/>
          </a:prstGeom>
          <a:noFill/>
          <a:ln w="7938">
            <a:solidFill>
              <a:srgbClr val="000000"/>
            </a:solidFill>
            <a:miter lim="800000"/>
            <a:headEnd/>
            <a:tailEnd/>
          </a:ln>
        </p:spPr>
        <p:txBody>
          <a:bodyPr/>
          <a:lstStyle/>
          <a:p>
            <a:endParaRPr lang="en-US" dirty="0"/>
          </a:p>
        </p:txBody>
      </p:sp>
      <p:sp>
        <p:nvSpPr>
          <p:cNvPr id="70763" name="Freeform 107"/>
          <p:cNvSpPr>
            <a:spLocks/>
          </p:cNvSpPr>
          <p:nvPr/>
        </p:nvSpPr>
        <p:spPr bwMode="auto">
          <a:xfrm>
            <a:off x="2405728" y="1318466"/>
            <a:ext cx="2078360" cy="760730"/>
          </a:xfrm>
          <a:custGeom>
            <a:avLst/>
            <a:gdLst/>
            <a:ahLst/>
            <a:cxnLst>
              <a:cxn ang="0">
                <a:pos x="278" y="156"/>
              </a:cxn>
              <a:cxn ang="0">
                <a:pos x="262" y="172"/>
              </a:cxn>
              <a:cxn ang="0">
                <a:pos x="16" y="172"/>
              </a:cxn>
              <a:cxn ang="0">
                <a:pos x="0" y="156"/>
              </a:cxn>
              <a:cxn ang="0">
                <a:pos x="0" y="16"/>
              </a:cxn>
              <a:cxn ang="0">
                <a:pos x="16" y="0"/>
              </a:cxn>
              <a:cxn ang="0">
                <a:pos x="262" y="0"/>
              </a:cxn>
              <a:cxn ang="0">
                <a:pos x="278" y="16"/>
              </a:cxn>
              <a:cxn ang="0">
                <a:pos x="278" y="156"/>
              </a:cxn>
            </a:cxnLst>
            <a:rect l="0" t="0" r="r" b="b"/>
            <a:pathLst>
              <a:path w="278" h="172">
                <a:moveTo>
                  <a:pt x="278" y="156"/>
                </a:moveTo>
                <a:cubicBezTo>
                  <a:pt x="278" y="164"/>
                  <a:pt x="271" y="172"/>
                  <a:pt x="262" y="172"/>
                </a:cubicBezTo>
                <a:cubicBezTo>
                  <a:pt x="16" y="172"/>
                  <a:pt x="16" y="172"/>
                  <a:pt x="16" y="172"/>
                </a:cubicBezTo>
                <a:cubicBezTo>
                  <a:pt x="7" y="172"/>
                  <a:pt x="0" y="164"/>
                  <a:pt x="0" y="156"/>
                </a:cubicBezTo>
                <a:cubicBezTo>
                  <a:pt x="0" y="16"/>
                  <a:pt x="0" y="16"/>
                  <a:pt x="0" y="16"/>
                </a:cubicBezTo>
                <a:cubicBezTo>
                  <a:pt x="0" y="7"/>
                  <a:pt x="7" y="0"/>
                  <a:pt x="16" y="0"/>
                </a:cubicBezTo>
                <a:cubicBezTo>
                  <a:pt x="262" y="0"/>
                  <a:pt x="262" y="0"/>
                  <a:pt x="262" y="0"/>
                </a:cubicBezTo>
                <a:cubicBezTo>
                  <a:pt x="271" y="0"/>
                  <a:pt x="278" y="7"/>
                  <a:pt x="278" y="16"/>
                </a:cubicBezTo>
                <a:lnTo>
                  <a:pt x="278" y="156"/>
                </a:lnTo>
                <a:close/>
              </a:path>
            </a:pathLst>
          </a:custGeom>
          <a:solidFill>
            <a:srgbClr val="D7E2E0"/>
          </a:solidFill>
          <a:ln w="9525">
            <a:noFill/>
            <a:round/>
            <a:headEnd/>
            <a:tailEnd/>
          </a:ln>
        </p:spPr>
        <p:txBody>
          <a:bodyPr/>
          <a:lstStyle/>
          <a:p>
            <a:endParaRPr lang="en-US" dirty="0"/>
          </a:p>
        </p:txBody>
      </p:sp>
      <p:sp>
        <p:nvSpPr>
          <p:cNvPr id="70764" name="Rectangle 108"/>
          <p:cNvSpPr>
            <a:spLocks noChangeArrowheads="1"/>
          </p:cNvSpPr>
          <p:nvPr/>
        </p:nvSpPr>
        <p:spPr bwMode="auto">
          <a:xfrm>
            <a:off x="2490166" y="1368172"/>
            <a:ext cx="1896762" cy="646331"/>
          </a:xfrm>
          <a:prstGeom prst="rect">
            <a:avLst/>
          </a:prstGeom>
          <a:noFill/>
          <a:ln w="9525">
            <a:noFill/>
            <a:miter lim="800000"/>
            <a:headEnd/>
            <a:tailEnd/>
          </a:ln>
        </p:spPr>
        <p:txBody>
          <a:bodyPr wrap="square" lIns="0" tIns="0" rIns="0" bIns="0">
            <a:spAutoFit/>
          </a:bodyPr>
          <a:lstStyle/>
          <a:p>
            <a:pPr marL="1588" indent="-1588" algn="ctr"/>
            <a:r>
              <a:rPr lang="en-US" sz="1400" dirty="0">
                <a:solidFill>
                  <a:srgbClr val="000000"/>
                </a:solidFill>
                <a:latin typeface="Myriad Pro" pitchFamily="34" charset="0"/>
              </a:rPr>
              <a:t>Adding a 7</a:t>
            </a:r>
            <a:r>
              <a:rPr lang="en-US" sz="1400" baseline="30000" dirty="0">
                <a:solidFill>
                  <a:srgbClr val="000000"/>
                </a:solidFill>
                <a:latin typeface="Myriad Pro" pitchFamily="34" charset="0"/>
              </a:rPr>
              <a:t>th</a:t>
            </a:r>
            <a:r>
              <a:rPr lang="en-US" sz="1400" dirty="0">
                <a:solidFill>
                  <a:srgbClr val="000000"/>
                </a:solidFill>
                <a:latin typeface="Myriad Pro" pitchFamily="34" charset="0"/>
              </a:rPr>
              <a:t> worker leads to an increase in output of only 7 bushels</a:t>
            </a:r>
            <a:endParaRPr lang="en-US" sz="1400" dirty="0">
              <a:latin typeface="Tahoma" pitchFamily="34" charset="0"/>
            </a:endParaRPr>
          </a:p>
        </p:txBody>
      </p:sp>
      <p:sp>
        <p:nvSpPr>
          <p:cNvPr id="70765" name="Freeform 109"/>
          <p:cNvSpPr>
            <a:spLocks/>
          </p:cNvSpPr>
          <p:nvPr/>
        </p:nvSpPr>
        <p:spPr bwMode="auto">
          <a:xfrm>
            <a:off x="7049166" y="2417686"/>
            <a:ext cx="723900" cy="1905000"/>
          </a:xfrm>
          <a:custGeom>
            <a:avLst/>
            <a:gdLst/>
            <a:ahLst/>
            <a:cxnLst>
              <a:cxn ang="0">
                <a:pos x="0" y="0"/>
              </a:cxn>
              <a:cxn ang="0">
                <a:pos x="456" y="76"/>
              </a:cxn>
              <a:cxn ang="0">
                <a:pos x="0" y="151"/>
              </a:cxn>
              <a:cxn ang="0">
                <a:pos x="456" y="227"/>
              </a:cxn>
              <a:cxn ang="0">
                <a:pos x="0" y="300"/>
              </a:cxn>
              <a:cxn ang="0">
                <a:pos x="456" y="376"/>
              </a:cxn>
              <a:cxn ang="0">
                <a:pos x="0" y="451"/>
              </a:cxn>
              <a:cxn ang="0">
                <a:pos x="456" y="527"/>
              </a:cxn>
              <a:cxn ang="0">
                <a:pos x="0" y="600"/>
              </a:cxn>
              <a:cxn ang="0">
                <a:pos x="456" y="676"/>
              </a:cxn>
              <a:cxn ang="0">
                <a:pos x="0" y="751"/>
              </a:cxn>
              <a:cxn ang="0">
                <a:pos x="456" y="827"/>
              </a:cxn>
              <a:cxn ang="0">
                <a:pos x="0" y="900"/>
              </a:cxn>
              <a:cxn ang="0">
                <a:pos x="456" y="976"/>
              </a:cxn>
              <a:cxn ang="0">
                <a:pos x="0" y="1051"/>
              </a:cxn>
              <a:cxn ang="0">
                <a:pos x="456" y="1127"/>
              </a:cxn>
              <a:cxn ang="0">
                <a:pos x="0" y="1200"/>
              </a:cxn>
            </a:cxnLst>
            <a:rect l="0" t="0" r="r" b="b"/>
            <a:pathLst>
              <a:path w="456" h="1200">
                <a:moveTo>
                  <a:pt x="0" y="0"/>
                </a:moveTo>
                <a:lnTo>
                  <a:pt x="456" y="76"/>
                </a:lnTo>
                <a:lnTo>
                  <a:pt x="0" y="151"/>
                </a:lnTo>
                <a:lnTo>
                  <a:pt x="456" y="227"/>
                </a:lnTo>
                <a:lnTo>
                  <a:pt x="0" y="300"/>
                </a:lnTo>
                <a:lnTo>
                  <a:pt x="456" y="376"/>
                </a:lnTo>
                <a:lnTo>
                  <a:pt x="0" y="451"/>
                </a:lnTo>
                <a:lnTo>
                  <a:pt x="456" y="527"/>
                </a:lnTo>
                <a:lnTo>
                  <a:pt x="0" y="600"/>
                </a:lnTo>
                <a:lnTo>
                  <a:pt x="456" y="676"/>
                </a:lnTo>
                <a:lnTo>
                  <a:pt x="0" y="751"/>
                </a:lnTo>
                <a:lnTo>
                  <a:pt x="456" y="827"/>
                </a:lnTo>
                <a:lnTo>
                  <a:pt x="0" y="900"/>
                </a:lnTo>
                <a:lnTo>
                  <a:pt x="456" y="976"/>
                </a:lnTo>
                <a:lnTo>
                  <a:pt x="0" y="1051"/>
                </a:lnTo>
                <a:lnTo>
                  <a:pt x="456" y="1127"/>
                </a:lnTo>
                <a:lnTo>
                  <a:pt x="0" y="1200"/>
                </a:lnTo>
              </a:path>
            </a:pathLst>
          </a:custGeom>
          <a:noFill/>
          <a:ln w="7938" cap="flat">
            <a:solidFill>
              <a:srgbClr val="000000"/>
            </a:solidFill>
            <a:prstDash val="solid"/>
            <a:miter lim="800000"/>
            <a:headEnd/>
            <a:tailEnd/>
          </a:ln>
        </p:spPr>
        <p:txBody>
          <a:bodyPr/>
          <a:lstStyle/>
          <a:p>
            <a:endParaRPr lang="en-US" dirty="0"/>
          </a:p>
        </p:txBody>
      </p:sp>
      <p:sp>
        <p:nvSpPr>
          <p:cNvPr id="70766" name="Rectangle 110"/>
          <p:cNvSpPr>
            <a:spLocks noChangeArrowheads="1"/>
          </p:cNvSpPr>
          <p:nvPr/>
        </p:nvSpPr>
        <p:spPr bwMode="auto">
          <a:xfrm>
            <a:off x="5636216" y="1318466"/>
            <a:ext cx="3096344" cy="3153470"/>
          </a:xfrm>
          <a:prstGeom prst="rect">
            <a:avLst/>
          </a:prstGeom>
          <a:noFill/>
          <a:ln w="30163">
            <a:solidFill>
              <a:srgbClr val="C6B7B0"/>
            </a:solidFill>
            <a:miter lim="800000"/>
            <a:headEnd/>
            <a:tailEnd/>
          </a:ln>
        </p:spPr>
        <p:txBody>
          <a:bodyPr/>
          <a:lstStyle/>
          <a:p>
            <a:endParaRPr lang="en-US" dirty="0"/>
          </a:p>
        </p:txBody>
      </p:sp>
      <p:sp>
        <p:nvSpPr>
          <p:cNvPr id="70767" name="Rectangle 111"/>
          <p:cNvSpPr>
            <a:spLocks noChangeArrowheads="1"/>
          </p:cNvSpPr>
          <p:nvPr/>
        </p:nvSpPr>
        <p:spPr bwMode="auto">
          <a:xfrm>
            <a:off x="1958706" y="2294774"/>
            <a:ext cx="1805302" cy="646331"/>
          </a:xfrm>
          <a:prstGeom prst="rect">
            <a:avLst/>
          </a:prstGeom>
          <a:noFill/>
          <a:ln w="9525">
            <a:noFill/>
            <a:miter lim="800000"/>
            <a:headEnd/>
            <a:tailEnd/>
          </a:ln>
        </p:spPr>
        <p:txBody>
          <a:bodyPr wrap="square" lIns="0" tIns="0" rIns="0" bIns="0">
            <a:spAutoFit/>
          </a:bodyPr>
          <a:lstStyle/>
          <a:p>
            <a:pPr marL="1588" indent="-1588" algn="ctr"/>
            <a:r>
              <a:rPr lang="en-US" sz="1400" dirty="0">
                <a:solidFill>
                  <a:srgbClr val="000000"/>
                </a:solidFill>
                <a:latin typeface="Myriad Pro" pitchFamily="34" charset="0"/>
              </a:rPr>
              <a:t>Adding a 2</a:t>
            </a:r>
            <a:r>
              <a:rPr lang="en-US" sz="1400" baseline="30000" dirty="0">
                <a:solidFill>
                  <a:srgbClr val="000000"/>
                </a:solidFill>
                <a:latin typeface="Myriad Pro" pitchFamily="34" charset="0"/>
              </a:rPr>
              <a:t>nd</a:t>
            </a:r>
            <a:r>
              <a:rPr lang="en-US" sz="1400" dirty="0">
                <a:solidFill>
                  <a:srgbClr val="000000"/>
                </a:solidFill>
                <a:latin typeface="Myriad Pro" pitchFamily="34" charset="0"/>
              </a:rPr>
              <a:t> worker leads to an increase in output of </a:t>
            </a:r>
            <a:r>
              <a:rPr lang="en-US" sz="1400" dirty="0" smtClean="0">
                <a:solidFill>
                  <a:srgbClr val="000000"/>
                </a:solidFill>
                <a:latin typeface="Myriad Pro" pitchFamily="34" charset="0"/>
              </a:rPr>
              <a:t>17 </a:t>
            </a:r>
            <a:r>
              <a:rPr lang="en-US" sz="1400" dirty="0">
                <a:solidFill>
                  <a:srgbClr val="000000"/>
                </a:solidFill>
                <a:latin typeface="Myriad Pro" pitchFamily="34" charset="0"/>
              </a:rPr>
              <a:t>bushels</a:t>
            </a:r>
            <a:endParaRPr lang="en-US" sz="1400" dirty="0">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749"/>
                                        </p:tgtEl>
                                        <p:attrNameLst>
                                          <p:attrName>style.visibility</p:attrName>
                                        </p:attrNameLst>
                                      </p:cBhvr>
                                      <p:to>
                                        <p:strVal val="visible"/>
                                      </p:to>
                                    </p:set>
                                    <p:animEffect transition="in" filter="wipe(left)">
                                      <p:cBhvr>
                                        <p:cTn id="7" dur="500"/>
                                        <p:tgtEl>
                                          <p:spTgt spid="7074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0753"/>
                                        </p:tgtEl>
                                        <p:attrNameLst>
                                          <p:attrName>style.visibility</p:attrName>
                                        </p:attrNameLst>
                                      </p:cBhvr>
                                      <p:to>
                                        <p:strVal val="visible"/>
                                      </p:to>
                                    </p:set>
                                    <p:animEffect transition="in" filter="wipe(down)">
                                      <p:cBhvr>
                                        <p:cTn id="11" dur="500"/>
                                        <p:tgtEl>
                                          <p:spTgt spid="7075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0767"/>
                                        </p:tgtEl>
                                        <p:attrNameLst>
                                          <p:attrName>style.visibility</p:attrName>
                                        </p:attrNameLst>
                                      </p:cBhvr>
                                      <p:to>
                                        <p:strVal val="visible"/>
                                      </p:to>
                                    </p:set>
                                    <p:animEffect transition="in" filter="wipe(left)">
                                      <p:cBhvr>
                                        <p:cTn id="15" dur="500"/>
                                        <p:tgtEl>
                                          <p:spTgt spid="7076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0760"/>
                                        </p:tgtEl>
                                        <p:attrNameLst>
                                          <p:attrName>style.visibility</p:attrName>
                                        </p:attrNameLst>
                                      </p:cBhvr>
                                      <p:to>
                                        <p:strVal val="visible"/>
                                      </p:to>
                                    </p:set>
                                    <p:animEffect transition="in" filter="wipe(left)">
                                      <p:cBhvr>
                                        <p:cTn id="18" dur="500"/>
                                        <p:tgtEl>
                                          <p:spTgt spid="70760"/>
                                        </p:tgtEl>
                                      </p:cBhvr>
                                    </p:animEffec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7075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0751"/>
                                        </p:tgtEl>
                                        <p:attrNameLst>
                                          <p:attrName>style.visibility</p:attrName>
                                        </p:attrNameLst>
                                      </p:cBhvr>
                                      <p:to>
                                        <p:strVal val="visible"/>
                                      </p:to>
                                    </p:set>
                                    <p:animEffect transition="in" filter="wipe(left)">
                                      <p:cBhvr>
                                        <p:cTn id="26" dur="500"/>
                                        <p:tgtEl>
                                          <p:spTgt spid="70751"/>
                                        </p:tgtEl>
                                      </p:cBhvr>
                                    </p:animEffect>
                                  </p:childTnLst>
                                </p:cTn>
                              </p:par>
                            </p:childTnLst>
                          </p:cTn>
                        </p:par>
                        <p:par>
                          <p:cTn id="27" fill="hold">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70755"/>
                                        </p:tgtEl>
                                        <p:attrNameLst>
                                          <p:attrName>style.visibility</p:attrName>
                                        </p:attrNameLst>
                                      </p:cBhvr>
                                      <p:to>
                                        <p:strVal val="visible"/>
                                      </p:to>
                                    </p:set>
                                    <p:animEffect transition="in" filter="wipe(down)">
                                      <p:cBhvr>
                                        <p:cTn id="30" dur="500"/>
                                        <p:tgtEl>
                                          <p:spTgt spid="70755"/>
                                        </p:tgtEl>
                                      </p:cBhvr>
                                    </p:animEffect>
                                  </p:childTnLst>
                                </p:cTn>
                              </p:par>
                            </p:childTnLst>
                          </p:cTn>
                        </p:par>
                        <p:par>
                          <p:cTn id="31" fill="hold">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70764"/>
                                        </p:tgtEl>
                                        <p:attrNameLst>
                                          <p:attrName>style.visibility</p:attrName>
                                        </p:attrNameLst>
                                      </p:cBhvr>
                                      <p:to>
                                        <p:strVal val="visible"/>
                                      </p:to>
                                    </p:set>
                                    <p:animEffect transition="in" filter="wipe(down)">
                                      <p:cBhvr>
                                        <p:cTn id="34" dur="500"/>
                                        <p:tgtEl>
                                          <p:spTgt spid="7076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0763"/>
                                        </p:tgtEl>
                                        <p:attrNameLst>
                                          <p:attrName>style.visibility</p:attrName>
                                        </p:attrNameLst>
                                      </p:cBhvr>
                                      <p:to>
                                        <p:strVal val="visible"/>
                                      </p:to>
                                    </p:set>
                                    <p:animEffect transition="in" filter="wipe(down)">
                                      <p:cBhvr>
                                        <p:cTn id="37" dur="500"/>
                                        <p:tgtEl>
                                          <p:spTgt spid="70763"/>
                                        </p:tgtEl>
                                      </p:cBhvr>
                                    </p:animEffect>
                                  </p:childTnLst>
                                </p:cTn>
                              </p:par>
                            </p:childTnLst>
                          </p:cTn>
                        </p:par>
                        <p:par>
                          <p:cTn id="38" fill="hold">
                            <p:stCondLst>
                              <p:cond delay="1500"/>
                            </p:stCondLst>
                            <p:childTnLst>
                              <p:par>
                                <p:cTn id="39" presetID="22" presetClass="entr" presetSubtype="4" fill="hold" grpId="0" nodeType="afterEffect">
                                  <p:stCondLst>
                                    <p:cond delay="0"/>
                                  </p:stCondLst>
                                  <p:childTnLst>
                                    <p:set>
                                      <p:cBhvr>
                                        <p:cTn id="40" dur="1" fill="hold">
                                          <p:stCondLst>
                                            <p:cond delay="0"/>
                                          </p:stCondLst>
                                        </p:cTn>
                                        <p:tgtEl>
                                          <p:spTgt spid="70762"/>
                                        </p:tgtEl>
                                        <p:attrNameLst>
                                          <p:attrName>style.visibility</p:attrName>
                                        </p:attrNameLst>
                                      </p:cBhvr>
                                      <p:to>
                                        <p:strVal val="visible"/>
                                      </p:to>
                                    </p:set>
                                    <p:animEffect transition="in" filter="wipe(down)">
                                      <p:cBhvr>
                                        <p:cTn id="41" dur="500"/>
                                        <p:tgtEl>
                                          <p:spTgt spid="7076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77835"/>
                                        </p:tgtEl>
                                        <p:attrNameLst>
                                          <p:attrName>style.visibility</p:attrName>
                                        </p:attrNameLst>
                                      </p:cBhvr>
                                      <p:to>
                                        <p:strVal val="visible"/>
                                      </p:to>
                                    </p:set>
                                    <p:animEffect transition="in" filter="wipe(up)">
                                      <p:cBhvr>
                                        <p:cTn id="46" dur="500"/>
                                        <p:tgtEl>
                                          <p:spTgt spid="77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5" grpId="0" animBg="1"/>
      <p:bldP spid="70749" grpId="0" animBg="1"/>
      <p:bldP spid="70751" grpId="0" animBg="1"/>
      <p:bldP spid="70753" grpId="0" animBg="1"/>
      <p:bldP spid="70755" grpId="0" animBg="1"/>
      <p:bldP spid="70759" grpId="0" animBg="1"/>
      <p:bldP spid="70760" grpId="0" animBg="1"/>
      <p:bldP spid="70762" grpId="0" animBg="1"/>
      <p:bldP spid="70763" grpId="0" animBg="1"/>
      <p:bldP spid="70764" grpId="0"/>
      <p:bldP spid="70767"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2" name="Text Box 4"/>
          <p:cNvSpPr txBox="1">
            <a:spLocks noChangeArrowheads="1"/>
          </p:cNvSpPr>
          <p:nvPr/>
        </p:nvSpPr>
        <p:spPr bwMode="auto">
          <a:xfrm>
            <a:off x="971600" y="912813"/>
            <a:ext cx="7939038" cy="1868115"/>
          </a:xfrm>
          <a:prstGeom prst="rect">
            <a:avLst/>
          </a:prstGeom>
          <a:noFill/>
          <a:ln w="9525" algn="ctr">
            <a:noFill/>
            <a:miter lim="800000"/>
            <a:headEnd/>
            <a:tailEnd type="none" w="med" len="lg"/>
          </a:ln>
        </p:spPr>
        <p:txBody>
          <a:bodyPr/>
          <a:lstStyle/>
          <a:p>
            <a:pPr marL="233363" indent="-233363">
              <a:lnSpc>
                <a:spcPct val="100000"/>
              </a:lnSpc>
              <a:spcBef>
                <a:spcPct val="20000"/>
              </a:spcBef>
              <a:buClr>
                <a:schemeClr val="tx1"/>
              </a:buClr>
              <a:buFont typeface="Wingdings" pitchFamily="2" charset="2"/>
              <a:buChar char="§"/>
            </a:pPr>
            <a:r>
              <a:rPr lang="en-US" sz="2400" dirty="0"/>
              <a:t>The </a:t>
            </a:r>
            <a:r>
              <a:rPr lang="en-US" sz="2400" b="1" dirty="0"/>
              <a:t>marginal product </a:t>
            </a:r>
            <a:r>
              <a:rPr lang="en-US" sz="2400" dirty="0"/>
              <a:t>of an input is the additional quantity of output that is produced by using one more unit of that input.</a:t>
            </a:r>
          </a:p>
        </p:txBody>
      </p:sp>
      <p:sp>
        <p:nvSpPr>
          <p:cNvPr id="89097" name="Text Box 9"/>
          <p:cNvSpPr txBox="1">
            <a:spLocks noChangeArrowheads="1"/>
          </p:cNvSpPr>
          <p:nvPr/>
        </p:nvSpPr>
        <p:spPr bwMode="auto">
          <a:xfrm>
            <a:off x="971600" y="0"/>
            <a:ext cx="7939038" cy="685800"/>
          </a:xfrm>
          <a:prstGeom prst="rect">
            <a:avLst/>
          </a:prstGeom>
          <a:noFill/>
          <a:ln w="9525" algn="ctr">
            <a:noFill/>
            <a:miter lim="800000"/>
            <a:headEnd/>
            <a:tailEnd type="none" w="med" len="lg"/>
          </a:ln>
        </p:spPr>
        <p:txBody>
          <a:bodyPr anchor="ctr"/>
          <a:lstStyle/>
          <a:p>
            <a:pPr marL="1588" indent="-1588"/>
            <a:r>
              <a:rPr lang="en-US" sz="3200" b="1" dirty="0">
                <a:solidFill>
                  <a:schemeClr val="bg1"/>
                </a:solidFill>
                <a:effectLst>
                  <a:outerShdw blurRad="38100" dist="38100" dir="2700000" algn="tl">
                    <a:srgbClr val="000000">
                      <a:alpha val="43137"/>
                    </a:srgbClr>
                  </a:outerShdw>
                </a:effectLst>
              </a:rPr>
              <a:t>Marginal Product of Labor</a:t>
            </a:r>
          </a:p>
        </p:txBody>
      </p:sp>
      <p:pic>
        <p:nvPicPr>
          <p:cNvPr id="89093" name="Picture 5"/>
          <p:cNvPicPr>
            <a:picLocks noGrp="1" noChangeAspect="1" noChangeArrowheads="1"/>
          </p:cNvPicPr>
          <p:nvPr>
            <p:ph sz="half" idx="4294967295"/>
          </p:nvPr>
        </p:nvPicPr>
        <p:blipFill>
          <a:blip r:embed="rId3" cstate="print"/>
          <a:srcRect/>
          <a:stretch>
            <a:fillRect/>
          </a:stretch>
        </p:blipFill>
        <p:spPr>
          <a:xfrm>
            <a:off x="1293440" y="2307704"/>
            <a:ext cx="7239000" cy="2057400"/>
          </a:xfr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092"/>
                                        </p:tgtEl>
                                        <p:attrNameLst>
                                          <p:attrName>style.visibility</p:attrName>
                                        </p:attrNameLst>
                                      </p:cBhvr>
                                      <p:to>
                                        <p:strVal val="visible"/>
                                      </p:to>
                                    </p:set>
                                    <p:animEffect transition="in" filter="fade">
                                      <p:cBhvr>
                                        <p:cTn id="7" dur="500"/>
                                        <p:tgtEl>
                                          <p:spTgt spid="89092"/>
                                        </p:tgtEl>
                                      </p:cBhvr>
                                    </p:animEffect>
                                  </p:childTnLst>
                                </p:cTn>
                              </p:par>
                              <p:par>
                                <p:cTn id="8" presetID="53" presetClass="entr" presetSubtype="16" fill="hold" nodeType="withEffect">
                                  <p:stCondLst>
                                    <p:cond delay="0"/>
                                  </p:stCondLst>
                                  <p:childTnLst>
                                    <p:set>
                                      <p:cBhvr>
                                        <p:cTn id="9" dur="1" fill="hold">
                                          <p:stCondLst>
                                            <p:cond delay="0"/>
                                          </p:stCondLst>
                                        </p:cTn>
                                        <p:tgtEl>
                                          <p:spTgt spid="89093"/>
                                        </p:tgtEl>
                                        <p:attrNameLst>
                                          <p:attrName>style.visibility</p:attrName>
                                        </p:attrNameLst>
                                      </p:cBhvr>
                                      <p:to>
                                        <p:strVal val="visible"/>
                                      </p:to>
                                    </p:set>
                                    <p:anim calcmode="lin" valueType="num">
                                      <p:cBhvr>
                                        <p:cTn id="10" dur="500" fill="hold"/>
                                        <p:tgtEl>
                                          <p:spTgt spid="89093"/>
                                        </p:tgtEl>
                                        <p:attrNameLst>
                                          <p:attrName>ppt_w</p:attrName>
                                        </p:attrNameLst>
                                      </p:cBhvr>
                                      <p:tavLst>
                                        <p:tav tm="0">
                                          <p:val>
                                            <p:fltVal val="0"/>
                                          </p:val>
                                        </p:tav>
                                        <p:tav tm="100000">
                                          <p:val>
                                            <p:strVal val="#ppt_w"/>
                                          </p:val>
                                        </p:tav>
                                      </p:tavLst>
                                    </p:anim>
                                    <p:anim calcmode="lin" valueType="num">
                                      <p:cBhvr>
                                        <p:cTn id="11" dur="500" fill="hold"/>
                                        <p:tgtEl>
                                          <p:spTgt spid="89093"/>
                                        </p:tgtEl>
                                        <p:attrNameLst>
                                          <p:attrName>ppt_h</p:attrName>
                                        </p:attrNameLst>
                                      </p:cBhvr>
                                      <p:tavLst>
                                        <p:tav tm="0">
                                          <p:val>
                                            <p:fltVal val="0"/>
                                          </p:val>
                                        </p:tav>
                                        <p:tav tm="100000">
                                          <p:val>
                                            <p:strVal val="#ppt_h"/>
                                          </p:val>
                                        </p:tav>
                                      </p:tavLst>
                                    </p:anim>
                                    <p:animEffect transition="in" filter="fade">
                                      <p:cBhvr>
                                        <p:cTn id="12" dur="500"/>
                                        <p:tgtEl>
                                          <p:spTgt spid="89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Rot="1" noChangeArrowheads="1"/>
          </p:cNvSpPr>
          <p:nvPr>
            <p:ph type="title" idx="4294967295"/>
          </p:nvPr>
        </p:nvSpPr>
        <p:spPr>
          <a:xfrm>
            <a:off x="899592" y="60325"/>
            <a:ext cx="8064896" cy="555625"/>
          </a:xfrm>
        </p:spPr>
        <p:txBody>
          <a:bodyPr/>
          <a:lstStyle/>
          <a:p>
            <a:pPr algn="l"/>
            <a:r>
              <a:rPr lang="en-US" dirty="0" smtClean="0"/>
              <a:t>Diminishing Returns to an Input</a:t>
            </a:r>
            <a:endParaRPr lang="en-US" b="0" dirty="0" smtClean="0"/>
          </a:p>
        </p:txBody>
      </p:sp>
      <p:sp>
        <p:nvSpPr>
          <p:cNvPr id="88067" name="Rectangle 3"/>
          <p:cNvSpPr>
            <a:spLocks noGrp="1" noChangeArrowheads="1"/>
          </p:cNvSpPr>
          <p:nvPr>
            <p:ph idx="4294967295"/>
          </p:nvPr>
        </p:nvSpPr>
        <p:spPr>
          <a:xfrm>
            <a:off x="971600" y="897533"/>
            <a:ext cx="7940625" cy="5411787"/>
          </a:xfrm>
        </p:spPr>
        <p:txBody>
          <a:bodyPr/>
          <a:lstStyle/>
          <a:p>
            <a:r>
              <a:rPr lang="en-US" dirty="0" smtClean="0"/>
              <a:t>There are </a:t>
            </a:r>
            <a:r>
              <a:rPr lang="en-US" b="1" dirty="0" smtClean="0"/>
              <a:t>diminishing returns to an input </a:t>
            </a:r>
            <a:r>
              <a:rPr lang="en-US" dirty="0" smtClean="0"/>
              <a:t>when an increase in the quantity of that input, holding the levels of all other inputs fixed, leads to a decline in the marginal product of that input.</a:t>
            </a:r>
          </a:p>
          <a:p>
            <a:endParaRPr lang="en-US" dirty="0" smtClean="0"/>
          </a:p>
          <a:p>
            <a:r>
              <a:rPr lang="en-US" dirty="0" smtClean="0"/>
              <a:t>The following marginal product of labor curve illustrates this concept clearly.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fade">
                                      <p:cBhvr>
                                        <p:cTn id="7" dur="500"/>
                                        <p:tgtEl>
                                          <p:spTgt spid="88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8067">
                                            <p:txEl>
                                              <p:pRg st="2" end="2"/>
                                            </p:txEl>
                                          </p:spTgt>
                                        </p:tgtEl>
                                        <p:attrNameLst>
                                          <p:attrName>style.visibility</p:attrName>
                                        </p:attrNameLst>
                                      </p:cBhvr>
                                      <p:to>
                                        <p:strVal val="visible"/>
                                      </p:to>
                                    </p:set>
                                    <p:animEffect transition="in" filter="fade">
                                      <p:cBhvr>
                                        <p:cTn id="12" dur="500"/>
                                        <p:tgtEl>
                                          <p:spTgt spid="880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6" name="Text Box 8"/>
          <p:cNvSpPr txBox="1">
            <a:spLocks noChangeArrowheads="1"/>
          </p:cNvSpPr>
          <p:nvPr/>
        </p:nvSpPr>
        <p:spPr bwMode="auto">
          <a:xfrm>
            <a:off x="899592" y="5257800"/>
            <a:ext cx="7992888" cy="1143000"/>
          </a:xfrm>
          <a:prstGeom prst="rect">
            <a:avLst/>
          </a:prstGeom>
          <a:solidFill>
            <a:schemeClr val="accent5">
              <a:lumMod val="20000"/>
              <a:lumOff val="80000"/>
            </a:schemeClr>
          </a:solidFill>
          <a:ln w="12700" algn="ctr">
            <a:noFill/>
            <a:miter lim="800000"/>
            <a:headEnd/>
            <a:tailEnd type="none" w="sm" len="lg"/>
          </a:ln>
        </p:spPr>
        <p:txBody>
          <a:bodyPr/>
          <a:lstStyle/>
          <a:p>
            <a:pPr marL="1588" indent="-1588" algn="ctr">
              <a:lnSpc>
                <a:spcPct val="100000"/>
              </a:lnSpc>
              <a:spcBef>
                <a:spcPct val="20000"/>
              </a:spcBef>
            </a:pPr>
            <a:r>
              <a:rPr lang="en-US" sz="2400" dirty="0">
                <a:solidFill>
                  <a:srgbClr val="0033CC"/>
                </a:solidFill>
              </a:rPr>
              <a:t>Here, the first worker employed generates an </a:t>
            </a:r>
            <a:r>
              <a:rPr lang="en-US" sz="2400" b="1" dirty="0">
                <a:solidFill>
                  <a:srgbClr val="0033CC"/>
                </a:solidFill>
              </a:rPr>
              <a:t>increase in output</a:t>
            </a:r>
            <a:r>
              <a:rPr lang="en-US" sz="2400" dirty="0">
                <a:solidFill>
                  <a:srgbClr val="0033CC"/>
                </a:solidFill>
              </a:rPr>
              <a:t> of 19 bushels, the second worker generates an increase of 17 bushels, and so on…</a:t>
            </a:r>
          </a:p>
        </p:txBody>
      </p:sp>
      <p:sp>
        <p:nvSpPr>
          <p:cNvPr id="78857" name="Text Box 9"/>
          <p:cNvSpPr txBox="1">
            <a:spLocks noChangeArrowheads="1"/>
          </p:cNvSpPr>
          <p:nvPr/>
        </p:nvSpPr>
        <p:spPr bwMode="auto">
          <a:xfrm>
            <a:off x="899592" y="0"/>
            <a:ext cx="7992888" cy="584775"/>
          </a:xfrm>
          <a:prstGeom prst="rect">
            <a:avLst/>
          </a:prstGeom>
          <a:noFill/>
          <a:ln w="9525" algn="ctr">
            <a:noFill/>
            <a:miter lim="800000"/>
            <a:headEnd/>
            <a:tailEnd type="none" w="med" len="lg"/>
          </a:ln>
        </p:spPr>
        <p:txBody>
          <a:bodyPr wrap="square">
            <a:spAutoFit/>
          </a:bodyPr>
          <a:lstStyle/>
          <a:p>
            <a:pPr marL="1588" indent="-1588"/>
            <a:r>
              <a:rPr lang="en-US" sz="3200" b="1" dirty="0">
                <a:solidFill>
                  <a:schemeClr val="bg1"/>
                </a:solidFill>
                <a:effectLst>
                  <a:outerShdw blurRad="38100" dist="38100" dir="2700000" algn="tl">
                    <a:srgbClr val="000000">
                      <a:alpha val="43137"/>
                    </a:srgbClr>
                  </a:outerShdw>
                </a:effectLst>
              </a:rPr>
              <a:t>Marginal Product of Labor Curve</a:t>
            </a:r>
            <a:endParaRPr lang="en-US" sz="3200" dirty="0">
              <a:solidFill>
                <a:schemeClr val="bg1"/>
              </a:solidFill>
              <a:effectLst>
                <a:outerShdw blurRad="38100" dist="38100" dir="2700000" algn="tl">
                  <a:srgbClr val="000000">
                    <a:alpha val="43137"/>
                  </a:srgbClr>
                </a:outerShdw>
              </a:effectLst>
            </a:endParaRPr>
          </a:p>
        </p:txBody>
      </p:sp>
      <p:sp>
        <p:nvSpPr>
          <p:cNvPr id="73741" name="Line 13"/>
          <p:cNvSpPr>
            <a:spLocks noChangeShapeType="1"/>
          </p:cNvSpPr>
          <p:nvPr/>
        </p:nvSpPr>
        <p:spPr bwMode="auto">
          <a:xfrm>
            <a:off x="2679700" y="1758950"/>
            <a:ext cx="4384675" cy="2101850"/>
          </a:xfrm>
          <a:prstGeom prst="line">
            <a:avLst/>
          </a:prstGeom>
          <a:noFill/>
          <a:ln w="30163">
            <a:solidFill>
              <a:srgbClr val="64C29C"/>
            </a:solidFill>
            <a:miter lim="800000"/>
            <a:headEnd/>
            <a:tailEnd/>
          </a:ln>
        </p:spPr>
        <p:txBody>
          <a:bodyPr/>
          <a:lstStyle/>
          <a:p>
            <a:endParaRPr lang="en-US" dirty="0"/>
          </a:p>
        </p:txBody>
      </p:sp>
      <p:sp>
        <p:nvSpPr>
          <p:cNvPr id="73742" name="Rectangle 14"/>
          <p:cNvSpPr>
            <a:spLocks noChangeArrowheads="1"/>
          </p:cNvSpPr>
          <p:nvPr/>
        </p:nvSpPr>
        <p:spPr bwMode="auto">
          <a:xfrm>
            <a:off x="4765675" y="3873500"/>
            <a:ext cx="2436308" cy="215444"/>
          </a:xfrm>
          <a:prstGeom prst="rect">
            <a:avLst/>
          </a:prstGeom>
          <a:noFill/>
          <a:ln w="9525">
            <a:noFill/>
            <a:miter lim="800000"/>
            <a:headEnd/>
            <a:tailEnd/>
          </a:ln>
        </p:spPr>
        <p:txBody>
          <a:bodyPr wrap="none" lIns="0" tIns="0" rIns="0" bIns="0">
            <a:spAutoFit/>
          </a:bodyPr>
          <a:lstStyle/>
          <a:p>
            <a:pPr marL="1588" indent="-1588" algn="ctr"/>
            <a:r>
              <a:rPr lang="en-US" sz="1400" dirty="0">
                <a:solidFill>
                  <a:srgbClr val="000000"/>
                </a:solidFill>
                <a:latin typeface="Myriad Pro" pitchFamily="34" charset="0"/>
              </a:rPr>
              <a:t>Marginal product of labor, </a:t>
            </a:r>
            <a:r>
              <a:rPr lang="en-US" sz="1400" i="1" dirty="0">
                <a:solidFill>
                  <a:srgbClr val="000000"/>
                </a:solidFill>
                <a:latin typeface="Myriad Pro" pitchFamily="34" charset="0"/>
              </a:rPr>
              <a:t>MPL</a:t>
            </a:r>
            <a:endParaRPr lang="en-US" sz="1400" i="1" dirty="0">
              <a:latin typeface="Tahoma" pitchFamily="34" charset="0"/>
            </a:endParaRPr>
          </a:p>
        </p:txBody>
      </p:sp>
      <p:sp>
        <p:nvSpPr>
          <p:cNvPr id="73743" name="Line 15"/>
          <p:cNvSpPr>
            <a:spLocks noChangeShapeType="1"/>
          </p:cNvSpPr>
          <p:nvPr/>
        </p:nvSpPr>
        <p:spPr bwMode="auto">
          <a:xfrm>
            <a:off x="2592388" y="1874838"/>
            <a:ext cx="114300" cy="0"/>
          </a:xfrm>
          <a:prstGeom prst="line">
            <a:avLst/>
          </a:prstGeom>
          <a:noFill/>
          <a:ln w="7938">
            <a:solidFill>
              <a:srgbClr val="000000"/>
            </a:solidFill>
            <a:miter lim="800000"/>
            <a:headEnd/>
            <a:tailEnd/>
          </a:ln>
        </p:spPr>
        <p:txBody>
          <a:bodyPr/>
          <a:lstStyle/>
          <a:p>
            <a:endParaRPr lang="en-US" dirty="0"/>
          </a:p>
        </p:txBody>
      </p:sp>
      <p:sp>
        <p:nvSpPr>
          <p:cNvPr id="73744" name="Line 16"/>
          <p:cNvSpPr>
            <a:spLocks noChangeShapeType="1"/>
          </p:cNvSpPr>
          <p:nvPr/>
        </p:nvSpPr>
        <p:spPr bwMode="auto">
          <a:xfrm>
            <a:off x="2592388" y="2128838"/>
            <a:ext cx="114300" cy="0"/>
          </a:xfrm>
          <a:prstGeom prst="line">
            <a:avLst/>
          </a:prstGeom>
          <a:noFill/>
          <a:ln w="7938">
            <a:solidFill>
              <a:srgbClr val="000000"/>
            </a:solidFill>
            <a:miter lim="800000"/>
            <a:headEnd/>
            <a:tailEnd/>
          </a:ln>
        </p:spPr>
        <p:txBody>
          <a:bodyPr/>
          <a:lstStyle/>
          <a:p>
            <a:endParaRPr lang="en-US" dirty="0"/>
          </a:p>
        </p:txBody>
      </p:sp>
      <p:sp>
        <p:nvSpPr>
          <p:cNvPr id="73745" name="Line 17"/>
          <p:cNvSpPr>
            <a:spLocks noChangeShapeType="1"/>
          </p:cNvSpPr>
          <p:nvPr/>
        </p:nvSpPr>
        <p:spPr bwMode="auto">
          <a:xfrm>
            <a:off x="2592388" y="2960688"/>
            <a:ext cx="114300" cy="0"/>
          </a:xfrm>
          <a:prstGeom prst="line">
            <a:avLst/>
          </a:prstGeom>
          <a:noFill/>
          <a:ln w="7938">
            <a:solidFill>
              <a:srgbClr val="000000"/>
            </a:solidFill>
            <a:miter lim="800000"/>
            <a:headEnd/>
            <a:tailEnd/>
          </a:ln>
        </p:spPr>
        <p:txBody>
          <a:bodyPr/>
          <a:lstStyle/>
          <a:p>
            <a:endParaRPr lang="en-US" dirty="0"/>
          </a:p>
        </p:txBody>
      </p:sp>
      <p:sp>
        <p:nvSpPr>
          <p:cNvPr id="73746" name="Line 18"/>
          <p:cNvSpPr>
            <a:spLocks noChangeShapeType="1"/>
          </p:cNvSpPr>
          <p:nvPr/>
        </p:nvSpPr>
        <p:spPr bwMode="auto">
          <a:xfrm>
            <a:off x="2592388" y="3495675"/>
            <a:ext cx="114300" cy="0"/>
          </a:xfrm>
          <a:prstGeom prst="line">
            <a:avLst/>
          </a:prstGeom>
          <a:noFill/>
          <a:ln w="7938">
            <a:solidFill>
              <a:srgbClr val="000000"/>
            </a:solidFill>
            <a:miter lim="800000"/>
            <a:headEnd/>
            <a:tailEnd/>
          </a:ln>
        </p:spPr>
        <p:txBody>
          <a:bodyPr/>
          <a:lstStyle/>
          <a:p>
            <a:endParaRPr lang="en-US" dirty="0"/>
          </a:p>
        </p:txBody>
      </p:sp>
      <p:sp>
        <p:nvSpPr>
          <p:cNvPr id="73747" name="Line 19"/>
          <p:cNvSpPr>
            <a:spLocks noChangeShapeType="1"/>
          </p:cNvSpPr>
          <p:nvPr/>
        </p:nvSpPr>
        <p:spPr bwMode="auto">
          <a:xfrm>
            <a:off x="2592388" y="3763963"/>
            <a:ext cx="114300" cy="0"/>
          </a:xfrm>
          <a:prstGeom prst="line">
            <a:avLst/>
          </a:prstGeom>
          <a:noFill/>
          <a:ln w="7938">
            <a:solidFill>
              <a:srgbClr val="000000"/>
            </a:solidFill>
            <a:miter lim="800000"/>
            <a:headEnd/>
            <a:tailEnd/>
          </a:ln>
        </p:spPr>
        <p:txBody>
          <a:bodyPr/>
          <a:lstStyle/>
          <a:p>
            <a:endParaRPr lang="en-US" dirty="0"/>
          </a:p>
        </p:txBody>
      </p:sp>
      <p:sp>
        <p:nvSpPr>
          <p:cNvPr id="73748" name="Line 20"/>
          <p:cNvSpPr>
            <a:spLocks noChangeShapeType="1"/>
          </p:cNvSpPr>
          <p:nvPr/>
        </p:nvSpPr>
        <p:spPr bwMode="auto">
          <a:xfrm flipV="1">
            <a:off x="3165475" y="4332288"/>
            <a:ext cx="0" cy="117475"/>
          </a:xfrm>
          <a:prstGeom prst="line">
            <a:avLst/>
          </a:prstGeom>
          <a:noFill/>
          <a:ln w="7938">
            <a:solidFill>
              <a:srgbClr val="000000"/>
            </a:solidFill>
            <a:miter lim="800000"/>
            <a:headEnd/>
            <a:tailEnd/>
          </a:ln>
        </p:spPr>
        <p:txBody>
          <a:bodyPr/>
          <a:lstStyle/>
          <a:p>
            <a:endParaRPr lang="en-US" dirty="0"/>
          </a:p>
        </p:txBody>
      </p:sp>
      <p:sp>
        <p:nvSpPr>
          <p:cNvPr id="73749" name="Line 21"/>
          <p:cNvSpPr>
            <a:spLocks noChangeShapeType="1"/>
          </p:cNvSpPr>
          <p:nvPr/>
        </p:nvSpPr>
        <p:spPr bwMode="auto">
          <a:xfrm flipV="1">
            <a:off x="3732213" y="4332288"/>
            <a:ext cx="0" cy="117475"/>
          </a:xfrm>
          <a:prstGeom prst="line">
            <a:avLst/>
          </a:prstGeom>
          <a:noFill/>
          <a:ln w="7938">
            <a:solidFill>
              <a:srgbClr val="000000"/>
            </a:solidFill>
            <a:miter lim="800000"/>
            <a:headEnd/>
            <a:tailEnd/>
          </a:ln>
        </p:spPr>
        <p:txBody>
          <a:bodyPr/>
          <a:lstStyle/>
          <a:p>
            <a:endParaRPr lang="en-US" dirty="0"/>
          </a:p>
        </p:txBody>
      </p:sp>
      <p:sp>
        <p:nvSpPr>
          <p:cNvPr id="73750" name="Line 22"/>
          <p:cNvSpPr>
            <a:spLocks noChangeShapeType="1"/>
          </p:cNvSpPr>
          <p:nvPr/>
        </p:nvSpPr>
        <p:spPr bwMode="auto">
          <a:xfrm flipV="1">
            <a:off x="4303713" y="4332288"/>
            <a:ext cx="0" cy="117475"/>
          </a:xfrm>
          <a:prstGeom prst="line">
            <a:avLst/>
          </a:prstGeom>
          <a:noFill/>
          <a:ln w="7938">
            <a:solidFill>
              <a:srgbClr val="000000"/>
            </a:solidFill>
            <a:miter lim="800000"/>
            <a:headEnd/>
            <a:tailEnd/>
          </a:ln>
        </p:spPr>
        <p:txBody>
          <a:bodyPr/>
          <a:lstStyle/>
          <a:p>
            <a:endParaRPr lang="en-US" dirty="0"/>
          </a:p>
        </p:txBody>
      </p:sp>
      <p:sp>
        <p:nvSpPr>
          <p:cNvPr id="73751" name="Line 23"/>
          <p:cNvSpPr>
            <a:spLocks noChangeShapeType="1"/>
          </p:cNvSpPr>
          <p:nvPr/>
        </p:nvSpPr>
        <p:spPr bwMode="auto">
          <a:xfrm flipV="1">
            <a:off x="4872038" y="4332288"/>
            <a:ext cx="0" cy="117475"/>
          </a:xfrm>
          <a:prstGeom prst="line">
            <a:avLst/>
          </a:prstGeom>
          <a:noFill/>
          <a:ln w="7938">
            <a:solidFill>
              <a:srgbClr val="000000"/>
            </a:solidFill>
            <a:miter lim="800000"/>
            <a:headEnd/>
            <a:tailEnd/>
          </a:ln>
        </p:spPr>
        <p:txBody>
          <a:bodyPr/>
          <a:lstStyle/>
          <a:p>
            <a:endParaRPr lang="en-US" dirty="0"/>
          </a:p>
        </p:txBody>
      </p:sp>
      <p:sp>
        <p:nvSpPr>
          <p:cNvPr id="73752" name="Line 24"/>
          <p:cNvSpPr>
            <a:spLocks noChangeShapeType="1"/>
          </p:cNvSpPr>
          <p:nvPr/>
        </p:nvSpPr>
        <p:spPr bwMode="auto">
          <a:xfrm flipV="1">
            <a:off x="5443538" y="4332288"/>
            <a:ext cx="0" cy="117475"/>
          </a:xfrm>
          <a:prstGeom prst="line">
            <a:avLst/>
          </a:prstGeom>
          <a:noFill/>
          <a:ln w="7938">
            <a:solidFill>
              <a:srgbClr val="000000"/>
            </a:solidFill>
            <a:miter lim="800000"/>
            <a:headEnd/>
            <a:tailEnd/>
          </a:ln>
        </p:spPr>
        <p:txBody>
          <a:bodyPr/>
          <a:lstStyle/>
          <a:p>
            <a:endParaRPr lang="en-US" dirty="0"/>
          </a:p>
        </p:txBody>
      </p:sp>
      <p:sp>
        <p:nvSpPr>
          <p:cNvPr id="73753" name="Line 25"/>
          <p:cNvSpPr>
            <a:spLocks noChangeShapeType="1"/>
          </p:cNvSpPr>
          <p:nvPr/>
        </p:nvSpPr>
        <p:spPr bwMode="auto">
          <a:xfrm flipV="1">
            <a:off x="6010275" y="4332288"/>
            <a:ext cx="0" cy="117475"/>
          </a:xfrm>
          <a:prstGeom prst="line">
            <a:avLst/>
          </a:prstGeom>
          <a:noFill/>
          <a:ln w="7938">
            <a:solidFill>
              <a:srgbClr val="000000"/>
            </a:solidFill>
            <a:miter lim="800000"/>
            <a:headEnd/>
            <a:tailEnd/>
          </a:ln>
        </p:spPr>
        <p:txBody>
          <a:bodyPr/>
          <a:lstStyle/>
          <a:p>
            <a:endParaRPr lang="en-US" dirty="0"/>
          </a:p>
        </p:txBody>
      </p:sp>
      <p:sp>
        <p:nvSpPr>
          <p:cNvPr id="73754" name="Line 26"/>
          <p:cNvSpPr>
            <a:spLocks noChangeShapeType="1"/>
          </p:cNvSpPr>
          <p:nvPr/>
        </p:nvSpPr>
        <p:spPr bwMode="auto">
          <a:xfrm flipV="1">
            <a:off x="6578600" y="4332288"/>
            <a:ext cx="0" cy="117475"/>
          </a:xfrm>
          <a:prstGeom prst="line">
            <a:avLst/>
          </a:prstGeom>
          <a:noFill/>
          <a:ln w="7938">
            <a:solidFill>
              <a:srgbClr val="000000"/>
            </a:solidFill>
            <a:miter lim="800000"/>
            <a:headEnd/>
            <a:tailEnd/>
          </a:ln>
        </p:spPr>
        <p:txBody>
          <a:bodyPr/>
          <a:lstStyle/>
          <a:p>
            <a:endParaRPr lang="en-US" dirty="0"/>
          </a:p>
        </p:txBody>
      </p:sp>
      <p:sp>
        <p:nvSpPr>
          <p:cNvPr id="73755" name="Line 27"/>
          <p:cNvSpPr>
            <a:spLocks noChangeShapeType="1"/>
          </p:cNvSpPr>
          <p:nvPr/>
        </p:nvSpPr>
        <p:spPr bwMode="auto">
          <a:xfrm flipV="1">
            <a:off x="7148513" y="4332288"/>
            <a:ext cx="0" cy="117475"/>
          </a:xfrm>
          <a:prstGeom prst="line">
            <a:avLst/>
          </a:prstGeom>
          <a:noFill/>
          <a:ln w="7938">
            <a:solidFill>
              <a:srgbClr val="000000"/>
            </a:solidFill>
            <a:miter lim="800000"/>
            <a:headEnd/>
            <a:tailEnd/>
          </a:ln>
        </p:spPr>
        <p:txBody>
          <a:bodyPr/>
          <a:lstStyle/>
          <a:p>
            <a:endParaRPr lang="en-US" dirty="0"/>
          </a:p>
        </p:txBody>
      </p:sp>
      <p:sp>
        <p:nvSpPr>
          <p:cNvPr id="73756" name="Rectangle 28"/>
          <p:cNvSpPr>
            <a:spLocks noChangeArrowheads="1"/>
          </p:cNvSpPr>
          <p:nvPr/>
        </p:nvSpPr>
        <p:spPr bwMode="auto">
          <a:xfrm>
            <a:off x="6535738" y="4476750"/>
            <a:ext cx="90487"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7</a:t>
            </a:r>
            <a:endParaRPr lang="en-US" sz="1400" dirty="0">
              <a:latin typeface="Tahoma" pitchFamily="34" charset="0"/>
            </a:endParaRPr>
          </a:p>
        </p:txBody>
      </p:sp>
      <p:sp>
        <p:nvSpPr>
          <p:cNvPr id="73757" name="Rectangle 29"/>
          <p:cNvSpPr>
            <a:spLocks noChangeArrowheads="1"/>
          </p:cNvSpPr>
          <p:nvPr/>
        </p:nvSpPr>
        <p:spPr bwMode="auto">
          <a:xfrm>
            <a:off x="7104063" y="4476750"/>
            <a:ext cx="90487"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8</a:t>
            </a:r>
            <a:endParaRPr lang="en-US" sz="1400" dirty="0">
              <a:latin typeface="Tahoma" pitchFamily="34" charset="0"/>
            </a:endParaRPr>
          </a:p>
        </p:txBody>
      </p:sp>
      <p:sp>
        <p:nvSpPr>
          <p:cNvPr id="73758" name="Rectangle 30"/>
          <p:cNvSpPr>
            <a:spLocks noChangeArrowheads="1"/>
          </p:cNvSpPr>
          <p:nvPr/>
        </p:nvSpPr>
        <p:spPr bwMode="auto">
          <a:xfrm>
            <a:off x="5965825" y="4476750"/>
            <a:ext cx="90488"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6</a:t>
            </a:r>
            <a:endParaRPr lang="en-US" sz="1400" dirty="0">
              <a:latin typeface="Tahoma" pitchFamily="34" charset="0"/>
            </a:endParaRPr>
          </a:p>
        </p:txBody>
      </p:sp>
      <p:sp>
        <p:nvSpPr>
          <p:cNvPr id="73759" name="Rectangle 31"/>
          <p:cNvSpPr>
            <a:spLocks noChangeArrowheads="1"/>
          </p:cNvSpPr>
          <p:nvPr/>
        </p:nvSpPr>
        <p:spPr bwMode="auto">
          <a:xfrm>
            <a:off x="5397500" y="4476750"/>
            <a:ext cx="90488"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5</a:t>
            </a:r>
            <a:endParaRPr lang="en-US" sz="1400" dirty="0">
              <a:latin typeface="Tahoma" pitchFamily="34" charset="0"/>
            </a:endParaRPr>
          </a:p>
        </p:txBody>
      </p:sp>
      <p:sp>
        <p:nvSpPr>
          <p:cNvPr id="73760" name="Rectangle 32"/>
          <p:cNvSpPr>
            <a:spLocks noChangeArrowheads="1"/>
          </p:cNvSpPr>
          <p:nvPr/>
        </p:nvSpPr>
        <p:spPr bwMode="auto">
          <a:xfrm>
            <a:off x="4827588" y="4476750"/>
            <a:ext cx="90487"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4</a:t>
            </a:r>
            <a:endParaRPr lang="en-US" sz="1400" dirty="0">
              <a:latin typeface="Tahoma" pitchFamily="34" charset="0"/>
            </a:endParaRPr>
          </a:p>
        </p:txBody>
      </p:sp>
      <p:sp>
        <p:nvSpPr>
          <p:cNvPr id="73761" name="Rectangle 33"/>
          <p:cNvSpPr>
            <a:spLocks noChangeArrowheads="1"/>
          </p:cNvSpPr>
          <p:nvPr/>
        </p:nvSpPr>
        <p:spPr bwMode="auto">
          <a:xfrm>
            <a:off x="4259263" y="4476750"/>
            <a:ext cx="90487"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3</a:t>
            </a:r>
            <a:endParaRPr lang="en-US" sz="1400" dirty="0">
              <a:latin typeface="Tahoma" pitchFamily="34" charset="0"/>
            </a:endParaRPr>
          </a:p>
        </p:txBody>
      </p:sp>
      <p:sp>
        <p:nvSpPr>
          <p:cNvPr id="73762" name="Rectangle 34"/>
          <p:cNvSpPr>
            <a:spLocks noChangeArrowheads="1"/>
          </p:cNvSpPr>
          <p:nvPr/>
        </p:nvSpPr>
        <p:spPr bwMode="auto">
          <a:xfrm>
            <a:off x="3689350" y="4476750"/>
            <a:ext cx="90488"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2</a:t>
            </a:r>
            <a:endParaRPr lang="en-US" sz="1400" dirty="0">
              <a:latin typeface="Tahoma" pitchFamily="34" charset="0"/>
            </a:endParaRPr>
          </a:p>
        </p:txBody>
      </p:sp>
      <p:sp>
        <p:nvSpPr>
          <p:cNvPr id="73763" name="Rectangle 35"/>
          <p:cNvSpPr>
            <a:spLocks noChangeArrowheads="1"/>
          </p:cNvSpPr>
          <p:nvPr/>
        </p:nvSpPr>
        <p:spPr bwMode="auto">
          <a:xfrm>
            <a:off x="3119438" y="4476750"/>
            <a:ext cx="90487"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1</a:t>
            </a:r>
            <a:endParaRPr lang="en-US" sz="1400" dirty="0">
              <a:latin typeface="Tahoma" pitchFamily="34" charset="0"/>
            </a:endParaRPr>
          </a:p>
        </p:txBody>
      </p:sp>
      <p:sp>
        <p:nvSpPr>
          <p:cNvPr id="73764" name="Rectangle 36"/>
          <p:cNvSpPr>
            <a:spLocks noChangeArrowheads="1"/>
          </p:cNvSpPr>
          <p:nvPr/>
        </p:nvSpPr>
        <p:spPr bwMode="auto">
          <a:xfrm>
            <a:off x="2438400" y="4476750"/>
            <a:ext cx="90488"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0</a:t>
            </a:r>
            <a:endParaRPr lang="en-US" sz="1400" dirty="0">
              <a:latin typeface="Tahoma" pitchFamily="34" charset="0"/>
            </a:endParaRPr>
          </a:p>
        </p:txBody>
      </p:sp>
      <p:sp>
        <p:nvSpPr>
          <p:cNvPr id="73765" name="Rectangle 37"/>
          <p:cNvSpPr>
            <a:spLocks noChangeArrowheads="1"/>
          </p:cNvSpPr>
          <p:nvPr/>
        </p:nvSpPr>
        <p:spPr bwMode="auto">
          <a:xfrm>
            <a:off x="2343150" y="1770063"/>
            <a:ext cx="182563" cy="169862"/>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19</a:t>
            </a:r>
            <a:endParaRPr lang="en-US" sz="1400" dirty="0">
              <a:latin typeface="Tahoma" pitchFamily="34" charset="0"/>
            </a:endParaRPr>
          </a:p>
        </p:txBody>
      </p:sp>
      <p:sp>
        <p:nvSpPr>
          <p:cNvPr id="73766" name="Rectangle 38"/>
          <p:cNvSpPr>
            <a:spLocks noChangeArrowheads="1"/>
          </p:cNvSpPr>
          <p:nvPr/>
        </p:nvSpPr>
        <p:spPr bwMode="auto">
          <a:xfrm>
            <a:off x="2343150" y="2041525"/>
            <a:ext cx="182563" cy="168275"/>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17</a:t>
            </a:r>
            <a:endParaRPr lang="en-US" sz="1400" dirty="0">
              <a:latin typeface="Tahoma" pitchFamily="34" charset="0"/>
            </a:endParaRPr>
          </a:p>
        </p:txBody>
      </p:sp>
      <p:sp>
        <p:nvSpPr>
          <p:cNvPr id="73767" name="Rectangle 39"/>
          <p:cNvSpPr>
            <a:spLocks noChangeArrowheads="1"/>
          </p:cNvSpPr>
          <p:nvPr/>
        </p:nvSpPr>
        <p:spPr bwMode="auto">
          <a:xfrm>
            <a:off x="2343150" y="2312988"/>
            <a:ext cx="182563" cy="169862"/>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15</a:t>
            </a:r>
            <a:endParaRPr lang="en-US" sz="1400" dirty="0">
              <a:latin typeface="Tahoma" pitchFamily="34" charset="0"/>
            </a:endParaRPr>
          </a:p>
        </p:txBody>
      </p:sp>
      <p:sp>
        <p:nvSpPr>
          <p:cNvPr id="73768" name="Rectangle 40"/>
          <p:cNvSpPr>
            <a:spLocks noChangeArrowheads="1"/>
          </p:cNvSpPr>
          <p:nvPr/>
        </p:nvSpPr>
        <p:spPr bwMode="auto">
          <a:xfrm>
            <a:off x="2343150" y="2582863"/>
            <a:ext cx="182563" cy="169862"/>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13</a:t>
            </a:r>
            <a:endParaRPr lang="en-US" sz="1400" dirty="0">
              <a:latin typeface="Tahoma" pitchFamily="34" charset="0"/>
            </a:endParaRPr>
          </a:p>
        </p:txBody>
      </p:sp>
      <p:sp>
        <p:nvSpPr>
          <p:cNvPr id="73769" name="Rectangle 41"/>
          <p:cNvSpPr>
            <a:spLocks noChangeArrowheads="1"/>
          </p:cNvSpPr>
          <p:nvPr/>
        </p:nvSpPr>
        <p:spPr bwMode="auto">
          <a:xfrm>
            <a:off x="2343150" y="2859088"/>
            <a:ext cx="182563" cy="169862"/>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11</a:t>
            </a:r>
            <a:endParaRPr lang="en-US" sz="1400" dirty="0">
              <a:latin typeface="Tahoma" pitchFamily="34" charset="0"/>
            </a:endParaRPr>
          </a:p>
        </p:txBody>
      </p:sp>
      <p:sp>
        <p:nvSpPr>
          <p:cNvPr id="73770" name="Rectangle 42"/>
          <p:cNvSpPr>
            <a:spLocks noChangeArrowheads="1"/>
          </p:cNvSpPr>
          <p:nvPr/>
        </p:nvSpPr>
        <p:spPr bwMode="auto">
          <a:xfrm>
            <a:off x="2430463" y="3132138"/>
            <a:ext cx="90487" cy="169862"/>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9</a:t>
            </a:r>
            <a:endParaRPr lang="en-US" sz="1400" dirty="0">
              <a:latin typeface="Tahoma" pitchFamily="34" charset="0"/>
            </a:endParaRPr>
          </a:p>
        </p:txBody>
      </p:sp>
      <p:sp>
        <p:nvSpPr>
          <p:cNvPr id="73771" name="Rectangle 43"/>
          <p:cNvSpPr>
            <a:spLocks noChangeArrowheads="1"/>
          </p:cNvSpPr>
          <p:nvPr/>
        </p:nvSpPr>
        <p:spPr bwMode="auto">
          <a:xfrm>
            <a:off x="2430463" y="3402013"/>
            <a:ext cx="90487" cy="169862"/>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7</a:t>
            </a:r>
            <a:endParaRPr lang="en-US" sz="1400" dirty="0">
              <a:latin typeface="Tahoma" pitchFamily="34" charset="0"/>
            </a:endParaRPr>
          </a:p>
        </p:txBody>
      </p:sp>
      <p:sp>
        <p:nvSpPr>
          <p:cNvPr id="73772" name="Rectangle 44"/>
          <p:cNvSpPr>
            <a:spLocks noChangeArrowheads="1"/>
          </p:cNvSpPr>
          <p:nvPr/>
        </p:nvSpPr>
        <p:spPr bwMode="auto">
          <a:xfrm>
            <a:off x="2430463" y="3678238"/>
            <a:ext cx="90487" cy="169862"/>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5</a:t>
            </a:r>
            <a:endParaRPr lang="en-US" sz="1400" dirty="0">
              <a:latin typeface="Tahoma" pitchFamily="34" charset="0"/>
            </a:endParaRPr>
          </a:p>
        </p:txBody>
      </p:sp>
      <p:sp>
        <p:nvSpPr>
          <p:cNvPr id="73773" name="Rectangle 45"/>
          <p:cNvSpPr>
            <a:spLocks noChangeArrowheads="1"/>
          </p:cNvSpPr>
          <p:nvPr/>
        </p:nvSpPr>
        <p:spPr bwMode="auto">
          <a:xfrm>
            <a:off x="1182688" y="947738"/>
            <a:ext cx="1247775" cy="861774"/>
          </a:xfrm>
          <a:prstGeom prst="rect">
            <a:avLst/>
          </a:prstGeom>
          <a:noFill/>
          <a:ln w="9525">
            <a:noFill/>
            <a:miter lim="800000"/>
            <a:headEnd/>
            <a:tailEnd/>
          </a:ln>
        </p:spPr>
        <p:txBody>
          <a:bodyPr lIns="0" tIns="0" rIns="0" bIns="0">
            <a:spAutoFit/>
          </a:bodyPr>
          <a:lstStyle/>
          <a:p>
            <a:pPr marL="1588" indent="-1588" algn="ctr"/>
            <a:r>
              <a:rPr lang="en-US" sz="1400" dirty="0">
                <a:solidFill>
                  <a:srgbClr val="000000"/>
                </a:solidFill>
                <a:latin typeface="Myriad Pro" pitchFamily="34" charset="0"/>
              </a:rPr>
              <a:t>Marginal product of labor (bushels per worker)</a:t>
            </a:r>
            <a:endParaRPr lang="en-US" sz="1400" dirty="0">
              <a:latin typeface="Tahoma" pitchFamily="34" charset="0"/>
            </a:endParaRPr>
          </a:p>
        </p:txBody>
      </p:sp>
      <p:sp>
        <p:nvSpPr>
          <p:cNvPr id="73774" name="Rectangle 46"/>
          <p:cNvSpPr>
            <a:spLocks noChangeArrowheads="1"/>
          </p:cNvSpPr>
          <p:nvPr/>
        </p:nvSpPr>
        <p:spPr bwMode="auto">
          <a:xfrm>
            <a:off x="5286501" y="4725988"/>
            <a:ext cx="2107949" cy="215444"/>
          </a:xfrm>
          <a:prstGeom prst="rect">
            <a:avLst/>
          </a:prstGeom>
          <a:noFill/>
          <a:ln w="9525">
            <a:noFill/>
            <a:miter lim="800000"/>
            <a:headEnd/>
            <a:tailEnd/>
          </a:ln>
        </p:spPr>
        <p:txBody>
          <a:bodyPr wrap="none" lIns="0" tIns="0" rIns="0" bIns="0">
            <a:spAutoFit/>
          </a:bodyPr>
          <a:lstStyle/>
          <a:p>
            <a:pPr marL="1588" indent="-1588" algn="ctr"/>
            <a:r>
              <a:rPr lang="en-US" sz="1400" dirty="0">
                <a:solidFill>
                  <a:srgbClr val="000000"/>
                </a:solidFill>
                <a:latin typeface="Myriad Pro" pitchFamily="34" charset="0"/>
              </a:rPr>
              <a:t>Quantity of labor (workers)</a:t>
            </a:r>
            <a:endParaRPr lang="en-US" sz="1400" dirty="0">
              <a:latin typeface="Tahoma" pitchFamily="34" charset="0"/>
            </a:endParaRPr>
          </a:p>
        </p:txBody>
      </p:sp>
      <p:sp>
        <p:nvSpPr>
          <p:cNvPr id="73775" name="Freeform 47"/>
          <p:cNvSpPr>
            <a:spLocks/>
          </p:cNvSpPr>
          <p:nvPr/>
        </p:nvSpPr>
        <p:spPr bwMode="auto">
          <a:xfrm>
            <a:off x="2592388" y="906463"/>
            <a:ext cx="4556125" cy="3543300"/>
          </a:xfrm>
          <a:custGeom>
            <a:avLst/>
            <a:gdLst/>
            <a:ahLst/>
            <a:cxnLst>
              <a:cxn ang="0">
                <a:pos x="2277" y="1720"/>
              </a:cxn>
              <a:cxn ang="0">
                <a:pos x="0" y="1720"/>
              </a:cxn>
              <a:cxn ang="0">
                <a:pos x="0" y="0"/>
              </a:cxn>
            </a:cxnLst>
            <a:rect l="0" t="0" r="r" b="b"/>
            <a:pathLst>
              <a:path w="2277" h="1720">
                <a:moveTo>
                  <a:pt x="2277" y="1720"/>
                </a:moveTo>
                <a:lnTo>
                  <a:pt x="0" y="1720"/>
                </a:lnTo>
                <a:lnTo>
                  <a:pt x="0" y="0"/>
                </a:lnTo>
              </a:path>
            </a:pathLst>
          </a:custGeom>
          <a:noFill/>
          <a:ln w="7938" cap="flat">
            <a:solidFill>
              <a:srgbClr val="000000"/>
            </a:solidFill>
            <a:prstDash val="solid"/>
            <a:miter lim="800000"/>
            <a:headEnd/>
            <a:tailEnd/>
          </a:ln>
        </p:spPr>
        <p:txBody>
          <a:bodyPr/>
          <a:lstStyle/>
          <a:p>
            <a:endParaRPr lang="en-US" dirty="0"/>
          </a:p>
        </p:txBody>
      </p:sp>
      <p:sp>
        <p:nvSpPr>
          <p:cNvPr id="73776" name="Oval 48"/>
          <p:cNvSpPr>
            <a:spLocks noChangeArrowheads="1"/>
          </p:cNvSpPr>
          <p:nvPr/>
        </p:nvSpPr>
        <p:spPr bwMode="auto">
          <a:xfrm>
            <a:off x="2828925" y="1806575"/>
            <a:ext cx="93663" cy="96838"/>
          </a:xfrm>
          <a:prstGeom prst="ellipse">
            <a:avLst/>
          </a:prstGeom>
          <a:solidFill>
            <a:srgbClr val="000000"/>
          </a:solidFill>
          <a:ln w="9525">
            <a:noFill/>
            <a:round/>
            <a:headEnd/>
            <a:tailEnd/>
          </a:ln>
        </p:spPr>
        <p:txBody>
          <a:bodyPr/>
          <a:lstStyle/>
          <a:p>
            <a:endParaRPr lang="en-US" dirty="0"/>
          </a:p>
        </p:txBody>
      </p:sp>
      <p:sp>
        <p:nvSpPr>
          <p:cNvPr id="73777" name="Oval 49"/>
          <p:cNvSpPr>
            <a:spLocks noChangeArrowheads="1"/>
          </p:cNvSpPr>
          <p:nvPr/>
        </p:nvSpPr>
        <p:spPr bwMode="auto">
          <a:xfrm>
            <a:off x="3402013" y="2078038"/>
            <a:ext cx="93662" cy="100012"/>
          </a:xfrm>
          <a:prstGeom prst="ellipse">
            <a:avLst/>
          </a:prstGeom>
          <a:solidFill>
            <a:srgbClr val="000000"/>
          </a:solidFill>
          <a:ln w="9525">
            <a:noFill/>
            <a:round/>
            <a:headEnd/>
            <a:tailEnd/>
          </a:ln>
        </p:spPr>
        <p:txBody>
          <a:bodyPr/>
          <a:lstStyle/>
          <a:p>
            <a:endParaRPr lang="en-US" dirty="0"/>
          </a:p>
        </p:txBody>
      </p:sp>
      <p:sp>
        <p:nvSpPr>
          <p:cNvPr id="73778" name="Oval 50"/>
          <p:cNvSpPr>
            <a:spLocks noChangeArrowheads="1"/>
          </p:cNvSpPr>
          <p:nvPr/>
        </p:nvSpPr>
        <p:spPr bwMode="auto">
          <a:xfrm>
            <a:off x="3970338" y="2352675"/>
            <a:ext cx="93662" cy="96838"/>
          </a:xfrm>
          <a:prstGeom prst="ellipse">
            <a:avLst/>
          </a:prstGeom>
          <a:solidFill>
            <a:srgbClr val="000000"/>
          </a:solidFill>
          <a:ln w="9525">
            <a:noFill/>
            <a:round/>
            <a:headEnd/>
            <a:tailEnd/>
          </a:ln>
        </p:spPr>
        <p:txBody>
          <a:bodyPr/>
          <a:lstStyle/>
          <a:p>
            <a:endParaRPr lang="en-US" dirty="0"/>
          </a:p>
        </p:txBody>
      </p:sp>
      <p:sp>
        <p:nvSpPr>
          <p:cNvPr id="73779" name="Oval 51"/>
          <p:cNvSpPr>
            <a:spLocks noChangeArrowheads="1"/>
          </p:cNvSpPr>
          <p:nvPr/>
        </p:nvSpPr>
        <p:spPr bwMode="auto">
          <a:xfrm>
            <a:off x="4540250" y="2624138"/>
            <a:ext cx="95250" cy="96837"/>
          </a:xfrm>
          <a:prstGeom prst="ellipse">
            <a:avLst/>
          </a:prstGeom>
          <a:solidFill>
            <a:srgbClr val="000000"/>
          </a:solidFill>
          <a:ln w="9525">
            <a:noFill/>
            <a:round/>
            <a:headEnd/>
            <a:tailEnd/>
          </a:ln>
        </p:spPr>
        <p:txBody>
          <a:bodyPr/>
          <a:lstStyle/>
          <a:p>
            <a:endParaRPr lang="en-US" dirty="0"/>
          </a:p>
        </p:txBody>
      </p:sp>
      <p:sp>
        <p:nvSpPr>
          <p:cNvPr id="73780" name="Oval 52"/>
          <p:cNvSpPr>
            <a:spLocks noChangeArrowheads="1"/>
          </p:cNvSpPr>
          <p:nvPr/>
        </p:nvSpPr>
        <p:spPr bwMode="auto">
          <a:xfrm>
            <a:off x="5108575" y="2897188"/>
            <a:ext cx="93663" cy="98425"/>
          </a:xfrm>
          <a:prstGeom prst="ellipse">
            <a:avLst/>
          </a:prstGeom>
          <a:solidFill>
            <a:srgbClr val="000000"/>
          </a:solidFill>
          <a:ln w="9525">
            <a:noFill/>
            <a:round/>
            <a:headEnd/>
            <a:tailEnd/>
          </a:ln>
        </p:spPr>
        <p:txBody>
          <a:bodyPr/>
          <a:lstStyle/>
          <a:p>
            <a:endParaRPr lang="en-US" dirty="0"/>
          </a:p>
        </p:txBody>
      </p:sp>
      <p:sp>
        <p:nvSpPr>
          <p:cNvPr id="73781" name="Oval 53"/>
          <p:cNvSpPr>
            <a:spLocks noChangeArrowheads="1"/>
          </p:cNvSpPr>
          <p:nvPr/>
        </p:nvSpPr>
        <p:spPr bwMode="auto">
          <a:xfrm>
            <a:off x="5680075" y="3175000"/>
            <a:ext cx="93663" cy="96838"/>
          </a:xfrm>
          <a:prstGeom prst="ellipse">
            <a:avLst/>
          </a:prstGeom>
          <a:solidFill>
            <a:srgbClr val="000000"/>
          </a:solidFill>
          <a:ln w="9525">
            <a:noFill/>
            <a:round/>
            <a:headEnd/>
            <a:tailEnd/>
          </a:ln>
        </p:spPr>
        <p:txBody>
          <a:bodyPr/>
          <a:lstStyle/>
          <a:p>
            <a:endParaRPr lang="en-US" dirty="0"/>
          </a:p>
        </p:txBody>
      </p:sp>
      <p:sp>
        <p:nvSpPr>
          <p:cNvPr id="73782" name="Oval 54"/>
          <p:cNvSpPr>
            <a:spLocks noChangeArrowheads="1"/>
          </p:cNvSpPr>
          <p:nvPr/>
        </p:nvSpPr>
        <p:spPr bwMode="auto">
          <a:xfrm>
            <a:off x="6246813" y="3446463"/>
            <a:ext cx="93662" cy="98425"/>
          </a:xfrm>
          <a:prstGeom prst="ellipse">
            <a:avLst/>
          </a:prstGeom>
          <a:solidFill>
            <a:srgbClr val="000000"/>
          </a:solidFill>
          <a:ln w="9525">
            <a:noFill/>
            <a:round/>
            <a:headEnd/>
            <a:tailEnd/>
          </a:ln>
        </p:spPr>
        <p:txBody>
          <a:bodyPr/>
          <a:lstStyle/>
          <a:p>
            <a:endParaRPr lang="en-US" dirty="0"/>
          </a:p>
        </p:txBody>
      </p:sp>
      <p:sp>
        <p:nvSpPr>
          <p:cNvPr id="73783" name="Oval 55"/>
          <p:cNvSpPr>
            <a:spLocks noChangeArrowheads="1"/>
          </p:cNvSpPr>
          <p:nvPr/>
        </p:nvSpPr>
        <p:spPr bwMode="auto">
          <a:xfrm>
            <a:off x="6818313" y="3721100"/>
            <a:ext cx="93662" cy="96838"/>
          </a:xfrm>
          <a:prstGeom prst="ellipse">
            <a:avLst/>
          </a:prstGeom>
          <a:solidFill>
            <a:srgbClr val="000000"/>
          </a:solidFill>
          <a:ln w="9525">
            <a:noFill/>
            <a:round/>
            <a:headEnd/>
            <a:tailEnd/>
          </a:ln>
        </p:spPr>
        <p:txBody>
          <a:bodyPr/>
          <a:lstStyle/>
          <a:p>
            <a:endParaRPr lang="en-US" dirty="0"/>
          </a:p>
        </p:txBody>
      </p:sp>
      <p:sp>
        <p:nvSpPr>
          <p:cNvPr id="73784" name="Freeform 56"/>
          <p:cNvSpPr>
            <a:spLocks/>
          </p:cNvSpPr>
          <p:nvPr/>
        </p:nvSpPr>
        <p:spPr bwMode="auto">
          <a:xfrm>
            <a:off x="4687888" y="1573213"/>
            <a:ext cx="1584325" cy="788987"/>
          </a:xfrm>
          <a:custGeom>
            <a:avLst/>
            <a:gdLst/>
            <a:ahLst/>
            <a:cxnLst>
              <a:cxn ang="0">
                <a:pos x="321" y="80"/>
              </a:cxn>
              <a:cxn ang="0">
                <a:pos x="305" y="96"/>
              </a:cxn>
              <a:cxn ang="0">
                <a:pos x="16" y="96"/>
              </a:cxn>
              <a:cxn ang="0">
                <a:pos x="0" y="80"/>
              </a:cxn>
              <a:cxn ang="0">
                <a:pos x="0" y="16"/>
              </a:cxn>
              <a:cxn ang="0">
                <a:pos x="16" y="0"/>
              </a:cxn>
              <a:cxn ang="0">
                <a:pos x="305" y="0"/>
              </a:cxn>
              <a:cxn ang="0">
                <a:pos x="321" y="16"/>
              </a:cxn>
              <a:cxn ang="0">
                <a:pos x="321" y="80"/>
              </a:cxn>
            </a:cxnLst>
            <a:rect l="0" t="0" r="r" b="b"/>
            <a:pathLst>
              <a:path w="321" h="96">
                <a:moveTo>
                  <a:pt x="321" y="80"/>
                </a:moveTo>
                <a:cubicBezTo>
                  <a:pt x="321" y="88"/>
                  <a:pt x="314" y="96"/>
                  <a:pt x="305" y="96"/>
                </a:cubicBezTo>
                <a:cubicBezTo>
                  <a:pt x="16" y="96"/>
                  <a:pt x="16" y="96"/>
                  <a:pt x="16" y="96"/>
                </a:cubicBezTo>
                <a:cubicBezTo>
                  <a:pt x="7" y="96"/>
                  <a:pt x="0" y="88"/>
                  <a:pt x="0" y="80"/>
                </a:cubicBezTo>
                <a:cubicBezTo>
                  <a:pt x="0" y="16"/>
                  <a:pt x="0" y="16"/>
                  <a:pt x="0" y="16"/>
                </a:cubicBezTo>
                <a:cubicBezTo>
                  <a:pt x="0" y="7"/>
                  <a:pt x="7" y="0"/>
                  <a:pt x="16" y="0"/>
                </a:cubicBezTo>
                <a:cubicBezTo>
                  <a:pt x="305" y="0"/>
                  <a:pt x="305" y="0"/>
                  <a:pt x="305" y="0"/>
                </a:cubicBezTo>
                <a:cubicBezTo>
                  <a:pt x="314" y="0"/>
                  <a:pt x="321" y="7"/>
                  <a:pt x="321" y="16"/>
                </a:cubicBezTo>
                <a:lnTo>
                  <a:pt x="321" y="80"/>
                </a:lnTo>
                <a:close/>
              </a:path>
            </a:pathLst>
          </a:custGeom>
          <a:solidFill>
            <a:srgbClr val="D7E2E0"/>
          </a:solidFill>
          <a:ln w="9525">
            <a:noFill/>
            <a:round/>
            <a:headEnd/>
            <a:tailEnd/>
          </a:ln>
        </p:spPr>
        <p:txBody>
          <a:bodyPr/>
          <a:lstStyle/>
          <a:p>
            <a:endParaRPr lang="en-US" dirty="0"/>
          </a:p>
        </p:txBody>
      </p:sp>
      <p:sp>
        <p:nvSpPr>
          <p:cNvPr id="73785" name="Rectangle 57"/>
          <p:cNvSpPr>
            <a:spLocks noChangeArrowheads="1"/>
          </p:cNvSpPr>
          <p:nvPr/>
        </p:nvSpPr>
        <p:spPr bwMode="auto">
          <a:xfrm>
            <a:off x="4724400" y="1628900"/>
            <a:ext cx="1509713" cy="646331"/>
          </a:xfrm>
          <a:prstGeom prst="rect">
            <a:avLst/>
          </a:prstGeom>
          <a:noFill/>
          <a:ln w="9525">
            <a:noFill/>
            <a:miter lim="800000"/>
            <a:headEnd/>
            <a:tailEnd/>
          </a:ln>
        </p:spPr>
        <p:txBody>
          <a:bodyPr lIns="0" tIns="0" rIns="0" bIns="0">
            <a:spAutoFit/>
          </a:bodyPr>
          <a:lstStyle/>
          <a:p>
            <a:pPr marL="1588" indent="-1588" algn="ctr"/>
            <a:r>
              <a:rPr lang="en-US" sz="1400" dirty="0">
                <a:solidFill>
                  <a:srgbClr val="000000"/>
                </a:solidFill>
                <a:latin typeface="Myriad Pro" pitchFamily="34" charset="0"/>
              </a:rPr>
              <a:t>There are diminishing returns to labor.</a:t>
            </a:r>
            <a:endParaRPr lang="en-US" sz="1400" dirty="0">
              <a:latin typeface="Tahoma" pitchFamily="34" charset="0"/>
            </a:endParaRPr>
          </a:p>
        </p:txBody>
      </p:sp>
      <p:sp>
        <p:nvSpPr>
          <p:cNvPr id="73786" name="Line 58"/>
          <p:cNvSpPr>
            <a:spLocks noChangeShapeType="1"/>
          </p:cNvSpPr>
          <p:nvPr/>
        </p:nvSpPr>
        <p:spPr bwMode="auto">
          <a:xfrm>
            <a:off x="2592388" y="2400300"/>
            <a:ext cx="114300" cy="0"/>
          </a:xfrm>
          <a:prstGeom prst="line">
            <a:avLst/>
          </a:prstGeom>
          <a:noFill/>
          <a:ln w="7938">
            <a:solidFill>
              <a:srgbClr val="000000"/>
            </a:solidFill>
            <a:miter lim="800000"/>
            <a:headEnd/>
            <a:tailEnd/>
          </a:ln>
        </p:spPr>
        <p:txBody>
          <a:bodyPr/>
          <a:lstStyle/>
          <a:p>
            <a:endParaRPr lang="en-US" dirty="0"/>
          </a:p>
        </p:txBody>
      </p:sp>
      <p:sp>
        <p:nvSpPr>
          <p:cNvPr id="73787" name="Line 59"/>
          <p:cNvSpPr>
            <a:spLocks noChangeShapeType="1"/>
          </p:cNvSpPr>
          <p:nvPr/>
        </p:nvSpPr>
        <p:spPr bwMode="auto">
          <a:xfrm>
            <a:off x="2589213" y="2668588"/>
            <a:ext cx="112712" cy="0"/>
          </a:xfrm>
          <a:prstGeom prst="line">
            <a:avLst/>
          </a:prstGeom>
          <a:noFill/>
          <a:ln w="7938">
            <a:solidFill>
              <a:srgbClr val="000000"/>
            </a:solidFill>
            <a:miter lim="800000"/>
            <a:headEnd/>
            <a:tailEnd/>
          </a:ln>
        </p:spPr>
        <p:txBody>
          <a:bodyPr/>
          <a:lstStyle/>
          <a:p>
            <a:endParaRPr lang="en-US" dirty="0"/>
          </a:p>
        </p:txBody>
      </p:sp>
      <p:sp>
        <p:nvSpPr>
          <p:cNvPr id="73788" name="Line 60"/>
          <p:cNvSpPr>
            <a:spLocks noChangeShapeType="1"/>
          </p:cNvSpPr>
          <p:nvPr/>
        </p:nvSpPr>
        <p:spPr bwMode="auto">
          <a:xfrm>
            <a:off x="2592388" y="3228975"/>
            <a:ext cx="114300" cy="0"/>
          </a:xfrm>
          <a:prstGeom prst="line">
            <a:avLst/>
          </a:prstGeom>
          <a:noFill/>
          <a:ln w="7938">
            <a:solidFill>
              <a:srgbClr val="000000"/>
            </a:solidFill>
            <a:miter lim="800000"/>
            <a:headEnd/>
            <a:tailEnd/>
          </a:ln>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85"/>
                                        </p:tgtEl>
                                        <p:attrNameLst>
                                          <p:attrName>style.visibility</p:attrName>
                                        </p:attrNameLst>
                                      </p:cBhvr>
                                      <p:to>
                                        <p:strVal val="visible"/>
                                      </p:to>
                                    </p:set>
                                    <p:animEffect transition="in" filter="wipe(left)">
                                      <p:cBhvr>
                                        <p:cTn id="7" dur="500"/>
                                        <p:tgtEl>
                                          <p:spTgt spid="7378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3784"/>
                                        </p:tgtEl>
                                        <p:attrNameLst>
                                          <p:attrName>style.visibility</p:attrName>
                                        </p:attrNameLst>
                                      </p:cBhvr>
                                      <p:to>
                                        <p:strVal val="visible"/>
                                      </p:to>
                                    </p:set>
                                    <p:animEffect transition="in" filter="wipe(left)">
                                      <p:cBhvr>
                                        <p:cTn id="10" dur="500"/>
                                        <p:tgtEl>
                                          <p:spTgt spid="7378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8856"/>
                                        </p:tgtEl>
                                        <p:attrNameLst>
                                          <p:attrName>style.visibility</p:attrName>
                                        </p:attrNameLst>
                                      </p:cBhvr>
                                      <p:to>
                                        <p:strVal val="visible"/>
                                      </p:to>
                                    </p:set>
                                    <p:animEffect transition="in" filter="wipe(up)">
                                      <p:cBhvr>
                                        <p:cTn id="15" dur="500"/>
                                        <p:tgtEl>
                                          <p:spTgt spid="78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6" grpId="0" animBg="1"/>
      <p:bldP spid="73784" grpId="0" animBg="1"/>
      <p:bldP spid="7378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82" name="Text Box 10"/>
          <p:cNvSpPr txBox="1">
            <a:spLocks noChangeArrowheads="1"/>
          </p:cNvSpPr>
          <p:nvPr/>
        </p:nvSpPr>
        <p:spPr bwMode="auto">
          <a:xfrm>
            <a:off x="899592" y="4509120"/>
            <a:ext cx="3672408" cy="1781944"/>
          </a:xfrm>
          <a:prstGeom prst="rect">
            <a:avLst/>
          </a:prstGeom>
          <a:solidFill>
            <a:schemeClr val="accent5">
              <a:lumMod val="20000"/>
              <a:lumOff val="80000"/>
            </a:schemeClr>
          </a:solidFill>
          <a:ln w="12700" algn="ctr">
            <a:noFill/>
            <a:miter lim="800000"/>
            <a:headEnd/>
            <a:tailEnd type="none" w="sm" len="lg"/>
          </a:ln>
        </p:spPr>
        <p:txBody>
          <a:bodyPr anchor="ctr"/>
          <a:lstStyle/>
          <a:p>
            <a:pPr marL="1588" indent="-1588" algn="ctr">
              <a:lnSpc>
                <a:spcPct val="100000"/>
              </a:lnSpc>
              <a:spcBef>
                <a:spcPct val="20000"/>
              </a:spcBef>
            </a:pPr>
            <a:r>
              <a:rPr lang="en-US" dirty="0">
                <a:solidFill>
                  <a:srgbClr val="0033CC"/>
                </a:solidFill>
              </a:rPr>
              <a:t>With more land, each worker can produce more wheat. So an increase in the fixed input shifts the total product curve up from </a:t>
            </a:r>
            <a:r>
              <a:rPr lang="en-US" i="1" dirty="0">
                <a:solidFill>
                  <a:srgbClr val="0033CC"/>
                </a:solidFill>
              </a:rPr>
              <a:t>TP</a:t>
            </a:r>
            <a:r>
              <a:rPr lang="en-US" baseline="-25000" dirty="0">
                <a:solidFill>
                  <a:srgbClr val="0033CC"/>
                </a:solidFill>
              </a:rPr>
              <a:t>10</a:t>
            </a:r>
            <a:r>
              <a:rPr lang="en-US" dirty="0">
                <a:solidFill>
                  <a:srgbClr val="0033CC"/>
                </a:solidFill>
              </a:rPr>
              <a:t> to </a:t>
            </a:r>
            <a:r>
              <a:rPr lang="en-US" i="1" dirty="0">
                <a:solidFill>
                  <a:srgbClr val="0033CC"/>
                </a:solidFill>
              </a:rPr>
              <a:t>TP</a:t>
            </a:r>
            <a:r>
              <a:rPr lang="en-US" baseline="-25000" dirty="0">
                <a:solidFill>
                  <a:srgbClr val="0033CC"/>
                </a:solidFill>
              </a:rPr>
              <a:t>20</a:t>
            </a:r>
            <a:r>
              <a:rPr lang="en-US" dirty="0">
                <a:solidFill>
                  <a:srgbClr val="0033CC"/>
                </a:solidFill>
              </a:rPr>
              <a:t>.</a:t>
            </a:r>
          </a:p>
        </p:txBody>
      </p:sp>
      <p:sp>
        <p:nvSpPr>
          <p:cNvPr id="79883" name="Text Box 11"/>
          <p:cNvSpPr txBox="1">
            <a:spLocks noChangeArrowheads="1"/>
          </p:cNvSpPr>
          <p:nvPr/>
        </p:nvSpPr>
        <p:spPr bwMode="auto">
          <a:xfrm>
            <a:off x="5084068" y="4509120"/>
            <a:ext cx="3862884" cy="1800200"/>
          </a:xfrm>
          <a:prstGeom prst="rect">
            <a:avLst/>
          </a:prstGeom>
          <a:solidFill>
            <a:schemeClr val="accent5">
              <a:lumMod val="20000"/>
              <a:lumOff val="80000"/>
            </a:schemeClr>
          </a:solidFill>
          <a:ln w="12700" algn="ctr">
            <a:noFill/>
            <a:miter lim="800000"/>
            <a:headEnd/>
            <a:tailEnd type="none" w="sm" len="lg"/>
          </a:ln>
        </p:spPr>
        <p:txBody>
          <a:bodyPr/>
          <a:lstStyle/>
          <a:p>
            <a:pPr marL="1588" indent="-1588" algn="ctr">
              <a:lnSpc>
                <a:spcPct val="100000"/>
              </a:lnSpc>
              <a:spcBef>
                <a:spcPct val="20000"/>
              </a:spcBef>
            </a:pPr>
            <a:r>
              <a:rPr lang="en-US" dirty="0">
                <a:solidFill>
                  <a:srgbClr val="0033CC"/>
                </a:solidFill>
              </a:rPr>
              <a:t>This shift also implies that the marginal product of each worker is higher when the farm is larger. As a result, an increase in acreage also shifts the marginal product of labor curve up from </a:t>
            </a:r>
            <a:r>
              <a:rPr lang="en-US" i="1" dirty="0">
                <a:solidFill>
                  <a:srgbClr val="0033CC"/>
                </a:solidFill>
              </a:rPr>
              <a:t>MPL</a:t>
            </a:r>
            <a:r>
              <a:rPr lang="en-US" baseline="-25000" dirty="0">
                <a:solidFill>
                  <a:srgbClr val="0033CC"/>
                </a:solidFill>
              </a:rPr>
              <a:t>10</a:t>
            </a:r>
            <a:r>
              <a:rPr lang="en-US" dirty="0">
                <a:solidFill>
                  <a:srgbClr val="0033CC"/>
                </a:solidFill>
              </a:rPr>
              <a:t> to </a:t>
            </a:r>
            <a:r>
              <a:rPr lang="en-US" i="1" dirty="0">
                <a:solidFill>
                  <a:srgbClr val="0033CC"/>
                </a:solidFill>
              </a:rPr>
              <a:t>MPL</a:t>
            </a:r>
            <a:r>
              <a:rPr lang="en-US" baseline="-25000" dirty="0">
                <a:solidFill>
                  <a:srgbClr val="0033CC"/>
                </a:solidFill>
              </a:rPr>
              <a:t>20</a:t>
            </a:r>
            <a:r>
              <a:rPr lang="en-US" dirty="0">
                <a:solidFill>
                  <a:srgbClr val="0033CC"/>
                </a:solidFill>
              </a:rPr>
              <a:t>.</a:t>
            </a:r>
          </a:p>
        </p:txBody>
      </p:sp>
      <p:sp>
        <p:nvSpPr>
          <p:cNvPr id="74878" name="Rectangle 126"/>
          <p:cNvSpPr>
            <a:spLocks noChangeArrowheads="1"/>
          </p:cNvSpPr>
          <p:nvPr/>
        </p:nvSpPr>
        <p:spPr bwMode="auto">
          <a:xfrm>
            <a:off x="1490464" y="3962400"/>
            <a:ext cx="2326727" cy="246221"/>
          </a:xfrm>
          <a:prstGeom prst="rect">
            <a:avLst/>
          </a:prstGeom>
          <a:noFill/>
          <a:ln w="9525">
            <a:noFill/>
            <a:miter lim="800000"/>
            <a:headEnd/>
            <a:tailEnd/>
          </a:ln>
        </p:spPr>
        <p:txBody>
          <a:bodyPr wrap="none" lIns="0" tIns="0" rIns="0" bIns="0">
            <a:spAutoFit/>
          </a:bodyPr>
          <a:lstStyle/>
          <a:p>
            <a:pPr marL="1588" indent="-1588" algn="ctr"/>
            <a:r>
              <a:rPr lang="en-US" sz="1400" b="1" dirty="0">
                <a:solidFill>
                  <a:srgbClr val="000000"/>
                </a:solidFill>
                <a:latin typeface="Myriad Pro" pitchFamily="34" charset="0"/>
              </a:rPr>
              <a:t>(a) </a:t>
            </a:r>
            <a:r>
              <a:rPr lang="en-US" sz="1600" b="1" dirty="0">
                <a:solidFill>
                  <a:srgbClr val="000000"/>
                </a:solidFill>
                <a:latin typeface="Myriad Pro" pitchFamily="34" charset="0"/>
              </a:rPr>
              <a:t>Total Product Curves</a:t>
            </a:r>
            <a:endParaRPr lang="en-US" sz="1600" b="1" dirty="0">
              <a:latin typeface="Tahoma" pitchFamily="34" charset="0"/>
            </a:endParaRPr>
          </a:p>
        </p:txBody>
      </p:sp>
      <p:sp>
        <p:nvSpPr>
          <p:cNvPr id="74879" name="Rectangle 127"/>
          <p:cNvSpPr>
            <a:spLocks noChangeArrowheads="1"/>
          </p:cNvSpPr>
          <p:nvPr/>
        </p:nvSpPr>
        <p:spPr bwMode="auto">
          <a:xfrm>
            <a:off x="6062464" y="3962400"/>
            <a:ext cx="2705869" cy="246221"/>
          </a:xfrm>
          <a:prstGeom prst="rect">
            <a:avLst/>
          </a:prstGeom>
          <a:noFill/>
          <a:ln w="9525">
            <a:noFill/>
            <a:miter lim="800000"/>
            <a:headEnd/>
            <a:tailEnd/>
          </a:ln>
        </p:spPr>
        <p:txBody>
          <a:bodyPr wrap="none" lIns="0" tIns="0" rIns="0" bIns="0">
            <a:spAutoFit/>
          </a:bodyPr>
          <a:lstStyle/>
          <a:p>
            <a:pPr marL="1588" indent="-1588" algn="ctr"/>
            <a:r>
              <a:rPr lang="en-US" sz="1400" b="1" dirty="0">
                <a:solidFill>
                  <a:srgbClr val="000000"/>
                </a:solidFill>
                <a:latin typeface="Myriad Pro" pitchFamily="34" charset="0"/>
              </a:rPr>
              <a:t>(b) </a:t>
            </a:r>
            <a:r>
              <a:rPr lang="en-US" sz="1600" b="1" dirty="0">
                <a:solidFill>
                  <a:srgbClr val="000000"/>
                </a:solidFill>
                <a:latin typeface="Myriad Pro" pitchFamily="34" charset="0"/>
              </a:rPr>
              <a:t>Marginal Product Curves</a:t>
            </a:r>
            <a:endParaRPr lang="en-US" sz="1600" b="1" dirty="0">
              <a:latin typeface="Tahoma" pitchFamily="34" charset="0"/>
            </a:endParaRPr>
          </a:p>
        </p:txBody>
      </p:sp>
      <p:sp>
        <p:nvSpPr>
          <p:cNvPr id="74884" name="Rectangle 132"/>
          <p:cNvSpPr>
            <a:spLocks noChangeArrowheads="1"/>
          </p:cNvSpPr>
          <p:nvPr/>
        </p:nvSpPr>
        <p:spPr bwMode="auto">
          <a:xfrm>
            <a:off x="4283968" y="836712"/>
            <a:ext cx="1600200" cy="861774"/>
          </a:xfrm>
          <a:prstGeom prst="rect">
            <a:avLst/>
          </a:prstGeom>
          <a:noFill/>
          <a:ln w="9525">
            <a:noFill/>
            <a:miter lim="800000"/>
            <a:headEnd/>
            <a:tailEnd/>
          </a:ln>
        </p:spPr>
        <p:txBody>
          <a:bodyPr lIns="0" tIns="0" rIns="0" bIns="0">
            <a:spAutoFit/>
          </a:bodyPr>
          <a:lstStyle/>
          <a:p>
            <a:pPr marL="1588" indent="-1588" algn="ctr">
              <a:spcBef>
                <a:spcPct val="0"/>
              </a:spcBef>
            </a:pPr>
            <a:r>
              <a:rPr lang="en-US" sz="1400" dirty="0">
                <a:solidFill>
                  <a:srgbClr val="000000"/>
                </a:solidFill>
                <a:latin typeface="Myriad Pro" pitchFamily="34" charset="0"/>
              </a:rPr>
              <a:t>Marginal product of labor </a:t>
            </a:r>
          </a:p>
          <a:p>
            <a:pPr marL="1588" indent="-1588" algn="ctr">
              <a:spcBef>
                <a:spcPct val="0"/>
              </a:spcBef>
            </a:pPr>
            <a:r>
              <a:rPr lang="en-US" sz="1400" dirty="0">
                <a:solidFill>
                  <a:srgbClr val="000000"/>
                </a:solidFill>
                <a:latin typeface="Myriad Pro" pitchFamily="34" charset="0"/>
              </a:rPr>
              <a:t>(bushels per worker)</a:t>
            </a:r>
            <a:endParaRPr lang="en-US" sz="1400" dirty="0">
              <a:latin typeface="Tahoma" pitchFamily="34" charset="0"/>
            </a:endParaRPr>
          </a:p>
        </p:txBody>
      </p:sp>
      <p:sp>
        <p:nvSpPr>
          <p:cNvPr id="74886" name="Rectangle 134"/>
          <p:cNvSpPr>
            <a:spLocks noChangeArrowheads="1"/>
          </p:cNvSpPr>
          <p:nvPr/>
        </p:nvSpPr>
        <p:spPr bwMode="auto">
          <a:xfrm>
            <a:off x="1403648" y="908720"/>
            <a:ext cx="990600" cy="646331"/>
          </a:xfrm>
          <a:prstGeom prst="rect">
            <a:avLst/>
          </a:prstGeom>
          <a:noFill/>
          <a:ln w="9525">
            <a:noFill/>
            <a:miter lim="800000"/>
            <a:headEnd/>
            <a:tailEnd/>
          </a:ln>
        </p:spPr>
        <p:txBody>
          <a:bodyPr lIns="0" tIns="0" rIns="0" bIns="0">
            <a:spAutoFit/>
          </a:bodyPr>
          <a:lstStyle/>
          <a:p>
            <a:pPr marL="1588" indent="-1588" algn="ctr">
              <a:spcBef>
                <a:spcPct val="0"/>
              </a:spcBef>
            </a:pPr>
            <a:r>
              <a:rPr lang="en-US" sz="1400" dirty="0">
                <a:solidFill>
                  <a:srgbClr val="000000"/>
                </a:solidFill>
                <a:latin typeface="Myriad Pro" pitchFamily="34" charset="0"/>
              </a:rPr>
              <a:t>Quantity of wheat </a:t>
            </a:r>
          </a:p>
          <a:p>
            <a:pPr marL="1588" indent="-1588" algn="ctr">
              <a:spcBef>
                <a:spcPct val="0"/>
              </a:spcBef>
            </a:pPr>
            <a:r>
              <a:rPr lang="en-US" sz="1400" dirty="0">
                <a:solidFill>
                  <a:srgbClr val="000000"/>
                </a:solidFill>
                <a:latin typeface="Myriad Pro" pitchFamily="34" charset="0"/>
              </a:rPr>
              <a:t>(bushels)</a:t>
            </a:r>
            <a:endParaRPr lang="en-US" sz="1400" dirty="0">
              <a:latin typeface="Tahoma" pitchFamily="34" charset="0"/>
            </a:endParaRPr>
          </a:p>
        </p:txBody>
      </p:sp>
      <p:sp>
        <p:nvSpPr>
          <p:cNvPr id="74770" name="Freeform 18"/>
          <p:cNvSpPr>
            <a:spLocks/>
          </p:cNvSpPr>
          <p:nvPr/>
        </p:nvSpPr>
        <p:spPr bwMode="auto">
          <a:xfrm>
            <a:off x="1195189" y="2292350"/>
            <a:ext cx="2698750" cy="1127125"/>
          </a:xfrm>
          <a:custGeom>
            <a:avLst/>
            <a:gdLst/>
            <a:ahLst/>
            <a:cxnLst>
              <a:cxn ang="0">
                <a:pos x="0" y="649"/>
              </a:cxn>
              <a:cxn ang="0">
                <a:pos x="182" y="519"/>
              </a:cxn>
              <a:cxn ang="0">
                <a:pos x="362" y="406"/>
              </a:cxn>
              <a:cxn ang="0">
                <a:pos x="544" y="304"/>
              </a:cxn>
              <a:cxn ang="0">
                <a:pos x="714" y="217"/>
              </a:cxn>
              <a:cxn ang="0">
                <a:pos x="896" y="141"/>
              </a:cxn>
              <a:cxn ang="0">
                <a:pos x="1075" y="80"/>
              </a:cxn>
              <a:cxn ang="0">
                <a:pos x="1257" y="33"/>
              </a:cxn>
              <a:cxn ang="0">
                <a:pos x="1437" y="0"/>
              </a:cxn>
            </a:cxnLst>
            <a:rect l="0" t="0" r="r" b="b"/>
            <a:pathLst>
              <a:path w="1437" h="649">
                <a:moveTo>
                  <a:pt x="0" y="649"/>
                </a:moveTo>
                <a:lnTo>
                  <a:pt x="182" y="519"/>
                </a:lnTo>
                <a:lnTo>
                  <a:pt x="362" y="406"/>
                </a:lnTo>
                <a:lnTo>
                  <a:pt x="544" y="304"/>
                </a:lnTo>
                <a:lnTo>
                  <a:pt x="714" y="217"/>
                </a:lnTo>
                <a:lnTo>
                  <a:pt x="896" y="141"/>
                </a:lnTo>
                <a:lnTo>
                  <a:pt x="1075" y="80"/>
                </a:lnTo>
                <a:lnTo>
                  <a:pt x="1257" y="33"/>
                </a:lnTo>
                <a:lnTo>
                  <a:pt x="1437" y="0"/>
                </a:lnTo>
              </a:path>
            </a:pathLst>
          </a:custGeom>
          <a:noFill/>
          <a:ln w="30163" cap="flat">
            <a:solidFill>
              <a:srgbClr val="90CE9C"/>
            </a:solidFill>
            <a:prstDash val="solid"/>
            <a:miter lim="800000"/>
            <a:headEnd/>
            <a:tailEnd/>
          </a:ln>
        </p:spPr>
        <p:txBody>
          <a:bodyPr/>
          <a:lstStyle/>
          <a:p>
            <a:endParaRPr lang="en-US" dirty="0"/>
          </a:p>
        </p:txBody>
      </p:sp>
      <p:sp>
        <p:nvSpPr>
          <p:cNvPr id="74771" name="Freeform 19"/>
          <p:cNvSpPr>
            <a:spLocks/>
          </p:cNvSpPr>
          <p:nvPr/>
        </p:nvSpPr>
        <p:spPr bwMode="auto">
          <a:xfrm>
            <a:off x="1195189" y="1730375"/>
            <a:ext cx="2698750" cy="1689100"/>
          </a:xfrm>
          <a:custGeom>
            <a:avLst/>
            <a:gdLst/>
            <a:ahLst/>
            <a:cxnLst>
              <a:cxn ang="0">
                <a:pos x="0" y="973"/>
              </a:cxn>
              <a:cxn ang="0">
                <a:pos x="182" y="779"/>
              </a:cxn>
              <a:cxn ang="0">
                <a:pos x="362" y="607"/>
              </a:cxn>
              <a:cxn ang="0">
                <a:pos x="544" y="456"/>
              </a:cxn>
              <a:cxn ang="0">
                <a:pos x="714" y="324"/>
              </a:cxn>
              <a:cxn ang="0">
                <a:pos x="896" y="213"/>
              </a:cxn>
              <a:cxn ang="0">
                <a:pos x="1075" y="120"/>
              </a:cxn>
              <a:cxn ang="0">
                <a:pos x="1257" y="50"/>
              </a:cxn>
              <a:cxn ang="0">
                <a:pos x="1437" y="0"/>
              </a:cxn>
            </a:cxnLst>
            <a:rect l="0" t="0" r="r" b="b"/>
            <a:pathLst>
              <a:path w="1437" h="973">
                <a:moveTo>
                  <a:pt x="0" y="973"/>
                </a:moveTo>
                <a:lnTo>
                  <a:pt x="182" y="779"/>
                </a:lnTo>
                <a:lnTo>
                  <a:pt x="362" y="607"/>
                </a:lnTo>
                <a:lnTo>
                  <a:pt x="544" y="456"/>
                </a:lnTo>
                <a:lnTo>
                  <a:pt x="714" y="324"/>
                </a:lnTo>
                <a:lnTo>
                  <a:pt x="896" y="213"/>
                </a:lnTo>
                <a:lnTo>
                  <a:pt x="1075" y="120"/>
                </a:lnTo>
                <a:lnTo>
                  <a:pt x="1257" y="50"/>
                </a:lnTo>
                <a:lnTo>
                  <a:pt x="1437" y="0"/>
                </a:lnTo>
              </a:path>
            </a:pathLst>
          </a:custGeom>
          <a:noFill/>
          <a:ln w="30163" cap="flat">
            <a:solidFill>
              <a:srgbClr val="00A76D"/>
            </a:solidFill>
            <a:prstDash val="solid"/>
            <a:miter lim="800000"/>
            <a:headEnd/>
            <a:tailEnd/>
          </a:ln>
        </p:spPr>
        <p:txBody>
          <a:bodyPr/>
          <a:lstStyle/>
          <a:p>
            <a:endParaRPr lang="en-US" dirty="0"/>
          </a:p>
        </p:txBody>
      </p:sp>
      <p:sp>
        <p:nvSpPr>
          <p:cNvPr id="74772" name="Line 20"/>
          <p:cNvSpPr>
            <a:spLocks noChangeShapeType="1"/>
          </p:cNvSpPr>
          <p:nvPr/>
        </p:nvSpPr>
        <p:spPr bwMode="auto">
          <a:xfrm>
            <a:off x="6014839" y="2209800"/>
            <a:ext cx="2573338" cy="944563"/>
          </a:xfrm>
          <a:prstGeom prst="line">
            <a:avLst/>
          </a:prstGeom>
          <a:noFill/>
          <a:ln w="30163">
            <a:solidFill>
              <a:srgbClr val="CFE5AE"/>
            </a:solidFill>
            <a:miter lim="800000"/>
            <a:headEnd/>
            <a:tailEnd/>
          </a:ln>
        </p:spPr>
        <p:txBody>
          <a:bodyPr/>
          <a:lstStyle/>
          <a:p>
            <a:endParaRPr lang="en-US" dirty="0"/>
          </a:p>
        </p:txBody>
      </p:sp>
      <p:sp>
        <p:nvSpPr>
          <p:cNvPr id="74773" name="Line 21"/>
          <p:cNvSpPr>
            <a:spLocks noChangeShapeType="1"/>
          </p:cNvSpPr>
          <p:nvPr/>
        </p:nvSpPr>
        <p:spPr bwMode="auto">
          <a:xfrm>
            <a:off x="5956102" y="1577975"/>
            <a:ext cx="107950" cy="0"/>
          </a:xfrm>
          <a:prstGeom prst="line">
            <a:avLst/>
          </a:prstGeom>
          <a:noFill/>
          <a:ln w="7938">
            <a:solidFill>
              <a:srgbClr val="000000"/>
            </a:solidFill>
            <a:miter lim="800000"/>
            <a:headEnd/>
            <a:tailEnd/>
          </a:ln>
        </p:spPr>
        <p:txBody>
          <a:bodyPr/>
          <a:lstStyle/>
          <a:p>
            <a:endParaRPr lang="en-US" dirty="0"/>
          </a:p>
        </p:txBody>
      </p:sp>
      <p:sp>
        <p:nvSpPr>
          <p:cNvPr id="74774" name="Line 22"/>
          <p:cNvSpPr>
            <a:spLocks noChangeShapeType="1"/>
          </p:cNvSpPr>
          <p:nvPr/>
        </p:nvSpPr>
        <p:spPr bwMode="auto">
          <a:xfrm>
            <a:off x="5956102" y="1881188"/>
            <a:ext cx="107950" cy="0"/>
          </a:xfrm>
          <a:prstGeom prst="line">
            <a:avLst/>
          </a:prstGeom>
          <a:noFill/>
          <a:ln w="7938">
            <a:solidFill>
              <a:srgbClr val="000000"/>
            </a:solidFill>
            <a:miter lim="800000"/>
            <a:headEnd/>
            <a:tailEnd/>
          </a:ln>
        </p:spPr>
        <p:txBody>
          <a:bodyPr/>
          <a:lstStyle/>
          <a:p>
            <a:endParaRPr lang="en-US" dirty="0"/>
          </a:p>
        </p:txBody>
      </p:sp>
      <p:sp>
        <p:nvSpPr>
          <p:cNvPr id="74775" name="Line 23"/>
          <p:cNvSpPr>
            <a:spLocks noChangeShapeType="1"/>
          </p:cNvSpPr>
          <p:nvPr/>
        </p:nvSpPr>
        <p:spPr bwMode="auto">
          <a:xfrm>
            <a:off x="5956102" y="2187575"/>
            <a:ext cx="107950" cy="0"/>
          </a:xfrm>
          <a:prstGeom prst="line">
            <a:avLst/>
          </a:prstGeom>
          <a:noFill/>
          <a:ln w="7938">
            <a:solidFill>
              <a:srgbClr val="000000"/>
            </a:solidFill>
            <a:miter lim="800000"/>
            <a:headEnd/>
            <a:tailEnd/>
          </a:ln>
        </p:spPr>
        <p:txBody>
          <a:bodyPr/>
          <a:lstStyle/>
          <a:p>
            <a:endParaRPr lang="en-US" dirty="0"/>
          </a:p>
        </p:txBody>
      </p:sp>
      <p:sp>
        <p:nvSpPr>
          <p:cNvPr id="74776" name="Line 24"/>
          <p:cNvSpPr>
            <a:spLocks noChangeShapeType="1"/>
          </p:cNvSpPr>
          <p:nvPr/>
        </p:nvSpPr>
        <p:spPr bwMode="auto">
          <a:xfrm>
            <a:off x="5956102" y="2498725"/>
            <a:ext cx="107950" cy="0"/>
          </a:xfrm>
          <a:prstGeom prst="line">
            <a:avLst/>
          </a:prstGeom>
          <a:noFill/>
          <a:ln w="7938">
            <a:solidFill>
              <a:srgbClr val="000000"/>
            </a:solidFill>
            <a:miter lim="800000"/>
            <a:headEnd/>
            <a:tailEnd/>
          </a:ln>
        </p:spPr>
        <p:txBody>
          <a:bodyPr/>
          <a:lstStyle/>
          <a:p>
            <a:endParaRPr lang="en-US" dirty="0"/>
          </a:p>
        </p:txBody>
      </p:sp>
      <p:sp>
        <p:nvSpPr>
          <p:cNvPr id="74777" name="Line 25"/>
          <p:cNvSpPr>
            <a:spLocks noChangeShapeType="1"/>
          </p:cNvSpPr>
          <p:nvPr/>
        </p:nvSpPr>
        <p:spPr bwMode="auto">
          <a:xfrm>
            <a:off x="5956102" y="2806700"/>
            <a:ext cx="107950" cy="0"/>
          </a:xfrm>
          <a:prstGeom prst="line">
            <a:avLst/>
          </a:prstGeom>
          <a:noFill/>
          <a:ln w="7938">
            <a:solidFill>
              <a:srgbClr val="000000"/>
            </a:solidFill>
            <a:miter lim="800000"/>
            <a:headEnd/>
            <a:tailEnd/>
          </a:ln>
        </p:spPr>
        <p:txBody>
          <a:bodyPr/>
          <a:lstStyle/>
          <a:p>
            <a:endParaRPr lang="en-US" dirty="0"/>
          </a:p>
        </p:txBody>
      </p:sp>
      <p:sp>
        <p:nvSpPr>
          <p:cNvPr id="74778" name="Line 26"/>
          <p:cNvSpPr>
            <a:spLocks noChangeShapeType="1"/>
          </p:cNvSpPr>
          <p:nvPr/>
        </p:nvSpPr>
        <p:spPr bwMode="auto">
          <a:xfrm>
            <a:off x="5956102" y="3113088"/>
            <a:ext cx="107950" cy="0"/>
          </a:xfrm>
          <a:prstGeom prst="line">
            <a:avLst/>
          </a:prstGeom>
          <a:noFill/>
          <a:ln w="7938">
            <a:solidFill>
              <a:srgbClr val="000000"/>
            </a:solidFill>
            <a:miter lim="800000"/>
            <a:headEnd/>
            <a:tailEnd/>
          </a:ln>
        </p:spPr>
        <p:txBody>
          <a:bodyPr/>
          <a:lstStyle/>
          <a:p>
            <a:endParaRPr lang="en-US" dirty="0"/>
          </a:p>
        </p:txBody>
      </p:sp>
      <p:sp>
        <p:nvSpPr>
          <p:cNvPr id="74779" name="Line 27"/>
          <p:cNvSpPr>
            <a:spLocks noChangeShapeType="1"/>
          </p:cNvSpPr>
          <p:nvPr/>
        </p:nvSpPr>
        <p:spPr bwMode="auto">
          <a:xfrm flipV="1">
            <a:off x="6302177" y="3322638"/>
            <a:ext cx="0" cy="96837"/>
          </a:xfrm>
          <a:prstGeom prst="line">
            <a:avLst/>
          </a:prstGeom>
          <a:noFill/>
          <a:ln w="7938">
            <a:solidFill>
              <a:srgbClr val="000000"/>
            </a:solidFill>
            <a:miter lim="800000"/>
            <a:headEnd/>
            <a:tailEnd/>
          </a:ln>
        </p:spPr>
        <p:txBody>
          <a:bodyPr/>
          <a:lstStyle/>
          <a:p>
            <a:endParaRPr lang="en-US" dirty="0"/>
          </a:p>
        </p:txBody>
      </p:sp>
      <p:sp>
        <p:nvSpPr>
          <p:cNvPr id="74780" name="Line 28"/>
          <p:cNvSpPr>
            <a:spLocks noChangeShapeType="1"/>
          </p:cNvSpPr>
          <p:nvPr/>
        </p:nvSpPr>
        <p:spPr bwMode="auto">
          <a:xfrm flipV="1">
            <a:off x="6633964" y="3322638"/>
            <a:ext cx="0" cy="96837"/>
          </a:xfrm>
          <a:prstGeom prst="line">
            <a:avLst/>
          </a:prstGeom>
          <a:noFill/>
          <a:ln w="7938">
            <a:solidFill>
              <a:srgbClr val="000000"/>
            </a:solidFill>
            <a:miter lim="800000"/>
            <a:headEnd/>
            <a:tailEnd/>
          </a:ln>
        </p:spPr>
        <p:txBody>
          <a:bodyPr/>
          <a:lstStyle/>
          <a:p>
            <a:endParaRPr lang="en-US" dirty="0"/>
          </a:p>
        </p:txBody>
      </p:sp>
      <p:sp>
        <p:nvSpPr>
          <p:cNvPr id="74781" name="Line 29"/>
          <p:cNvSpPr>
            <a:spLocks noChangeShapeType="1"/>
          </p:cNvSpPr>
          <p:nvPr/>
        </p:nvSpPr>
        <p:spPr bwMode="auto">
          <a:xfrm flipV="1">
            <a:off x="6968927" y="3322638"/>
            <a:ext cx="0" cy="96837"/>
          </a:xfrm>
          <a:prstGeom prst="line">
            <a:avLst/>
          </a:prstGeom>
          <a:noFill/>
          <a:ln w="7938">
            <a:solidFill>
              <a:srgbClr val="000000"/>
            </a:solidFill>
            <a:miter lim="800000"/>
            <a:headEnd/>
            <a:tailEnd/>
          </a:ln>
        </p:spPr>
        <p:txBody>
          <a:bodyPr/>
          <a:lstStyle/>
          <a:p>
            <a:endParaRPr lang="en-US" dirty="0"/>
          </a:p>
        </p:txBody>
      </p:sp>
      <p:sp>
        <p:nvSpPr>
          <p:cNvPr id="74782" name="Line 30"/>
          <p:cNvSpPr>
            <a:spLocks noChangeShapeType="1"/>
          </p:cNvSpPr>
          <p:nvPr/>
        </p:nvSpPr>
        <p:spPr bwMode="auto">
          <a:xfrm flipV="1">
            <a:off x="7300714" y="3322638"/>
            <a:ext cx="0" cy="96837"/>
          </a:xfrm>
          <a:prstGeom prst="line">
            <a:avLst/>
          </a:prstGeom>
          <a:noFill/>
          <a:ln w="7938">
            <a:solidFill>
              <a:srgbClr val="000000"/>
            </a:solidFill>
            <a:miter lim="800000"/>
            <a:headEnd/>
            <a:tailEnd/>
          </a:ln>
        </p:spPr>
        <p:txBody>
          <a:bodyPr/>
          <a:lstStyle/>
          <a:p>
            <a:endParaRPr lang="en-US" dirty="0"/>
          </a:p>
        </p:txBody>
      </p:sp>
      <p:sp>
        <p:nvSpPr>
          <p:cNvPr id="74783" name="Line 31"/>
          <p:cNvSpPr>
            <a:spLocks noChangeShapeType="1"/>
          </p:cNvSpPr>
          <p:nvPr/>
        </p:nvSpPr>
        <p:spPr bwMode="auto">
          <a:xfrm flipV="1">
            <a:off x="7629327" y="3322638"/>
            <a:ext cx="0" cy="96837"/>
          </a:xfrm>
          <a:prstGeom prst="line">
            <a:avLst/>
          </a:prstGeom>
          <a:noFill/>
          <a:ln w="7938">
            <a:solidFill>
              <a:srgbClr val="000000"/>
            </a:solidFill>
            <a:miter lim="800000"/>
            <a:headEnd/>
            <a:tailEnd/>
          </a:ln>
        </p:spPr>
        <p:txBody>
          <a:bodyPr/>
          <a:lstStyle/>
          <a:p>
            <a:endParaRPr lang="en-US" dirty="0"/>
          </a:p>
        </p:txBody>
      </p:sp>
      <p:sp>
        <p:nvSpPr>
          <p:cNvPr id="74784" name="Line 32"/>
          <p:cNvSpPr>
            <a:spLocks noChangeShapeType="1"/>
          </p:cNvSpPr>
          <p:nvPr/>
        </p:nvSpPr>
        <p:spPr bwMode="auto">
          <a:xfrm flipV="1">
            <a:off x="7962702" y="3322638"/>
            <a:ext cx="0" cy="96837"/>
          </a:xfrm>
          <a:prstGeom prst="line">
            <a:avLst/>
          </a:prstGeom>
          <a:noFill/>
          <a:ln w="7938">
            <a:solidFill>
              <a:srgbClr val="000000"/>
            </a:solidFill>
            <a:miter lim="800000"/>
            <a:headEnd/>
            <a:tailEnd/>
          </a:ln>
        </p:spPr>
        <p:txBody>
          <a:bodyPr/>
          <a:lstStyle/>
          <a:p>
            <a:endParaRPr lang="en-US" dirty="0"/>
          </a:p>
        </p:txBody>
      </p:sp>
      <p:sp>
        <p:nvSpPr>
          <p:cNvPr id="74785" name="Line 33"/>
          <p:cNvSpPr>
            <a:spLocks noChangeShapeType="1"/>
          </p:cNvSpPr>
          <p:nvPr/>
        </p:nvSpPr>
        <p:spPr bwMode="auto">
          <a:xfrm flipV="1">
            <a:off x="8294489" y="3322638"/>
            <a:ext cx="0" cy="96837"/>
          </a:xfrm>
          <a:prstGeom prst="line">
            <a:avLst/>
          </a:prstGeom>
          <a:noFill/>
          <a:ln w="7938">
            <a:solidFill>
              <a:srgbClr val="000000"/>
            </a:solidFill>
            <a:miter lim="800000"/>
            <a:headEnd/>
            <a:tailEnd/>
          </a:ln>
        </p:spPr>
        <p:txBody>
          <a:bodyPr/>
          <a:lstStyle/>
          <a:p>
            <a:endParaRPr lang="en-US" dirty="0"/>
          </a:p>
        </p:txBody>
      </p:sp>
      <p:sp>
        <p:nvSpPr>
          <p:cNvPr id="74786" name="Line 34"/>
          <p:cNvSpPr>
            <a:spLocks noChangeShapeType="1"/>
          </p:cNvSpPr>
          <p:nvPr/>
        </p:nvSpPr>
        <p:spPr bwMode="auto">
          <a:xfrm flipV="1">
            <a:off x="8627864" y="3322638"/>
            <a:ext cx="0" cy="96837"/>
          </a:xfrm>
          <a:prstGeom prst="line">
            <a:avLst/>
          </a:prstGeom>
          <a:noFill/>
          <a:ln w="7938">
            <a:solidFill>
              <a:srgbClr val="000000"/>
            </a:solidFill>
            <a:miter lim="800000"/>
            <a:headEnd/>
            <a:tailEnd/>
          </a:ln>
        </p:spPr>
        <p:txBody>
          <a:bodyPr/>
          <a:lstStyle/>
          <a:p>
            <a:endParaRPr lang="en-US" dirty="0"/>
          </a:p>
        </p:txBody>
      </p:sp>
      <p:sp>
        <p:nvSpPr>
          <p:cNvPr id="74787" name="Rectangle 35"/>
          <p:cNvSpPr>
            <a:spLocks noChangeArrowheads="1"/>
          </p:cNvSpPr>
          <p:nvPr/>
        </p:nvSpPr>
        <p:spPr bwMode="auto">
          <a:xfrm>
            <a:off x="8254802" y="3441700"/>
            <a:ext cx="99386"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7</a:t>
            </a:r>
            <a:endParaRPr lang="en-US" sz="1400" dirty="0">
              <a:latin typeface="Tahoma" pitchFamily="34" charset="0"/>
            </a:endParaRPr>
          </a:p>
        </p:txBody>
      </p:sp>
      <p:sp>
        <p:nvSpPr>
          <p:cNvPr id="74788" name="Rectangle 36"/>
          <p:cNvSpPr>
            <a:spLocks noChangeArrowheads="1"/>
          </p:cNvSpPr>
          <p:nvPr/>
        </p:nvSpPr>
        <p:spPr bwMode="auto">
          <a:xfrm>
            <a:off x="8586589" y="3441700"/>
            <a:ext cx="99386"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8</a:t>
            </a:r>
            <a:endParaRPr lang="en-US" sz="1400" dirty="0">
              <a:latin typeface="Tahoma" pitchFamily="34" charset="0"/>
            </a:endParaRPr>
          </a:p>
        </p:txBody>
      </p:sp>
      <p:sp>
        <p:nvSpPr>
          <p:cNvPr id="74789" name="Rectangle 37"/>
          <p:cNvSpPr>
            <a:spLocks noChangeArrowheads="1"/>
          </p:cNvSpPr>
          <p:nvPr/>
        </p:nvSpPr>
        <p:spPr bwMode="auto">
          <a:xfrm>
            <a:off x="7923014" y="3441700"/>
            <a:ext cx="99386"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6</a:t>
            </a:r>
            <a:endParaRPr lang="en-US" sz="1400" dirty="0">
              <a:latin typeface="Tahoma" pitchFamily="34" charset="0"/>
            </a:endParaRPr>
          </a:p>
        </p:txBody>
      </p:sp>
      <p:sp>
        <p:nvSpPr>
          <p:cNvPr id="74790" name="Rectangle 38"/>
          <p:cNvSpPr>
            <a:spLocks noChangeArrowheads="1"/>
          </p:cNvSpPr>
          <p:nvPr/>
        </p:nvSpPr>
        <p:spPr bwMode="auto">
          <a:xfrm>
            <a:off x="7591227" y="3441700"/>
            <a:ext cx="99386"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5</a:t>
            </a:r>
            <a:endParaRPr lang="en-US" sz="1400" dirty="0">
              <a:latin typeface="Tahoma" pitchFamily="34" charset="0"/>
            </a:endParaRPr>
          </a:p>
        </p:txBody>
      </p:sp>
      <p:sp>
        <p:nvSpPr>
          <p:cNvPr id="74791" name="Rectangle 39"/>
          <p:cNvSpPr>
            <a:spLocks noChangeArrowheads="1"/>
          </p:cNvSpPr>
          <p:nvPr/>
        </p:nvSpPr>
        <p:spPr bwMode="auto">
          <a:xfrm>
            <a:off x="7257852" y="3441700"/>
            <a:ext cx="99386"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4</a:t>
            </a:r>
            <a:endParaRPr lang="en-US" sz="1400" dirty="0">
              <a:latin typeface="Tahoma" pitchFamily="34" charset="0"/>
            </a:endParaRPr>
          </a:p>
        </p:txBody>
      </p:sp>
      <p:sp>
        <p:nvSpPr>
          <p:cNvPr id="74792" name="Rectangle 40"/>
          <p:cNvSpPr>
            <a:spLocks noChangeArrowheads="1"/>
          </p:cNvSpPr>
          <p:nvPr/>
        </p:nvSpPr>
        <p:spPr bwMode="auto">
          <a:xfrm>
            <a:off x="6926064" y="3441700"/>
            <a:ext cx="99386"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3</a:t>
            </a:r>
            <a:endParaRPr lang="en-US" sz="1400" dirty="0">
              <a:latin typeface="Tahoma" pitchFamily="34" charset="0"/>
            </a:endParaRPr>
          </a:p>
        </p:txBody>
      </p:sp>
      <p:sp>
        <p:nvSpPr>
          <p:cNvPr id="74793" name="Rectangle 41"/>
          <p:cNvSpPr>
            <a:spLocks noChangeArrowheads="1"/>
          </p:cNvSpPr>
          <p:nvPr/>
        </p:nvSpPr>
        <p:spPr bwMode="auto">
          <a:xfrm>
            <a:off x="6592689" y="3441700"/>
            <a:ext cx="99386"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2</a:t>
            </a:r>
            <a:endParaRPr lang="en-US" sz="1400" dirty="0">
              <a:latin typeface="Tahoma" pitchFamily="34" charset="0"/>
            </a:endParaRPr>
          </a:p>
        </p:txBody>
      </p:sp>
      <p:sp>
        <p:nvSpPr>
          <p:cNvPr id="74794" name="Rectangle 42"/>
          <p:cNvSpPr>
            <a:spLocks noChangeArrowheads="1"/>
          </p:cNvSpPr>
          <p:nvPr/>
        </p:nvSpPr>
        <p:spPr bwMode="auto">
          <a:xfrm>
            <a:off x="6260902" y="3441700"/>
            <a:ext cx="99386"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1</a:t>
            </a:r>
            <a:endParaRPr lang="en-US" sz="1400" dirty="0">
              <a:latin typeface="Tahoma" pitchFamily="34" charset="0"/>
            </a:endParaRPr>
          </a:p>
        </p:txBody>
      </p:sp>
      <p:sp>
        <p:nvSpPr>
          <p:cNvPr id="74795" name="Rectangle 43"/>
          <p:cNvSpPr>
            <a:spLocks noChangeArrowheads="1"/>
          </p:cNvSpPr>
          <p:nvPr/>
        </p:nvSpPr>
        <p:spPr bwMode="auto">
          <a:xfrm>
            <a:off x="5813227" y="3441700"/>
            <a:ext cx="99386"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0</a:t>
            </a:r>
            <a:endParaRPr lang="en-US" sz="1400" dirty="0">
              <a:latin typeface="Tahoma" pitchFamily="34" charset="0"/>
            </a:endParaRPr>
          </a:p>
        </p:txBody>
      </p:sp>
      <p:sp>
        <p:nvSpPr>
          <p:cNvPr id="74796" name="Rectangle 44"/>
          <p:cNvSpPr>
            <a:spLocks noChangeArrowheads="1"/>
          </p:cNvSpPr>
          <p:nvPr/>
        </p:nvSpPr>
        <p:spPr bwMode="auto">
          <a:xfrm>
            <a:off x="5730677" y="1487488"/>
            <a:ext cx="198772"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30</a:t>
            </a:r>
            <a:endParaRPr lang="en-US" sz="1400" dirty="0">
              <a:latin typeface="Tahoma" pitchFamily="34" charset="0"/>
            </a:endParaRPr>
          </a:p>
        </p:txBody>
      </p:sp>
      <p:sp>
        <p:nvSpPr>
          <p:cNvPr id="74797" name="Rectangle 45"/>
          <p:cNvSpPr>
            <a:spLocks noChangeArrowheads="1"/>
          </p:cNvSpPr>
          <p:nvPr/>
        </p:nvSpPr>
        <p:spPr bwMode="auto">
          <a:xfrm>
            <a:off x="5730677" y="1795463"/>
            <a:ext cx="198772"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25</a:t>
            </a:r>
            <a:endParaRPr lang="en-US" sz="1400" dirty="0">
              <a:latin typeface="Tahoma" pitchFamily="34" charset="0"/>
            </a:endParaRPr>
          </a:p>
        </p:txBody>
      </p:sp>
      <p:sp>
        <p:nvSpPr>
          <p:cNvPr id="74798" name="Rectangle 46"/>
          <p:cNvSpPr>
            <a:spLocks noChangeArrowheads="1"/>
          </p:cNvSpPr>
          <p:nvPr/>
        </p:nvSpPr>
        <p:spPr bwMode="auto">
          <a:xfrm>
            <a:off x="5730677" y="2103438"/>
            <a:ext cx="198772"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20</a:t>
            </a:r>
            <a:endParaRPr lang="en-US" sz="1400" dirty="0">
              <a:latin typeface="Tahoma" pitchFamily="34" charset="0"/>
            </a:endParaRPr>
          </a:p>
        </p:txBody>
      </p:sp>
      <p:sp>
        <p:nvSpPr>
          <p:cNvPr id="74799" name="Rectangle 47"/>
          <p:cNvSpPr>
            <a:spLocks noChangeArrowheads="1"/>
          </p:cNvSpPr>
          <p:nvPr/>
        </p:nvSpPr>
        <p:spPr bwMode="auto">
          <a:xfrm>
            <a:off x="5730677" y="2408238"/>
            <a:ext cx="198772"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15</a:t>
            </a:r>
            <a:endParaRPr lang="en-US" sz="1400" dirty="0">
              <a:latin typeface="Tahoma" pitchFamily="34" charset="0"/>
            </a:endParaRPr>
          </a:p>
        </p:txBody>
      </p:sp>
      <p:sp>
        <p:nvSpPr>
          <p:cNvPr id="74800" name="Rectangle 48"/>
          <p:cNvSpPr>
            <a:spLocks noChangeArrowheads="1"/>
          </p:cNvSpPr>
          <p:nvPr/>
        </p:nvSpPr>
        <p:spPr bwMode="auto">
          <a:xfrm>
            <a:off x="5730677" y="2716213"/>
            <a:ext cx="198772"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10</a:t>
            </a:r>
            <a:endParaRPr lang="en-US" sz="1400" dirty="0">
              <a:latin typeface="Tahoma" pitchFamily="34" charset="0"/>
            </a:endParaRPr>
          </a:p>
        </p:txBody>
      </p:sp>
      <p:sp>
        <p:nvSpPr>
          <p:cNvPr id="74801" name="Rectangle 49"/>
          <p:cNvSpPr>
            <a:spLocks noChangeArrowheads="1"/>
          </p:cNvSpPr>
          <p:nvPr/>
        </p:nvSpPr>
        <p:spPr bwMode="auto">
          <a:xfrm>
            <a:off x="5811639" y="3024188"/>
            <a:ext cx="99386"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5</a:t>
            </a:r>
            <a:endParaRPr lang="en-US" sz="1400" dirty="0">
              <a:latin typeface="Tahoma" pitchFamily="34" charset="0"/>
            </a:endParaRPr>
          </a:p>
        </p:txBody>
      </p:sp>
      <p:sp>
        <p:nvSpPr>
          <p:cNvPr id="74802" name="Freeform 50"/>
          <p:cNvSpPr>
            <a:spLocks/>
          </p:cNvSpPr>
          <p:nvPr/>
        </p:nvSpPr>
        <p:spPr bwMode="auto">
          <a:xfrm>
            <a:off x="5956102" y="857250"/>
            <a:ext cx="3133725" cy="2562225"/>
          </a:xfrm>
          <a:custGeom>
            <a:avLst/>
            <a:gdLst/>
            <a:ahLst/>
            <a:cxnLst>
              <a:cxn ang="0">
                <a:pos x="1668" y="1476"/>
              </a:cxn>
              <a:cxn ang="0">
                <a:pos x="0" y="1476"/>
              </a:cxn>
              <a:cxn ang="0">
                <a:pos x="0" y="0"/>
              </a:cxn>
            </a:cxnLst>
            <a:rect l="0" t="0" r="r" b="b"/>
            <a:pathLst>
              <a:path w="1668" h="1476">
                <a:moveTo>
                  <a:pt x="1668" y="1476"/>
                </a:moveTo>
                <a:lnTo>
                  <a:pt x="0" y="1476"/>
                </a:lnTo>
                <a:lnTo>
                  <a:pt x="0" y="0"/>
                </a:lnTo>
              </a:path>
            </a:pathLst>
          </a:custGeom>
          <a:noFill/>
          <a:ln w="7938" cap="flat">
            <a:solidFill>
              <a:srgbClr val="000000"/>
            </a:solidFill>
            <a:prstDash val="solid"/>
            <a:miter lim="800000"/>
            <a:headEnd/>
            <a:tailEnd/>
          </a:ln>
        </p:spPr>
        <p:txBody>
          <a:bodyPr/>
          <a:lstStyle/>
          <a:p>
            <a:endParaRPr lang="en-US" dirty="0"/>
          </a:p>
        </p:txBody>
      </p:sp>
      <p:sp>
        <p:nvSpPr>
          <p:cNvPr id="74803" name="Oval 51"/>
          <p:cNvSpPr>
            <a:spLocks noChangeArrowheads="1"/>
          </p:cNvSpPr>
          <p:nvPr/>
        </p:nvSpPr>
        <p:spPr bwMode="auto">
          <a:xfrm>
            <a:off x="6084689" y="2209800"/>
            <a:ext cx="88900" cy="82550"/>
          </a:xfrm>
          <a:prstGeom prst="ellipse">
            <a:avLst/>
          </a:prstGeom>
          <a:solidFill>
            <a:srgbClr val="000000"/>
          </a:solidFill>
          <a:ln w="9525">
            <a:noFill/>
            <a:round/>
            <a:headEnd/>
            <a:tailEnd/>
          </a:ln>
        </p:spPr>
        <p:txBody>
          <a:bodyPr/>
          <a:lstStyle/>
          <a:p>
            <a:endParaRPr lang="en-US" dirty="0"/>
          </a:p>
        </p:txBody>
      </p:sp>
      <p:sp>
        <p:nvSpPr>
          <p:cNvPr id="74805" name="Oval 53"/>
          <p:cNvSpPr>
            <a:spLocks noChangeArrowheads="1"/>
          </p:cNvSpPr>
          <p:nvPr/>
        </p:nvSpPr>
        <p:spPr bwMode="auto">
          <a:xfrm>
            <a:off x="6430764" y="2332038"/>
            <a:ext cx="88900" cy="82550"/>
          </a:xfrm>
          <a:prstGeom prst="ellipse">
            <a:avLst/>
          </a:prstGeom>
          <a:solidFill>
            <a:srgbClr val="000000"/>
          </a:solidFill>
          <a:ln w="9525">
            <a:noFill/>
            <a:round/>
            <a:headEnd/>
            <a:tailEnd/>
          </a:ln>
        </p:spPr>
        <p:txBody>
          <a:bodyPr/>
          <a:lstStyle/>
          <a:p>
            <a:endParaRPr lang="en-US" dirty="0"/>
          </a:p>
        </p:txBody>
      </p:sp>
      <p:sp>
        <p:nvSpPr>
          <p:cNvPr id="74807" name="Oval 55"/>
          <p:cNvSpPr>
            <a:spLocks noChangeArrowheads="1"/>
          </p:cNvSpPr>
          <p:nvPr/>
        </p:nvSpPr>
        <p:spPr bwMode="auto">
          <a:xfrm>
            <a:off x="6764139" y="2455863"/>
            <a:ext cx="88900" cy="82550"/>
          </a:xfrm>
          <a:prstGeom prst="ellipse">
            <a:avLst/>
          </a:prstGeom>
          <a:solidFill>
            <a:srgbClr val="000000"/>
          </a:solidFill>
          <a:ln w="9525">
            <a:noFill/>
            <a:round/>
            <a:headEnd/>
            <a:tailEnd/>
          </a:ln>
        </p:spPr>
        <p:txBody>
          <a:bodyPr/>
          <a:lstStyle/>
          <a:p>
            <a:endParaRPr lang="en-US" dirty="0"/>
          </a:p>
        </p:txBody>
      </p:sp>
      <p:sp>
        <p:nvSpPr>
          <p:cNvPr id="74809" name="Oval 57"/>
          <p:cNvSpPr>
            <a:spLocks noChangeArrowheads="1"/>
          </p:cNvSpPr>
          <p:nvPr/>
        </p:nvSpPr>
        <p:spPr bwMode="auto">
          <a:xfrm>
            <a:off x="7095927" y="2579688"/>
            <a:ext cx="88900" cy="82550"/>
          </a:xfrm>
          <a:prstGeom prst="ellipse">
            <a:avLst/>
          </a:prstGeom>
          <a:solidFill>
            <a:srgbClr val="000000"/>
          </a:solidFill>
          <a:ln w="9525">
            <a:noFill/>
            <a:round/>
            <a:headEnd/>
            <a:tailEnd/>
          </a:ln>
        </p:spPr>
        <p:txBody>
          <a:bodyPr/>
          <a:lstStyle/>
          <a:p>
            <a:endParaRPr lang="en-US" dirty="0"/>
          </a:p>
        </p:txBody>
      </p:sp>
      <p:sp>
        <p:nvSpPr>
          <p:cNvPr id="74812" name="Oval 60"/>
          <p:cNvSpPr>
            <a:spLocks noChangeArrowheads="1"/>
          </p:cNvSpPr>
          <p:nvPr/>
        </p:nvSpPr>
        <p:spPr bwMode="auto">
          <a:xfrm>
            <a:off x="7429302" y="2703513"/>
            <a:ext cx="87312" cy="80962"/>
          </a:xfrm>
          <a:prstGeom prst="ellipse">
            <a:avLst/>
          </a:prstGeom>
          <a:solidFill>
            <a:srgbClr val="000000"/>
          </a:solidFill>
          <a:ln w="9525">
            <a:noFill/>
            <a:round/>
            <a:headEnd/>
            <a:tailEnd/>
          </a:ln>
        </p:spPr>
        <p:txBody>
          <a:bodyPr/>
          <a:lstStyle/>
          <a:p>
            <a:endParaRPr lang="en-US" dirty="0"/>
          </a:p>
        </p:txBody>
      </p:sp>
      <p:sp>
        <p:nvSpPr>
          <p:cNvPr id="74813" name="Oval 61"/>
          <p:cNvSpPr>
            <a:spLocks noChangeArrowheads="1"/>
          </p:cNvSpPr>
          <p:nvPr/>
        </p:nvSpPr>
        <p:spPr bwMode="auto">
          <a:xfrm>
            <a:off x="7761089" y="2825750"/>
            <a:ext cx="90488" cy="84138"/>
          </a:xfrm>
          <a:prstGeom prst="ellipse">
            <a:avLst/>
          </a:prstGeom>
          <a:solidFill>
            <a:srgbClr val="000000"/>
          </a:solidFill>
          <a:ln w="9525">
            <a:noFill/>
            <a:round/>
            <a:headEnd/>
            <a:tailEnd/>
          </a:ln>
        </p:spPr>
        <p:txBody>
          <a:bodyPr/>
          <a:lstStyle/>
          <a:p>
            <a:endParaRPr lang="en-US" dirty="0"/>
          </a:p>
        </p:txBody>
      </p:sp>
      <p:sp>
        <p:nvSpPr>
          <p:cNvPr id="74815" name="Oval 63"/>
          <p:cNvSpPr>
            <a:spLocks noChangeArrowheads="1"/>
          </p:cNvSpPr>
          <p:nvPr/>
        </p:nvSpPr>
        <p:spPr bwMode="auto">
          <a:xfrm>
            <a:off x="8089702" y="2951163"/>
            <a:ext cx="88900" cy="80962"/>
          </a:xfrm>
          <a:prstGeom prst="ellipse">
            <a:avLst/>
          </a:prstGeom>
          <a:solidFill>
            <a:srgbClr val="000000"/>
          </a:solidFill>
          <a:ln w="9525">
            <a:noFill/>
            <a:round/>
            <a:headEnd/>
            <a:tailEnd/>
          </a:ln>
        </p:spPr>
        <p:txBody>
          <a:bodyPr/>
          <a:lstStyle/>
          <a:p>
            <a:endParaRPr lang="en-US" dirty="0"/>
          </a:p>
        </p:txBody>
      </p:sp>
      <p:sp>
        <p:nvSpPr>
          <p:cNvPr id="74817" name="Oval 65"/>
          <p:cNvSpPr>
            <a:spLocks noChangeArrowheads="1"/>
          </p:cNvSpPr>
          <p:nvPr/>
        </p:nvSpPr>
        <p:spPr bwMode="auto">
          <a:xfrm>
            <a:off x="8423077" y="3071813"/>
            <a:ext cx="90487" cy="82550"/>
          </a:xfrm>
          <a:prstGeom prst="ellipse">
            <a:avLst/>
          </a:prstGeom>
          <a:solidFill>
            <a:srgbClr val="000000"/>
          </a:solidFill>
          <a:ln w="9525">
            <a:noFill/>
            <a:round/>
            <a:headEnd/>
            <a:tailEnd/>
          </a:ln>
        </p:spPr>
        <p:txBody>
          <a:bodyPr/>
          <a:lstStyle/>
          <a:p>
            <a:endParaRPr lang="en-US" dirty="0"/>
          </a:p>
        </p:txBody>
      </p:sp>
      <p:grpSp>
        <p:nvGrpSpPr>
          <p:cNvPr id="2" name="Group 140"/>
          <p:cNvGrpSpPr>
            <a:grpSpLocks/>
          </p:cNvGrpSpPr>
          <p:nvPr/>
        </p:nvGrpSpPr>
        <p:grpSpPr bwMode="auto">
          <a:xfrm>
            <a:off x="6014839" y="1603375"/>
            <a:ext cx="2573338" cy="1419225"/>
            <a:chOff x="3426" y="1010"/>
            <a:chExt cx="1621" cy="894"/>
          </a:xfrm>
        </p:grpSpPr>
        <p:sp>
          <p:nvSpPr>
            <p:cNvPr id="74769" name="Line 17"/>
            <p:cNvSpPr>
              <a:spLocks noChangeShapeType="1"/>
            </p:cNvSpPr>
            <p:nvPr/>
          </p:nvSpPr>
          <p:spPr bwMode="auto">
            <a:xfrm>
              <a:off x="3426" y="1010"/>
              <a:ext cx="1621" cy="894"/>
            </a:xfrm>
            <a:prstGeom prst="line">
              <a:avLst/>
            </a:prstGeom>
            <a:noFill/>
            <a:ln w="30163">
              <a:solidFill>
                <a:srgbClr val="64C29C"/>
              </a:solidFill>
              <a:miter lim="800000"/>
              <a:headEnd/>
              <a:tailEnd/>
            </a:ln>
          </p:spPr>
          <p:txBody>
            <a:bodyPr/>
            <a:lstStyle/>
            <a:p>
              <a:endParaRPr lang="en-US" dirty="0"/>
            </a:p>
          </p:txBody>
        </p:sp>
        <p:sp>
          <p:nvSpPr>
            <p:cNvPr id="74804" name="Oval 52"/>
            <p:cNvSpPr>
              <a:spLocks noChangeArrowheads="1"/>
            </p:cNvSpPr>
            <p:nvPr/>
          </p:nvSpPr>
          <p:spPr bwMode="auto">
            <a:xfrm>
              <a:off x="3470" y="1025"/>
              <a:ext cx="56" cy="51"/>
            </a:xfrm>
            <a:prstGeom prst="ellipse">
              <a:avLst/>
            </a:prstGeom>
            <a:solidFill>
              <a:srgbClr val="000000"/>
            </a:solidFill>
            <a:ln w="9525">
              <a:noFill/>
              <a:round/>
              <a:headEnd/>
              <a:tailEnd/>
            </a:ln>
          </p:spPr>
          <p:txBody>
            <a:bodyPr/>
            <a:lstStyle/>
            <a:p>
              <a:endParaRPr lang="en-US" dirty="0"/>
            </a:p>
          </p:txBody>
        </p:sp>
        <p:sp>
          <p:nvSpPr>
            <p:cNvPr id="74806" name="Oval 54"/>
            <p:cNvSpPr>
              <a:spLocks noChangeArrowheads="1"/>
            </p:cNvSpPr>
            <p:nvPr/>
          </p:nvSpPr>
          <p:spPr bwMode="auto">
            <a:xfrm>
              <a:off x="3688" y="1141"/>
              <a:ext cx="56" cy="51"/>
            </a:xfrm>
            <a:prstGeom prst="ellipse">
              <a:avLst/>
            </a:prstGeom>
            <a:solidFill>
              <a:srgbClr val="000000"/>
            </a:solidFill>
            <a:ln w="9525">
              <a:noFill/>
              <a:round/>
              <a:headEnd/>
              <a:tailEnd/>
            </a:ln>
          </p:spPr>
          <p:txBody>
            <a:bodyPr/>
            <a:lstStyle/>
            <a:p>
              <a:endParaRPr lang="en-US" dirty="0"/>
            </a:p>
          </p:txBody>
        </p:sp>
        <p:sp>
          <p:nvSpPr>
            <p:cNvPr id="74808" name="Oval 56"/>
            <p:cNvSpPr>
              <a:spLocks noChangeArrowheads="1"/>
            </p:cNvSpPr>
            <p:nvPr/>
          </p:nvSpPr>
          <p:spPr bwMode="auto">
            <a:xfrm>
              <a:off x="3898" y="1257"/>
              <a:ext cx="56" cy="53"/>
            </a:xfrm>
            <a:prstGeom prst="ellipse">
              <a:avLst/>
            </a:prstGeom>
            <a:solidFill>
              <a:srgbClr val="000000"/>
            </a:solidFill>
            <a:ln w="9525">
              <a:noFill/>
              <a:round/>
              <a:headEnd/>
              <a:tailEnd/>
            </a:ln>
          </p:spPr>
          <p:txBody>
            <a:bodyPr/>
            <a:lstStyle/>
            <a:p>
              <a:endParaRPr lang="en-US" dirty="0"/>
            </a:p>
          </p:txBody>
        </p:sp>
        <p:sp>
          <p:nvSpPr>
            <p:cNvPr id="74810" name="Oval 58"/>
            <p:cNvSpPr>
              <a:spLocks noChangeArrowheads="1"/>
            </p:cNvSpPr>
            <p:nvPr/>
          </p:nvSpPr>
          <p:spPr bwMode="auto">
            <a:xfrm>
              <a:off x="4107" y="1375"/>
              <a:ext cx="56" cy="51"/>
            </a:xfrm>
            <a:prstGeom prst="ellipse">
              <a:avLst/>
            </a:prstGeom>
            <a:solidFill>
              <a:srgbClr val="000000"/>
            </a:solidFill>
            <a:ln w="9525">
              <a:noFill/>
              <a:round/>
              <a:headEnd/>
              <a:tailEnd/>
            </a:ln>
          </p:spPr>
          <p:txBody>
            <a:bodyPr/>
            <a:lstStyle/>
            <a:p>
              <a:endParaRPr lang="en-US" dirty="0"/>
            </a:p>
          </p:txBody>
        </p:sp>
        <p:sp>
          <p:nvSpPr>
            <p:cNvPr id="74811" name="Oval 59"/>
            <p:cNvSpPr>
              <a:spLocks noChangeArrowheads="1"/>
            </p:cNvSpPr>
            <p:nvPr/>
          </p:nvSpPr>
          <p:spPr bwMode="auto">
            <a:xfrm>
              <a:off x="4317" y="1491"/>
              <a:ext cx="55" cy="51"/>
            </a:xfrm>
            <a:prstGeom prst="ellipse">
              <a:avLst/>
            </a:prstGeom>
            <a:solidFill>
              <a:srgbClr val="000000"/>
            </a:solidFill>
            <a:ln w="9525">
              <a:noFill/>
              <a:round/>
              <a:headEnd/>
              <a:tailEnd/>
            </a:ln>
          </p:spPr>
          <p:txBody>
            <a:bodyPr/>
            <a:lstStyle/>
            <a:p>
              <a:endParaRPr lang="en-US" dirty="0"/>
            </a:p>
          </p:txBody>
        </p:sp>
        <p:sp>
          <p:nvSpPr>
            <p:cNvPr id="74814" name="Oval 62"/>
            <p:cNvSpPr>
              <a:spLocks noChangeArrowheads="1"/>
            </p:cNvSpPr>
            <p:nvPr/>
          </p:nvSpPr>
          <p:spPr bwMode="auto">
            <a:xfrm>
              <a:off x="4526" y="1604"/>
              <a:ext cx="57" cy="51"/>
            </a:xfrm>
            <a:prstGeom prst="ellipse">
              <a:avLst/>
            </a:prstGeom>
            <a:solidFill>
              <a:srgbClr val="000000"/>
            </a:solidFill>
            <a:ln w="9525">
              <a:noFill/>
              <a:round/>
              <a:headEnd/>
              <a:tailEnd/>
            </a:ln>
          </p:spPr>
          <p:txBody>
            <a:bodyPr/>
            <a:lstStyle/>
            <a:p>
              <a:endParaRPr lang="en-US" dirty="0"/>
            </a:p>
          </p:txBody>
        </p:sp>
        <p:sp>
          <p:nvSpPr>
            <p:cNvPr id="74816" name="Oval 64"/>
            <p:cNvSpPr>
              <a:spLocks noChangeArrowheads="1"/>
            </p:cNvSpPr>
            <p:nvPr/>
          </p:nvSpPr>
          <p:spPr bwMode="auto">
            <a:xfrm>
              <a:off x="4733" y="1720"/>
              <a:ext cx="56" cy="53"/>
            </a:xfrm>
            <a:prstGeom prst="ellipse">
              <a:avLst/>
            </a:prstGeom>
            <a:solidFill>
              <a:srgbClr val="000000"/>
            </a:solidFill>
            <a:ln w="9525">
              <a:noFill/>
              <a:round/>
              <a:headEnd/>
              <a:tailEnd/>
            </a:ln>
          </p:spPr>
          <p:txBody>
            <a:bodyPr/>
            <a:lstStyle/>
            <a:p>
              <a:endParaRPr lang="en-US" dirty="0"/>
            </a:p>
          </p:txBody>
        </p:sp>
        <p:sp>
          <p:nvSpPr>
            <p:cNvPr id="74818" name="Oval 66"/>
            <p:cNvSpPr>
              <a:spLocks noChangeArrowheads="1"/>
            </p:cNvSpPr>
            <p:nvPr/>
          </p:nvSpPr>
          <p:spPr bwMode="auto">
            <a:xfrm>
              <a:off x="4943" y="1838"/>
              <a:ext cx="57" cy="51"/>
            </a:xfrm>
            <a:prstGeom prst="ellipse">
              <a:avLst/>
            </a:prstGeom>
            <a:solidFill>
              <a:srgbClr val="000000"/>
            </a:solidFill>
            <a:ln w="9525">
              <a:noFill/>
              <a:round/>
              <a:headEnd/>
              <a:tailEnd/>
            </a:ln>
          </p:spPr>
          <p:txBody>
            <a:bodyPr/>
            <a:lstStyle/>
            <a:p>
              <a:endParaRPr lang="en-US" dirty="0"/>
            </a:p>
          </p:txBody>
        </p:sp>
      </p:grpSp>
      <p:sp>
        <p:nvSpPr>
          <p:cNvPr id="74819" name="Line 67"/>
          <p:cNvSpPr>
            <a:spLocks noChangeShapeType="1"/>
          </p:cNvSpPr>
          <p:nvPr/>
        </p:nvSpPr>
        <p:spPr bwMode="auto">
          <a:xfrm>
            <a:off x="1195189" y="1539875"/>
            <a:ext cx="106363" cy="0"/>
          </a:xfrm>
          <a:prstGeom prst="line">
            <a:avLst/>
          </a:prstGeom>
          <a:noFill/>
          <a:ln w="7938">
            <a:solidFill>
              <a:srgbClr val="000000"/>
            </a:solidFill>
            <a:miter lim="800000"/>
            <a:headEnd/>
            <a:tailEnd/>
          </a:ln>
        </p:spPr>
        <p:txBody>
          <a:bodyPr/>
          <a:lstStyle/>
          <a:p>
            <a:endParaRPr lang="en-US" dirty="0"/>
          </a:p>
        </p:txBody>
      </p:sp>
      <p:sp>
        <p:nvSpPr>
          <p:cNvPr id="74820" name="Line 68"/>
          <p:cNvSpPr>
            <a:spLocks noChangeShapeType="1"/>
          </p:cNvSpPr>
          <p:nvPr/>
        </p:nvSpPr>
        <p:spPr bwMode="auto">
          <a:xfrm>
            <a:off x="1195189" y="1776413"/>
            <a:ext cx="106363" cy="0"/>
          </a:xfrm>
          <a:prstGeom prst="line">
            <a:avLst/>
          </a:prstGeom>
          <a:noFill/>
          <a:ln w="7938">
            <a:solidFill>
              <a:srgbClr val="000000"/>
            </a:solidFill>
            <a:miter lim="800000"/>
            <a:headEnd/>
            <a:tailEnd/>
          </a:ln>
        </p:spPr>
        <p:txBody>
          <a:bodyPr/>
          <a:lstStyle/>
          <a:p>
            <a:endParaRPr lang="en-US" dirty="0"/>
          </a:p>
        </p:txBody>
      </p:sp>
      <p:sp>
        <p:nvSpPr>
          <p:cNvPr id="74821" name="Line 69"/>
          <p:cNvSpPr>
            <a:spLocks noChangeShapeType="1"/>
          </p:cNvSpPr>
          <p:nvPr/>
        </p:nvSpPr>
        <p:spPr bwMode="auto">
          <a:xfrm>
            <a:off x="1195189" y="2014538"/>
            <a:ext cx="106363" cy="0"/>
          </a:xfrm>
          <a:prstGeom prst="line">
            <a:avLst/>
          </a:prstGeom>
          <a:noFill/>
          <a:ln w="7938">
            <a:solidFill>
              <a:srgbClr val="000000"/>
            </a:solidFill>
            <a:miter lim="800000"/>
            <a:headEnd/>
            <a:tailEnd/>
          </a:ln>
        </p:spPr>
        <p:txBody>
          <a:bodyPr/>
          <a:lstStyle/>
          <a:p>
            <a:endParaRPr lang="en-US" dirty="0"/>
          </a:p>
        </p:txBody>
      </p:sp>
      <p:sp>
        <p:nvSpPr>
          <p:cNvPr id="74822" name="Line 70"/>
          <p:cNvSpPr>
            <a:spLocks noChangeShapeType="1"/>
          </p:cNvSpPr>
          <p:nvPr/>
        </p:nvSpPr>
        <p:spPr bwMode="auto">
          <a:xfrm>
            <a:off x="1195189" y="2247900"/>
            <a:ext cx="106363" cy="0"/>
          </a:xfrm>
          <a:prstGeom prst="line">
            <a:avLst/>
          </a:prstGeom>
          <a:noFill/>
          <a:ln w="7938">
            <a:solidFill>
              <a:srgbClr val="000000"/>
            </a:solidFill>
            <a:miter lim="800000"/>
            <a:headEnd/>
            <a:tailEnd/>
          </a:ln>
        </p:spPr>
        <p:txBody>
          <a:bodyPr/>
          <a:lstStyle/>
          <a:p>
            <a:endParaRPr lang="en-US" dirty="0"/>
          </a:p>
        </p:txBody>
      </p:sp>
      <p:sp>
        <p:nvSpPr>
          <p:cNvPr id="74823" name="Line 71"/>
          <p:cNvSpPr>
            <a:spLocks noChangeShapeType="1"/>
          </p:cNvSpPr>
          <p:nvPr/>
        </p:nvSpPr>
        <p:spPr bwMode="auto">
          <a:xfrm>
            <a:off x="1195189" y="2481263"/>
            <a:ext cx="106363" cy="0"/>
          </a:xfrm>
          <a:prstGeom prst="line">
            <a:avLst/>
          </a:prstGeom>
          <a:noFill/>
          <a:ln w="7938">
            <a:solidFill>
              <a:srgbClr val="000000"/>
            </a:solidFill>
            <a:miter lim="800000"/>
            <a:headEnd/>
            <a:tailEnd/>
          </a:ln>
        </p:spPr>
        <p:txBody>
          <a:bodyPr/>
          <a:lstStyle/>
          <a:p>
            <a:endParaRPr lang="en-US" dirty="0"/>
          </a:p>
        </p:txBody>
      </p:sp>
      <p:sp>
        <p:nvSpPr>
          <p:cNvPr id="74824" name="Line 72"/>
          <p:cNvSpPr>
            <a:spLocks noChangeShapeType="1"/>
          </p:cNvSpPr>
          <p:nvPr/>
        </p:nvSpPr>
        <p:spPr bwMode="auto">
          <a:xfrm>
            <a:off x="1195189" y="2714625"/>
            <a:ext cx="106363" cy="0"/>
          </a:xfrm>
          <a:prstGeom prst="line">
            <a:avLst/>
          </a:prstGeom>
          <a:noFill/>
          <a:ln w="7938">
            <a:solidFill>
              <a:srgbClr val="000000"/>
            </a:solidFill>
            <a:miter lim="800000"/>
            <a:headEnd/>
            <a:tailEnd/>
          </a:ln>
        </p:spPr>
        <p:txBody>
          <a:bodyPr/>
          <a:lstStyle/>
          <a:p>
            <a:endParaRPr lang="en-US" dirty="0"/>
          </a:p>
        </p:txBody>
      </p:sp>
      <p:sp>
        <p:nvSpPr>
          <p:cNvPr id="74825" name="Line 73"/>
          <p:cNvSpPr>
            <a:spLocks noChangeShapeType="1"/>
          </p:cNvSpPr>
          <p:nvPr/>
        </p:nvSpPr>
        <p:spPr bwMode="auto">
          <a:xfrm>
            <a:off x="1195189" y="2951163"/>
            <a:ext cx="106363" cy="0"/>
          </a:xfrm>
          <a:prstGeom prst="line">
            <a:avLst/>
          </a:prstGeom>
          <a:noFill/>
          <a:ln w="7938">
            <a:solidFill>
              <a:srgbClr val="000000"/>
            </a:solidFill>
            <a:miter lim="800000"/>
            <a:headEnd/>
            <a:tailEnd/>
          </a:ln>
        </p:spPr>
        <p:txBody>
          <a:bodyPr/>
          <a:lstStyle/>
          <a:p>
            <a:endParaRPr lang="en-US" dirty="0"/>
          </a:p>
        </p:txBody>
      </p:sp>
      <p:sp>
        <p:nvSpPr>
          <p:cNvPr id="74826" name="Line 74"/>
          <p:cNvSpPr>
            <a:spLocks noChangeShapeType="1"/>
          </p:cNvSpPr>
          <p:nvPr/>
        </p:nvSpPr>
        <p:spPr bwMode="auto">
          <a:xfrm>
            <a:off x="1195189" y="3182938"/>
            <a:ext cx="106363" cy="0"/>
          </a:xfrm>
          <a:prstGeom prst="line">
            <a:avLst/>
          </a:prstGeom>
          <a:noFill/>
          <a:ln w="7938">
            <a:solidFill>
              <a:srgbClr val="000000"/>
            </a:solidFill>
            <a:miter lim="800000"/>
            <a:headEnd/>
            <a:tailEnd/>
          </a:ln>
        </p:spPr>
        <p:txBody>
          <a:bodyPr/>
          <a:lstStyle/>
          <a:p>
            <a:endParaRPr lang="en-US" dirty="0"/>
          </a:p>
        </p:txBody>
      </p:sp>
      <p:sp>
        <p:nvSpPr>
          <p:cNvPr id="74827" name="Line 75"/>
          <p:cNvSpPr>
            <a:spLocks noChangeShapeType="1"/>
          </p:cNvSpPr>
          <p:nvPr/>
        </p:nvSpPr>
        <p:spPr bwMode="auto">
          <a:xfrm flipV="1">
            <a:off x="1536502" y="3322638"/>
            <a:ext cx="0" cy="96837"/>
          </a:xfrm>
          <a:prstGeom prst="line">
            <a:avLst/>
          </a:prstGeom>
          <a:noFill/>
          <a:ln w="7938">
            <a:solidFill>
              <a:srgbClr val="000000"/>
            </a:solidFill>
            <a:miter lim="800000"/>
            <a:headEnd/>
            <a:tailEnd/>
          </a:ln>
        </p:spPr>
        <p:txBody>
          <a:bodyPr/>
          <a:lstStyle/>
          <a:p>
            <a:endParaRPr lang="en-US" dirty="0"/>
          </a:p>
        </p:txBody>
      </p:sp>
      <p:sp>
        <p:nvSpPr>
          <p:cNvPr id="74828" name="Line 76"/>
          <p:cNvSpPr>
            <a:spLocks noChangeShapeType="1"/>
          </p:cNvSpPr>
          <p:nvPr/>
        </p:nvSpPr>
        <p:spPr bwMode="auto">
          <a:xfrm flipV="1">
            <a:off x="1874639" y="3322638"/>
            <a:ext cx="0" cy="96837"/>
          </a:xfrm>
          <a:prstGeom prst="line">
            <a:avLst/>
          </a:prstGeom>
          <a:noFill/>
          <a:ln w="7938">
            <a:solidFill>
              <a:srgbClr val="000000"/>
            </a:solidFill>
            <a:miter lim="800000"/>
            <a:headEnd/>
            <a:tailEnd/>
          </a:ln>
        </p:spPr>
        <p:txBody>
          <a:bodyPr/>
          <a:lstStyle/>
          <a:p>
            <a:endParaRPr lang="en-US" dirty="0"/>
          </a:p>
        </p:txBody>
      </p:sp>
      <p:sp>
        <p:nvSpPr>
          <p:cNvPr id="74829" name="Line 77"/>
          <p:cNvSpPr>
            <a:spLocks noChangeShapeType="1"/>
          </p:cNvSpPr>
          <p:nvPr/>
        </p:nvSpPr>
        <p:spPr bwMode="auto">
          <a:xfrm flipV="1">
            <a:off x="2215952" y="3322638"/>
            <a:ext cx="0" cy="96837"/>
          </a:xfrm>
          <a:prstGeom prst="line">
            <a:avLst/>
          </a:prstGeom>
          <a:noFill/>
          <a:ln w="7938">
            <a:solidFill>
              <a:srgbClr val="000000"/>
            </a:solidFill>
            <a:miter lim="800000"/>
            <a:headEnd/>
            <a:tailEnd/>
          </a:ln>
        </p:spPr>
        <p:txBody>
          <a:bodyPr/>
          <a:lstStyle/>
          <a:p>
            <a:endParaRPr lang="en-US" dirty="0"/>
          </a:p>
        </p:txBody>
      </p:sp>
      <p:sp>
        <p:nvSpPr>
          <p:cNvPr id="74830" name="Line 78"/>
          <p:cNvSpPr>
            <a:spLocks noChangeShapeType="1"/>
          </p:cNvSpPr>
          <p:nvPr/>
        </p:nvSpPr>
        <p:spPr bwMode="auto">
          <a:xfrm flipV="1">
            <a:off x="2535039" y="3322638"/>
            <a:ext cx="0" cy="96837"/>
          </a:xfrm>
          <a:prstGeom prst="line">
            <a:avLst/>
          </a:prstGeom>
          <a:noFill/>
          <a:ln w="7938">
            <a:solidFill>
              <a:srgbClr val="000000"/>
            </a:solidFill>
            <a:miter lim="800000"/>
            <a:headEnd/>
            <a:tailEnd/>
          </a:ln>
        </p:spPr>
        <p:txBody>
          <a:bodyPr/>
          <a:lstStyle/>
          <a:p>
            <a:endParaRPr lang="en-US" dirty="0"/>
          </a:p>
        </p:txBody>
      </p:sp>
      <p:sp>
        <p:nvSpPr>
          <p:cNvPr id="74831" name="Line 79"/>
          <p:cNvSpPr>
            <a:spLocks noChangeShapeType="1"/>
          </p:cNvSpPr>
          <p:nvPr/>
        </p:nvSpPr>
        <p:spPr bwMode="auto">
          <a:xfrm flipV="1">
            <a:off x="2877939" y="3322638"/>
            <a:ext cx="0" cy="96837"/>
          </a:xfrm>
          <a:prstGeom prst="line">
            <a:avLst/>
          </a:prstGeom>
          <a:noFill/>
          <a:ln w="7938">
            <a:solidFill>
              <a:srgbClr val="000000"/>
            </a:solidFill>
            <a:miter lim="800000"/>
            <a:headEnd/>
            <a:tailEnd/>
          </a:ln>
        </p:spPr>
        <p:txBody>
          <a:bodyPr/>
          <a:lstStyle/>
          <a:p>
            <a:endParaRPr lang="en-US" dirty="0"/>
          </a:p>
        </p:txBody>
      </p:sp>
      <p:sp>
        <p:nvSpPr>
          <p:cNvPr id="74832" name="Line 80"/>
          <p:cNvSpPr>
            <a:spLocks noChangeShapeType="1"/>
          </p:cNvSpPr>
          <p:nvPr/>
        </p:nvSpPr>
        <p:spPr bwMode="auto">
          <a:xfrm flipV="1">
            <a:off x="3214489" y="3322638"/>
            <a:ext cx="0" cy="96837"/>
          </a:xfrm>
          <a:prstGeom prst="line">
            <a:avLst/>
          </a:prstGeom>
          <a:noFill/>
          <a:ln w="7938">
            <a:solidFill>
              <a:srgbClr val="000000"/>
            </a:solidFill>
            <a:miter lim="800000"/>
            <a:headEnd/>
            <a:tailEnd/>
          </a:ln>
        </p:spPr>
        <p:txBody>
          <a:bodyPr/>
          <a:lstStyle/>
          <a:p>
            <a:endParaRPr lang="en-US" dirty="0"/>
          </a:p>
        </p:txBody>
      </p:sp>
      <p:sp>
        <p:nvSpPr>
          <p:cNvPr id="74833" name="Line 81"/>
          <p:cNvSpPr>
            <a:spLocks noChangeShapeType="1"/>
          </p:cNvSpPr>
          <p:nvPr/>
        </p:nvSpPr>
        <p:spPr bwMode="auto">
          <a:xfrm flipV="1">
            <a:off x="3555802" y="3322638"/>
            <a:ext cx="0" cy="96837"/>
          </a:xfrm>
          <a:prstGeom prst="line">
            <a:avLst/>
          </a:prstGeom>
          <a:noFill/>
          <a:ln w="7938">
            <a:solidFill>
              <a:srgbClr val="000000"/>
            </a:solidFill>
            <a:miter lim="800000"/>
            <a:headEnd/>
            <a:tailEnd/>
          </a:ln>
        </p:spPr>
        <p:txBody>
          <a:bodyPr/>
          <a:lstStyle/>
          <a:p>
            <a:endParaRPr lang="en-US" dirty="0"/>
          </a:p>
        </p:txBody>
      </p:sp>
      <p:sp>
        <p:nvSpPr>
          <p:cNvPr id="74834" name="Line 82"/>
          <p:cNvSpPr>
            <a:spLocks noChangeShapeType="1"/>
          </p:cNvSpPr>
          <p:nvPr/>
        </p:nvSpPr>
        <p:spPr bwMode="auto">
          <a:xfrm flipV="1">
            <a:off x="3893939" y="3322638"/>
            <a:ext cx="0" cy="96837"/>
          </a:xfrm>
          <a:prstGeom prst="line">
            <a:avLst/>
          </a:prstGeom>
          <a:noFill/>
          <a:ln w="7938">
            <a:solidFill>
              <a:srgbClr val="000000"/>
            </a:solidFill>
            <a:miter lim="800000"/>
            <a:headEnd/>
            <a:tailEnd/>
          </a:ln>
        </p:spPr>
        <p:txBody>
          <a:bodyPr/>
          <a:lstStyle/>
          <a:p>
            <a:endParaRPr lang="en-US" dirty="0"/>
          </a:p>
        </p:txBody>
      </p:sp>
      <p:sp>
        <p:nvSpPr>
          <p:cNvPr id="74835" name="Rectangle 83"/>
          <p:cNvSpPr>
            <a:spLocks noChangeArrowheads="1"/>
          </p:cNvSpPr>
          <p:nvPr/>
        </p:nvSpPr>
        <p:spPr bwMode="auto">
          <a:xfrm>
            <a:off x="3514527" y="3443288"/>
            <a:ext cx="99386"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7</a:t>
            </a:r>
            <a:endParaRPr lang="en-US" sz="1400" dirty="0">
              <a:latin typeface="Tahoma" pitchFamily="34" charset="0"/>
            </a:endParaRPr>
          </a:p>
        </p:txBody>
      </p:sp>
      <p:sp>
        <p:nvSpPr>
          <p:cNvPr id="74836" name="Rectangle 84"/>
          <p:cNvSpPr>
            <a:spLocks noChangeArrowheads="1"/>
          </p:cNvSpPr>
          <p:nvPr/>
        </p:nvSpPr>
        <p:spPr bwMode="auto">
          <a:xfrm>
            <a:off x="3852664" y="3443288"/>
            <a:ext cx="99386"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8</a:t>
            </a:r>
            <a:endParaRPr lang="en-US" sz="1400" dirty="0">
              <a:latin typeface="Tahoma" pitchFamily="34" charset="0"/>
            </a:endParaRPr>
          </a:p>
        </p:txBody>
      </p:sp>
      <p:sp>
        <p:nvSpPr>
          <p:cNvPr id="74837" name="Rectangle 85"/>
          <p:cNvSpPr>
            <a:spLocks noChangeArrowheads="1"/>
          </p:cNvSpPr>
          <p:nvPr/>
        </p:nvSpPr>
        <p:spPr bwMode="auto">
          <a:xfrm>
            <a:off x="3174802" y="3443288"/>
            <a:ext cx="99386"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6</a:t>
            </a:r>
            <a:endParaRPr lang="en-US" sz="1400" dirty="0">
              <a:latin typeface="Tahoma" pitchFamily="34" charset="0"/>
            </a:endParaRPr>
          </a:p>
        </p:txBody>
      </p:sp>
      <p:sp>
        <p:nvSpPr>
          <p:cNvPr id="74838" name="Rectangle 86"/>
          <p:cNvSpPr>
            <a:spLocks noChangeArrowheads="1"/>
          </p:cNvSpPr>
          <p:nvPr/>
        </p:nvSpPr>
        <p:spPr bwMode="auto">
          <a:xfrm>
            <a:off x="2836664" y="3443288"/>
            <a:ext cx="99386"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5</a:t>
            </a:r>
            <a:endParaRPr lang="en-US" sz="1400" dirty="0">
              <a:latin typeface="Tahoma" pitchFamily="34" charset="0"/>
            </a:endParaRPr>
          </a:p>
        </p:txBody>
      </p:sp>
      <p:sp>
        <p:nvSpPr>
          <p:cNvPr id="74839" name="Rectangle 87"/>
          <p:cNvSpPr>
            <a:spLocks noChangeArrowheads="1"/>
          </p:cNvSpPr>
          <p:nvPr/>
        </p:nvSpPr>
        <p:spPr bwMode="auto">
          <a:xfrm>
            <a:off x="2496939" y="3443288"/>
            <a:ext cx="99386"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4</a:t>
            </a:r>
            <a:endParaRPr lang="en-US" sz="1400" dirty="0">
              <a:latin typeface="Tahoma" pitchFamily="34" charset="0"/>
            </a:endParaRPr>
          </a:p>
        </p:txBody>
      </p:sp>
      <p:sp>
        <p:nvSpPr>
          <p:cNvPr id="74840" name="Rectangle 88"/>
          <p:cNvSpPr>
            <a:spLocks noChangeArrowheads="1"/>
          </p:cNvSpPr>
          <p:nvPr/>
        </p:nvSpPr>
        <p:spPr bwMode="auto">
          <a:xfrm>
            <a:off x="2173089" y="3443288"/>
            <a:ext cx="99386"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3</a:t>
            </a:r>
            <a:endParaRPr lang="en-US" sz="1400" dirty="0">
              <a:latin typeface="Tahoma" pitchFamily="34" charset="0"/>
            </a:endParaRPr>
          </a:p>
        </p:txBody>
      </p:sp>
      <p:sp>
        <p:nvSpPr>
          <p:cNvPr id="74841" name="Rectangle 89"/>
          <p:cNvSpPr>
            <a:spLocks noChangeArrowheads="1"/>
          </p:cNvSpPr>
          <p:nvPr/>
        </p:nvSpPr>
        <p:spPr bwMode="auto">
          <a:xfrm>
            <a:off x="1834952" y="3443288"/>
            <a:ext cx="99386"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2</a:t>
            </a:r>
            <a:endParaRPr lang="en-US" sz="1400" dirty="0">
              <a:latin typeface="Tahoma" pitchFamily="34" charset="0"/>
            </a:endParaRPr>
          </a:p>
        </p:txBody>
      </p:sp>
      <p:sp>
        <p:nvSpPr>
          <p:cNvPr id="74842" name="Rectangle 90"/>
          <p:cNvSpPr>
            <a:spLocks noChangeArrowheads="1"/>
          </p:cNvSpPr>
          <p:nvPr/>
        </p:nvSpPr>
        <p:spPr bwMode="auto">
          <a:xfrm>
            <a:off x="1495227" y="3443288"/>
            <a:ext cx="99386"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1</a:t>
            </a:r>
            <a:endParaRPr lang="en-US" sz="1400" dirty="0">
              <a:latin typeface="Tahoma" pitchFamily="34" charset="0"/>
            </a:endParaRPr>
          </a:p>
        </p:txBody>
      </p:sp>
      <p:sp>
        <p:nvSpPr>
          <p:cNvPr id="74843" name="Rectangle 91"/>
          <p:cNvSpPr>
            <a:spLocks noChangeArrowheads="1"/>
          </p:cNvSpPr>
          <p:nvPr/>
        </p:nvSpPr>
        <p:spPr bwMode="auto">
          <a:xfrm>
            <a:off x="1044377" y="3443288"/>
            <a:ext cx="99386"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0</a:t>
            </a:r>
            <a:endParaRPr lang="en-US" sz="1400" dirty="0">
              <a:latin typeface="Tahoma" pitchFamily="34" charset="0"/>
            </a:endParaRPr>
          </a:p>
        </p:txBody>
      </p:sp>
      <p:sp>
        <p:nvSpPr>
          <p:cNvPr id="74844" name="Rectangle 92"/>
          <p:cNvSpPr>
            <a:spLocks noChangeArrowheads="1"/>
          </p:cNvSpPr>
          <p:nvPr/>
        </p:nvSpPr>
        <p:spPr bwMode="auto">
          <a:xfrm>
            <a:off x="899592" y="1484784"/>
            <a:ext cx="273050" cy="169862"/>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160</a:t>
            </a:r>
            <a:endParaRPr lang="en-US" sz="1400" dirty="0">
              <a:latin typeface="Tahoma" pitchFamily="34" charset="0"/>
            </a:endParaRPr>
          </a:p>
        </p:txBody>
      </p:sp>
      <p:sp>
        <p:nvSpPr>
          <p:cNvPr id="74845" name="Rectangle 93"/>
          <p:cNvSpPr>
            <a:spLocks noChangeArrowheads="1"/>
          </p:cNvSpPr>
          <p:nvPr/>
        </p:nvSpPr>
        <p:spPr bwMode="auto">
          <a:xfrm>
            <a:off x="899592" y="1700808"/>
            <a:ext cx="273050"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140</a:t>
            </a:r>
            <a:endParaRPr lang="en-US" sz="1400" dirty="0">
              <a:latin typeface="Tahoma" pitchFamily="34" charset="0"/>
            </a:endParaRPr>
          </a:p>
        </p:txBody>
      </p:sp>
      <p:sp>
        <p:nvSpPr>
          <p:cNvPr id="74846" name="Rectangle 94"/>
          <p:cNvSpPr>
            <a:spLocks noChangeArrowheads="1"/>
          </p:cNvSpPr>
          <p:nvPr/>
        </p:nvSpPr>
        <p:spPr bwMode="auto">
          <a:xfrm>
            <a:off x="899592" y="1916832"/>
            <a:ext cx="273050" cy="169862"/>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120</a:t>
            </a:r>
            <a:endParaRPr lang="en-US" sz="1400" dirty="0">
              <a:latin typeface="Tahoma" pitchFamily="34" charset="0"/>
            </a:endParaRPr>
          </a:p>
        </p:txBody>
      </p:sp>
      <p:sp>
        <p:nvSpPr>
          <p:cNvPr id="74847" name="Rectangle 95"/>
          <p:cNvSpPr>
            <a:spLocks noChangeArrowheads="1"/>
          </p:cNvSpPr>
          <p:nvPr/>
        </p:nvSpPr>
        <p:spPr bwMode="auto">
          <a:xfrm>
            <a:off x="899592" y="2204864"/>
            <a:ext cx="273050" cy="169863"/>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100</a:t>
            </a:r>
            <a:endParaRPr lang="en-US" sz="1400" dirty="0">
              <a:latin typeface="Tahoma" pitchFamily="34" charset="0"/>
            </a:endParaRPr>
          </a:p>
        </p:txBody>
      </p:sp>
      <p:sp>
        <p:nvSpPr>
          <p:cNvPr id="74848" name="Rectangle 96"/>
          <p:cNvSpPr>
            <a:spLocks noChangeArrowheads="1"/>
          </p:cNvSpPr>
          <p:nvPr/>
        </p:nvSpPr>
        <p:spPr bwMode="auto">
          <a:xfrm>
            <a:off x="971600" y="2420888"/>
            <a:ext cx="198772"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80</a:t>
            </a:r>
            <a:endParaRPr lang="en-US" sz="1400" dirty="0">
              <a:latin typeface="Tahoma" pitchFamily="34" charset="0"/>
            </a:endParaRPr>
          </a:p>
        </p:txBody>
      </p:sp>
      <p:sp>
        <p:nvSpPr>
          <p:cNvPr id="74849" name="Rectangle 97"/>
          <p:cNvSpPr>
            <a:spLocks noChangeArrowheads="1"/>
          </p:cNvSpPr>
          <p:nvPr/>
        </p:nvSpPr>
        <p:spPr bwMode="auto">
          <a:xfrm>
            <a:off x="971600" y="2636912"/>
            <a:ext cx="198772"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60</a:t>
            </a:r>
            <a:endParaRPr lang="en-US" sz="1400" dirty="0">
              <a:latin typeface="Tahoma" pitchFamily="34" charset="0"/>
            </a:endParaRPr>
          </a:p>
        </p:txBody>
      </p:sp>
      <p:sp>
        <p:nvSpPr>
          <p:cNvPr id="74850" name="Rectangle 98"/>
          <p:cNvSpPr>
            <a:spLocks noChangeArrowheads="1"/>
          </p:cNvSpPr>
          <p:nvPr/>
        </p:nvSpPr>
        <p:spPr bwMode="auto">
          <a:xfrm>
            <a:off x="971600" y="2852936"/>
            <a:ext cx="198772"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40</a:t>
            </a:r>
            <a:endParaRPr lang="en-US" sz="1400" dirty="0">
              <a:latin typeface="Tahoma" pitchFamily="34" charset="0"/>
            </a:endParaRPr>
          </a:p>
        </p:txBody>
      </p:sp>
      <p:sp>
        <p:nvSpPr>
          <p:cNvPr id="74851" name="Rectangle 99"/>
          <p:cNvSpPr>
            <a:spLocks noChangeArrowheads="1"/>
          </p:cNvSpPr>
          <p:nvPr/>
        </p:nvSpPr>
        <p:spPr bwMode="auto">
          <a:xfrm>
            <a:off x="971600" y="3068960"/>
            <a:ext cx="198772"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20</a:t>
            </a:r>
            <a:endParaRPr lang="en-US" sz="1400" dirty="0">
              <a:latin typeface="Tahoma" pitchFamily="34" charset="0"/>
            </a:endParaRPr>
          </a:p>
        </p:txBody>
      </p:sp>
      <p:sp>
        <p:nvSpPr>
          <p:cNvPr id="74852" name="Freeform 100"/>
          <p:cNvSpPr>
            <a:spLocks/>
          </p:cNvSpPr>
          <p:nvPr/>
        </p:nvSpPr>
        <p:spPr bwMode="auto">
          <a:xfrm>
            <a:off x="1187624" y="836712"/>
            <a:ext cx="3132138" cy="2566988"/>
          </a:xfrm>
          <a:custGeom>
            <a:avLst/>
            <a:gdLst/>
            <a:ahLst/>
            <a:cxnLst>
              <a:cxn ang="0">
                <a:pos x="1668" y="1477"/>
              </a:cxn>
              <a:cxn ang="0">
                <a:pos x="0" y="1477"/>
              </a:cxn>
              <a:cxn ang="0">
                <a:pos x="0" y="0"/>
              </a:cxn>
            </a:cxnLst>
            <a:rect l="0" t="0" r="r" b="b"/>
            <a:pathLst>
              <a:path w="1668" h="1477">
                <a:moveTo>
                  <a:pt x="1668" y="1477"/>
                </a:moveTo>
                <a:lnTo>
                  <a:pt x="0" y="1477"/>
                </a:lnTo>
                <a:lnTo>
                  <a:pt x="0" y="0"/>
                </a:lnTo>
              </a:path>
            </a:pathLst>
          </a:custGeom>
          <a:noFill/>
          <a:ln w="7938" cap="flat">
            <a:solidFill>
              <a:srgbClr val="000000"/>
            </a:solidFill>
            <a:prstDash val="solid"/>
            <a:miter lim="800000"/>
            <a:headEnd/>
            <a:tailEnd/>
          </a:ln>
        </p:spPr>
        <p:txBody>
          <a:bodyPr/>
          <a:lstStyle/>
          <a:p>
            <a:pPr lvl="1"/>
            <a:endParaRPr lang="en-US" b="1" dirty="0"/>
          </a:p>
        </p:txBody>
      </p:sp>
      <p:sp>
        <p:nvSpPr>
          <p:cNvPr id="74853" name="Oval 101"/>
          <p:cNvSpPr>
            <a:spLocks noChangeArrowheads="1"/>
          </p:cNvSpPr>
          <p:nvPr/>
        </p:nvSpPr>
        <p:spPr bwMode="auto">
          <a:xfrm>
            <a:off x="1150739" y="3381375"/>
            <a:ext cx="88900" cy="80963"/>
          </a:xfrm>
          <a:prstGeom prst="ellipse">
            <a:avLst/>
          </a:prstGeom>
          <a:solidFill>
            <a:srgbClr val="000000"/>
          </a:solidFill>
          <a:ln w="9525">
            <a:noFill/>
            <a:round/>
            <a:headEnd/>
            <a:tailEnd/>
          </a:ln>
        </p:spPr>
        <p:txBody>
          <a:bodyPr/>
          <a:lstStyle/>
          <a:p>
            <a:endParaRPr lang="en-US" dirty="0"/>
          </a:p>
        </p:txBody>
      </p:sp>
      <p:sp>
        <p:nvSpPr>
          <p:cNvPr id="74854" name="Oval 102"/>
          <p:cNvSpPr>
            <a:spLocks noChangeArrowheads="1"/>
          </p:cNvSpPr>
          <p:nvPr/>
        </p:nvSpPr>
        <p:spPr bwMode="auto">
          <a:xfrm>
            <a:off x="1493639" y="3154363"/>
            <a:ext cx="87313" cy="80962"/>
          </a:xfrm>
          <a:prstGeom prst="ellipse">
            <a:avLst/>
          </a:prstGeom>
          <a:solidFill>
            <a:srgbClr val="000000"/>
          </a:solidFill>
          <a:ln w="9525">
            <a:noFill/>
            <a:round/>
            <a:headEnd/>
            <a:tailEnd/>
          </a:ln>
        </p:spPr>
        <p:txBody>
          <a:bodyPr/>
          <a:lstStyle/>
          <a:p>
            <a:endParaRPr lang="en-US" dirty="0"/>
          </a:p>
        </p:txBody>
      </p:sp>
      <p:sp>
        <p:nvSpPr>
          <p:cNvPr id="74856" name="Oval 104"/>
          <p:cNvSpPr>
            <a:spLocks noChangeArrowheads="1"/>
          </p:cNvSpPr>
          <p:nvPr/>
        </p:nvSpPr>
        <p:spPr bwMode="auto">
          <a:xfrm>
            <a:off x="1830189" y="2955925"/>
            <a:ext cx="87313" cy="84138"/>
          </a:xfrm>
          <a:prstGeom prst="ellipse">
            <a:avLst/>
          </a:prstGeom>
          <a:solidFill>
            <a:srgbClr val="000000"/>
          </a:solidFill>
          <a:ln w="9525">
            <a:noFill/>
            <a:round/>
            <a:headEnd/>
            <a:tailEnd/>
          </a:ln>
        </p:spPr>
        <p:txBody>
          <a:bodyPr/>
          <a:lstStyle/>
          <a:p>
            <a:endParaRPr lang="en-US" dirty="0"/>
          </a:p>
        </p:txBody>
      </p:sp>
      <p:sp>
        <p:nvSpPr>
          <p:cNvPr id="74858" name="Oval 106"/>
          <p:cNvSpPr>
            <a:spLocks noChangeArrowheads="1"/>
          </p:cNvSpPr>
          <p:nvPr/>
        </p:nvSpPr>
        <p:spPr bwMode="auto">
          <a:xfrm>
            <a:off x="2171502" y="2782888"/>
            <a:ext cx="88900" cy="80962"/>
          </a:xfrm>
          <a:prstGeom prst="ellipse">
            <a:avLst/>
          </a:prstGeom>
          <a:solidFill>
            <a:srgbClr val="000000"/>
          </a:solidFill>
          <a:ln w="9525">
            <a:noFill/>
            <a:round/>
            <a:headEnd/>
            <a:tailEnd/>
          </a:ln>
        </p:spPr>
        <p:txBody>
          <a:bodyPr/>
          <a:lstStyle/>
          <a:p>
            <a:endParaRPr lang="en-US" dirty="0"/>
          </a:p>
        </p:txBody>
      </p:sp>
      <p:sp>
        <p:nvSpPr>
          <p:cNvPr id="74860" name="Oval 108"/>
          <p:cNvSpPr>
            <a:spLocks noChangeArrowheads="1"/>
          </p:cNvSpPr>
          <p:nvPr/>
        </p:nvSpPr>
        <p:spPr bwMode="auto">
          <a:xfrm>
            <a:off x="2490589" y="2627313"/>
            <a:ext cx="88900" cy="84137"/>
          </a:xfrm>
          <a:prstGeom prst="ellipse">
            <a:avLst/>
          </a:prstGeom>
          <a:solidFill>
            <a:srgbClr val="000000"/>
          </a:solidFill>
          <a:ln w="9525">
            <a:noFill/>
            <a:round/>
            <a:headEnd/>
            <a:tailEnd/>
          </a:ln>
        </p:spPr>
        <p:txBody>
          <a:bodyPr/>
          <a:lstStyle/>
          <a:p>
            <a:endParaRPr lang="en-US" dirty="0"/>
          </a:p>
        </p:txBody>
      </p:sp>
      <p:sp>
        <p:nvSpPr>
          <p:cNvPr id="74862" name="Oval 110"/>
          <p:cNvSpPr>
            <a:spLocks noChangeArrowheads="1"/>
          </p:cNvSpPr>
          <p:nvPr/>
        </p:nvSpPr>
        <p:spPr bwMode="auto">
          <a:xfrm>
            <a:off x="2831902" y="2498725"/>
            <a:ext cx="88900" cy="80963"/>
          </a:xfrm>
          <a:prstGeom prst="ellipse">
            <a:avLst/>
          </a:prstGeom>
          <a:solidFill>
            <a:srgbClr val="000000"/>
          </a:solidFill>
          <a:ln w="9525">
            <a:noFill/>
            <a:round/>
            <a:headEnd/>
            <a:tailEnd/>
          </a:ln>
        </p:spPr>
        <p:txBody>
          <a:bodyPr/>
          <a:lstStyle/>
          <a:p>
            <a:endParaRPr lang="en-US" dirty="0"/>
          </a:p>
        </p:txBody>
      </p:sp>
      <p:sp>
        <p:nvSpPr>
          <p:cNvPr id="74864" name="Oval 112"/>
          <p:cNvSpPr>
            <a:spLocks noChangeArrowheads="1"/>
          </p:cNvSpPr>
          <p:nvPr/>
        </p:nvSpPr>
        <p:spPr bwMode="auto">
          <a:xfrm>
            <a:off x="3170039" y="2390775"/>
            <a:ext cx="88900" cy="80963"/>
          </a:xfrm>
          <a:prstGeom prst="ellipse">
            <a:avLst/>
          </a:prstGeom>
          <a:solidFill>
            <a:srgbClr val="000000"/>
          </a:solidFill>
          <a:ln w="9525">
            <a:noFill/>
            <a:round/>
            <a:headEnd/>
            <a:tailEnd/>
          </a:ln>
        </p:spPr>
        <p:txBody>
          <a:bodyPr/>
          <a:lstStyle/>
          <a:p>
            <a:endParaRPr lang="en-US" dirty="0"/>
          </a:p>
        </p:txBody>
      </p:sp>
      <p:grpSp>
        <p:nvGrpSpPr>
          <p:cNvPr id="3" name="Group 139"/>
          <p:cNvGrpSpPr>
            <a:grpSpLocks/>
          </p:cNvGrpSpPr>
          <p:nvPr/>
        </p:nvGrpSpPr>
        <p:grpSpPr bwMode="auto">
          <a:xfrm>
            <a:off x="1493639" y="1689100"/>
            <a:ext cx="2443163" cy="1436688"/>
            <a:chOff x="578" y="1064"/>
            <a:chExt cx="1539" cy="905"/>
          </a:xfrm>
        </p:grpSpPr>
        <p:sp>
          <p:nvSpPr>
            <p:cNvPr id="74855" name="Oval 103"/>
            <p:cNvSpPr>
              <a:spLocks noChangeArrowheads="1"/>
            </p:cNvSpPr>
            <p:nvPr/>
          </p:nvSpPr>
          <p:spPr bwMode="auto">
            <a:xfrm>
              <a:off x="578" y="1917"/>
              <a:ext cx="55" cy="52"/>
            </a:xfrm>
            <a:prstGeom prst="ellipse">
              <a:avLst/>
            </a:prstGeom>
            <a:solidFill>
              <a:srgbClr val="000000"/>
            </a:solidFill>
            <a:ln w="9525">
              <a:noFill/>
              <a:round/>
              <a:headEnd/>
              <a:tailEnd/>
            </a:ln>
          </p:spPr>
          <p:txBody>
            <a:bodyPr/>
            <a:lstStyle/>
            <a:p>
              <a:endParaRPr lang="en-US" dirty="0"/>
            </a:p>
          </p:txBody>
        </p:sp>
        <p:sp>
          <p:nvSpPr>
            <p:cNvPr id="74857" name="Oval 105"/>
            <p:cNvSpPr>
              <a:spLocks noChangeArrowheads="1"/>
            </p:cNvSpPr>
            <p:nvPr/>
          </p:nvSpPr>
          <p:spPr bwMode="auto">
            <a:xfrm>
              <a:off x="790" y="1728"/>
              <a:ext cx="55" cy="52"/>
            </a:xfrm>
            <a:prstGeom prst="ellipse">
              <a:avLst/>
            </a:prstGeom>
            <a:solidFill>
              <a:srgbClr val="000000"/>
            </a:solidFill>
            <a:ln w="9525">
              <a:noFill/>
              <a:round/>
              <a:headEnd/>
              <a:tailEnd/>
            </a:ln>
          </p:spPr>
          <p:txBody>
            <a:bodyPr/>
            <a:lstStyle/>
            <a:p>
              <a:endParaRPr lang="en-US" dirty="0"/>
            </a:p>
          </p:txBody>
        </p:sp>
        <p:sp>
          <p:nvSpPr>
            <p:cNvPr id="74859" name="Oval 107"/>
            <p:cNvSpPr>
              <a:spLocks noChangeArrowheads="1"/>
            </p:cNvSpPr>
            <p:nvPr/>
          </p:nvSpPr>
          <p:spPr bwMode="auto">
            <a:xfrm>
              <a:off x="1005" y="1563"/>
              <a:ext cx="56" cy="51"/>
            </a:xfrm>
            <a:prstGeom prst="ellipse">
              <a:avLst/>
            </a:prstGeom>
            <a:solidFill>
              <a:srgbClr val="000000"/>
            </a:solidFill>
            <a:ln w="9525">
              <a:noFill/>
              <a:round/>
              <a:headEnd/>
              <a:tailEnd/>
            </a:ln>
          </p:spPr>
          <p:txBody>
            <a:bodyPr/>
            <a:lstStyle/>
            <a:p>
              <a:endParaRPr lang="en-US" dirty="0"/>
            </a:p>
          </p:txBody>
        </p:sp>
        <p:sp>
          <p:nvSpPr>
            <p:cNvPr id="74861" name="Oval 109"/>
            <p:cNvSpPr>
              <a:spLocks noChangeArrowheads="1"/>
            </p:cNvSpPr>
            <p:nvPr/>
          </p:nvSpPr>
          <p:spPr bwMode="auto">
            <a:xfrm>
              <a:off x="1206" y="1418"/>
              <a:ext cx="56" cy="51"/>
            </a:xfrm>
            <a:prstGeom prst="ellipse">
              <a:avLst/>
            </a:prstGeom>
            <a:solidFill>
              <a:srgbClr val="000000"/>
            </a:solidFill>
            <a:ln w="9525">
              <a:noFill/>
              <a:round/>
              <a:headEnd/>
              <a:tailEnd/>
            </a:ln>
          </p:spPr>
          <p:txBody>
            <a:bodyPr/>
            <a:lstStyle/>
            <a:p>
              <a:endParaRPr lang="en-US" dirty="0"/>
            </a:p>
          </p:txBody>
        </p:sp>
        <p:sp>
          <p:nvSpPr>
            <p:cNvPr id="74863" name="Oval 111"/>
            <p:cNvSpPr>
              <a:spLocks noChangeArrowheads="1"/>
            </p:cNvSpPr>
            <p:nvPr/>
          </p:nvSpPr>
          <p:spPr bwMode="auto">
            <a:xfrm>
              <a:off x="1421" y="1297"/>
              <a:ext cx="56" cy="51"/>
            </a:xfrm>
            <a:prstGeom prst="ellipse">
              <a:avLst/>
            </a:prstGeom>
            <a:solidFill>
              <a:srgbClr val="000000"/>
            </a:solidFill>
            <a:ln w="9525">
              <a:noFill/>
              <a:round/>
              <a:headEnd/>
              <a:tailEnd/>
            </a:ln>
          </p:spPr>
          <p:txBody>
            <a:bodyPr/>
            <a:lstStyle/>
            <a:p>
              <a:endParaRPr lang="en-US" dirty="0"/>
            </a:p>
          </p:txBody>
        </p:sp>
        <p:sp>
          <p:nvSpPr>
            <p:cNvPr id="74865" name="Oval 113"/>
            <p:cNvSpPr>
              <a:spLocks noChangeArrowheads="1"/>
            </p:cNvSpPr>
            <p:nvPr/>
          </p:nvSpPr>
          <p:spPr bwMode="auto">
            <a:xfrm>
              <a:off x="1634" y="1196"/>
              <a:ext cx="56" cy="51"/>
            </a:xfrm>
            <a:prstGeom prst="ellipse">
              <a:avLst/>
            </a:prstGeom>
            <a:solidFill>
              <a:srgbClr val="000000"/>
            </a:solidFill>
            <a:ln w="9525">
              <a:noFill/>
              <a:round/>
              <a:headEnd/>
              <a:tailEnd/>
            </a:ln>
          </p:spPr>
          <p:txBody>
            <a:bodyPr/>
            <a:lstStyle/>
            <a:p>
              <a:endParaRPr lang="en-US" dirty="0"/>
            </a:p>
          </p:txBody>
        </p:sp>
        <p:sp>
          <p:nvSpPr>
            <p:cNvPr id="74866" name="Oval 114"/>
            <p:cNvSpPr>
              <a:spLocks noChangeArrowheads="1"/>
            </p:cNvSpPr>
            <p:nvPr/>
          </p:nvSpPr>
          <p:spPr bwMode="auto">
            <a:xfrm>
              <a:off x="1849" y="1119"/>
              <a:ext cx="56" cy="51"/>
            </a:xfrm>
            <a:prstGeom prst="ellipse">
              <a:avLst/>
            </a:prstGeom>
            <a:solidFill>
              <a:srgbClr val="000000"/>
            </a:solidFill>
            <a:ln w="9525">
              <a:noFill/>
              <a:round/>
              <a:headEnd/>
              <a:tailEnd/>
            </a:ln>
          </p:spPr>
          <p:txBody>
            <a:bodyPr/>
            <a:lstStyle/>
            <a:p>
              <a:endParaRPr lang="en-US" dirty="0"/>
            </a:p>
          </p:txBody>
        </p:sp>
        <p:sp>
          <p:nvSpPr>
            <p:cNvPr id="74867" name="Oval 115"/>
            <p:cNvSpPr>
              <a:spLocks noChangeArrowheads="1"/>
            </p:cNvSpPr>
            <p:nvPr/>
          </p:nvSpPr>
          <p:spPr bwMode="auto">
            <a:xfrm>
              <a:off x="2062" y="1064"/>
              <a:ext cx="55" cy="52"/>
            </a:xfrm>
            <a:prstGeom prst="ellipse">
              <a:avLst/>
            </a:prstGeom>
            <a:solidFill>
              <a:srgbClr val="000000"/>
            </a:solidFill>
            <a:ln w="9525">
              <a:noFill/>
              <a:round/>
              <a:headEnd/>
              <a:tailEnd/>
            </a:ln>
          </p:spPr>
          <p:txBody>
            <a:bodyPr/>
            <a:lstStyle/>
            <a:p>
              <a:endParaRPr lang="en-US" dirty="0"/>
            </a:p>
          </p:txBody>
        </p:sp>
      </p:grpSp>
      <p:sp>
        <p:nvSpPr>
          <p:cNvPr id="74868" name="Oval 116"/>
          <p:cNvSpPr>
            <a:spLocks noChangeArrowheads="1"/>
          </p:cNvSpPr>
          <p:nvPr/>
        </p:nvSpPr>
        <p:spPr bwMode="auto">
          <a:xfrm>
            <a:off x="3511352" y="2308225"/>
            <a:ext cx="88900" cy="82550"/>
          </a:xfrm>
          <a:prstGeom prst="ellipse">
            <a:avLst/>
          </a:prstGeom>
          <a:solidFill>
            <a:srgbClr val="000000"/>
          </a:solidFill>
          <a:ln w="9525">
            <a:noFill/>
            <a:round/>
            <a:headEnd/>
            <a:tailEnd/>
          </a:ln>
        </p:spPr>
        <p:txBody>
          <a:bodyPr/>
          <a:lstStyle/>
          <a:p>
            <a:endParaRPr lang="en-US" dirty="0"/>
          </a:p>
        </p:txBody>
      </p:sp>
      <p:sp>
        <p:nvSpPr>
          <p:cNvPr id="74869" name="Oval 117"/>
          <p:cNvSpPr>
            <a:spLocks noChangeArrowheads="1"/>
          </p:cNvSpPr>
          <p:nvPr/>
        </p:nvSpPr>
        <p:spPr bwMode="auto">
          <a:xfrm>
            <a:off x="3849489" y="2251075"/>
            <a:ext cx="87313" cy="80963"/>
          </a:xfrm>
          <a:prstGeom prst="ellipse">
            <a:avLst/>
          </a:prstGeom>
          <a:solidFill>
            <a:srgbClr val="000000"/>
          </a:solidFill>
          <a:ln w="9525">
            <a:noFill/>
            <a:round/>
            <a:headEnd/>
            <a:tailEnd/>
          </a:ln>
        </p:spPr>
        <p:txBody>
          <a:bodyPr/>
          <a:lstStyle/>
          <a:p>
            <a:endParaRPr lang="en-US" dirty="0"/>
          </a:p>
        </p:txBody>
      </p:sp>
      <p:sp>
        <p:nvSpPr>
          <p:cNvPr id="74870" name="Rectangle 118"/>
          <p:cNvSpPr>
            <a:spLocks noChangeArrowheads="1"/>
          </p:cNvSpPr>
          <p:nvPr/>
        </p:nvSpPr>
        <p:spPr bwMode="auto">
          <a:xfrm>
            <a:off x="3979664" y="1627188"/>
            <a:ext cx="229230" cy="215444"/>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Pro" pitchFamily="34" charset="0"/>
              </a:rPr>
              <a:t>TP</a:t>
            </a:r>
            <a:endParaRPr lang="en-US" sz="1400" i="1" dirty="0">
              <a:latin typeface="Tahoma" pitchFamily="34" charset="0"/>
            </a:endParaRPr>
          </a:p>
        </p:txBody>
      </p:sp>
      <p:sp>
        <p:nvSpPr>
          <p:cNvPr id="74871" name="Rectangle 119"/>
          <p:cNvSpPr>
            <a:spLocks noChangeArrowheads="1"/>
          </p:cNvSpPr>
          <p:nvPr/>
        </p:nvSpPr>
        <p:spPr bwMode="auto">
          <a:xfrm>
            <a:off x="4162227" y="1722438"/>
            <a:ext cx="198772"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20</a:t>
            </a:r>
            <a:endParaRPr lang="en-US" sz="1400" dirty="0">
              <a:latin typeface="Tahoma" pitchFamily="34" charset="0"/>
            </a:endParaRPr>
          </a:p>
        </p:txBody>
      </p:sp>
      <p:sp>
        <p:nvSpPr>
          <p:cNvPr id="74872" name="Rectangle 120"/>
          <p:cNvSpPr>
            <a:spLocks noChangeArrowheads="1"/>
          </p:cNvSpPr>
          <p:nvPr/>
        </p:nvSpPr>
        <p:spPr bwMode="auto">
          <a:xfrm>
            <a:off x="3974902" y="2182813"/>
            <a:ext cx="229230" cy="215444"/>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Pro" pitchFamily="34" charset="0"/>
              </a:rPr>
              <a:t>TP</a:t>
            </a:r>
            <a:endParaRPr lang="en-US" sz="1400" i="1" dirty="0">
              <a:latin typeface="Tahoma" pitchFamily="34" charset="0"/>
            </a:endParaRPr>
          </a:p>
        </p:txBody>
      </p:sp>
      <p:sp>
        <p:nvSpPr>
          <p:cNvPr id="74873" name="Rectangle 121"/>
          <p:cNvSpPr>
            <a:spLocks noChangeArrowheads="1"/>
          </p:cNvSpPr>
          <p:nvPr/>
        </p:nvSpPr>
        <p:spPr bwMode="auto">
          <a:xfrm>
            <a:off x="4159052" y="2276475"/>
            <a:ext cx="198772"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10</a:t>
            </a:r>
            <a:endParaRPr lang="en-US" sz="1400" dirty="0">
              <a:latin typeface="Tahoma" pitchFamily="34" charset="0"/>
            </a:endParaRPr>
          </a:p>
        </p:txBody>
      </p:sp>
      <p:sp>
        <p:nvSpPr>
          <p:cNvPr id="74874" name="Rectangle 122"/>
          <p:cNvSpPr>
            <a:spLocks noChangeArrowheads="1"/>
          </p:cNvSpPr>
          <p:nvPr/>
        </p:nvSpPr>
        <p:spPr bwMode="auto">
          <a:xfrm>
            <a:off x="8626277" y="2906713"/>
            <a:ext cx="378309" cy="215444"/>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Pro" pitchFamily="34" charset="0"/>
              </a:rPr>
              <a:t>MPL</a:t>
            </a:r>
            <a:endParaRPr lang="en-US" sz="1400" i="1" dirty="0">
              <a:latin typeface="Tahoma" pitchFamily="34" charset="0"/>
            </a:endParaRPr>
          </a:p>
        </p:txBody>
      </p:sp>
      <p:sp>
        <p:nvSpPr>
          <p:cNvPr id="74875" name="Rectangle 123"/>
          <p:cNvSpPr>
            <a:spLocks noChangeArrowheads="1"/>
          </p:cNvSpPr>
          <p:nvPr/>
        </p:nvSpPr>
        <p:spPr bwMode="auto">
          <a:xfrm>
            <a:off x="8946952" y="2995613"/>
            <a:ext cx="198772"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20</a:t>
            </a:r>
            <a:endParaRPr lang="en-US" sz="1400" dirty="0">
              <a:latin typeface="Tahoma" pitchFamily="34" charset="0"/>
            </a:endParaRPr>
          </a:p>
        </p:txBody>
      </p:sp>
      <p:sp>
        <p:nvSpPr>
          <p:cNvPr id="74876" name="Rectangle 124"/>
          <p:cNvSpPr>
            <a:spLocks noChangeArrowheads="1"/>
          </p:cNvSpPr>
          <p:nvPr/>
        </p:nvSpPr>
        <p:spPr bwMode="auto">
          <a:xfrm>
            <a:off x="8608814" y="3114675"/>
            <a:ext cx="378309" cy="215444"/>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Pro" pitchFamily="34" charset="0"/>
              </a:rPr>
              <a:t>MPL</a:t>
            </a:r>
            <a:endParaRPr lang="en-US" sz="1400" i="1" dirty="0">
              <a:latin typeface="Tahoma" pitchFamily="34" charset="0"/>
            </a:endParaRPr>
          </a:p>
        </p:txBody>
      </p:sp>
      <p:sp>
        <p:nvSpPr>
          <p:cNvPr id="74877" name="Rectangle 125"/>
          <p:cNvSpPr>
            <a:spLocks noChangeArrowheads="1"/>
          </p:cNvSpPr>
          <p:nvPr/>
        </p:nvSpPr>
        <p:spPr bwMode="auto">
          <a:xfrm>
            <a:off x="8929489" y="3209925"/>
            <a:ext cx="198772" cy="215444"/>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Pro" pitchFamily="34" charset="0"/>
              </a:rPr>
              <a:t>10</a:t>
            </a:r>
            <a:endParaRPr lang="en-US" sz="1400" dirty="0">
              <a:latin typeface="Tahoma" pitchFamily="34" charset="0"/>
            </a:endParaRPr>
          </a:p>
        </p:txBody>
      </p:sp>
      <p:sp>
        <p:nvSpPr>
          <p:cNvPr id="74880" name="Line 128"/>
          <p:cNvSpPr>
            <a:spLocks noChangeShapeType="1"/>
          </p:cNvSpPr>
          <p:nvPr/>
        </p:nvSpPr>
        <p:spPr bwMode="auto">
          <a:xfrm flipV="1">
            <a:off x="3700264" y="1905000"/>
            <a:ext cx="0" cy="271463"/>
          </a:xfrm>
          <a:prstGeom prst="line">
            <a:avLst/>
          </a:prstGeom>
          <a:noFill/>
          <a:ln w="30226">
            <a:solidFill>
              <a:srgbClr val="000000"/>
            </a:solidFill>
            <a:miter lim="800000"/>
            <a:headEnd/>
            <a:tailEnd type="arrow" w="med" len="med"/>
          </a:ln>
        </p:spPr>
        <p:txBody>
          <a:bodyPr/>
          <a:lstStyle/>
          <a:p>
            <a:endParaRPr lang="en-US" dirty="0"/>
          </a:p>
        </p:txBody>
      </p:sp>
      <p:sp>
        <p:nvSpPr>
          <p:cNvPr id="74882" name="Line 130"/>
          <p:cNvSpPr>
            <a:spLocks noChangeShapeType="1"/>
          </p:cNvSpPr>
          <p:nvPr/>
        </p:nvSpPr>
        <p:spPr bwMode="auto">
          <a:xfrm flipV="1">
            <a:off x="6291064" y="1905000"/>
            <a:ext cx="0" cy="304800"/>
          </a:xfrm>
          <a:prstGeom prst="line">
            <a:avLst/>
          </a:prstGeom>
          <a:noFill/>
          <a:ln w="30226">
            <a:solidFill>
              <a:srgbClr val="000000"/>
            </a:solidFill>
            <a:miter lim="800000"/>
            <a:headEnd/>
            <a:tailEnd type="arrow" w="med" len="med"/>
          </a:ln>
        </p:spPr>
        <p:txBody>
          <a:bodyPr/>
          <a:lstStyle/>
          <a:p>
            <a:endParaRPr lang="en-US" dirty="0"/>
          </a:p>
        </p:txBody>
      </p:sp>
      <p:sp>
        <p:nvSpPr>
          <p:cNvPr id="74885" name="Rectangle 133"/>
          <p:cNvSpPr>
            <a:spLocks noChangeArrowheads="1"/>
          </p:cNvSpPr>
          <p:nvPr/>
        </p:nvSpPr>
        <p:spPr bwMode="auto">
          <a:xfrm>
            <a:off x="6876256" y="3625850"/>
            <a:ext cx="2267744" cy="215444"/>
          </a:xfrm>
          <a:prstGeom prst="rect">
            <a:avLst/>
          </a:prstGeom>
          <a:noFill/>
          <a:ln w="9525">
            <a:noFill/>
            <a:miter lim="800000"/>
            <a:headEnd/>
            <a:tailEnd/>
          </a:ln>
        </p:spPr>
        <p:txBody>
          <a:bodyPr wrap="square" lIns="0" tIns="0" rIns="0" bIns="0">
            <a:spAutoFit/>
          </a:bodyPr>
          <a:lstStyle/>
          <a:p>
            <a:pPr marL="1588" indent="-1588" algn="ctr"/>
            <a:r>
              <a:rPr lang="en-US" sz="1400" dirty="0">
                <a:solidFill>
                  <a:srgbClr val="000000"/>
                </a:solidFill>
                <a:latin typeface="Myriad Pro" pitchFamily="34" charset="0"/>
              </a:rPr>
              <a:t>Quantity of </a:t>
            </a:r>
            <a:r>
              <a:rPr lang="en-US" sz="1400" dirty="0" smtClean="0">
                <a:solidFill>
                  <a:srgbClr val="000000"/>
                </a:solidFill>
                <a:latin typeface="Myriad Pro" pitchFamily="34" charset="0"/>
              </a:rPr>
              <a:t>labor (workers</a:t>
            </a:r>
            <a:r>
              <a:rPr lang="en-US" sz="1400" dirty="0">
                <a:solidFill>
                  <a:srgbClr val="000000"/>
                </a:solidFill>
                <a:latin typeface="Myriad Pro" pitchFamily="34" charset="0"/>
              </a:rPr>
              <a:t>)</a:t>
            </a:r>
            <a:endParaRPr lang="en-US" sz="1400" dirty="0">
              <a:latin typeface="Tahoma" pitchFamily="34" charset="0"/>
            </a:endParaRPr>
          </a:p>
        </p:txBody>
      </p:sp>
      <p:sp>
        <p:nvSpPr>
          <p:cNvPr id="74887" name="Rectangle 135"/>
          <p:cNvSpPr>
            <a:spLocks noChangeArrowheads="1"/>
          </p:cNvSpPr>
          <p:nvPr/>
        </p:nvSpPr>
        <p:spPr bwMode="auto">
          <a:xfrm>
            <a:off x="2574727" y="3709988"/>
            <a:ext cx="2107949" cy="215444"/>
          </a:xfrm>
          <a:prstGeom prst="rect">
            <a:avLst/>
          </a:prstGeom>
          <a:noFill/>
          <a:ln w="9525">
            <a:noFill/>
            <a:miter lim="800000"/>
            <a:headEnd/>
            <a:tailEnd/>
          </a:ln>
        </p:spPr>
        <p:txBody>
          <a:bodyPr wrap="none" lIns="0" tIns="0" rIns="0" bIns="0">
            <a:spAutoFit/>
          </a:bodyPr>
          <a:lstStyle/>
          <a:p>
            <a:pPr marL="1588" indent="-1588" algn="ctr"/>
            <a:r>
              <a:rPr lang="en-US" sz="1400" dirty="0">
                <a:solidFill>
                  <a:srgbClr val="000000"/>
                </a:solidFill>
                <a:latin typeface="Myriad Pro" pitchFamily="34" charset="0"/>
              </a:rPr>
              <a:t>Quantity of labor (workers)</a:t>
            </a:r>
            <a:endParaRPr lang="en-US" sz="1400" dirty="0">
              <a:latin typeface="Tahoma" pitchFamily="34" charset="0"/>
            </a:endParaRPr>
          </a:p>
        </p:txBody>
      </p:sp>
      <p:sp>
        <p:nvSpPr>
          <p:cNvPr id="74890" name="Rectangle 138"/>
          <p:cNvSpPr>
            <a:spLocks noChangeArrowheads="1"/>
          </p:cNvSpPr>
          <p:nvPr/>
        </p:nvSpPr>
        <p:spPr bwMode="auto">
          <a:xfrm>
            <a:off x="899592" y="0"/>
            <a:ext cx="8029897" cy="685800"/>
          </a:xfrm>
          <a:prstGeom prst="rect">
            <a:avLst/>
          </a:prstGeom>
          <a:noFill/>
          <a:ln w="25400" algn="ctr">
            <a:noFill/>
            <a:prstDash val="sysDot"/>
            <a:miter lim="800000"/>
            <a:headEnd/>
            <a:tailEnd type="none" w="med" len="lg"/>
          </a:ln>
          <a:effectLst/>
        </p:spPr>
        <p:txBody>
          <a:bodyPr anchor="ctr"/>
          <a:lstStyle/>
          <a:p>
            <a:pPr marL="1588" indent="-1588" eaLnBrk="0" hangingPunct="0">
              <a:lnSpc>
                <a:spcPct val="100000"/>
              </a:lnSpc>
              <a:spcBef>
                <a:spcPct val="30000"/>
              </a:spcBef>
              <a:buClrTx/>
              <a:buSzTx/>
              <a:buFontTx/>
              <a:buNone/>
            </a:pPr>
            <a:r>
              <a:rPr lang="en-US" sz="2400" b="1" dirty="0">
                <a:solidFill>
                  <a:schemeClr val="bg1"/>
                </a:solidFill>
                <a:effectLst>
                  <a:outerShdw blurRad="38100" dist="38100" dir="2700000" algn="tl">
                    <a:srgbClr val="000000">
                      <a:alpha val="43137"/>
                    </a:srgbClr>
                  </a:outerShdw>
                </a:effectLst>
              </a:rPr>
              <a:t>Total Product, Marginal Product, and the Fixed Input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9882"/>
                                        </p:tgtEl>
                                        <p:attrNameLst>
                                          <p:attrName>style.visibility</p:attrName>
                                        </p:attrNameLst>
                                      </p:cBhvr>
                                      <p:to>
                                        <p:strVal val="visible"/>
                                      </p:to>
                                    </p:set>
                                    <p:animEffect transition="in" filter="wipe(up)">
                                      <p:cBhvr>
                                        <p:cTn id="7" dur="500"/>
                                        <p:tgtEl>
                                          <p:spTgt spid="798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4880"/>
                                        </p:tgtEl>
                                        <p:attrNameLst>
                                          <p:attrName>style.visibility</p:attrName>
                                        </p:attrNameLst>
                                      </p:cBhvr>
                                      <p:to>
                                        <p:strVal val="visible"/>
                                      </p:to>
                                    </p:set>
                                    <p:animEffect transition="in" filter="wipe(down)">
                                      <p:cBhvr>
                                        <p:cTn id="12" dur="500"/>
                                        <p:tgtEl>
                                          <p:spTgt spid="74880"/>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par>
                                <p:cTn id="16" presetID="22" presetClass="entr" presetSubtype="4" fill="hold" grpId="0" nodeType="withEffect">
                                  <p:stCondLst>
                                    <p:cond delay="0"/>
                                  </p:stCondLst>
                                  <p:childTnLst>
                                    <p:set>
                                      <p:cBhvr>
                                        <p:cTn id="17" dur="1" fill="hold">
                                          <p:stCondLst>
                                            <p:cond delay="0"/>
                                          </p:stCondLst>
                                        </p:cTn>
                                        <p:tgtEl>
                                          <p:spTgt spid="74771"/>
                                        </p:tgtEl>
                                        <p:attrNameLst>
                                          <p:attrName>style.visibility</p:attrName>
                                        </p:attrNameLst>
                                      </p:cBhvr>
                                      <p:to>
                                        <p:strVal val="visible"/>
                                      </p:to>
                                    </p:set>
                                    <p:animEffect transition="in" filter="wipe(down)">
                                      <p:cBhvr>
                                        <p:cTn id="18" dur="500"/>
                                        <p:tgtEl>
                                          <p:spTgt spid="74771"/>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748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8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9883"/>
                                        </p:tgtEl>
                                        <p:attrNameLst>
                                          <p:attrName>style.visibility</p:attrName>
                                        </p:attrNameLst>
                                      </p:cBhvr>
                                      <p:to>
                                        <p:strVal val="visible"/>
                                      </p:to>
                                    </p:set>
                                    <p:animEffect transition="in" filter="wipe(up)">
                                      <p:cBhvr>
                                        <p:cTn id="27" dur="500"/>
                                        <p:tgtEl>
                                          <p:spTgt spid="7988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4882"/>
                                        </p:tgtEl>
                                        <p:attrNameLst>
                                          <p:attrName>style.visibility</p:attrName>
                                        </p:attrNameLst>
                                      </p:cBhvr>
                                      <p:to>
                                        <p:strVal val="visible"/>
                                      </p:to>
                                    </p:set>
                                    <p:animEffect transition="in" filter="wipe(down)">
                                      <p:cBhvr>
                                        <p:cTn id="32" dur="500"/>
                                        <p:tgtEl>
                                          <p:spTgt spid="74882"/>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down)">
                                      <p:cBhvr>
                                        <p:cTn id="36" dur="500"/>
                                        <p:tgtEl>
                                          <p:spTgt spid="2"/>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7487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48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2" grpId="0" animBg="1"/>
      <p:bldP spid="79883" grpId="0" animBg="1"/>
      <p:bldP spid="74771" grpId="0" animBg="1"/>
      <p:bldP spid="74870" grpId="0"/>
      <p:bldP spid="74871" grpId="0"/>
      <p:bldP spid="74874" grpId="0"/>
      <p:bldP spid="74875" grpId="0"/>
      <p:bldP spid="74880" grpId="0" animBg="1"/>
      <p:bldP spid="7488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TotalTime>
  <Words>3901</Words>
  <Application>Microsoft Office PowerPoint</Application>
  <PresentationFormat>On-screen Show (4:3)</PresentationFormat>
  <Paragraphs>715</Paragraphs>
  <Slides>39</Slides>
  <Notes>38</Notes>
  <HiddenSlides>0</HiddenSlides>
  <MMClips>0</MMClips>
  <ScaleCrop>false</ScaleCrop>
  <HeadingPairs>
    <vt:vector size="4" baseType="variant">
      <vt:variant>
        <vt:lpstr>Theme</vt:lpstr>
      </vt:variant>
      <vt:variant>
        <vt:i4>2</vt:i4>
      </vt:variant>
      <vt:variant>
        <vt:lpstr>Slide Titles</vt:lpstr>
      </vt:variant>
      <vt:variant>
        <vt:i4>39</vt:i4>
      </vt:variant>
    </vt:vector>
  </HeadingPairs>
  <TitlesOfParts>
    <vt:vector size="41" baseType="lpstr">
      <vt:lpstr>Office Theme</vt:lpstr>
      <vt:lpstr>1_Office Theme</vt:lpstr>
      <vt:lpstr>Chapter 11</vt:lpstr>
      <vt:lpstr>PowerPoint Presentation</vt:lpstr>
      <vt:lpstr>The Production Function</vt:lpstr>
      <vt:lpstr>Inputs and Output</vt:lpstr>
      <vt:lpstr>PowerPoint Presentation</vt:lpstr>
      <vt:lpstr>PowerPoint Presentation</vt:lpstr>
      <vt:lpstr>Diminishing Returns to an Input</vt:lpstr>
      <vt:lpstr>PowerPoint Presentation</vt:lpstr>
      <vt:lpstr>PowerPoint Presentation</vt:lpstr>
      <vt:lpstr>From the Production Function to Cost Curves</vt:lpstr>
      <vt:lpstr>Total Cost Curve</vt:lpstr>
      <vt:lpstr>Total Cost Curve for George and Martha’s Farm</vt:lpstr>
      <vt:lpstr>Two Key Concepts: Marginal Cost and Average Cost</vt:lpstr>
      <vt:lpstr>Costs at Selena’s Gourmet Salsas</vt:lpstr>
      <vt:lpstr>Total Cost and Marginal Cost Curves for Selena’s Gourmet Salsas</vt:lpstr>
      <vt:lpstr>Why is the Marginal Cost Curve Upward Sloping?</vt:lpstr>
      <vt:lpstr>Average Cost</vt:lpstr>
      <vt:lpstr>Average Cost</vt:lpstr>
      <vt:lpstr>Average Total Cost Curve</vt:lpstr>
      <vt:lpstr>Average Costs for Selena’s Gourmet Salsas</vt:lpstr>
      <vt:lpstr>Average Total Cost Curve for Selena’s Gourmet Salsas</vt:lpstr>
      <vt:lpstr>Putting the Four Cost Curves Together</vt:lpstr>
      <vt:lpstr>Marginal Cost &amp; Average Cost Curves for Selena’s Gourmet Salsas</vt:lpstr>
      <vt:lpstr>General Principles that Are Always True About a Firm’s Marginal and Average Total Cost Curves</vt:lpstr>
      <vt:lpstr>The Relationship Between the Average Total Cost and the Marginal Cost Curves</vt:lpstr>
      <vt:lpstr>Does the Marginal Cost Curve Always Slope Upward?</vt:lpstr>
      <vt:lpstr>More Realistic Cost Curves</vt:lpstr>
      <vt:lpstr>Short-Run versus Long-Run Costs</vt:lpstr>
      <vt:lpstr>PowerPoint Presentation</vt:lpstr>
      <vt:lpstr>PowerPoint Presentation</vt:lpstr>
      <vt:lpstr>Short-Run and Long-Run Average Total Cost Curves</vt:lpstr>
      <vt:lpstr>Returns to Scale</vt:lpstr>
      <vt:lpstr>Summing Up Costs</vt:lpstr>
      <vt:lpstr>Summary</vt:lpstr>
      <vt:lpstr>Summary</vt:lpstr>
      <vt:lpstr>Summary</vt:lpstr>
      <vt:lpstr>Summary</vt:lpstr>
      <vt:lpstr>Summary</vt:lpstr>
      <vt:lpstr>KEY TERMS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Study of Economics</dc:title>
  <dc:creator>Gideon</dc:creator>
  <cp:lastModifiedBy>hbadmin</cp:lastModifiedBy>
  <cp:revision>94</cp:revision>
  <dcterms:created xsi:type="dcterms:W3CDTF">2011-08-04T07:26:48Z</dcterms:created>
  <dcterms:modified xsi:type="dcterms:W3CDTF">2012-07-30T17:44:32Z</dcterms:modified>
</cp:coreProperties>
</file>