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81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8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3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6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8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63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4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0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7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0D88-5E67-463D-9232-3C98667946C6}" type="datetimeFigureOut">
              <a:rPr lang="en-SG" smtClean="0"/>
              <a:t>2/9/2016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CF62-D5EF-4903-8E58-28E9858B0C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0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anieltan/Kaggle_Walmart/blob/master/summary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walmart"/>
          <p:cNvSpPr>
            <a:spLocks noChangeAspect="1" noChangeArrowheads="1"/>
          </p:cNvSpPr>
          <p:nvPr/>
        </p:nvSpPr>
        <p:spPr bwMode="auto">
          <a:xfrm>
            <a:off x="2888143" y="21096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3440" y="276681"/>
            <a:ext cx="7451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Forecasting Walmart Store Sales using Time series analysis</a:t>
            </a:r>
            <a:endParaRPr lang="en-SG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6" y="966256"/>
            <a:ext cx="7498307" cy="4998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27970" y="6362049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Daniel Tan</a:t>
            </a:r>
          </a:p>
        </p:txBody>
      </p:sp>
    </p:spTree>
    <p:extLst>
      <p:ext uri="{BB962C8B-B14F-4D97-AF65-F5344CB8AC3E}">
        <p14:creationId xmlns:p14="http://schemas.microsoft.com/office/powerpoint/2010/main" val="320699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Evaluating the accuracy of the forecasts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59027" y="881449"/>
            <a:ext cx="509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Local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Splitting my </a:t>
            </a:r>
            <a:r>
              <a:rPr lang="en-SG" dirty="0"/>
              <a:t>train data set (143 weeks), into my own mini-train(120 weeks) and mini-test(23 weeks) data set for local testing.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931625" y="860670"/>
            <a:ext cx="5581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Testing on the </a:t>
            </a:r>
            <a:r>
              <a:rPr lang="en-SG" u="sng" dirty="0" err="1" smtClean="0"/>
              <a:t>Kaggle</a:t>
            </a:r>
            <a:r>
              <a:rPr lang="en-SG" u="sng" dirty="0" smtClean="0"/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Test full train data by uploading on for a ranked score on public leader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Benchmark ARIMA model against 2 simpler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Seasonal Naive</a:t>
            </a:r>
            <a:r>
              <a:rPr lang="en-SG" dirty="0"/>
              <a:t>: A simple forecast that uses last year's sales for predicting next year's </a:t>
            </a:r>
            <a:r>
              <a:rPr lang="en-SG" dirty="0" smtClean="0"/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 smtClean="0"/>
              <a:t>Linear </a:t>
            </a:r>
            <a:r>
              <a:rPr lang="en-SG" b="1" dirty="0"/>
              <a:t>Regression Model</a:t>
            </a:r>
            <a:r>
              <a:rPr lang="en-SG" dirty="0"/>
              <a:t>: Computes a forecast using linear regression and seasonal dummy variables</a:t>
            </a:r>
          </a:p>
          <a:p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2819" y="3721035"/>
            <a:ext cx="4734317" cy="699831"/>
            <a:chOff x="715018" y="3596851"/>
            <a:chExt cx="4734317" cy="6998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528" y="3598998"/>
              <a:ext cx="2447807" cy="697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5018" y="3596851"/>
              <a:ext cx="2339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Mean Absolute Percentage Error (MAPE) </a:t>
              </a:r>
              <a:endParaRPr lang="en-SG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18923" y="3597787"/>
            <a:ext cx="4613627" cy="940218"/>
            <a:chOff x="6843637" y="3655453"/>
            <a:chExt cx="4613627" cy="9402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9178" y="3674936"/>
              <a:ext cx="2828925" cy="7239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43637" y="3655453"/>
              <a:ext cx="16355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smtClean="0"/>
                <a:t>Weighted Mean Absolute Error (WMAE) </a:t>
              </a:r>
              <a:endParaRPr lang="en-SG" sz="14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0348" y="4416194"/>
              <a:ext cx="3016916" cy="179477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27" y="4936781"/>
            <a:ext cx="4791075" cy="1581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625" y="5035634"/>
            <a:ext cx="6130533" cy="9615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965" y="4666302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Results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495" y="4727857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Results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8510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Conclusion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67681" y="994209"/>
            <a:ext cx="10256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Recap of this project:</a:t>
            </a:r>
          </a:p>
          <a:p>
            <a:r>
              <a:rPr lang="en-SG" dirty="0" smtClean="0"/>
              <a:t>1. I </a:t>
            </a:r>
            <a:r>
              <a:rPr lang="en-SG" dirty="0"/>
              <a:t>took Walmart's </a:t>
            </a:r>
            <a:r>
              <a:rPr lang="en-SG" dirty="0" err="1"/>
              <a:t>Kaggle</a:t>
            </a:r>
            <a:r>
              <a:rPr lang="en-SG" dirty="0"/>
              <a:t> competition data </a:t>
            </a:r>
            <a:r>
              <a:rPr lang="en-SG" dirty="0" smtClean="0"/>
              <a:t>and, </a:t>
            </a:r>
            <a:r>
              <a:rPr lang="en-SG" u="sng" dirty="0"/>
              <a:t>filtered and reshaped </a:t>
            </a:r>
            <a:r>
              <a:rPr lang="en-SG" dirty="0"/>
              <a:t>it into separate time series</a:t>
            </a:r>
          </a:p>
          <a:p>
            <a:r>
              <a:rPr lang="en-SG" dirty="0" smtClean="0"/>
              <a:t>2. I </a:t>
            </a:r>
            <a:r>
              <a:rPr lang="en-SG" dirty="0"/>
              <a:t>took a measure of the similarity of these time series to each other, and </a:t>
            </a:r>
            <a:r>
              <a:rPr lang="en-SG" u="sng" dirty="0"/>
              <a:t>clustered them into 4 individual time series</a:t>
            </a:r>
          </a:p>
          <a:p>
            <a:r>
              <a:rPr lang="en-SG" dirty="0" smtClean="0"/>
              <a:t>3. For </a:t>
            </a:r>
            <a:r>
              <a:rPr lang="en-SG" dirty="0"/>
              <a:t>each time series, I applied exploration and analysis to </a:t>
            </a:r>
            <a:r>
              <a:rPr lang="en-SG" u="sng" dirty="0"/>
              <a:t>fit an appropriate ARIMA model</a:t>
            </a:r>
          </a:p>
          <a:p>
            <a:r>
              <a:rPr lang="en-SG" dirty="0" smtClean="0"/>
              <a:t>4. I </a:t>
            </a:r>
            <a:r>
              <a:rPr lang="en-SG" u="sng" dirty="0"/>
              <a:t>tested the accuracy </a:t>
            </a:r>
            <a:r>
              <a:rPr lang="en-SG" dirty="0"/>
              <a:t>of each ARIMA model against a small sample of local data, and the official test data provided on </a:t>
            </a:r>
            <a:r>
              <a:rPr lang="en-SG" dirty="0" err="1"/>
              <a:t>Kaggle</a:t>
            </a:r>
            <a:endParaRPr lang="en-SG" dirty="0"/>
          </a:p>
          <a:p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4862"/>
              </p:ext>
            </p:extLst>
          </p:nvPr>
        </p:nvGraphicFramePr>
        <p:xfrm>
          <a:off x="1040235" y="3153167"/>
          <a:ext cx="9966120" cy="3200400"/>
        </p:xfrm>
        <a:graphic>
          <a:graphicData uri="http://schemas.openxmlformats.org/drawingml/2006/table">
            <a:tbl>
              <a:tblPr/>
              <a:tblGrid>
                <a:gridCol w="4983060"/>
                <a:gridCol w="4983060"/>
              </a:tblGrid>
              <a:tr h="0"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Problems encountered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Solution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1. Dataset was too large to be computed on my system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Used time series clustering to scope down the size of the data in a way that minimizes confidence loss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2. I was unprepared for the technical complexity of clustering and modeling time series data accurately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Adopted a "Done is better than perfect" mentality, and constantly sought out advice on intelligent ways to scope my problem into something more managable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3. Actual test data was hidden behind Kaggle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Split my train data into smaller subsets of train and test data that could be used to measure accuracy on my local system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6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Acknowledgements</a:t>
            </a:r>
            <a:endParaRPr lang="en-SG" sz="2000" dirty="0"/>
          </a:p>
        </p:txBody>
      </p:sp>
      <p:sp>
        <p:nvSpPr>
          <p:cNvPr id="2" name="Rectangle 1"/>
          <p:cNvSpPr/>
          <p:nvPr/>
        </p:nvSpPr>
        <p:spPr>
          <a:xfrm>
            <a:off x="1177255" y="1300294"/>
            <a:ext cx="3864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People:</a:t>
            </a:r>
          </a:p>
          <a:p>
            <a:endParaRPr lang="en-SG" dirty="0"/>
          </a:p>
          <a:p>
            <a:r>
              <a:rPr lang="en-SG" dirty="0" smtClean="0"/>
              <a:t>1. </a:t>
            </a:r>
            <a:r>
              <a:rPr lang="en-SG" dirty="0" err="1" smtClean="0"/>
              <a:t>Anirban</a:t>
            </a:r>
            <a:r>
              <a:rPr lang="en-SG" dirty="0" smtClean="0"/>
              <a:t> </a:t>
            </a:r>
            <a:r>
              <a:rPr lang="en-SG" dirty="0"/>
              <a:t>Ghosh (Springboard mentor)</a:t>
            </a:r>
          </a:p>
          <a:p>
            <a:endParaRPr lang="en-SG" dirty="0"/>
          </a:p>
          <a:p>
            <a:r>
              <a:rPr lang="en-SG" dirty="0" smtClean="0"/>
              <a:t>2. William </a:t>
            </a:r>
            <a:r>
              <a:rPr lang="en-SG" dirty="0"/>
              <a:t>TJVI</a:t>
            </a:r>
          </a:p>
          <a:p>
            <a:endParaRPr lang="en-SG" dirty="0"/>
          </a:p>
          <a:p>
            <a:r>
              <a:rPr lang="en-SG" dirty="0" smtClean="0"/>
              <a:t>3. </a:t>
            </a:r>
            <a:r>
              <a:rPr lang="en-SG" dirty="0" err="1" smtClean="0"/>
              <a:t>Peh</a:t>
            </a:r>
            <a:r>
              <a:rPr lang="en-SG" dirty="0" smtClean="0"/>
              <a:t> </a:t>
            </a:r>
            <a:r>
              <a:rPr lang="en-SG" dirty="0"/>
              <a:t>Shu Ming</a:t>
            </a:r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981351" y="1300294"/>
            <a:ext cx="58555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Resources:</a:t>
            </a:r>
          </a:p>
          <a:p>
            <a:endParaRPr lang="en-SG" dirty="0"/>
          </a:p>
          <a:p>
            <a:r>
              <a:rPr lang="en-SG" dirty="0" smtClean="0"/>
              <a:t>1. Forecasting</a:t>
            </a:r>
            <a:r>
              <a:rPr lang="en-SG" dirty="0"/>
              <a:t>: Principles and Practice</a:t>
            </a:r>
          </a:p>
          <a:p>
            <a:endParaRPr lang="en-SG" dirty="0"/>
          </a:p>
          <a:p>
            <a:r>
              <a:rPr lang="en-SG" dirty="0" smtClean="0"/>
              <a:t>2. David </a:t>
            </a:r>
            <a:r>
              <a:rPr lang="en-SG" dirty="0" err="1" smtClean="0"/>
              <a:t>Thaler’s</a:t>
            </a:r>
            <a:r>
              <a:rPr lang="en-SG" dirty="0" smtClean="0"/>
              <a:t> winning </a:t>
            </a:r>
            <a:r>
              <a:rPr lang="en-SG" dirty="0"/>
              <a:t>entry for the actual </a:t>
            </a:r>
            <a:r>
              <a:rPr lang="en-SG" dirty="0" err="1"/>
              <a:t>Kaggle</a:t>
            </a:r>
            <a:r>
              <a:rPr lang="en-SG" dirty="0"/>
              <a:t> competition</a:t>
            </a:r>
          </a:p>
          <a:p>
            <a:endParaRPr lang="en-SG" dirty="0"/>
          </a:p>
          <a:p>
            <a:r>
              <a:rPr lang="en-SG" dirty="0" smtClean="0"/>
              <a:t>3. Duke </a:t>
            </a:r>
            <a:r>
              <a:rPr lang="en-SG" dirty="0"/>
              <a:t>University's notes on ARIMA order selection</a:t>
            </a:r>
          </a:p>
          <a:p>
            <a:endParaRPr lang="en-SG" dirty="0"/>
          </a:p>
          <a:p>
            <a:r>
              <a:rPr lang="en-SG" dirty="0" smtClean="0"/>
              <a:t>4. A </a:t>
            </a:r>
            <a:r>
              <a:rPr lang="en-SG" dirty="0"/>
              <a:t>little book of R for time series</a:t>
            </a:r>
          </a:p>
          <a:p>
            <a:endParaRPr lang="en-SG" dirty="0"/>
          </a:p>
          <a:p>
            <a:r>
              <a:rPr lang="en-SG" dirty="0" smtClean="0"/>
              <a:t>5. Time </a:t>
            </a:r>
            <a:r>
              <a:rPr lang="en-SG" dirty="0"/>
              <a:t>series clustering from </a:t>
            </a:r>
            <a:r>
              <a:rPr lang="en-SG" dirty="0" err="1"/>
              <a:t>AusDM</a:t>
            </a:r>
            <a:r>
              <a:rPr lang="en-SG" dirty="0"/>
              <a:t> R and Data Mining </a:t>
            </a:r>
            <a:r>
              <a:rPr lang="en-SG" dirty="0" smtClean="0"/>
              <a:t>Workshop</a:t>
            </a:r>
          </a:p>
          <a:p>
            <a:endParaRPr lang="en-SG" dirty="0"/>
          </a:p>
          <a:p>
            <a:r>
              <a:rPr lang="en-SG" sz="1200" dirty="0" smtClean="0"/>
              <a:t>Please </a:t>
            </a:r>
            <a:r>
              <a:rPr lang="en-SG" sz="1200" dirty="0"/>
              <a:t>head over to </a:t>
            </a:r>
            <a:r>
              <a:rPr lang="en-SG" sz="1200" dirty="0">
                <a:hlinkClick r:id="rId2"/>
              </a:rPr>
              <a:t>https://</a:t>
            </a:r>
            <a:r>
              <a:rPr lang="en-SG" sz="1200" dirty="0" smtClean="0">
                <a:hlinkClick r:id="rId2"/>
              </a:rPr>
              <a:t>github.com/ddanieltan/Kaggle_Walmart/blob/master/summary.md</a:t>
            </a:r>
            <a:r>
              <a:rPr lang="en-SG" sz="1200" dirty="0" smtClean="0"/>
              <a:t> for links to these resources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78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Project Background</a:t>
            </a:r>
            <a:endParaRPr lang="en-SG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57" y="910239"/>
            <a:ext cx="2307324" cy="5470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761" y="4912482"/>
            <a:ext cx="11031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In 2014, Walmart held a </a:t>
            </a:r>
            <a:r>
              <a:rPr lang="en-SG" sz="2000" dirty="0" err="1"/>
              <a:t>Kaggle</a:t>
            </a:r>
            <a:r>
              <a:rPr lang="en-SG" sz="2000" dirty="0"/>
              <a:t> competition to challenge </a:t>
            </a:r>
            <a:r>
              <a:rPr lang="en-SG" sz="2000" dirty="0" err="1"/>
              <a:t>Kagglers</a:t>
            </a:r>
            <a:r>
              <a:rPr lang="en-SG" sz="2000" dirty="0"/>
              <a:t> to build an accurate prediction of future sales based on historical </a:t>
            </a:r>
            <a:r>
              <a:rPr lang="en-SG" sz="2000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The original data set included weekly sales data for each of Walmart’s Stores and Departments, and additional features. For example, Temperature, fuel price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To scope my project down, I focused on analysing the effect of </a:t>
            </a:r>
            <a:r>
              <a:rPr lang="en-SG" sz="2000" u="sng" dirty="0" smtClean="0"/>
              <a:t>Dates on Store Sales</a:t>
            </a:r>
            <a:endParaRPr lang="en-SG" sz="20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51" y="912693"/>
            <a:ext cx="1686771" cy="597398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2715169" y="1897919"/>
            <a:ext cx="956931" cy="12727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70C0"/>
                </a:solidFill>
              </a:rPr>
              <a:t>Train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727868" y="3341402"/>
            <a:ext cx="956931" cy="12727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0070C0"/>
                </a:solidFill>
              </a:rPr>
              <a:t>Test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842345" y="2361780"/>
            <a:ext cx="956931" cy="12727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0070C0"/>
                </a:solidFill>
              </a:rPr>
              <a:t>Features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0149" y="2258028"/>
            <a:ext cx="2540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Temperature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 smtClean="0"/>
              <a:t>Fuel_Price</a:t>
            </a:r>
            <a:r>
              <a:rPr lang="en-SG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 smtClean="0"/>
              <a:t>MarkDown</a:t>
            </a:r>
            <a:r>
              <a:rPr lang="en-SG" sz="1600" dirty="0" smtClean="0"/>
              <a:t> (Promotions)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CPI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Unemployment </a:t>
            </a:r>
            <a:endParaRPr lang="en-SG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 smtClean="0"/>
              <a:t>IsHoliday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25672" y="3497106"/>
            <a:ext cx="15541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 smtClean="0"/>
              <a:t>Dept</a:t>
            </a:r>
            <a:endParaRPr lang="en-SG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Weekly Sales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6013" y="1938612"/>
            <a:ext cx="15541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err="1" smtClean="0"/>
              <a:t>Dept</a:t>
            </a:r>
            <a:endParaRPr lang="en-SG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Weekly Sales</a:t>
            </a:r>
            <a:endParaRPr lang="en-SG" sz="1600" dirty="0"/>
          </a:p>
        </p:txBody>
      </p:sp>
      <p:sp>
        <p:nvSpPr>
          <p:cNvPr id="12" name="Rectangle 11"/>
          <p:cNvSpPr/>
          <p:nvPr/>
        </p:nvSpPr>
        <p:spPr>
          <a:xfrm>
            <a:off x="1839433" y="1755697"/>
            <a:ext cx="4178595" cy="296526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3724" y="1461982"/>
            <a:ext cx="29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Scope of my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2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Cleaning, Filtering and Reshaping the data</a:t>
            </a:r>
            <a:endParaRPr lang="en-SG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06535" y="4859317"/>
            <a:ext cx="1103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A quick look through </a:t>
            </a:r>
            <a:r>
              <a:rPr lang="en-SG" sz="2000" b="1" dirty="0"/>
              <a:t>train</a:t>
            </a:r>
            <a:r>
              <a:rPr lang="en-SG" sz="2000" dirty="0"/>
              <a:t> reveals that there are a total of 45 unique store numbers from 1 to 45. And, a total of 81 unique </a:t>
            </a:r>
            <a:r>
              <a:rPr lang="en-SG" sz="2000" dirty="0" err="1"/>
              <a:t>dept</a:t>
            </a:r>
            <a:r>
              <a:rPr lang="en-SG" sz="2000" dirty="0"/>
              <a:t> numbers from 1 to 99. This creates 3331 unique store-</a:t>
            </a:r>
            <a:r>
              <a:rPr lang="en-SG" sz="2000" dirty="0" err="1"/>
              <a:t>dept</a:t>
            </a:r>
            <a:r>
              <a:rPr lang="en-SG" sz="2000" dirty="0"/>
              <a:t> pairs. I.e. </a:t>
            </a:r>
            <a:r>
              <a:rPr lang="en-SG" sz="2000" u="sng" dirty="0"/>
              <a:t>3331 time-series, each with a frequency of 143 </a:t>
            </a:r>
            <a:r>
              <a:rPr lang="en-SG" sz="2000" u="sng" dirty="0" smtClean="0"/>
              <a:t>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The data also stacked each time series on top of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It required filtering and reshaping, to move it into a form that extracted each time series into a single column (143 weeks x 3331 time series)</a:t>
            </a:r>
            <a:endParaRPr lang="en-SG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5" y="1164498"/>
            <a:ext cx="3749440" cy="3247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15" y="2222205"/>
            <a:ext cx="6405771" cy="17392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720856" y="3081204"/>
            <a:ext cx="6911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Why I decided to cluster my time series</a:t>
            </a:r>
            <a:endParaRPr lang="en-SG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06535" y="4901849"/>
            <a:ext cx="11031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My initial intention was to create an individual model for each time series. </a:t>
            </a:r>
            <a:endParaRPr lang="en-S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However</a:t>
            </a:r>
            <a:r>
              <a:rPr lang="en-SG" sz="2000" dirty="0"/>
              <a:t>, I soon found that this approach, which would require looped iterations of a 3331 x 3331 matrix, was too taxing for my computer. </a:t>
            </a:r>
            <a:endParaRPr lang="en-S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Therefore</a:t>
            </a:r>
            <a:r>
              <a:rPr lang="en-SG" sz="2000" dirty="0"/>
              <a:t>, my next step was to figure out how to scope the </a:t>
            </a:r>
            <a:r>
              <a:rPr lang="en-SG" sz="2000" u="sng" dirty="0"/>
              <a:t>3331 time series into </a:t>
            </a:r>
            <a:r>
              <a:rPr lang="en-SG" sz="2000" u="sng" dirty="0" smtClean="0"/>
              <a:t>manageable </a:t>
            </a:r>
            <a:r>
              <a:rPr lang="en-SG" sz="2000" u="sng" dirty="0"/>
              <a:t>clusters</a:t>
            </a:r>
            <a:r>
              <a:rPr lang="en-SG" sz="200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1209" y="1307805"/>
            <a:ext cx="2137144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Data Preparation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042297" y="1307805"/>
            <a:ext cx="2137144" cy="119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Modeling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633119" y="3646938"/>
            <a:ext cx="801644" cy="4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551063" y="4375851"/>
            <a:ext cx="801644" cy="4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969277" y="3200251"/>
            <a:ext cx="801644" cy="4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055861" y="3822944"/>
            <a:ext cx="801644" cy="4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05916" y="38702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Clustering</a:t>
            </a:r>
            <a:endParaRPr lang="en-SG" dirty="0"/>
          </a:p>
        </p:txBody>
      </p:sp>
      <p:cxnSp>
        <p:nvCxnSpPr>
          <p:cNvPr id="12" name="Straight Arrow Connector 11"/>
          <p:cNvCxnSpPr>
            <a:stCxn id="2" idx="3"/>
            <a:endCxn id="5" idx="1"/>
          </p:cNvCxnSpPr>
          <p:nvPr/>
        </p:nvCxnSpPr>
        <p:spPr>
          <a:xfrm>
            <a:off x="3838353" y="1903228"/>
            <a:ext cx="320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>
            <a:off x="2769781" y="2498651"/>
            <a:ext cx="1264160" cy="114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5" idx="2"/>
          </p:cNvCxnSpPr>
          <p:nvPr/>
        </p:nvCxnSpPr>
        <p:spPr>
          <a:xfrm flipV="1">
            <a:off x="6456683" y="2498651"/>
            <a:ext cx="1654186" cy="132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5052544" y="1518992"/>
            <a:ext cx="768471" cy="7684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89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Clustering using the </a:t>
            </a:r>
            <a:r>
              <a:rPr lang="en-SG" sz="2000" dirty="0" err="1" smtClean="0"/>
              <a:t>TSclust</a:t>
            </a:r>
            <a:r>
              <a:rPr lang="en-SG" sz="2000" dirty="0" smtClean="0"/>
              <a:t> library</a:t>
            </a:r>
            <a:endParaRPr lang="en-SG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73" y="837311"/>
            <a:ext cx="5575891" cy="5575891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7081" y="1420014"/>
            <a:ext cx="53694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First, I aggregated the time series at a store level (143 weeks x 45 stores)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Next</a:t>
            </a:r>
            <a:r>
              <a:rPr lang="en-US" altLang="en-US" sz="2000" dirty="0"/>
              <a:t>, using the </a:t>
            </a:r>
            <a:r>
              <a:rPr lang="en-US" altLang="en-US" sz="2000" dirty="0" err="1"/>
              <a:t>TSclust</a:t>
            </a:r>
            <a:r>
              <a:rPr lang="en-US" altLang="en-US" sz="2000" dirty="0"/>
              <a:t> library, I applied an Autocorrelation (ACF) based dissimilarity calculation to my store matrix. 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This </a:t>
            </a:r>
            <a:r>
              <a:rPr lang="en-US" altLang="en-US" sz="2000" dirty="0"/>
              <a:t>calculation performs a weighted Euclidean distance between 2 time-series, and the resulting output distance can be used as a measure for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 ran the distance matrix through hierarchical </a:t>
            </a:r>
            <a:r>
              <a:rPr lang="en-US" altLang="en-US" sz="2000" dirty="0"/>
              <a:t>clustering, and </a:t>
            </a:r>
            <a:r>
              <a:rPr lang="en-US" altLang="en-US" sz="2000" dirty="0" smtClean="0"/>
              <a:t>plotted </a:t>
            </a:r>
            <a:r>
              <a:rPr lang="en-US" altLang="en-US" sz="2000" dirty="0"/>
              <a:t>out the </a:t>
            </a:r>
            <a:r>
              <a:rPr lang="en-US" altLang="en-US" sz="2000" dirty="0" err="1"/>
              <a:t>dendrogram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Upon </a:t>
            </a:r>
            <a:r>
              <a:rPr lang="en-US" altLang="en-US" sz="2000" dirty="0"/>
              <a:t>visual inspection of the </a:t>
            </a:r>
            <a:r>
              <a:rPr lang="en-US" altLang="en-US" sz="2000" dirty="0" err="1"/>
              <a:t>dendrogram</a:t>
            </a:r>
            <a:r>
              <a:rPr lang="en-US" altLang="en-US" sz="2000" dirty="0"/>
              <a:t>, I decide to cluster the stores into </a:t>
            </a:r>
            <a:r>
              <a:rPr lang="en-US" altLang="en-US" sz="2000" u="sng" dirty="0"/>
              <a:t>4 clusters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2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Building an ARIMA model for forecasting</a:t>
            </a:r>
            <a:endParaRPr lang="en-SG" sz="2000" dirty="0"/>
          </a:p>
        </p:txBody>
      </p:sp>
      <p:pic>
        <p:nvPicPr>
          <p:cNvPr id="1026" name="Picture 2" descr="https://camo.githubusercontent.com/7a6e0f4c0688ae2026d65cbd27287c4fffdf20d9/68747470733a2f2f7777772e6f74657874732e6f72672f73697465732f64656661756c742f66696c65732f6670702f696d616765732f736172696d6131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73" y="1198593"/>
            <a:ext cx="6234627" cy="18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7215" y="3492944"/>
            <a:ext cx="10272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ARIMA model is a combination of Autoregressive models (AR), Moving average models (MA) and can be extended to non-stationary time series through Integration(I).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AR part of ARIMA indicates that the evolving variable of interest </a:t>
            </a:r>
            <a:r>
              <a:rPr lang="en-SG" dirty="0" smtClean="0"/>
              <a:t>is regressed on </a:t>
            </a:r>
            <a:r>
              <a:rPr lang="en-SG" dirty="0"/>
              <a:t>its own lagged (i.e., prior) values.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dirty="0"/>
              <a:t>MA part indicates that </a:t>
            </a:r>
            <a:r>
              <a:rPr lang="en-SG" dirty="0" smtClean="0"/>
              <a:t>the regression error</a:t>
            </a:r>
            <a:r>
              <a:rPr lang="en-SG" dirty="0"/>
              <a:t> is actually a </a:t>
            </a:r>
            <a:r>
              <a:rPr lang="en-SG" dirty="0" smtClean="0"/>
              <a:t>linear combination error </a:t>
            </a:r>
            <a:r>
              <a:rPr lang="en-SG" dirty="0"/>
              <a:t>terms whose values occurred contemporaneously and at various times in the past.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</a:t>
            </a:r>
            <a:r>
              <a:rPr lang="en-SG" dirty="0"/>
              <a:t>I (for "integrated") indicates that the data values have been replaced with the differen</a:t>
            </a:r>
            <a:r>
              <a:rPr lang="en-SG" dirty="0"/>
              <a:t>ce between their values and the previous values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</a:t>
            </a:r>
            <a:r>
              <a:rPr lang="en-SG" dirty="0"/>
              <a:t>purpose of each of these features is to make the model fit the data as well as possible.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ARIMA can also </a:t>
            </a:r>
            <a:r>
              <a:rPr lang="en-SG" dirty="0"/>
              <a:t>be extended to include parameters to determine both trend and seasonal patterns.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899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Testing for stationarity using the ADF test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64069" y="1112637"/>
            <a:ext cx="112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 stationary time series is one whose properties do not depend on the time at which the series is </a:t>
            </a:r>
            <a:r>
              <a:rPr lang="en-SG" dirty="0" smtClean="0"/>
              <a:t>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Before </a:t>
            </a:r>
            <a:r>
              <a:rPr lang="en-SG" dirty="0"/>
              <a:t>I began to build the ARIMA model, I first tested for stationarity using the Augmented Dickey-Fuller (ADF) </a:t>
            </a:r>
            <a:r>
              <a:rPr lang="en-SG" dirty="0" smtClean="0"/>
              <a:t>test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02" y="1989198"/>
            <a:ext cx="5381625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678" y="5082745"/>
            <a:ext cx="940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results of the test suggest that </a:t>
            </a:r>
            <a:r>
              <a:rPr lang="en-SG" u="sng" dirty="0"/>
              <a:t>this time series is stationary</a:t>
            </a:r>
            <a:r>
              <a:rPr lang="en-SG" dirty="0"/>
              <a:t>, and no differencing is required.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5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985320"/>
            <a:ext cx="6019800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Estimating and calculating appropriate AR and MA coefficients</a:t>
            </a:r>
            <a:endParaRPr lang="en-SG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354461" y="768303"/>
            <a:ext cx="5314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ACF is a</a:t>
            </a:r>
            <a:r>
              <a:rPr lang="en-SG" dirty="0"/>
              <a:t> bar chart of the coefficients of correlation between a time series and lags of </a:t>
            </a:r>
            <a:r>
              <a:rPr lang="en-SG" dirty="0" smtClean="0"/>
              <a:t>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PACF is a </a:t>
            </a:r>
            <a:r>
              <a:rPr lang="en-SG" dirty="0"/>
              <a:t>plot of the partial correlation coefficients between the series and lags of itself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From </a:t>
            </a:r>
            <a:r>
              <a:rPr lang="en-SG" dirty="0"/>
              <a:t>the plot, the PACF and ACF lag orders whose values which cross the confidence boundaries, are candidates for the AR and MA coefficients respectively</a:t>
            </a:r>
            <a:r>
              <a:rPr lang="en-S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ACF plot suggests </a:t>
            </a:r>
            <a:r>
              <a:rPr lang="en-SG" u="sng" dirty="0"/>
              <a:t>lag order </a:t>
            </a:r>
            <a:r>
              <a:rPr lang="en-SG" u="sng" dirty="0" smtClean="0"/>
              <a:t>1, 2 and 5 </a:t>
            </a:r>
            <a:r>
              <a:rPr lang="en-SG" dirty="0"/>
              <a:t>are suitable candidates for the </a:t>
            </a:r>
            <a:r>
              <a:rPr lang="en-SG" u="sng" dirty="0"/>
              <a:t>MA</a:t>
            </a:r>
            <a:r>
              <a:rPr lang="en-SG" dirty="0"/>
              <a:t> coefficient (q).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he </a:t>
            </a:r>
            <a:r>
              <a:rPr lang="en-SG" dirty="0"/>
              <a:t>PACF plot suggests </a:t>
            </a:r>
            <a:r>
              <a:rPr lang="en-SG" u="sng" dirty="0"/>
              <a:t>lag order 1 and 5</a:t>
            </a:r>
            <a:r>
              <a:rPr lang="en-SG" dirty="0"/>
              <a:t> are suitable candidates for the </a:t>
            </a:r>
            <a:r>
              <a:rPr lang="en-SG" u="sng" dirty="0"/>
              <a:t>AR</a:t>
            </a:r>
            <a:r>
              <a:rPr lang="en-SG" dirty="0"/>
              <a:t> coefficient (p).</a:t>
            </a:r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4" y="4487625"/>
            <a:ext cx="4399906" cy="19985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31789" y="1515825"/>
            <a:ext cx="327666" cy="32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1165656" y="2660472"/>
            <a:ext cx="333632" cy="333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3920182" y="1302564"/>
            <a:ext cx="327666" cy="32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4121402" y="2969390"/>
            <a:ext cx="327666" cy="32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6886832" y="47449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4645807"/>
            <a:ext cx="5725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plot of the time series shows a clear seasonal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 </a:t>
            </a:r>
            <a:r>
              <a:rPr lang="en-SG" dirty="0"/>
              <a:t>account for this seasonality in my ARIMA model, I will apply a seasonal differencing for a period of 52 weeks</a:t>
            </a:r>
            <a:r>
              <a:rPr lang="en-S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i.e.</a:t>
            </a:r>
            <a:endParaRPr lang="en-SG" dirty="0"/>
          </a:p>
        </p:txBody>
      </p:sp>
      <p:grpSp>
        <p:nvGrpSpPr>
          <p:cNvPr id="24" name="Group 23"/>
          <p:cNvGrpSpPr/>
          <p:nvPr/>
        </p:nvGrpSpPr>
        <p:grpSpPr>
          <a:xfrm>
            <a:off x="7033462" y="5952801"/>
            <a:ext cx="4171573" cy="533400"/>
            <a:chOff x="7033462" y="5952801"/>
            <a:chExt cx="4171573" cy="5334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462" y="5952801"/>
              <a:ext cx="1838325" cy="533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086335" y="60674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=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87898" y="5954677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dirty="0" smtClean="0"/>
                <a:t>(0,1,0)[52]</a:t>
              </a:r>
              <a:endParaRPr lang="en-S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0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Using the ARIMA model to forecast future sales values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960973" y="632896"/>
            <a:ext cx="4584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Based on the candidates for AR &amp; MA, </a:t>
            </a:r>
            <a:r>
              <a:rPr lang="en-SG" dirty="0"/>
              <a:t>I loop through my candidates to find the combination of p, d and q that will result in the lowest </a:t>
            </a:r>
            <a:r>
              <a:rPr lang="en-SG" dirty="0" err="1"/>
              <a:t>Akaike’s</a:t>
            </a:r>
            <a:r>
              <a:rPr lang="en-SG" dirty="0"/>
              <a:t> Information Criterion (AIC) score.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AIC </a:t>
            </a:r>
            <a:r>
              <a:rPr lang="en-SG" dirty="0"/>
              <a:t>is a likelihood estimation on the measure of how accurate </a:t>
            </a:r>
            <a:r>
              <a:rPr lang="en-SG" dirty="0" smtClean="0"/>
              <a:t>the </a:t>
            </a:r>
            <a:r>
              <a:rPr lang="en-SG" dirty="0"/>
              <a:t>ARIMA model fits with the data.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9" y="632896"/>
            <a:ext cx="5773955" cy="2027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0973" y="3394764"/>
            <a:ext cx="4584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best ARIMA </a:t>
            </a:r>
            <a:r>
              <a:rPr lang="en-SG" dirty="0"/>
              <a:t>model is then plotted as a forecast to show the expected sales for the next h=50 weeks. 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</a:t>
            </a:r>
            <a:r>
              <a:rPr lang="en-SG" dirty="0"/>
              <a:t>dark and light shaded areas represent the 80% and 95% prediction intervals.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22" y="2865012"/>
            <a:ext cx="4234248" cy="42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904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Tan</dc:creator>
  <cp:lastModifiedBy>Daniel Tan</cp:lastModifiedBy>
  <cp:revision>15</cp:revision>
  <dcterms:created xsi:type="dcterms:W3CDTF">2016-08-31T15:24:39Z</dcterms:created>
  <dcterms:modified xsi:type="dcterms:W3CDTF">2016-09-01T16:50:50Z</dcterms:modified>
</cp:coreProperties>
</file>