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7" r:id="rId2"/>
    <p:sldId id="258" r:id="rId3"/>
    <p:sldId id="259" r:id="rId4"/>
    <p:sldId id="260" r:id="rId5"/>
    <p:sldId id="262" r:id="rId6"/>
    <p:sldId id="261" r:id="rId7"/>
    <p:sldId id="263" r:id="rId8"/>
    <p:sldId id="264" r:id="rId9"/>
    <p:sldId id="265" r:id="rId10"/>
    <p:sldId id="266" r:id="rId11"/>
    <p:sldId id="267" r:id="rId12"/>
    <p:sldId id="268" r:id="rId13"/>
    <p:sldId id="277" r:id="rId14"/>
    <p:sldId id="269" r:id="rId15"/>
    <p:sldId id="270" r:id="rId16"/>
    <p:sldId id="271" r:id="rId17"/>
    <p:sldId id="272" r:id="rId18"/>
    <p:sldId id="273" r:id="rId19"/>
    <p:sldId id="276" r:id="rId20"/>
    <p:sldId id="275"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6" r:id="rId39"/>
    <p:sldId id="295" r:id="rId40"/>
    <p:sldId id="297" r:id="rId41"/>
    <p:sldId id="298" r:id="rId42"/>
    <p:sldId id="299" r:id="rId43"/>
    <p:sldId id="300" r:id="rId44"/>
    <p:sldId id="30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3374D542-6E3E-455F-9BFB-B45891911720}">
          <p14:sldIdLst>
            <p14:sldId id="257"/>
            <p14:sldId id="258"/>
            <p14:sldId id="259"/>
            <p14:sldId id="260"/>
            <p14:sldId id="262"/>
            <p14:sldId id="261"/>
            <p14:sldId id="263"/>
            <p14:sldId id="264"/>
            <p14:sldId id="265"/>
            <p14:sldId id="266"/>
            <p14:sldId id="267"/>
            <p14:sldId id="268"/>
            <p14:sldId id="277"/>
            <p14:sldId id="269"/>
            <p14:sldId id="270"/>
            <p14:sldId id="271"/>
            <p14:sldId id="272"/>
            <p14:sldId id="273"/>
            <p14:sldId id="276"/>
            <p14:sldId id="275"/>
            <p14:sldId id="278"/>
            <p14:sldId id="279"/>
            <p14:sldId id="280"/>
            <p14:sldId id="281"/>
            <p14:sldId id="282"/>
            <p14:sldId id="283"/>
            <p14:sldId id="284"/>
            <p14:sldId id="285"/>
            <p14:sldId id="286"/>
            <p14:sldId id="287"/>
            <p14:sldId id="288"/>
            <p14:sldId id="289"/>
            <p14:sldId id="290"/>
            <p14:sldId id="291"/>
            <p14:sldId id="292"/>
            <p14:sldId id="293"/>
            <p14:sldId id="294"/>
            <p14:sldId id="296"/>
            <p14:sldId id="295"/>
            <p14:sldId id="297"/>
            <p14:sldId id="298"/>
            <p14:sldId id="299"/>
            <p14:sldId id="300"/>
            <p14:sldId id="301"/>
          </p14:sldIdLst>
        </p14:section>
        <p14:section name="Search for 3D Models" id="{6844172C-9703-4DC7-908A-C23538616A3C}">
          <p14:sldIdLst/>
        </p14:section>
        <p14:section name="Insert a 3D Model from a File" id="{66737F24-1C36-4DF4-A00F-927A3F1468AC}">
          <p14:sldIdLst/>
        </p14:section>
        <p14:section name="Position and Rotate Your 3D Model" id="{A08F0015-E7F5-4E26-BBAF-AEE4F9A16AD2}">
          <p14:sldIdLst/>
        </p14:section>
        <p14:section name="Animate Your 3D Model" id="{B62868DA-F525-4AC5-9E3E-39ECA0154BBD}">
          <p14:sldIdLst/>
        </p14:section>
        <p14:section name="Learn More" id="{62756D7E-964E-493A-83A1-13BC0B6B5E4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1525"/>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98" autoAdjust="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C3FCC2-4E7A-4671-AA79-177CB194E449}" type="datetimeFigureOut">
              <a:rPr lang="en-US" smtClean="0"/>
              <a:t>10/13/2024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01C38D-F26D-4167-83EF-8774BC62D548}" type="slidenum">
              <a:rPr lang="en-US" smtClean="0"/>
              <a:t>‹#›</a:t>
            </a:fld>
            <a:endParaRPr lang="en-US"/>
          </a:p>
        </p:txBody>
      </p:sp>
    </p:spTree>
    <p:extLst>
      <p:ext uri="{BB962C8B-B14F-4D97-AF65-F5344CB8AC3E}">
        <p14:creationId xmlns:p14="http://schemas.microsoft.com/office/powerpoint/2010/main" val="3336050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3238323-0ADF-4328-9564-AEB5DFD80DB6}"/>
              </a:ext>
            </a:extLst>
          </p:cNvPr>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EB776FAE-C8F8-44A1-8BC7-9EB948371459}"/>
              </a:ext>
            </a:extLst>
          </p:cNvPr>
          <p:cNvSpPr>
            <a:spLocks noGrp="1"/>
          </p:cNvSpPr>
          <p:nvPr>
            <p:ph type="ctrTitle"/>
          </p:nvPr>
        </p:nvSpPr>
        <p:spPr>
          <a:xfrm>
            <a:off x="1524000" y="1333500"/>
            <a:ext cx="9144000" cy="1790700"/>
          </a:xfrm>
        </p:spPr>
        <p:txBody>
          <a:bodyPr vert="horz" lIns="91440" tIns="0" rIns="91440" bIns="0" rtlCol="0" anchor="t" anchorCtr="0">
            <a:noAutofit/>
          </a:bodyPr>
          <a:lstStyle>
            <a:lvl1pPr>
              <a:lnSpc>
                <a:spcPct val="100000"/>
              </a:lnSpc>
              <a:defRPr lang="en-US" sz="4800" dirty="0">
                <a:solidFill>
                  <a:schemeClr val="bg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DA7900C6-1C2C-4612-8672-356C6DDFDCB1}"/>
              </a:ext>
            </a:extLst>
          </p:cNvPr>
          <p:cNvSpPr>
            <a:spLocks noGrp="1"/>
          </p:cNvSpPr>
          <p:nvPr>
            <p:ph type="subTitle" idx="1"/>
          </p:nvPr>
        </p:nvSpPr>
        <p:spPr>
          <a:xfrm>
            <a:off x="1524000" y="3128009"/>
            <a:ext cx="9144000" cy="1287675"/>
          </a:xfrm>
        </p:spPr>
        <p:txBody>
          <a:bodyPr vert="horz" lIns="91440" tIns="45720" rIns="91440" bIns="45720" rtlCol="0" anchor="t" anchorCtr="0">
            <a:noAutofit/>
          </a:bodyPr>
          <a:lstStyle>
            <a:lvl1pPr marL="0" indent="0">
              <a:buNone/>
              <a:defRPr lang="en-US" sz="2400" dirty="0">
                <a:solidFill>
                  <a:schemeClr val="bg1"/>
                </a:solidFill>
                <a:latin typeface="+mj-lt"/>
              </a:defRPr>
            </a:lvl1pPr>
          </a:lstStyle>
          <a:p>
            <a:pPr marL="228600" lvl="0" indent="-228600">
              <a:lnSpc>
                <a:spcPct val="150000"/>
              </a:lnSpc>
              <a:spcAft>
                <a:spcPts val="1200"/>
              </a:spcAft>
            </a:pPr>
            <a:r>
              <a:rPr lang="en-US"/>
              <a:t>Click to edit Master subtitle style</a:t>
            </a:r>
            <a:endParaRPr lang="en-US" dirty="0"/>
          </a:p>
        </p:txBody>
      </p:sp>
      <p:pic>
        <p:nvPicPr>
          <p:cNvPr id="8" name="Picture 7">
            <a:extLst>
              <a:ext uri="{FF2B5EF4-FFF2-40B4-BE49-F238E27FC236}">
                <a16:creationId xmlns:a16="http://schemas.microsoft.com/office/drawing/2014/main" id="{5274E620-B44E-41FF-8FA1-D955BD69C0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648" r="13926" b="71478"/>
          <a:stretch/>
        </p:blipFill>
        <p:spPr>
          <a:xfrm>
            <a:off x="342899" y="4546601"/>
            <a:ext cx="11715751" cy="2025650"/>
          </a:xfrm>
          <a:prstGeom prst="rect">
            <a:avLst/>
          </a:prstGeom>
        </p:spPr>
      </p:pic>
    </p:spTree>
    <p:extLst>
      <p:ext uri="{BB962C8B-B14F-4D97-AF65-F5344CB8AC3E}">
        <p14:creationId xmlns:p14="http://schemas.microsoft.com/office/powerpoint/2010/main" val="422114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Title 8">
            <a:extLst>
              <a:ext uri="{FF2B5EF4-FFF2-40B4-BE49-F238E27FC236}">
                <a16:creationId xmlns:a16="http://schemas.microsoft.com/office/drawing/2014/main" id="{FB8AB91F-D739-4DD5-859B-B16B125BECF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10340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5A2570-7517-4576-B836-E4E6D3E743B9}"/>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3" name="Content Placeholder 2">
            <a:extLst>
              <a:ext uri="{FF2B5EF4-FFF2-40B4-BE49-F238E27FC236}">
                <a16:creationId xmlns:a16="http://schemas.microsoft.com/office/drawing/2014/main" id="{6859B673-4507-4B72-871E-0018907875DD}"/>
              </a:ext>
            </a:extLst>
          </p:cNvPr>
          <p:cNvSpPr>
            <a:spLocks noGrp="1"/>
          </p:cNvSpPr>
          <p:nvPr>
            <p:ph idx="1"/>
          </p:nvPr>
        </p:nvSpPr>
        <p:spPr>
          <a:xfrm>
            <a:off x="604433" y="1604211"/>
            <a:ext cx="10983131" cy="4572752"/>
          </a:xfrm>
        </p:spPr>
        <p:txBody>
          <a:bodyP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0E770BB0-A521-41C6-A0AE-BEE679D2AD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0465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F89203F-46EF-44A2-956A-7FF6AF93BE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
          <a:stretch/>
        </p:blipFill>
        <p:spPr>
          <a:xfrm>
            <a:off x="269032" y="4801396"/>
            <a:ext cx="11653936" cy="1786228"/>
          </a:xfrm>
          <a:prstGeom prst="rect">
            <a:avLst/>
          </a:prstGeom>
        </p:spPr>
      </p:pic>
      <p:sp>
        <p:nvSpPr>
          <p:cNvPr id="8" name="Content Placeholder 2">
            <a:extLst>
              <a:ext uri="{FF2B5EF4-FFF2-40B4-BE49-F238E27FC236}">
                <a16:creationId xmlns:a16="http://schemas.microsoft.com/office/drawing/2014/main" id="{D1D47175-944E-463B-ABBB-06669A473913}"/>
              </a:ext>
            </a:extLst>
          </p:cNvPr>
          <p:cNvSpPr>
            <a:spLocks noGrp="1"/>
          </p:cNvSpPr>
          <p:nvPr>
            <p:ph idx="1"/>
          </p:nvPr>
        </p:nvSpPr>
        <p:spPr>
          <a:xfrm>
            <a:off x="1090862" y="1507068"/>
            <a:ext cx="3192379" cy="4669896"/>
          </a:xfrm>
        </p:spPr>
        <p:txBody>
          <a:bodyPr anchor="ctr"/>
          <a:lstStyle>
            <a:lvl1pPr marL="0" indent="0" algn="l">
              <a:lnSpc>
                <a:spcPct val="150000"/>
              </a:lnSpc>
              <a:spcAft>
                <a:spcPts val="1200"/>
              </a:spcAft>
              <a:buSzPct val="25000"/>
              <a:buFont typeface="Segoe UI" panose="020B0502040204020203" pitchFamily="34" charset="0"/>
              <a:buChar char=" "/>
              <a:defRPr sz="1200"/>
            </a:lvl1pPr>
            <a:lvl2pPr marL="401638" indent="7938" algn="l">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9" name="Content Placeholder 2">
            <a:extLst>
              <a:ext uri="{FF2B5EF4-FFF2-40B4-BE49-F238E27FC236}">
                <a16:creationId xmlns:a16="http://schemas.microsoft.com/office/drawing/2014/main" id="{A40725B0-0DB7-41CE-9C4C-39E8D0F6325E}"/>
              </a:ext>
            </a:extLst>
          </p:cNvPr>
          <p:cNvSpPr>
            <a:spLocks noGrp="1"/>
          </p:cNvSpPr>
          <p:nvPr>
            <p:ph idx="13"/>
          </p:nvPr>
        </p:nvSpPr>
        <p:spPr>
          <a:xfrm>
            <a:off x="4395537" y="1507068"/>
            <a:ext cx="7143905" cy="4669896"/>
          </a:xfrm>
        </p:spPr>
        <p:txBody>
          <a:bodyPr anchor="ctr"/>
          <a:lstStyle>
            <a:lvl1pPr marL="0" indent="0">
              <a:spcAft>
                <a:spcPts val="1200"/>
              </a:spcAft>
              <a:buSzPct val="25000"/>
              <a:buFont typeface="Segoe UI" panose="020B0502040204020203" pitchFamily="34" charset="0"/>
              <a:buChar char=" "/>
              <a:defRPr sz="1200"/>
            </a:lvl1pPr>
            <a:lvl2pPr marL="401638" indent="7938">
              <a:spcBef>
                <a:spcPts val="600"/>
              </a:spcBef>
              <a:spcAft>
                <a:spcPts val="1200"/>
              </a:spcAft>
              <a:buFont typeface="Segoe UI" panose="020B0502040204020203" pitchFamily="34" charset="0"/>
              <a:buChar char=" "/>
              <a:defRPr sz="1200"/>
            </a:lvl2pPr>
            <a:lvl3pPr marL="1143000" indent="-228600">
              <a:buFont typeface="Segoe UI" panose="020B0502040204020203" pitchFamily="34" charset="0"/>
              <a:buChar char=" "/>
              <a:defRPr/>
            </a:lvl3pPr>
            <a:lvl4pPr marL="1600200" indent="-228600">
              <a:buFont typeface="Segoe UI" panose="020B0502040204020203" pitchFamily="34" charset="0"/>
              <a:buChar char=" "/>
              <a:defRPr/>
            </a:lvl4pPr>
            <a:lvl5pPr marL="2057400" indent="-228600">
              <a:buFont typeface="Segoe UI" panose="020B0502040204020203" pitchFamily="34" charset="0"/>
              <a:buChar char=" "/>
              <a:defRPr/>
            </a:lvl5pPr>
          </a:lstStyle>
          <a:p>
            <a:pPr lvl="0"/>
            <a:r>
              <a:rPr lang="en-US"/>
              <a:t>Click to edit Master text styles</a:t>
            </a:r>
          </a:p>
          <a:p>
            <a:pPr lvl="1"/>
            <a:r>
              <a:rPr lang="en-US"/>
              <a:t>Second level</a:t>
            </a:r>
          </a:p>
        </p:txBody>
      </p:sp>
      <p:sp>
        <p:nvSpPr>
          <p:cNvPr id="11" name="Title 10">
            <a:extLst>
              <a:ext uri="{FF2B5EF4-FFF2-40B4-BE49-F238E27FC236}">
                <a16:creationId xmlns:a16="http://schemas.microsoft.com/office/drawing/2014/main" id="{F9E63483-559C-4A6F-B04F-D6C56A3CC09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44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69782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0017C897-2775-4930-B0BE-BEB72453232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815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258610D-0376-4D1E-8ED8-29382288BB0C}"/>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1783" t="-3"/>
          <a:stretch/>
        </p:blipFill>
        <p:spPr>
          <a:xfrm>
            <a:off x="269032" y="4801396"/>
            <a:ext cx="11653936" cy="1786228"/>
          </a:xfrm>
          <a:prstGeom prst="rect">
            <a:avLst/>
          </a:prstGeom>
        </p:spPr>
      </p:pic>
      <p:sp>
        <p:nvSpPr>
          <p:cNvPr id="3" name="Title 2">
            <a:extLst>
              <a:ext uri="{FF2B5EF4-FFF2-40B4-BE49-F238E27FC236}">
                <a16:creationId xmlns:a16="http://schemas.microsoft.com/office/drawing/2014/main" id="{21C16CD2-606C-441E-BBA3-51767980CC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93501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6675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5FD28E-AEC9-43B8-86F4-9CD3C41D49D7}"/>
              </a:ext>
            </a:extLst>
          </p:cNvPr>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a:extLst>
              <a:ext uri="{FF2B5EF4-FFF2-40B4-BE49-F238E27FC236}">
                <a16:creationId xmlns:a16="http://schemas.microsoft.com/office/drawing/2014/main" id="{C5AFE014-E3CD-4B9A-A705-F1CADD8F420B}"/>
              </a:ext>
            </a:extLst>
          </p:cNvPr>
          <p:cNvSpPr>
            <a:spLocks noGrp="1"/>
          </p:cNvSpPr>
          <p:nvPr>
            <p:ph type="title"/>
          </p:nvPr>
        </p:nvSpPr>
        <p:spPr>
          <a:xfrm>
            <a:off x="604434" y="448628"/>
            <a:ext cx="10983132" cy="747763"/>
          </a:xfrm>
          <a:prstGeom prst="rect">
            <a:avLst/>
          </a:prstGeom>
        </p:spPr>
        <p:txBody>
          <a:bodyPr vert="horz" lIns="91440" tIns="45720" rIns="91440" bIns="45720" rtlCol="0" anchor="ctr" anchorCtr="0">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ADE5F7-8A52-43AD-8F30-F13CF54506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DC85AE-A002-4BA3-8D90-3960ED0FF8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44E560-77BF-4D1A-B6E7-CD55CE12B1B8}" type="datetimeFigureOut">
              <a:rPr lang="en-US" smtClean="0"/>
              <a:t>10/13/2024</a:t>
            </a:fld>
            <a:endParaRPr lang="en-US"/>
          </a:p>
        </p:txBody>
      </p:sp>
      <p:sp>
        <p:nvSpPr>
          <p:cNvPr id="5" name="Footer Placeholder 4">
            <a:extLst>
              <a:ext uri="{FF2B5EF4-FFF2-40B4-BE49-F238E27FC236}">
                <a16:creationId xmlns:a16="http://schemas.microsoft.com/office/drawing/2014/main" id="{02103AA5-C732-4ECB-88D6-DAA20E2C1C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280433-CBB5-49C5-B032-5A800E5D09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9379A-16E2-4C4A-96D0-A52C442257E7}" type="slidenum">
              <a:rPr lang="en-US" smtClean="0"/>
              <a:t>‹#›</a:t>
            </a:fld>
            <a:endParaRPr lang="en-US"/>
          </a:p>
        </p:txBody>
      </p:sp>
      <p:cxnSp>
        <p:nvCxnSpPr>
          <p:cNvPr id="8" name="Straight Connector 7">
            <a:extLst>
              <a:ext uri="{FF2B5EF4-FFF2-40B4-BE49-F238E27FC236}">
                <a16:creationId xmlns:a16="http://schemas.microsoft.com/office/drawing/2014/main" id="{E32A06DA-7FF5-4DDE-94D0-63A83DB241E8}"/>
              </a:ext>
            </a:extLst>
          </p:cNvPr>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8514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3" r:id="rId3"/>
    <p:sldLayoutId id="2147483652" r:id="rId4"/>
    <p:sldLayoutId id="2147483660" r:id="rId5"/>
    <p:sldLayoutId id="2147483662" r:id="rId6"/>
    <p:sldLayoutId id="2147483661" r:id="rId7"/>
    <p:sldLayoutId id="2147483655" r:id="rId8"/>
  </p:sldLayoutIdLst>
  <p:txStyles>
    <p:titleStyle>
      <a:lvl1pPr algn="l" defTabSz="914400" rtl="0" eaLnBrk="1" latinLnBrk="0" hangingPunct="1">
        <a:lnSpc>
          <a:spcPct val="90000"/>
        </a:lnSpc>
        <a:spcBef>
          <a:spcPct val="0"/>
        </a:spcBef>
        <a:buNone/>
        <a:defRPr lang="en-US" sz="2800" kern="1200">
          <a:solidFill>
            <a:schemeClr val="bg2">
              <a:lumMod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hyperlink" Target="https://www.w3schools.com/tags/tag_dd.asp" TargetMode="External"/><Relationship Id="rId3" Type="http://schemas.openxmlformats.org/officeDocument/2006/relationships/hyperlink" Target="https://www.w3schools.com/tags/tag_ul.asp" TargetMode="External"/><Relationship Id="rId7" Type="http://schemas.openxmlformats.org/officeDocument/2006/relationships/hyperlink" Target="https://www.w3schools.com/tags/tag_dt.asp" TargetMode="External"/><Relationship Id="rId2" Type="http://schemas.openxmlformats.org/officeDocument/2006/relationships/image" Target="../media/image4.jpg"/><Relationship Id="rId1" Type="http://schemas.openxmlformats.org/officeDocument/2006/relationships/slideLayout" Target="../slideLayouts/slideLayout6.xml"/><Relationship Id="rId6" Type="http://schemas.openxmlformats.org/officeDocument/2006/relationships/hyperlink" Target="https://www.w3schools.com/tags/tag_dl.asp" TargetMode="External"/><Relationship Id="rId5" Type="http://schemas.openxmlformats.org/officeDocument/2006/relationships/hyperlink" Target="https://www.w3schools.com/tags/tag_li.asp" TargetMode="External"/><Relationship Id="rId4" Type="http://schemas.openxmlformats.org/officeDocument/2006/relationships/hyperlink" Target="https://www.w3schools.com/tags/tag_ol.asp"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hyperlink" Target="https://www.w3schools.com/tags/tag_colgroup.asp" TargetMode="External"/><Relationship Id="rId3" Type="http://schemas.openxmlformats.org/officeDocument/2006/relationships/hyperlink" Target="https://www.w3schools.com/tags/tag_table.asp" TargetMode="External"/><Relationship Id="rId7" Type="http://schemas.openxmlformats.org/officeDocument/2006/relationships/hyperlink" Target="https://www.w3schools.com/tags/tag_caption.asp" TargetMode="External"/><Relationship Id="rId12" Type="http://schemas.openxmlformats.org/officeDocument/2006/relationships/hyperlink" Target="https://www.w3schools.com/tags/tag_tfoot.asp" TargetMode="External"/><Relationship Id="rId2" Type="http://schemas.openxmlformats.org/officeDocument/2006/relationships/image" Target="../media/image4.jpg"/><Relationship Id="rId1" Type="http://schemas.openxmlformats.org/officeDocument/2006/relationships/slideLayout" Target="../slideLayouts/slideLayout6.xml"/><Relationship Id="rId6" Type="http://schemas.openxmlformats.org/officeDocument/2006/relationships/hyperlink" Target="https://www.w3schools.com/tags/tag_td.asp" TargetMode="External"/><Relationship Id="rId11" Type="http://schemas.openxmlformats.org/officeDocument/2006/relationships/hyperlink" Target="https://www.w3schools.com/tags/tag_tbody.asp" TargetMode="External"/><Relationship Id="rId5" Type="http://schemas.openxmlformats.org/officeDocument/2006/relationships/hyperlink" Target="https://www.w3schools.com/tags/tag_tr.asp" TargetMode="External"/><Relationship Id="rId10" Type="http://schemas.openxmlformats.org/officeDocument/2006/relationships/hyperlink" Target="https://www.w3schools.com/tags/tag_thead.asp" TargetMode="External"/><Relationship Id="rId4" Type="http://schemas.openxmlformats.org/officeDocument/2006/relationships/hyperlink" Target="https://www.w3schools.com/tags/tag_th.asp" TargetMode="External"/><Relationship Id="rId9" Type="http://schemas.openxmlformats.org/officeDocument/2006/relationships/hyperlink" Target="https://www.w3schools.com/tags/tag_col.asp"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hyperlink" Target="https://www.w3schools.com/tags/tag_iframe.asp" TargetMode="External"/><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a:extLst>
              <a:ext uri="{FF2B5EF4-FFF2-40B4-BE49-F238E27FC236}">
                <a16:creationId xmlns:a16="http://schemas.microsoft.com/office/drawing/2014/main" id="{A1A387B0-F569-13EB-7D89-F013922B60AF}"/>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A31795B-A93A-416C-8052-FAF4D9073E67}"/>
              </a:ext>
            </a:extLst>
          </p:cNvPr>
          <p:cNvSpPr>
            <a:spLocks noGrp="1"/>
          </p:cNvSpPr>
          <p:nvPr>
            <p:ph type="title"/>
          </p:nvPr>
        </p:nvSpPr>
        <p:spPr>
          <a:xfrm>
            <a:off x="604434" y="2481189"/>
            <a:ext cx="10983132" cy="1895622"/>
          </a:xfrm>
        </p:spPr>
        <p:txBody>
          <a:bodyPr>
            <a:normAutofit/>
          </a:bodyPr>
          <a:lstStyle/>
          <a:p>
            <a:pPr algn="ctr"/>
            <a:r>
              <a:rPr lang="en-US" sz="6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pitchFamily="34" charset="0"/>
              </a:rPr>
              <a:t>SEMANTIC TAGS</a:t>
            </a:r>
          </a:p>
        </p:txBody>
      </p:sp>
    </p:spTree>
    <p:extLst>
      <p:ext uri="{BB962C8B-B14F-4D97-AF65-F5344CB8AC3E}">
        <p14:creationId xmlns:p14="http://schemas.microsoft.com/office/powerpoint/2010/main" val="3855108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B90A3-295E-3F12-680F-F7C76EFDFE77}"/>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1544681C-89A6-705C-4348-A85FA71C90D8}"/>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C9616720-8E85-3141-CB11-739EBC03E8EE}"/>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F9599357-F6D1-C785-A18E-55F67B9C97C1}"/>
              </a:ext>
            </a:extLst>
          </p:cNvPr>
          <p:cNvSpPr txBox="1"/>
          <p:nvPr/>
        </p:nvSpPr>
        <p:spPr>
          <a:xfrm>
            <a:off x="473612" y="553915"/>
            <a:ext cx="11479237" cy="5644662"/>
          </a:xfrm>
          <a:prstGeom prst="rect">
            <a:avLst/>
          </a:prstGeom>
        </p:spPr>
        <p:txBody>
          <a:bodyPr vert="horz" wrap="square" lIns="91440" tIns="45720" rIns="91440" bIns="45720" rtlCol="0">
            <a:noAutofit/>
          </a:bodyPr>
          <a:lstStyle/>
          <a:p>
            <a:r>
              <a:rPr lang="en-US" sz="3200" b="1" dirty="0">
                <a:latin typeface="Arial" panose="020B0604020202020204" pitchFamily="34" charset="0"/>
                <a:cs typeface="Arial" panose="020B0604020202020204" pitchFamily="34" charset="0"/>
              </a:rPr>
              <a:t>HTML Links</a:t>
            </a:r>
          </a:p>
          <a:p>
            <a:endParaRPr lang="en-US" sz="3200" b="1"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 HTML links are hyperlinks. You can click on a link and jump to another document. When you move the mouse over a link, the mouse arrow will turn into a little hand.</a:t>
            </a:r>
          </a:p>
          <a:p>
            <a:endParaRPr lang="en-US" sz="2800" i="0" dirty="0">
              <a:solidFill>
                <a:srgbClr val="000000"/>
              </a:solidFill>
              <a:effectLst/>
              <a:latin typeface="Arial" panose="020B0604020202020204" pitchFamily="34" charset="0"/>
              <a:cs typeface="Arial" panose="020B0604020202020204" pitchFamily="34" charset="0"/>
            </a:endParaRPr>
          </a:p>
          <a:p>
            <a:r>
              <a:rPr lang="en-US" sz="2800" i="0" dirty="0">
                <a:solidFill>
                  <a:srgbClr val="000000"/>
                </a:solidFill>
                <a:effectLst/>
                <a:latin typeface="Arial" panose="020B0604020202020204" pitchFamily="34" charset="0"/>
                <a:cs typeface="Arial" panose="020B0604020202020204" pitchFamily="34" charset="0"/>
              </a:rPr>
              <a:t>The HTML &lt;a&gt; tag defines a hyperlink. It has the following syntax:</a:t>
            </a:r>
          </a:p>
          <a:p>
            <a:r>
              <a:rPr lang="en-US" sz="2800" b="0" i="0" dirty="0">
                <a:solidFill>
                  <a:srgbClr val="0000CD"/>
                </a:solidFill>
                <a:effectLst/>
                <a:latin typeface="Arial" panose="020B0604020202020204" pitchFamily="34" charset="0"/>
                <a:cs typeface="Arial" panose="020B0604020202020204" pitchFamily="34" charset="0"/>
              </a:rPr>
              <a:t>&lt;</a:t>
            </a:r>
            <a:r>
              <a:rPr lang="en-US" sz="2800" b="0" i="0" dirty="0">
                <a:solidFill>
                  <a:srgbClr val="A52A2A"/>
                </a:solidFill>
                <a:effectLst/>
                <a:latin typeface="Arial" panose="020B0604020202020204" pitchFamily="34" charset="0"/>
                <a:cs typeface="Arial" panose="020B0604020202020204" pitchFamily="34" charset="0"/>
              </a:rPr>
              <a:t>a</a:t>
            </a:r>
            <a:r>
              <a:rPr lang="en-US" sz="2800" b="0" i="0" dirty="0">
                <a:solidFill>
                  <a:srgbClr val="FF0000"/>
                </a:solidFill>
                <a:effectLst/>
                <a:latin typeface="Arial" panose="020B0604020202020204" pitchFamily="34" charset="0"/>
                <a:cs typeface="Arial" panose="020B0604020202020204" pitchFamily="34" charset="0"/>
              </a:rPr>
              <a:t> </a:t>
            </a:r>
            <a:r>
              <a:rPr lang="en-US" sz="2800" b="0" i="0" dirty="0" err="1">
                <a:solidFill>
                  <a:srgbClr val="FF0000"/>
                </a:solidFill>
                <a:effectLst/>
                <a:latin typeface="Arial" panose="020B0604020202020204" pitchFamily="34" charset="0"/>
                <a:cs typeface="Arial" panose="020B0604020202020204" pitchFamily="34" charset="0"/>
              </a:rPr>
              <a:t>href</a:t>
            </a:r>
            <a:r>
              <a:rPr lang="en-US" sz="2800" b="0" i="0" dirty="0">
                <a:solidFill>
                  <a:srgbClr val="0000CD"/>
                </a:solidFill>
                <a:effectLst/>
                <a:latin typeface="Arial" panose="020B0604020202020204" pitchFamily="34" charset="0"/>
                <a:cs typeface="Arial" panose="020B0604020202020204" pitchFamily="34" charset="0"/>
              </a:rPr>
              <a:t>="</a:t>
            </a:r>
            <a:r>
              <a:rPr lang="en-US" sz="2800" b="0" i="1" dirty="0" err="1">
                <a:solidFill>
                  <a:srgbClr val="0000CD"/>
                </a:solidFill>
                <a:effectLst/>
                <a:latin typeface="Arial" panose="020B0604020202020204" pitchFamily="34" charset="0"/>
                <a:cs typeface="Arial" panose="020B0604020202020204" pitchFamily="34" charset="0"/>
              </a:rPr>
              <a:t>url</a:t>
            </a:r>
            <a:r>
              <a:rPr lang="en-US" sz="2800" b="0" i="0" dirty="0">
                <a:solidFill>
                  <a:srgbClr val="0000CD"/>
                </a:solidFill>
                <a:effectLst/>
                <a:latin typeface="Arial" panose="020B0604020202020204" pitchFamily="34" charset="0"/>
                <a:cs typeface="Arial" panose="020B0604020202020204" pitchFamily="34" charset="0"/>
              </a:rPr>
              <a:t>"&gt;</a:t>
            </a:r>
            <a:r>
              <a:rPr lang="en-US" sz="2800" b="0" i="1" dirty="0">
                <a:solidFill>
                  <a:srgbClr val="000000"/>
                </a:solidFill>
                <a:effectLst/>
                <a:latin typeface="Arial" panose="020B0604020202020204" pitchFamily="34" charset="0"/>
                <a:cs typeface="Arial" panose="020B0604020202020204" pitchFamily="34" charset="0"/>
              </a:rPr>
              <a:t>link text</a:t>
            </a:r>
            <a:r>
              <a:rPr lang="en-US" sz="2800" b="0" i="0" dirty="0">
                <a:solidFill>
                  <a:srgbClr val="0000CD"/>
                </a:solidFill>
                <a:effectLst/>
                <a:latin typeface="Arial" panose="020B0604020202020204" pitchFamily="34" charset="0"/>
                <a:cs typeface="Arial" panose="020B0604020202020204" pitchFamily="34" charset="0"/>
              </a:rPr>
              <a:t>&lt;</a:t>
            </a:r>
            <a:r>
              <a:rPr lang="en-US" sz="2800" b="0" i="0" dirty="0">
                <a:solidFill>
                  <a:srgbClr val="A52A2A"/>
                </a:solidFill>
                <a:effectLst/>
                <a:latin typeface="Arial" panose="020B0604020202020204" pitchFamily="34" charset="0"/>
                <a:cs typeface="Arial" panose="020B0604020202020204" pitchFamily="34" charset="0"/>
              </a:rPr>
              <a:t>/a</a:t>
            </a:r>
            <a:r>
              <a:rPr lang="en-US" sz="2800" b="0" i="0" dirty="0">
                <a:solidFill>
                  <a:srgbClr val="0000CD"/>
                </a:solidFill>
                <a:effectLst/>
                <a:latin typeface="Arial" panose="020B0604020202020204" pitchFamily="34" charset="0"/>
                <a:cs typeface="Arial" panose="020B0604020202020204" pitchFamily="34" charset="0"/>
              </a:rPr>
              <a:t>&gt;</a:t>
            </a:r>
          </a:p>
          <a:p>
            <a:endParaRPr lang="en-US" sz="2800" i="0" dirty="0">
              <a:solidFill>
                <a:srgbClr val="000000"/>
              </a:solidFill>
              <a:effectLst/>
              <a:latin typeface="Arial" panose="020B0604020202020204" pitchFamily="34" charset="0"/>
              <a:cs typeface="Arial" panose="020B0604020202020204" pitchFamily="34" charset="0"/>
            </a:endParaRPr>
          </a:p>
          <a:p>
            <a:r>
              <a:rPr lang="en-US" sz="2800" i="0" dirty="0">
                <a:solidFill>
                  <a:srgbClr val="000000"/>
                </a:solidFill>
                <a:effectLst/>
                <a:latin typeface="Arial" panose="020B0604020202020204" pitchFamily="34" charset="0"/>
                <a:cs typeface="Arial" panose="020B0604020202020204" pitchFamily="34" charset="0"/>
              </a:rPr>
              <a:t>The most important attribute of the &lt;a&gt; element is the </a:t>
            </a:r>
            <a:r>
              <a:rPr lang="en-US" sz="2800" b="1" i="0" dirty="0" err="1">
                <a:solidFill>
                  <a:srgbClr val="000000"/>
                </a:solidFill>
                <a:effectLst/>
                <a:latin typeface="Arial" panose="020B0604020202020204" pitchFamily="34" charset="0"/>
                <a:cs typeface="Arial" panose="020B0604020202020204" pitchFamily="34" charset="0"/>
              </a:rPr>
              <a:t>href</a:t>
            </a:r>
            <a:r>
              <a:rPr lang="en-US" sz="2800" i="0" dirty="0">
                <a:solidFill>
                  <a:srgbClr val="000000"/>
                </a:solidFill>
                <a:effectLst/>
                <a:latin typeface="Arial" panose="020B0604020202020204" pitchFamily="34" charset="0"/>
                <a:cs typeface="Arial" panose="020B0604020202020204" pitchFamily="34" charset="0"/>
              </a:rPr>
              <a:t> attribute, which indicates the link's destination. The link text is the part that will be visible to the </a:t>
            </a:r>
            <a:r>
              <a:rPr lang="en-US" sz="2800" i="0" dirty="0" err="1">
                <a:solidFill>
                  <a:srgbClr val="000000"/>
                </a:solidFill>
                <a:effectLst/>
                <a:latin typeface="Arial" panose="020B0604020202020204" pitchFamily="34" charset="0"/>
                <a:cs typeface="Arial" panose="020B0604020202020204" pitchFamily="34" charset="0"/>
              </a:rPr>
              <a:t>reader.Clicking</a:t>
            </a:r>
            <a:r>
              <a:rPr lang="en-US" sz="2800" i="0" dirty="0">
                <a:solidFill>
                  <a:srgbClr val="000000"/>
                </a:solidFill>
                <a:effectLst/>
                <a:latin typeface="Arial" panose="020B0604020202020204" pitchFamily="34" charset="0"/>
                <a:cs typeface="Arial" panose="020B0604020202020204" pitchFamily="34" charset="0"/>
              </a:rPr>
              <a:t> on the link text, will send the reader to the specified URL address.</a:t>
            </a:r>
          </a:p>
        </p:txBody>
      </p:sp>
    </p:spTree>
    <p:extLst>
      <p:ext uri="{BB962C8B-B14F-4D97-AF65-F5344CB8AC3E}">
        <p14:creationId xmlns:p14="http://schemas.microsoft.com/office/powerpoint/2010/main" val="3249862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38A2E-B26D-FDE7-97A1-1C02E6D2096F}"/>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20795C6D-9847-24BD-36E7-0DAF997F0811}"/>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6D04810E-19E3-4E09-CDAD-A683F36AE0DB}"/>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CEC22F62-7C85-0972-D254-901AC5EF8F57}"/>
              </a:ext>
            </a:extLst>
          </p:cNvPr>
          <p:cNvSpPr txBox="1"/>
          <p:nvPr/>
        </p:nvSpPr>
        <p:spPr>
          <a:xfrm>
            <a:off x="712763" y="311249"/>
            <a:ext cx="11207262" cy="5644662"/>
          </a:xfrm>
          <a:prstGeom prst="rect">
            <a:avLst/>
          </a:prstGeom>
        </p:spPr>
        <p:txBody>
          <a:bodyPr vert="horz" wrap="square" lIns="91440" tIns="45720" rIns="91440" bIns="45720" rtlCol="0">
            <a:noAutofit/>
          </a:bodyPr>
          <a:lstStyle/>
          <a:p>
            <a:r>
              <a:rPr lang="en-US" sz="3200" b="1" i="0" dirty="0">
                <a:solidFill>
                  <a:srgbClr val="000000"/>
                </a:solidFill>
                <a:effectLst/>
                <a:latin typeface="Segoe UI" panose="020B0502040204020203" pitchFamily="34" charset="0"/>
              </a:rPr>
              <a:t>The target Attribute</a:t>
            </a:r>
          </a:p>
          <a:p>
            <a:endParaRPr lang="en-US" sz="3200" b="1" i="0" dirty="0">
              <a:solidFill>
                <a:srgbClr val="000000"/>
              </a:solidFill>
              <a:effectLst/>
              <a:latin typeface="Segoe UI" panose="020B0502040204020203" pitchFamily="34" charset="0"/>
            </a:endParaRPr>
          </a:p>
          <a:p>
            <a:r>
              <a:rPr lang="en-US" sz="2800" dirty="0">
                <a:latin typeface="Arial" panose="020B0604020202020204" pitchFamily="34" charset="0"/>
                <a:cs typeface="Arial" panose="020B0604020202020204" pitchFamily="34" charset="0"/>
              </a:rPr>
              <a:t>By default, the linked page will be displayed in the current browser window. To change this, you must specify another target for the link.</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The target attribute specifies where to open the linked document.</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The target attribute can have one of the following values:</a:t>
            </a:r>
          </a:p>
          <a:p>
            <a:endParaRPr lang="en-US" sz="28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_self </a:t>
            </a:r>
            <a:r>
              <a:rPr lang="en-US" sz="2800" dirty="0">
                <a:latin typeface="Arial" panose="020B0604020202020204" pitchFamily="34" charset="0"/>
                <a:cs typeface="Arial" panose="020B0604020202020204" pitchFamily="34" charset="0"/>
              </a:rPr>
              <a:t>- Default. Opens the document in the same window/tab as it was clicked</a:t>
            </a:r>
          </a:p>
          <a:p>
            <a:r>
              <a:rPr lang="en-US" sz="2800" b="1" dirty="0">
                <a:latin typeface="Arial" panose="020B0604020202020204" pitchFamily="34" charset="0"/>
                <a:cs typeface="Arial" panose="020B0604020202020204" pitchFamily="34" charset="0"/>
              </a:rPr>
              <a:t>_blank </a:t>
            </a:r>
            <a:r>
              <a:rPr lang="en-US" sz="2800" dirty="0">
                <a:latin typeface="Arial" panose="020B0604020202020204" pitchFamily="34" charset="0"/>
                <a:cs typeface="Arial" panose="020B0604020202020204" pitchFamily="34" charset="0"/>
              </a:rPr>
              <a:t>- Opens the document in a new window or tab</a:t>
            </a:r>
          </a:p>
          <a:p>
            <a:r>
              <a:rPr lang="en-US" sz="2800" b="1" dirty="0">
                <a:latin typeface="Arial" panose="020B0604020202020204" pitchFamily="34" charset="0"/>
                <a:cs typeface="Arial" panose="020B0604020202020204" pitchFamily="34" charset="0"/>
              </a:rPr>
              <a:t>_parent</a:t>
            </a:r>
            <a:r>
              <a:rPr lang="en-US" sz="2800" dirty="0">
                <a:latin typeface="Arial" panose="020B0604020202020204" pitchFamily="34" charset="0"/>
                <a:cs typeface="Arial" panose="020B0604020202020204" pitchFamily="34" charset="0"/>
              </a:rPr>
              <a:t> - Opens the document in the parent frame</a:t>
            </a:r>
          </a:p>
          <a:p>
            <a:r>
              <a:rPr lang="en-US" sz="2800" b="1" dirty="0">
                <a:latin typeface="Arial" panose="020B0604020202020204" pitchFamily="34" charset="0"/>
                <a:cs typeface="Arial" panose="020B0604020202020204" pitchFamily="34" charset="0"/>
              </a:rPr>
              <a:t>_top </a:t>
            </a:r>
            <a:r>
              <a:rPr lang="en-US" sz="2800" dirty="0">
                <a:latin typeface="Arial" panose="020B0604020202020204" pitchFamily="34" charset="0"/>
                <a:cs typeface="Arial" panose="020B0604020202020204" pitchFamily="34" charset="0"/>
              </a:rPr>
              <a:t>- Opens the document in the full body of the window</a:t>
            </a:r>
          </a:p>
          <a:p>
            <a:endParaRPr lang="en-US" sz="3200" b="1"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a:t>
            </a:r>
            <a:endParaRPr lang="en-US" sz="280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8681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4CA94-6642-D4AF-43E4-D1F3B51D69DB}"/>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A23C010A-0B64-0082-63DA-BD0B4D0B2CF4}"/>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B503CC1B-8008-CA51-1AE0-169F7B02CAE9}"/>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63B97734-AACC-B9E7-791A-75BFF765DACA}"/>
              </a:ext>
            </a:extLst>
          </p:cNvPr>
          <p:cNvSpPr txBox="1"/>
          <p:nvPr/>
        </p:nvSpPr>
        <p:spPr>
          <a:xfrm>
            <a:off x="769034" y="775483"/>
            <a:ext cx="11207262" cy="5644662"/>
          </a:xfrm>
          <a:prstGeom prst="rect">
            <a:avLst/>
          </a:prstGeom>
        </p:spPr>
        <p:txBody>
          <a:bodyPr vert="horz" wrap="square" lIns="91440" tIns="45720" rIns="91440" bIns="45720" rtlCol="0">
            <a:noAutofit/>
          </a:bodyPr>
          <a:lstStyle/>
          <a:p>
            <a:r>
              <a:rPr lang="en-US" sz="3200" b="1" i="0" dirty="0">
                <a:solidFill>
                  <a:srgbClr val="000000"/>
                </a:solidFill>
                <a:effectLst/>
                <a:latin typeface="Arial" panose="020B0604020202020204" pitchFamily="34" charset="0"/>
                <a:cs typeface="Arial" panose="020B0604020202020204" pitchFamily="34" charset="0"/>
              </a:rPr>
              <a:t>Absolute URLs vs. Relative URLs</a:t>
            </a:r>
          </a:p>
          <a:p>
            <a:endParaRPr lang="en-US" sz="3200" b="1" i="0" dirty="0">
              <a:solidFill>
                <a:srgbClr val="000000"/>
              </a:solidFill>
              <a:effectLst/>
              <a:latin typeface="Arial" panose="020B0604020202020204" pitchFamily="34" charset="0"/>
              <a:cs typeface="Arial" panose="020B0604020202020204" pitchFamily="34" charset="0"/>
            </a:endParaRPr>
          </a:p>
          <a:p>
            <a:pPr algn="l"/>
            <a:r>
              <a:rPr lang="en-US" sz="2800" b="0" i="0" dirty="0">
                <a:solidFill>
                  <a:srgbClr val="000000"/>
                </a:solidFill>
                <a:effectLst/>
                <a:latin typeface="Arial" panose="020B0604020202020204" pitchFamily="34" charset="0"/>
                <a:cs typeface="Arial" panose="020B0604020202020204" pitchFamily="34" charset="0"/>
              </a:rPr>
              <a:t>- A local link (a link to a page within the same website) is specified with a </a:t>
            </a:r>
            <a:r>
              <a:rPr lang="en-US" sz="2800" b="1" i="0" dirty="0">
                <a:solidFill>
                  <a:srgbClr val="000000"/>
                </a:solidFill>
                <a:effectLst/>
                <a:latin typeface="Arial" panose="020B0604020202020204" pitchFamily="34" charset="0"/>
                <a:cs typeface="Arial" panose="020B0604020202020204" pitchFamily="34" charset="0"/>
              </a:rPr>
              <a:t>relative URL</a:t>
            </a:r>
            <a:r>
              <a:rPr lang="en-US" sz="2800" b="0" i="0" dirty="0">
                <a:solidFill>
                  <a:srgbClr val="000000"/>
                </a:solidFill>
                <a:effectLst/>
                <a:latin typeface="Arial" panose="020B0604020202020204" pitchFamily="34" charset="0"/>
                <a:cs typeface="Arial" panose="020B0604020202020204" pitchFamily="34" charset="0"/>
              </a:rPr>
              <a:t> (without the "https://www" part):</a:t>
            </a:r>
          </a:p>
          <a:p>
            <a:endParaRPr lang="en-US" sz="2800" b="0" i="0" dirty="0">
              <a:solidFill>
                <a:srgbClr val="000000"/>
              </a:solidFill>
              <a:effectLst/>
              <a:latin typeface="Arial" panose="020B0604020202020204" pitchFamily="34" charset="0"/>
              <a:cs typeface="Arial" panose="020B0604020202020204" pitchFamily="34" charset="0"/>
            </a:endParaRPr>
          </a:p>
          <a:p>
            <a:r>
              <a:rPr lang="en-US" sz="2800" b="1" i="0" dirty="0">
                <a:solidFill>
                  <a:srgbClr val="000000"/>
                </a:solidFill>
                <a:effectLst/>
                <a:latin typeface="Arial" panose="020B0604020202020204" pitchFamily="34" charset="0"/>
                <a:cs typeface="Arial" panose="020B0604020202020204" pitchFamily="34" charset="0"/>
              </a:rPr>
              <a:t>Absolute URLs</a:t>
            </a:r>
          </a:p>
          <a:p>
            <a:r>
              <a:rPr lang="en-US" sz="2800" b="0" i="0" dirty="0">
                <a:solidFill>
                  <a:srgbClr val="000000"/>
                </a:solidFill>
                <a:effectLst/>
                <a:latin typeface="Arial" panose="020B0604020202020204" pitchFamily="34" charset="0"/>
                <a:cs typeface="Arial" panose="020B0604020202020204" pitchFamily="34" charset="0"/>
              </a:rPr>
              <a:t>	&lt;a </a:t>
            </a:r>
            <a:r>
              <a:rPr lang="en-US" sz="2800" b="0" i="0" dirty="0" err="1">
                <a:solidFill>
                  <a:srgbClr val="000000"/>
                </a:solidFill>
                <a:effectLst/>
                <a:latin typeface="Arial" panose="020B0604020202020204" pitchFamily="34" charset="0"/>
                <a:cs typeface="Arial" panose="020B0604020202020204" pitchFamily="34" charset="0"/>
              </a:rPr>
              <a:t>href</a:t>
            </a:r>
            <a:r>
              <a:rPr lang="en-US" sz="2800" b="0" i="0" dirty="0">
                <a:solidFill>
                  <a:srgbClr val="000000"/>
                </a:solidFill>
                <a:effectLst/>
                <a:latin typeface="Arial" panose="020B0604020202020204" pitchFamily="34" charset="0"/>
                <a:cs typeface="Arial" panose="020B0604020202020204" pitchFamily="34" charset="0"/>
              </a:rPr>
              <a:t>="https://www.google.com/" target="_blank"&gt;Google&lt;/a&gt;</a:t>
            </a:r>
          </a:p>
          <a:p>
            <a:endParaRPr lang="en-US" sz="2800" b="0" i="0" dirty="0">
              <a:solidFill>
                <a:srgbClr val="000000"/>
              </a:solidFill>
              <a:effectLst/>
              <a:latin typeface="Arial" panose="020B0604020202020204" pitchFamily="34" charset="0"/>
              <a:cs typeface="Arial" panose="020B0604020202020204" pitchFamily="34" charset="0"/>
            </a:endParaRPr>
          </a:p>
          <a:p>
            <a:r>
              <a:rPr lang="en-US" sz="2800" b="1" i="0" dirty="0">
                <a:solidFill>
                  <a:srgbClr val="000000"/>
                </a:solidFill>
                <a:effectLst/>
                <a:latin typeface="Arial" panose="020B0604020202020204" pitchFamily="34" charset="0"/>
                <a:cs typeface="Arial" panose="020B0604020202020204" pitchFamily="34" charset="0"/>
              </a:rPr>
              <a:t>Relative URLs</a:t>
            </a:r>
          </a:p>
          <a:p>
            <a:r>
              <a:rPr lang="en-US" sz="2800" b="0" i="0" dirty="0">
                <a:solidFill>
                  <a:srgbClr val="000000"/>
                </a:solidFill>
                <a:effectLst/>
                <a:latin typeface="Arial" panose="020B0604020202020204" pitchFamily="34" charset="0"/>
                <a:cs typeface="Arial" panose="020B0604020202020204" pitchFamily="34" charset="0"/>
              </a:rPr>
              <a:t>	&lt;a </a:t>
            </a:r>
            <a:r>
              <a:rPr lang="en-US" sz="2800" b="0" i="0" dirty="0" err="1">
                <a:solidFill>
                  <a:srgbClr val="000000"/>
                </a:solidFill>
                <a:effectLst/>
                <a:latin typeface="Arial" panose="020B0604020202020204" pitchFamily="34" charset="0"/>
                <a:cs typeface="Arial" panose="020B0604020202020204" pitchFamily="34" charset="0"/>
              </a:rPr>
              <a:t>href</a:t>
            </a:r>
            <a:r>
              <a:rPr lang="en-US" sz="2800" b="0" i="0" dirty="0">
                <a:solidFill>
                  <a:srgbClr val="000000"/>
                </a:solidFill>
                <a:effectLst/>
                <a:latin typeface="Arial" panose="020B0604020202020204" pitchFamily="34" charset="0"/>
                <a:cs typeface="Arial" panose="020B0604020202020204" pitchFamily="34" charset="0"/>
              </a:rPr>
              <a:t>="html_images.asp"&gt;HTML Images&lt;/a&gt;</a:t>
            </a:r>
          </a:p>
          <a:p>
            <a:r>
              <a:rPr lang="en-US" sz="2800" b="0" i="0" dirty="0">
                <a:solidFill>
                  <a:srgbClr val="000000"/>
                </a:solidFill>
                <a:effectLst/>
                <a:latin typeface="Arial" panose="020B0604020202020204" pitchFamily="34" charset="0"/>
                <a:cs typeface="Arial" panose="020B0604020202020204" pitchFamily="34" charset="0"/>
              </a:rPr>
              <a:t>	&lt;a </a:t>
            </a:r>
            <a:r>
              <a:rPr lang="en-US" sz="2800" b="0" i="0" dirty="0" err="1">
                <a:solidFill>
                  <a:srgbClr val="000000"/>
                </a:solidFill>
                <a:effectLst/>
                <a:latin typeface="Arial" panose="020B0604020202020204" pitchFamily="34" charset="0"/>
                <a:cs typeface="Arial" panose="020B0604020202020204" pitchFamily="34" charset="0"/>
              </a:rPr>
              <a:t>href</a:t>
            </a:r>
            <a:r>
              <a:rPr lang="en-US" sz="2800" b="0" i="0" dirty="0">
                <a:solidFill>
                  <a:srgbClr val="000000"/>
                </a:solidFill>
                <a:effectLst/>
                <a:latin typeface="Arial" panose="020B0604020202020204" pitchFamily="34" charset="0"/>
                <a:cs typeface="Arial" panose="020B0604020202020204" pitchFamily="34" charset="0"/>
              </a:rPr>
              <a:t>="/</a:t>
            </a:r>
            <a:r>
              <a:rPr lang="en-US" sz="2800" b="0" i="0" dirty="0" err="1">
                <a:solidFill>
                  <a:srgbClr val="000000"/>
                </a:solidFill>
                <a:effectLst/>
                <a:latin typeface="Arial" panose="020B0604020202020204" pitchFamily="34" charset="0"/>
                <a:cs typeface="Arial" panose="020B0604020202020204" pitchFamily="34" charset="0"/>
              </a:rPr>
              <a:t>css</a:t>
            </a:r>
            <a:r>
              <a:rPr lang="en-US" sz="2800" b="0" i="0" dirty="0">
                <a:solidFill>
                  <a:srgbClr val="000000"/>
                </a:solidFill>
                <a:effectLst/>
                <a:latin typeface="Arial" panose="020B0604020202020204" pitchFamily="34" charset="0"/>
                <a:cs typeface="Arial" panose="020B0604020202020204" pitchFamily="34" charset="0"/>
              </a:rPr>
              <a:t>/default.asp"&gt;CSS Tutorial&lt;/a&gt;</a:t>
            </a:r>
          </a:p>
          <a:p>
            <a:br>
              <a:rPr lang="en-US" sz="3200" b="0" i="0" dirty="0">
                <a:solidFill>
                  <a:srgbClr val="000000"/>
                </a:solidFill>
                <a:effectLst/>
                <a:latin typeface="Arial" panose="020B0604020202020204" pitchFamily="34" charset="0"/>
                <a:cs typeface="Arial" panose="020B0604020202020204" pitchFamily="34" charset="0"/>
              </a:rPr>
            </a:br>
            <a:endParaRPr lang="en-US" sz="3200" b="1" i="0" dirty="0">
              <a:solidFill>
                <a:srgbClr val="000000"/>
              </a:solidFill>
              <a:effectLst/>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a:t>
            </a:r>
            <a:endParaRPr lang="en-US" sz="280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6711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DDC67A-608F-59D2-4E72-8306F3A26289}"/>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26C2E378-E9B4-E5A0-CDEF-85C4F9046465}"/>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93AB9BA-6031-8938-7EF5-B3DF9DDA27FA}"/>
              </a:ext>
            </a:extLst>
          </p:cNvPr>
          <p:cNvSpPr>
            <a:spLocks noGrp="1"/>
          </p:cNvSpPr>
          <p:nvPr>
            <p:ph type="title"/>
          </p:nvPr>
        </p:nvSpPr>
        <p:spPr>
          <a:xfrm>
            <a:off x="604434" y="2481189"/>
            <a:ext cx="10983132" cy="1895622"/>
          </a:xfrm>
        </p:spPr>
        <p:txBody>
          <a:bodyPr>
            <a:normAutofit/>
          </a:bodyPr>
          <a:lstStyle/>
          <a:p>
            <a:pPr algn="ctr"/>
            <a:r>
              <a:rPr lang="en-US" sz="6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pitchFamily="34" charset="0"/>
              </a:rPr>
              <a:t>LISTS</a:t>
            </a:r>
          </a:p>
        </p:txBody>
      </p:sp>
    </p:spTree>
    <p:extLst>
      <p:ext uri="{BB962C8B-B14F-4D97-AF65-F5344CB8AC3E}">
        <p14:creationId xmlns:p14="http://schemas.microsoft.com/office/powerpoint/2010/main" val="18450275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5FB33-CEC6-C826-0ABC-E1DBF358C62B}"/>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B8E5B3C7-900F-4E2C-2050-832B649AA41B}"/>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6159325B-0EF3-E0EF-37EC-00DDEA0723DB}"/>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E55271B1-C8FB-3B8B-AB5E-80A6FBCA1D24}"/>
              </a:ext>
            </a:extLst>
          </p:cNvPr>
          <p:cNvSpPr txBox="1"/>
          <p:nvPr/>
        </p:nvSpPr>
        <p:spPr>
          <a:xfrm>
            <a:off x="769034" y="775483"/>
            <a:ext cx="11207262" cy="5644662"/>
          </a:xfrm>
          <a:prstGeom prst="rect">
            <a:avLst/>
          </a:prstGeom>
        </p:spPr>
        <p:txBody>
          <a:bodyPr vert="horz" wrap="square" lIns="91440" tIns="45720" rIns="91440" bIns="45720" rtlCol="0">
            <a:noAutofit/>
          </a:bodyPr>
          <a:lstStyle/>
          <a:p>
            <a:r>
              <a:rPr lang="en-US" sz="3200" b="1" i="0" dirty="0">
                <a:solidFill>
                  <a:srgbClr val="000000"/>
                </a:solidFill>
                <a:effectLst/>
                <a:latin typeface="Arial" panose="020B0604020202020204" pitchFamily="34" charset="0"/>
                <a:cs typeface="Arial" panose="020B0604020202020204" pitchFamily="34" charset="0"/>
              </a:rPr>
              <a:t>HTML Lists</a:t>
            </a:r>
          </a:p>
          <a:p>
            <a:endParaRPr lang="en-US" sz="3200" b="1" i="0" dirty="0">
              <a:solidFill>
                <a:srgbClr val="000000"/>
              </a:solidFill>
              <a:effectLst/>
              <a:latin typeface="Arial" panose="020B0604020202020204" pitchFamily="34" charset="0"/>
              <a:cs typeface="Arial" panose="020B0604020202020204" pitchFamily="34" charset="0"/>
            </a:endParaRPr>
          </a:p>
          <a:p>
            <a:r>
              <a:rPr lang="en-US" sz="2800" b="0" i="0" dirty="0">
                <a:solidFill>
                  <a:srgbClr val="000000"/>
                </a:solidFill>
                <a:effectLst/>
                <a:latin typeface="Arial" panose="020B0604020202020204" pitchFamily="34" charset="0"/>
                <a:cs typeface="Arial" panose="020B0604020202020204" pitchFamily="34" charset="0"/>
              </a:rPr>
              <a:t>- HTML lists allow web developers to group a set of related items in lists.</a:t>
            </a:r>
            <a:br>
              <a:rPr lang="en-US" sz="2800" b="0" i="0" dirty="0">
                <a:solidFill>
                  <a:srgbClr val="000000"/>
                </a:solidFill>
                <a:effectLst/>
                <a:latin typeface="Arial" panose="020B0604020202020204" pitchFamily="34" charset="0"/>
                <a:cs typeface="Arial" panose="020B0604020202020204" pitchFamily="34" charset="0"/>
              </a:rPr>
            </a:br>
            <a:r>
              <a:rPr lang="en-US" sz="2800" b="0" i="0" dirty="0">
                <a:solidFill>
                  <a:srgbClr val="000000"/>
                </a:solidFill>
                <a:effectLst/>
                <a:latin typeface="Arial" panose="020B0604020202020204" pitchFamily="34" charset="0"/>
                <a:cs typeface="Arial" panose="020B0604020202020204" pitchFamily="34" charset="0"/>
              </a:rPr>
              <a:t>     </a:t>
            </a:r>
            <a:r>
              <a:rPr lang="en-US" sz="2800" b="1" i="0" dirty="0">
                <a:solidFill>
                  <a:srgbClr val="000000"/>
                </a:solidFill>
                <a:effectLst/>
                <a:latin typeface="Arial" panose="020B0604020202020204" pitchFamily="34" charset="0"/>
                <a:cs typeface="Arial" panose="020B0604020202020204" pitchFamily="34" charset="0"/>
              </a:rPr>
              <a:t>An unordered HTML list:            An ordered HTML list:</a:t>
            </a:r>
          </a:p>
          <a:p>
            <a:pPr marL="1371600" lvl="2" indent="-457200">
              <a:buFont typeface="Arial" panose="020B0604020202020204" pitchFamily="34" charset="0"/>
              <a:buChar char="•"/>
            </a:pPr>
            <a:r>
              <a:rPr lang="en-US" sz="2800" b="0" i="0" dirty="0">
                <a:solidFill>
                  <a:srgbClr val="000000"/>
                </a:solidFill>
                <a:effectLst/>
                <a:latin typeface="Arial" panose="020B0604020202020204" pitchFamily="34" charset="0"/>
                <a:cs typeface="Arial" panose="020B0604020202020204" pitchFamily="34" charset="0"/>
              </a:rPr>
              <a:t>Item					</a:t>
            </a:r>
          </a:p>
          <a:p>
            <a:pPr marL="1371600" lvl="2" indent="-457200">
              <a:buFont typeface="Arial" panose="020B0604020202020204" pitchFamily="34" charset="0"/>
              <a:buChar char="•"/>
            </a:pPr>
            <a:r>
              <a:rPr lang="en-US" sz="2800" b="0" i="0" dirty="0">
                <a:solidFill>
                  <a:srgbClr val="000000"/>
                </a:solidFill>
                <a:effectLst/>
                <a:latin typeface="Arial" panose="020B0604020202020204" pitchFamily="34" charset="0"/>
                <a:cs typeface="Arial" panose="020B0604020202020204" pitchFamily="34" charset="0"/>
              </a:rPr>
              <a:t>Item</a:t>
            </a:r>
          </a:p>
          <a:p>
            <a:pPr marL="1371600" lvl="2" indent="-457200">
              <a:buFont typeface="Arial" panose="020B0604020202020204" pitchFamily="34" charset="0"/>
              <a:buChar char="•"/>
            </a:pPr>
            <a:r>
              <a:rPr lang="en-US" sz="2800" b="0" i="0" dirty="0">
                <a:solidFill>
                  <a:srgbClr val="000000"/>
                </a:solidFill>
                <a:effectLst/>
                <a:latin typeface="Arial" panose="020B0604020202020204" pitchFamily="34" charset="0"/>
                <a:cs typeface="Arial" panose="020B0604020202020204" pitchFamily="34" charset="0"/>
              </a:rPr>
              <a:t>Item</a:t>
            </a:r>
          </a:p>
          <a:p>
            <a:pPr marL="1371600" lvl="2" indent="-457200">
              <a:buFont typeface="Arial" panose="020B0604020202020204" pitchFamily="34" charset="0"/>
              <a:buChar char="•"/>
            </a:pPr>
            <a:r>
              <a:rPr lang="en-US" sz="2800" b="0" i="0" dirty="0">
                <a:solidFill>
                  <a:srgbClr val="000000"/>
                </a:solidFill>
                <a:effectLst/>
                <a:latin typeface="Arial" panose="020B0604020202020204" pitchFamily="34" charset="0"/>
                <a:cs typeface="Arial" panose="020B0604020202020204" pitchFamily="34" charset="0"/>
              </a:rPr>
              <a:t>Item</a:t>
            </a:r>
          </a:p>
          <a:p>
            <a:pPr algn="l"/>
            <a:endParaRPr lang="en-US" sz="2800" b="0" i="0" dirty="0">
              <a:solidFill>
                <a:srgbClr val="000000"/>
              </a:solidFill>
              <a:effectLst/>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a:t>
            </a:r>
            <a:endParaRPr lang="en-US" sz="2800" i="0" dirty="0">
              <a:solidFill>
                <a:srgbClr val="000000"/>
              </a:solidFill>
              <a:effectLst/>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9C36BE35-8CDE-FC87-4B77-D4BFDAA769AD}"/>
              </a:ext>
            </a:extLst>
          </p:cNvPr>
          <p:cNvSpPr txBox="1"/>
          <p:nvPr/>
        </p:nvSpPr>
        <p:spPr>
          <a:xfrm>
            <a:off x="7127630" y="3079069"/>
            <a:ext cx="4276579" cy="2438985"/>
          </a:xfrm>
          <a:prstGeom prst="rect">
            <a:avLst/>
          </a:prstGeom>
        </p:spPr>
        <p:txBody>
          <a:bodyPr vert="horz" wrap="square" lIns="91440" tIns="45720" rIns="91440" bIns="45720" rtlCol="0">
            <a:noAutofit/>
          </a:bodyPr>
          <a:lstStyle/>
          <a:p>
            <a:pPr marL="514350" indent="-514350" algn="l">
              <a:spcAft>
                <a:spcPts val="600"/>
              </a:spcAft>
              <a:buFont typeface="+mj-lt"/>
              <a:buAutoNum type="arabicPeriod"/>
            </a:pPr>
            <a:r>
              <a:rPr lang="en-US" sz="2800" b="0" i="0" dirty="0">
                <a:solidFill>
                  <a:srgbClr val="000000"/>
                </a:solidFill>
                <a:effectLst/>
                <a:latin typeface="Arial" panose="020B0604020202020204" pitchFamily="34" charset="0"/>
                <a:cs typeface="Arial" panose="020B0604020202020204" pitchFamily="34" charset="0"/>
              </a:rPr>
              <a:t>First item</a:t>
            </a:r>
          </a:p>
          <a:p>
            <a:pPr marL="514350" indent="-514350" algn="l">
              <a:spcAft>
                <a:spcPts val="600"/>
              </a:spcAft>
              <a:buFont typeface="+mj-lt"/>
              <a:buAutoNum type="arabicPeriod"/>
            </a:pPr>
            <a:r>
              <a:rPr lang="en-US" sz="2800" b="0" i="0" dirty="0">
                <a:solidFill>
                  <a:srgbClr val="000000"/>
                </a:solidFill>
                <a:effectLst/>
                <a:latin typeface="Arial" panose="020B0604020202020204" pitchFamily="34" charset="0"/>
                <a:cs typeface="Arial" panose="020B0604020202020204" pitchFamily="34" charset="0"/>
              </a:rPr>
              <a:t>Second item</a:t>
            </a:r>
          </a:p>
          <a:p>
            <a:pPr marL="514350" indent="-514350" algn="l">
              <a:buFont typeface="+mj-lt"/>
              <a:buAutoNum type="arabicPeriod"/>
            </a:pPr>
            <a:r>
              <a:rPr lang="en-US" sz="2800" b="0" i="0" dirty="0">
                <a:solidFill>
                  <a:srgbClr val="000000"/>
                </a:solidFill>
                <a:effectLst/>
                <a:latin typeface="Arial" panose="020B0604020202020204" pitchFamily="34" charset="0"/>
                <a:cs typeface="Arial" panose="020B0604020202020204" pitchFamily="34" charset="0"/>
              </a:rPr>
              <a:t>Third item</a:t>
            </a:r>
          </a:p>
          <a:p>
            <a:pPr marL="514350" indent="-514350" algn="l">
              <a:buFont typeface="+mj-lt"/>
              <a:buAutoNum type="arabicPeriod"/>
            </a:pPr>
            <a:r>
              <a:rPr lang="en-US" sz="2800" b="0" i="0" dirty="0">
                <a:solidFill>
                  <a:srgbClr val="000000"/>
                </a:solidFill>
                <a:effectLst/>
                <a:latin typeface="Arial" panose="020B0604020202020204" pitchFamily="34" charset="0"/>
                <a:cs typeface="Arial" panose="020B0604020202020204" pitchFamily="34" charset="0"/>
              </a:rPr>
              <a:t>Fourth item</a:t>
            </a:r>
            <a:endParaRPr lang="en-US" sz="2800" b="1" i="0" dirty="0">
              <a:solidFill>
                <a:srgbClr val="000000"/>
              </a:solidFill>
              <a:effectLst/>
              <a:latin typeface="Arial" panose="020B0604020202020204" pitchFamily="34" charset="0"/>
              <a:cs typeface="Arial" panose="020B0604020202020204" pitchFamily="34" charset="0"/>
            </a:endParaRPr>
          </a:p>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695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C7EDF-6967-A6F3-165E-BD31CE54FEC2}"/>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4D3CA809-59F9-5186-987D-754471EE7A5D}"/>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C716A1D8-457A-EE1A-619C-AC4C75AE2212}"/>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71D6850A-627C-C1DB-A667-AFA1725EB828}"/>
              </a:ext>
            </a:extLst>
          </p:cNvPr>
          <p:cNvSpPr txBox="1"/>
          <p:nvPr/>
        </p:nvSpPr>
        <p:spPr>
          <a:xfrm>
            <a:off x="769034" y="775483"/>
            <a:ext cx="11207262" cy="5644662"/>
          </a:xfrm>
          <a:prstGeom prst="rect">
            <a:avLst/>
          </a:prstGeom>
        </p:spPr>
        <p:txBody>
          <a:bodyPr vert="horz" wrap="square" lIns="91440" tIns="45720" rIns="91440" bIns="45720" rtlCol="0">
            <a:noAutofit/>
          </a:bodyPr>
          <a:lstStyle/>
          <a:p>
            <a:pPr algn="l"/>
            <a:r>
              <a:rPr lang="en-US" sz="3200" b="1" i="0" dirty="0">
                <a:solidFill>
                  <a:srgbClr val="000000"/>
                </a:solidFill>
                <a:effectLst/>
                <a:latin typeface="Arial" panose="020B0604020202020204" pitchFamily="34" charset="0"/>
                <a:cs typeface="Arial" panose="020B0604020202020204" pitchFamily="34" charset="0"/>
              </a:rPr>
              <a:t>Unordered HTML List</a:t>
            </a:r>
          </a:p>
          <a:p>
            <a:endParaRPr lang="en-US" sz="3200" b="1" i="0" dirty="0">
              <a:solidFill>
                <a:srgbClr val="000000"/>
              </a:solidFill>
              <a:effectLst/>
              <a:latin typeface="Arial" panose="020B0604020202020204" pitchFamily="34" charset="0"/>
              <a:cs typeface="Arial" panose="020B0604020202020204" pitchFamily="34" charset="0"/>
            </a:endParaRPr>
          </a:p>
          <a:p>
            <a:pPr marL="457200" indent="-457200">
              <a:buFontTx/>
              <a:buChar char="-"/>
            </a:pPr>
            <a:r>
              <a:rPr lang="en-US" sz="2800" b="0" i="0" dirty="0">
                <a:solidFill>
                  <a:srgbClr val="000000"/>
                </a:solidFill>
                <a:effectLst/>
                <a:latin typeface="Arial" panose="020B0604020202020204" pitchFamily="34" charset="0"/>
                <a:cs typeface="Arial" panose="020B0604020202020204" pitchFamily="34" charset="0"/>
              </a:rPr>
              <a:t>An unordered list starts with the &lt;</a:t>
            </a:r>
            <a:r>
              <a:rPr lang="en-US" sz="2800" b="0" i="0" dirty="0" err="1">
                <a:solidFill>
                  <a:srgbClr val="000000"/>
                </a:solidFill>
                <a:effectLst/>
                <a:latin typeface="Arial" panose="020B0604020202020204" pitchFamily="34" charset="0"/>
                <a:cs typeface="Arial" panose="020B0604020202020204" pitchFamily="34" charset="0"/>
              </a:rPr>
              <a:t>ul</a:t>
            </a:r>
            <a:r>
              <a:rPr lang="en-US" sz="2800" b="0" i="0" dirty="0">
                <a:solidFill>
                  <a:srgbClr val="000000"/>
                </a:solidFill>
                <a:effectLst/>
                <a:latin typeface="Arial" panose="020B0604020202020204" pitchFamily="34" charset="0"/>
                <a:cs typeface="Arial" panose="020B0604020202020204" pitchFamily="34" charset="0"/>
              </a:rPr>
              <a:t>&gt; tag. Each list item starts with the &lt;li&gt; tag. The list items will be marked with bullets (small black circles) by default :</a:t>
            </a:r>
          </a:p>
          <a:p>
            <a:pPr marL="457200" indent="-457200">
              <a:buFontTx/>
              <a:buChar char="-"/>
            </a:pPr>
            <a:endParaRPr lang="en-US" sz="2800" b="0" i="0" dirty="0">
              <a:solidFill>
                <a:srgbClr val="000000"/>
              </a:solidFill>
              <a:effectLst/>
              <a:latin typeface="Arial" panose="020B0604020202020204" pitchFamily="34" charset="0"/>
              <a:cs typeface="Arial" panose="020B0604020202020204" pitchFamily="34" charset="0"/>
            </a:endParaRPr>
          </a:p>
          <a:p>
            <a:r>
              <a:rPr lang="en-US" sz="2800" dirty="0">
                <a:solidFill>
                  <a:srgbClr val="000000"/>
                </a:solidFill>
                <a:latin typeface="Arial" panose="020B0604020202020204" pitchFamily="34" charset="0"/>
                <a:cs typeface="Arial" panose="020B0604020202020204" pitchFamily="34" charset="0"/>
              </a:rPr>
              <a:t>     Example :</a:t>
            </a:r>
            <a:endParaRPr lang="en-US" sz="2800" b="0" i="0" dirty="0">
              <a:solidFill>
                <a:srgbClr val="000000"/>
              </a:solidFill>
              <a:effectLst/>
              <a:latin typeface="Arial" panose="020B0604020202020204" pitchFamily="34" charset="0"/>
              <a:cs typeface="Arial" panose="020B0604020202020204" pitchFamily="34" charset="0"/>
            </a:endParaRPr>
          </a:p>
          <a:p>
            <a:pPr lvl="2"/>
            <a:r>
              <a:rPr lang="it-IT" sz="2800" b="0" i="0" dirty="0">
                <a:solidFill>
                  <a:srgbClr val="0000CD"/>
                </a:solidFill>
                <a:effectLst/>
                <a:latin typeface="Arial" panose="020B0604020202020204" pitchFamily="34" charset="0"/>
                <a:cs typeface="Arial" panose="020B0604020202020204" pitchFamily="34" charset="0"/>
              </a:rPr>
              <a:t>&lt;</a:t>
            </a:r>
            <a:r>
              <a:rPr lang="it-IT" sz="2800" b="0" i="0" dirty="0">
                <a:solidFill>
                  <a:srgbClr val="A52A2A"/>
                </a:solidFill>
                <a:effectLst/>
                <a:latin typeface="Arial" panose="020B0604020202020204" pitchFamily="34" charset="0"/>
                <a:cs typeface="Arial" panose="020B0604020202020204" pitchFamily="34" charset="0"/>
              </a:rPr>
              <a:t>ul</a:t>
            </a:r>
            <a:r>
              <a:rPr lang="it-IT" sz="2800" b="0" i="0" dirty="0">
                <a:solidFill>
                  <a:srgbClr val="0000CD"/>
                </a:solidFill>
                <a:effectLst/>
                <a:latin typeface="Arial" panose="020B0604020202020204" pitchFamily="34" charset="0"/>
                <a:cs typeface="Arial" panose="020B0604020202020204" pitchFamily="34" charset="0"/>
              </a:rPr>
              <a:t>&gt;</a:t>
            </a:r>
            <a:br>
              <a:rPr lang="it-IT" sz="2800" dirty="0">
                <a:latin typeface="Arial" panose="020B0604020202020204" pitchFamily="34" charset="0"/>
                <a:cs typeface="Arial" panose="020B0604020202020204" pitchFamily="34" charset="0"/>
              </a:rPr>
            </a:br>
            <a:r>
              <a:rPr lang="it-IT" sz="2800" b="0" i="0" dirty="0">
                <a:solidFill>
                  <a:srgbClr val="000000"/>
                </a:solidFill>
                <a:effectLst/>
                <a:latin typeface="Arial" panose="020B0604020202020204" pitchFamily="34" charset="0"/>
                <a:cs typeface="Arial" panose="020B0604020202020204" pitchFamily="34" charset="0"/>
              </a:rPr>
              <a:t>  </a:t>
            </a:r>
            <a:r>
              <a:rPr lang="it-IT" sz="2800" b="0" i="0" dirty="0">
                <a:solidFill>
                  <a:srgbClr val="0000CD"/>
                </a:solidFill>
                <a:effectLst/>
                <a:latin typeface="Arial" panose="020B0604020202020204" pitchFamily="34" charset="0"/>
                <a:cs typeface="Arial" panose="020B0604020202020204" pitchFamily="34" charset="0"/>
              </a:rPr>
              <a:t>&lt;</a:t>
            </a:r>
            <a:r>
              <a:rPr lang="it-IT" sz="2800" b="0" i="0" dirty="0">
                <a:solidFill>
                  <a:srgbClr val="A52A2A"/>
                </a:solidFill>
                <a:effectLst/>
                <a:latin typeface="Arial" panose="020B0604020202020204" pitchFamily="34" charset="0"/>
                <a:cs typeface="Arial" panose="020B0604020202020204" pitchFamily="34" charset="0"/>
              </a:rPr>
              <a:t>li</a:t>
            </a:r>
            <a:r>
              <a:rPr lang="it-IT" sz="2800" b="0" i="0" dirty="0">
                <a:solidFill>
                  <a:srgbClr val="0000CD"/>
                </a:solidFill>
                <a:effectLst/>
                <a:latin typeface="Arial" panose="020B0604020202020204" pitchFamily="34" charset="0"/>
                <a:cs typeface="Arial" panose="020B0604020202020204" pitchFamily="34" charset="0"/>
              </a:rPr>
              <a:t>&gt;</a:t>
            </a:r>
            <a:r>
              <a:rPr lang="it-IT" sz="2800" b="0" i="0" dirty="0">
                <a:solidFill>
                  <a:srgbClr val="000000"/>
                </a:solidFill>
                <a:effectLst/>
                <a:latin typeface="Arial" panose="020B0604020202020204" pitchFamily="34" charset="0"/>
                <a:cs typeface="Arial" panose="020B0604020202020204" pitchFamily="34" charset="0"/>
              </a:rPr>
              <a:t>Coffee</a:t>
            </a:r>
            <a:r>
              <a:rPr lang="it-IT" sz="2800" b="0" i="0" dirty="0">
                <a:solidFill>
                  <a:srgbClr val="0000CD"/>
                </a:solidFill>
                <a:effectLst/>
                <a:latin typeface="Arial" panose="020B0604020202020204" pitchFamily="34" charset="0"/>
                <a:cs typeface="Arial" panose="020B0604020202020204" pitchFamily="34" charset="0"/>
              </a:rPr>
              <a:t>&lt;</a:t>
            </a:r>
            <a:r>
              <a:rPr lang="it-IT" sz="2800" b="0" i="0" dirty="0">
                <a:solidFill>
                  <a:srgbClr val="A52A2A"/>
                </a:solidFill>
                <a:effectLst/>
                <a:latin typeface="Arial" panose="020B0604020202020204" pitchFamily="34" charset="0"/>
                <a:cs typeface="Arial" panose="020B0604020202020204" pitchFamily="34" charset="0"/>
              </a:rPr>
              <a:t>/li</a:t>
            </a:r>
            <a:r>
              <a:rPr lang="it-IT" sz="2800" b="0" i="0" dirty="0">
                <a:solidFill>
                  <a:srgbClr val="0000CD"/>
                </a:solidFill>
                <a:effectLst/>
                <a:latin typeface="Arial" panose="020B0604020202020204" pitchFamily="34" charset="0"/>
                <a:cs typeface="Arial" panose="020B0604020202020204" pitchFamily="34" charset="0"/>
              </a:rPr>
              <a:t>&gt;</a:t>
            </a:r>
            <a:br>
              <a:rPr lang="it-IT" sz="2800" dirty="0">
                <a:latin typeface="Arial" panose="020B0604020202020204" pitchFamily="34" charset="0"/>
                <a:cs typeface="Arial" panose="020B0604020202020204" pitchFamily="34" charset="0"/>
              </a:rPr>
            </a:br>
            <a:r>
              <a:rPr lang="it-IT" sz="2800" b="0" i="0" dirty="0">
                <a:solidFill>
                  <a:srgbClr val="000000"/>
                </a:solidFill>
                <a:effectLst/>
                <a:latin typeface="Arial" panose="020B0604020202020204" pitchFamily="34" charset="0"/>
                <a:cs typeface="Arial" panose="020B0604020202020204" pitchFamily="34" charset="0"/>
              </a:rPr>
              <a:t>  </a:t>
            </a:r>
            <a:r>
              <a:rPr lang="it-IT" sz="2800" b="0" i="0" dirty="0">
                <a:solidFill>
                  <a:srgbClr val="0000CD"/>
                </a:solidFill>
                <a:effectLst/>
                <a:latin typeface="Arial" panose="020B0604020202020204" pitchFamily="34" charset="0"/>
                <a:cs typeface="Arial" panose="020B0604020202020204" pitchFamily="34" charset="0"/>
              </a:rPr>
              <a:t>&lt;</a:t>
            </a:r>
            <a:r>
              <a:rPr lang="it-IT" sz="2800" b="0" i="0" dirty="0">
                <a:solidFill>
                  <a:srgbClr val="A52A2A"/>
                </a:solidFill>
                <a:effectLst/>
                <a:latin typeface="Arial" panose="020B0604020202020204" pitchFamily="34" charset="0"/>
                <a:cs typeface="Arial" panose="020B0604020202020204" pitchFamily="34" charset="0"/>
              </a:rPr>
              <a:t>li</a:t>
            </a:r>
            <a:r>
              <a:rPr lang="it-IT" sz="2800" b="0" i="0" dirty="0">
                <a:solidFill>
                  <a:srgbClr val="0000CD"/>
                </a:solidFill>
                <a:effectLst/>
                <a:latin typeface="Arial" panose="020B0604020202020204" pitchFamily="34" charset="0"/>
                <a:cs typeface="Arial" panose="020B0604020202020204" pitchFamily="34" charset="0"/>
              </a:rPr>
              <a:t>&gt;</a:t>
            </a:r>
            <a:r>
              <a:rPr lang="it-IT" sz="2800" b="0" i="0" dirty="0">
                <a:solidFill>
                  <a:srgbClr val="000000"/>
                </a:solidFill>
                <a:effectLst/>
                <a:latin typeface="Arial" panose="020B0604020202020204" pitchFamily="34" charset="0"/>
                <a:cs typeface="Arial" panose="020B0604020202020204" pitchFamily="34" charset="0"/>
              </a:rPr>
              <a:t>Tea</a:t>
            </a:r>
            <a:r>
              <a:rPr lang="it-IT" sz="2800" b="0" i="0" dirty="0">
                <a:solidFill>
                  <a:srgbClr val="0000CD"/>
                </a:solidFill>
                <a:effectLst/>
                <a:latin typeface="Arial" panose="020B0604020202020204" pitchFamily="34" charset="0"/>
                <a:cs typeface="Arial" panose="020B0604020202020204" pitchFamily="34" charset="0"/>
              </a:rPr>
              <a:t>&lt;</a:t>
            </a:r>
            <a:r>
              <a:rPr lang="it-IT" sz="2800" b="0" i="0" dirty="0">
                <a:solidFill>
                  <a:srgbClr val="A52A2A"/>
                </a:solidFill>
                <a:effectLst/>
                <a:latin typeface="Arial" panose="020B0604020202020204" pitchFamily="34" charset="0"/>
                <a:cs typeface="Arial" panose="020B0604020202020204" pitchFamily="34" charset="0"/>
              </a:rPr>
              <a:t>/li</a:t>
            </a:r>
            <a:r>
              <a:rPr lang="it-IT" sz="2800" b="0" i="0" dirty="0">
                <a:solidFill>
                  <a:srgbClr val="0000CD"/>
                </a:solidFill>
                <a:effectLst/>
                <a:latin typeface="Arial" panose="020B0604020202020204" pitchFamily="34" charset="0"/>
                <a:cs typeface="Arial" panose="020B0604020202020204" pitchFamily="34" charset="0"/>
              </a:rPr>
              <a:t>&gt;</a:t>
            </a:r>
            <a:br>
              <a:rPr lang="it-IT" sz="2800" dirty="0">
                <a:latin typeface="Arial" panose="020B0604020202020204" pitchFamily="34" charset="0"/>
                <a:cs typeface="Arial" panose="020B0604020202020204" pitchFamily="34" charset="0"/>
              </a:rPr>
            </a:br>
            <a:r>
              <a:rPr lang="it-IT" sz="2800" b="0" i="0" dirty="0">
                <a:solidFill>
                  <a:srgbClr val="000000"/>
                </a:solidFill>
                <a:effectLst/>
                <a:latin typeface="Arial" panose="020B0604020202020204" pitchFamily="34" charset="0"/>
                <a:cs typeface="Arial" panose="020B0604020202020204" pitchFamily="34" charset="0"/>
              </a:rPr>
              <a:t>  </a:t>
            </a:r>
            <a:r>
              <a:rPr lang="it-IT" sz="2800" b="0" i="0" dirty="0">
                <a:solidFill>
                  <a:srgbClr val="0000CD"/>
                </a:solidFill>
                <a:effectLst/>
                <a:latin typeface="Arial" panose="020B0604020202020204" pitchFamily="34" charset="0"/>
                <a:cs typeface="Arial" panose="020B0604020202020204" pitchFamily="34" charset="0"/>
              </a:rPr>
              <a:t>&lt;</a:t>
            </a:r>
            <a:r>
              <a:rPr lang="it-IT" sz="2800" b="0" i="0" dirty="0">
                <a:solidFill>
                  <a:srgbClr val="A52A2A"/>
                </a:solidFill>
                <a:effectLst/>
                <a:latin typeface="Arial" panose="020B0604020202020204" pitchFamily="34" charset="0"/>
                <a:cs typeface="Arial" panose="020B0604020202020204" pitchFamily="34" charset="0"/>
              </a:rPr>
              <a:t>li</a:t>
            </a:r>
            <a:r>
              <a:rPr lang="it-IT" sz="2800" b="0" i="0" dirty="0">
                <a:solidFill>
                  <a:srgbClr val="0000CD"/>
                </a:solidFill>
                <a:effectLst/>
                <a:latin typeface="Arial" panose="020B0604020202020204" pitchFamily="34" charset="0"/>
                <a:cs typeface="Arial" panose="020B0604020202020204" pitchFamily="34" charset="0"/>
              </a:rPr>
              <a:t>&gt;</a:t>
            </a:r>
            <a:r>
              <a:rPr lang="it-IT" sz="2800" b="0" i="0" dirty="0">
                <a:solidFill>
                  <a:srgbClr val="000000"/>
                </a:solidFill>
                <a:effectLst/>
                <a:latin typeface="Arial" panose="020B0604020202020204" pitchFamily="34" charset="0"/>
                <a:cs typeface="Arial" panose="020B0604020202020204" pitchFamily="34" charset="0"/>
              </a:rPr>
              <a:t>Milk</a:t>
            </a:r>
            <a:r>
              <a:rPr lang="it-IT" sz="2800" b="0" i="0" dirty="0">
                <a:solidFill>
                  <a:srgbClr val="0000CD"/>
                </a:solidFill>
                <a:effectLst/>
                <a:latin typeface="Arial" panose="020B0604020202020204" pitchFamily="34" charset="0"/>
                <a:cs typeface="Arial" panose="020B0604020202020204" pitchFamily="34" charset="0"/>
              </a:rPr>
              <a:t>&lt;</a:t>
            </a:r>
            <a:r>
              <a:rPr lang="it-IT" sz="2800" b="0" i="0" dirty="0">
                <a:solidFill>
                  <a:srgbClr val="A52A2A"/>
                </a:solidFill>
                <a:effectLst/>
                <a:latin typeface="Arial" panose="020B0604020202020204" pitchFamily="34" charset="0"/>
                <a:cs typeface="Arial" panose="020B0604020202020204" pitchFamily="34" charset="0"/>
              </a:rPr>
              <a:t>/li</a:t>
            </a:r>
            <a:r>
              <a:rPr lang="it-IT" sz="2800" b="0" i="0" dirty="0">
                <a:solidFill>
                  <a:srgbClr val="0000CD"/>
                </a:solidFill>
                <a:effectLst/>
                <a:latin typeface="Arial" panose="020B0604020202020204" pitchFamily="34" charset="0"/>
                <a:cs typeface="Arial" panose="020B0604020202020204" pitchFamily="34" charset="0"/>
              </a:rPr>
              <a:t>&gt;</a:t>
            </a:r>
            <a:br>
              <a:rPr lang="it-IT" sz="2800" dirty="0">
                <a:latin typeface="Arial" panose="020B0604020202020204" pitchFamily="34" charset="0"/>
                <a:cs typeface="Arial" panose="020B0604020202020204" pitchFamily="34" charset="0"/>
              </a:rPr>
            </a:br>
            <a:r>
              <a:rPr lang="it-IT" sz="2800" b="0" i="0" dirty="0">
                <a:solidFill>
                  <a:srgbClr val="0000CD"/>
                </a:solidFill>
                <a:effectLst/>
                <a:latin typeface="Arial" panose="020B0604020202020204" pitchFamily="34" charset="0"/>
                <a:cs typeface="Arial" panose="020B0604020202020204" pitchFamily="34" charset="0"/>
              </a:rPr>
              <a:t>&lt;</a:t>
            </a:r>
            <a:r>
              <a:rPr lang="it-IT" sz="2800" b="0" i="0" dirty="0">
                <a:solidFill>
                  <a:srgbClr val="A52A2A"/>
                </a:solidFill>
                <a:effectLst/>
                <a:latin typeface="Arial" panose="020B0604020202020204" pitchFamily="34" charset="0"/>
                <a:cs typeface="Arial" panose="020B0604020202020204" pitchFamily="34" charset="0"/>
              </a:rPr>
              <a:t>/ul</a:t>
            </a:r>
            <a:r>
              <a:rPr lang="it-IT" sz="2800" b="0" i="0" dirty="0">
                <a:solidFill>
                  <a:srgbClr val="0000CD"/>
                </a:solidFill>
                <a:effectLst/>
                <a:latin typeface="Arial" panose="020B0604020202020204" pitchFamily="34" charset="0"/>
                <a:cs typeface="Arial" panose="020B0604020202020204" pitchFamily="34" charset="0"/>
              </a:rPr>
              <a:t>&gt;</a:t>
            </a:r>
            <a:endParaRPr lang="en-US" sz="2800" b="0" i="0" dirty="0">
              <a:solidFill>
                <a:srgbClr val="000000"/>
              </a:solidFill>
              <a:effectLst/>
              <a:latin typeface="Arial" panose="020B0604020202020204" pitchFamily="34" charset="0"/>
              <a:cs typeface="Arial" panose="020B0604020202020204" pitchFamily="34" charset="0"/>
            </a:endParaRPr>
          </a:p>
          <a:p>
            <a:endParaRPr lang="en-US" sz="3200" b="1"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a:t>
            </a:r>
            <a:endParaRPr lang="en-US" sz="280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4844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C13C0-86F6-82E1-652E-D911DBF9522E}"/>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5A83BBCD-B4D3-8D32-8E6F-9193455F0982}"/>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050D731A-2B72-0A3B-A6AD-6DDB597AA57D}"/>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16007F38-9CF2-C99C-0D63-854817B88393}"/>
              </a:ext>
            </a:extLst>
          </p:cNvPr>
          <p:cNvSpPr txBox="1"/>
          <p:nvPr/>
        </p:nvSpPr>
        <p:spPr>
          <a:xfrm>
            <a:off x="769034" y="775483"/>
            <a:ext cx="11207262" cy="5644662"/>
          </a:xfrm>
          <a:prstGeom prst="rect">
            <a:avLst/>
          </a:prstGeom>
        </p:spPr>
        <p:txBody>
          <a:bodyPr vert="horz" wrap="square" lIns="91440" tIns="45720" rIns="91440" bIns="45720" rtlCol="0">
            <a:noAutofit/>
          </a:bodyPr>
          <a:lstStyle/>
          <a:p>
            <a:pPr algn="l"/>
            <a:r>
              <a:rPr lang="en-US" sz="3200" b="1" dirty="0">
                <a:solidFill>
                  <a:srgbClr val="000000"/>
                </a:solidFill>
                <a:latin typeface="Arial" panose="020B0604020202020204" pitchFamily="34" charset="0"/>
                <a:cs typeface="Arial" panose="020B0604020202020204" pitchFamily="34" charset="0"/>
              </a:rPr>
              <a:t>O</a:t>
            </a:r>
            <a:r>
              <a:rPr lang="en-US" sz="3200" b="1" i="0" dirty="0">
                <a:solidFill>
                  <a:srgbClr val="000000"/>
                </a:solidFill>
                <a:effectLst/>
                <a:latin typeface="Arial" panose="020B0604020202020204" pitchFamily="34" charset="0"/>
                <a:cs typeface="Arial" panose="020B0604020202020204" pitchFamily="34" charset="0"/>
              </a:rPr>
              <a:t>rdered HTML List</a:t>
            </a:r>
          </a:p>
          <a:p>
            <a:endParaRPr lang="en-US" sz="3200" b="1" i="0" dirty="0">
              <a:solidFill>
                <a:srgbClr val="000000"/>
              </a:solidFill>
              <a:effectLst/>
              <a:latin typeface="Arial" panose="020B0604020202020204" pitchFamily="34" charset="0"/>
              <a:cs typeface="Arial" panose="020B0604020202020204" pitchFamily="34" charset="0"/>
            </a:endParaRPr>
          </a:p>
          <a:p>
            <a:pPr marL="457200" indent="-457200">
              <a:buFontTx/>
              <a:buChar char="-"/>
            </a:pPr>
            <a:r>
              <a:rPr lang="en-US" sz="2800" b="0" i="0" dirty="0">
                <a:solidFill>
                  <a:srgbClr val="000000"/>
                </a:solidFill>
                <a:effectLst/>
                <a:latin typeface="Arial" panose="020B0604020202020204" pitchFamily="34" charset="0"/>
                <a:cs typeface="Arial" panose="020B0604020202020204" pitchFamily="34" charset="0"/>
              </a:rPr>
              <a:t>An ordered list starts with the &lt;</a:t>
            </a:r>
            <a:r>
              <a:rPr lang="en-US" sz="2800" b="0" i="0" dirty="0" err="1">
                <a:solidFill>
                  <a:srgbClr val="000000"/>
                </a:solidFill>
                <a:effectLst/>
                <a:latin typeface="Arial" panose="020B0604020202020204" pitchFamily="34" charset="0"/>
                <a:cs typeface="Arial" panose="020B0604020202020204" pitchFamily="34" charset="0"/>
              </a:rPr>
              <a:t>ol</a:t>
            </a:r>
            <a:r>
              <a:rPr lang="en-US" sz="2800" b="0" i="0" dirty="0">
                <a:solidFill>
                  <a:srgbClr val="000000"/>
                </a:solidFill>
                <a:effectLst/>
                <a:latin typeface="Arial" panose="020B0604020202020204" pitchFamily="34" charset="0"/>
                <a:cs typeface="Arial" panose="020B0604020202020204" pitchFamily="34" charset="0"/>
              </a:rPr>
              <a:t>&gt; tag. Each list item starts with the &lt;li&gt; tag. The list items will be marked with numbers by default :</a:t>
            </a:r>
          </a:p>
          <a:p>
            <a:pPr marL="457200" indent="-457200">
              <a:buFontTx/>
              <a:buChar char="-"/>
            </a:pPr>
            <a:endParaRPr lang="en-US" sz="2800" dirty="0">
              <a:solidFill>
                <a:srgbClr val="000000"/>
              </a:solidFill>
              <a:latin typeface="Arial" panose="020B0604020202020204" pitchFamily="34" charset="0"/>
              <a:cs typeface="Arial" panose="020B0604020202020204" pitchFamily="34" charset="0"/>
            </a:endParaRPr>
          </a:p>
          <a:p>
            <a:r>
              <a:rPr lang="en-US" sz="2800" b="1" dirty="0">
                <a:solidFill>
                  <a:srgbClr val="000000"/>
                </a:solidFill>
                <a:latin typeface="Arial" panose="020B0604020202020204" pitchFamily="34" charset="0"/>
                <a:cs typeface="Arial" panose="020B0604020202020204" pitchFamily="34" charset="0"/>
              </a:rPr>
              <a:t>    Example : </a:t>
            </a:r>
          </a:p>
          <a:p>
            <a:pPr lvl="2"/>
            <a:r>
              <a:rPr lang="it-IT" sz="2800" b="0" i="0" dirty="0">
                <a:solidFill>
                  <a:srgbClr val="0000CD"/>
                </a:solidFill>
                <a:effectLst/>
                <a:latin typeface="Arial" panose="020B0604020202020204" pitchFamily="34" charset="0"/>
                <a:cs typeface="Arial" panose="020B0604020202020204" pitchFamily="34" charset="0"/>
              </a:rPr>
              <a:t>&lt;</a:t>
            </a:r>
            <a:r>
              <a:rPr lang="it-IT" sz="2800" b="0" i="0" dirty="0">
                <a:solidFill>
                  <a:srgbClr val="A52A2A"/>
                </a:solidFill>
                <a:effectLst/>
                <a:latin typeface="Arial" panose="020B0604020202020204" pitchFamily="34" charset="0"/>
                <a:cs typeface="Arial" panose="020B0604020202020204" pitchFamily="34" charset="0"/>
              </a:rPr>
              <a:t>ol</a:t>
            </a:r>
            <a:r>
              <a:rPr lang="it-IT" sz="2800" b="0" i="0" dirty="0">
                <a:solidFill>
                  <a:srgbClr val="0000CD"/>
                </a:solidFill>
                <a:effectLst/>
                <a:latin typeface="Arial" panose="020B0604020202020204" pitchFamily="34" charset="0"/>
                <a:cs typeface="Arial" panose="020B0604020202020204" pitchFamily="34" charset="0"/>
              </a:rPr>
              <a:t>&gt;</a:t>
            </a:r>
            <a:br>
              <a:rPr lang="it-IT" sz="2800" dirty="0">
                <a:latin typeface="Arial" panose="020B0604020202020204" pitchFamily="34" charset="0"/>
                <a:cs typeface="Arial" panose="020B0604020202020204" pitchFamily="34" charset="0"/>
              </a:rPr>
            </a:br>
            <a:r>
              <a:rPr lang="it-IT" sz="2800" b="0" i="0" dirty="0">
                <a:solidFill>
                  <a:srgbClr val="000000"/>
                </a:solidFill>
                <a:effectLst/>
                <a:latin typeface="Arial" panose="020B0604020202020204" pitchFamily="34" charset="0"/>
                <a:cs typeface="Arial" panose="020B0604020202020204" pitchFamily="34" charset="0"/>
              </a:rPr>
              <a:t>  </a:t>
            </a:r>
            <a:r>
              <a:rPr lang="it-IT" sz="2800" b="0" i="0" dirty="0">
                <a:solidFill>
                  <a:srgbClr val="0000CD"/>
                </a:solidFill>
                <a:effectLst/>
                <a:latin typeface="Arial" panose="020B0604020202020204" pitchFamily="34" charset="0"/>
                <a:cs typeface="Arial" panose="020B0604020202020204" pitchFamily="34" charset="0"/>
              </a:rPr>
              <a:t>&lt;</a:t>
            </a:r>
            <a:r>
              <a:rPr lang="it-IT" sz="2800" b="0" i="0" dirty="0">
                <a:solidFill>
                  <a:srgbClr val="A52A2A"/>
                </a:solidFill>
                <a:effectLst/>
                <a:latin typeface="Arial" panose="020B0604020202020204" pitchFamily="34" charset="0"/>
                <a:cs typeface="Arial" panose="020B0604020202020204" pitchFamily="34" charset="0"/>
              </a:rPr>
              <a:t>li</a:t>
            </a:r>
            <a:r>
              <a:rPr lang="it-IT" sz="2800" b="0" i="0" dirty="0">
                <a:solidFill>
                  <a:srgbClr val="0000CD"/>
                </a:solidFill>
                <a:effectLst/>
                <a:latin typeface="Arial" panose="020B0604020202020204" pitchFamily="34" charset="0"/>
                <a:cs typeface="Arial" panose="020B0604020202020204" pitchFamily="34" charset="0"/>
              </a:rPr>
              <a:t>&gt;</a:t>
            </a:r>
            <a:r>
              <a:rPr lang="it-IT" sz="2800" b="0" i="0" dirty="0">
                <a:solidFill>
                  <a:srgbClr val="000000"/>
                </a:solidFill>
                <a:effectLst/>
                <a:latin typeface="Arial" panose="020B0604020202020204" pitchFamily="34" charset="0"/>
                <a:cs typeface="Arial" panose="020B0604020202020204" pitchFamily="34" charset="0"/>
              </a:rPr>
              <a:t>Coffee</a:t>
            </a:r>
            <a:r>
              <a:rPr lang="it-IT" sz="2800" b="0" i="0" dirty="0">
                <a:solidFill>
                  <a:srgbClr val="0000CD"/>
                </a:solidFill>
                <a:effectLst/>
                <a:latin typeface="Arial" panose="020B0604020202020204" pitchFamily="34" charset="0"/>
                <a:cs typeface="Arial" panose="020B0604020202020204" pitchFamily="34" charset="0"/>
              </a:rPr>
              <a:t>&lt;</a:t>
            </a:r>
            <a:r>
              <a:rPr lang="it-IT" sz="2800" b="0" i="0" dirty="0">
                <a:solidFill>
                  <a:srgbClr val="A52A2A"/>
                </a:solidFill>
                <a:effectLst/>
                <a:latin typeface="Arial" panose="020B0604020202020204" pitchFamily="34" charset="0"/>
                <a:cs typeface="Arial" panose="020B0604020202020204" pitchFamily="34" charset="0"/>
              </a:rPr>
              <a:t>/li</a:t>
            </a:r>
            <a:r>
              <a:rPr lang="it-IT" sz="2800" b="0" i="0" dirty="0">
                <a:solidFill>
                  <a:srgbClr val="0000CD"/>
                </a:solidFill>
                <a:effectLst/>
                <a:latin typeface="Arial" panose="020B0604020202020204" pitchFamily="34" charset="0"/>
                <a:cs typeface="Arial" panose="020B0604020202020204" pitchFamily="34" charset="0"/>
              </a:rPr>
              <a:t>&gt;</a:t>
            </a:r>
            <a:br>
              <a:rPr lang="it-IT" sz="2800" dirty="0">
                <a:latin typeface="Arial" panose="020B0604020202020204" pitchFamily="34" charset="0"/>
                <a:cs typeface="Arial" panose="020B0604020202020204" pitchFamily="34" charset="0"/>
              </a:rPr>
            </a:br>
            <a:r>
              <a:rPr lang="it-IT" sz="2800" b="0" i="0" dirty="0">
                <a:solidFill>
                  <a:srgbClr val="000000"/>
                </a:solidFill>
                <a:effectLst/>
                <a:latin typeface="Arial" panose="020B0604020202020204" pitchFamily="34" charset="0"/>
                <a:cs typeface="Arial" panose="020B0604020202020204" pitchFamily="34" charset="0"/>
              </a:rPr>
              <a:t>  </a:t>
            </a:r>
            <a:r>
              <a:rPr lang="it-IT" sz="2800" b="0" i="0" dirty="0">
                <a:solidFill>
                  <a:srgbClr val="0000CD"/>
                </a:solidFill>
                <a:effectLst/>
                <a:latin typeface="Arial" panose="020B0604020202020204" pitchFamily="34" charset="0"/>
                <a:cs typeface="Arial" panose="020B0604020202020204" pitchFamily="34" charset="0"/>
              </a:rPr>
              <a:t>&lt;</a:t>
            </a:r>
            <a:r>
              <a:rPr lang="it-IT" sz="2800" b="0" i="0" dirty="0">
                <a:solidFill>
                  <a:srgbClr val="A52A2A"/>
                </a:solidFill>
                <a:effectLst/>
                <a:latin typeface="Arial" panose="020B0604020202020204" pitchFamily="34" charset="0"/>
                <a:cs typeface="Arial" panose="020B0604020202020204" pitchFamily="34" charset="0"/>
              </a:rPr>
              <a:t>li</a:t>
            </a:r>
            <a:r>
              <a:rPr lang="it-IT" sz="2800" b="0" i="0" dirty="0">
                <a:solidFill>
                  <a:srgbClr val="0000CD"/>
                </a:solidFill>
                <a:effectLst/>
                <a:latin typeface="Arial" panose="020B0604020202020204" pitchFamily="34" charset="0"/>
                <a:cs typeface="Arial" panose="020B0604020202020204" pitchFamily="34" charset="0"/>
              </a:rPr>
              <a:t>&gt;</a:t>
            </a:r>
            <a:r>
              <a:rPr lang="it-IT" sz="2800" b="0" i="0" dirty="0">
                <a:solidFill>
                  <a:srgbClr val="000000"/>
                </a:solidFill>
                <a:effectLst/>
                <a:latin typeface="Arial" panose="020B0604020202020204" pitchFamily="34" charset="0"/>
                <a:cs typeface="Arial" panose="020B0604020202020204" pitchFamily="34" charset="0"/>
              </a:rPr>
              <a:t>Tea</a:t>
            </a:r>
            <a:r>
              <a:rPr lang="it-IT" sz="2800" b="0" i="0" dirty="0">
                <a:solidFill>
                  <a:srgbClr val="0000CD"/>
                </a:solidFill>
                <a:effectLst/>
                <a:latin typeface="Arial" panose="020B0604020202020204" pitchFamily="34" charset="0"/>
                <a:cs typeface="Arial" panose="020B0604020202020204" pitchFamily="34" charset="0"/>
              </a:rPr>
              <a:t>&lt;</a:t>
            </a:r>
            <a:r>
              <a:rPr lang="it-IT" sz="2800" b="0" i="0" dirty="0">
                <a:solidFill>
                  <a:srgbClr val="A52A2A"/>
                </a:solidFill>
                <a:effectLst/>
                <a:latin typeface="Arial" panose="020B0604020202020204" pitchFamily="34" charset="0"/>
                <a:cs typeface="Arial" panose="020B0604020202020204" pitchFamily="34" charset="0"/>
              </a:rPr>
              <a:t>/li</a:t>
            </a:r>
            <a:r>
              <a:rPr lang="it-IT" sz="2800" b="0" i="0" dirty="0">
                <a:solidFill>
                  <a:srgbClr val="0000CD"/>
                </a:solidFill>
                <a:effectLst/>
                <a:latin typeface="Arial" panose="020B0604020202020204" pitchFamily="34" charset="0"/>
                <a:cs typeface="Arial" panose="020B0604020202020204" pitchFamily="34" charset="0"/>
              </a:rPr>
              <a:t>&gt;</a:t>
            </a:r>
            <a:br>
              <a:rPr lang="it-IT" sz="2800" dirty="0">
                <a:latin typeface="Arial" panose="020B0604020202020204" pitchFamily="34" charset="0"/>
                <a:cs typeface="Arial" panose="020B0604020202020204" pitchFamily="34" charset="0"/>
              </a:rPr>
            </a:br>
            <a:r>
              <a:rPr lang="it-IT" sz="2800" b="0" i="0" dirty="0">
                <a:solidFill>
                  <a:srgbClr val="000000"/>
                </a:solidFill>
                <a:effectLst/>
                <a:latin typeface="Arial" panose="020B0604020202020204" pitchFamily="34" charset="0"/>
                <a:cs typeface="Arial" panose="020B0604020202020204" pitchFamily="34" charset="0"/>
              </a:rPr>
              <a:t>  </a:t>
            </a:r>
            <a:r>
              <a:rPr lang="it-IT" sz="2800" b="0" i="0" dirty="0">
                <a:solidFill>
                  <a:srgbClr val="0000CD"/>
                </a:solidFill>
                <a:effectLst/>
                <a:latin typeface="Arial" panose="020B0604020202020204" pitchFamily="34" charset="0"/>
                <a:cs typeface="Arial" panose="020B0604020202020204" pitchFamily="34" charset="0"/>
              </a:rPr>
              <a:t>&lt;</a:t>
            </a:r>
            <a:r>
              <a:rPr lang="it-IT" sz="2800" b="0" i="0" dirty="0">
                <a:solidFill>
                  <a:srgbClr val="A52A2A"/>
                </a:solidFill>
                <a:effectLst/>
                <a:latin typeface="Arial" panose="020B0604020202020204" pitchFamily="34" charset="0"/>
                <a:cs typeface="Arial" panose="020B0604020202020204" pitchFamily="34" charset="0"/>
              </a:rPr>
              <a:t>li</a:t>
            </a:r>
            <a:r>
              <a:rPr lang="it-IT" sz="2800" b="0" i="0" dirty="0">
                <a:solidFill>
                  <a:srgbClr val="0000CD"/>
                </a:solidFill>
                <a:effectLst/>
                <a:latin typeface="Arial" panose="020B0604020202020204" pitchFamily="34" charset="0"/>
                <a:cs typeface="Arial" panose="020B0604020202020204" pitchFamily="34" charset="0"/>
              </a:rPr>
              <a:t>&gt;</a:t>
            </a:r>
            <a:r>
              <a:rPr lang="it-IT" sz="2800" b="0" i="0" dirty="0">
                <a:solidFill>
                  <a:srgbClr val="000000"/>
                </a:solidFill>
                <a:effectLst/>
                <a:latin typeface="Arial" panose="020B0604020202020204" pitchFamily="34" charset="0"/>
                <a:cs typeface="Arial" panose="020B0604020202020204" pitchFamily="34" charset="0"/>
              </a:rPr>
              <a:t>Milk</a:t>
            </a:r>
            <a:r>
              <a:rPr lang="it-IT" sz="2800" b="0" i="0" dirty="0">
                <a:solidFill>
                  <a:srgbClr val="0000CD"/>
                </a:solidFill>
                <a:effectLst/>
                <a:latin typeface="Arial" panose="020B0604020202020204" pitchFamily="34" charset="0"/>
                <a:cs typeface="Arial" panose="020B0604020202020204" pitchFamily="34" charset="0"/>
              </a:rPr>
              <a:t>&lt;</a:t>
            </a:r>
            <a:r>
              <a:rPr lang="it-IT" sz="2800" b="0" i="0" dirty="0">
                <a:solidFill>
                  <a:srgbClr val="A52A2A"/>
                </a:solidFill>
                <a:effectLst/>
                <a:latin typeface="Arial" panose="020B0604020202020204" pitchFamily="34" charset="0"/>
                <a:cs typeface="Arial" panose="020B0604020202020204" pitchFamily="34" charset="0"/>
              </a:rPr>
              <a:t>/li</a:t>
            </a:r>
            <a:r>
              <a:rPr lang="it-IT" sz="2800" b="0" i="0" dirty="0">
                <a:solidFill>
                  <a:srgbClr val="0000CD"/>
                </a:solidFill>
                <a:effectLst/>
                <a:latin typeface="Arial" panose="020B0604020202020204" pitchFamily="34" charset="0"/>
                <a:cs typeface="Arial" panose="020B0604020202020204" pitchFamily="34" charset="0"/>
              </a:rPr>
              <a:t>&gt;</a:t>
            </a:r>
            <a:br>
              <a:rPr lang="it-IT" sz="2800" dirty="0">
                <a:latin typeface="Arial" panose="020B0604020202020204" pitchFamily="34" charset="0"/>
                <a:cs typeface="Arial" panose="020B0604020202020204" pitchFamily="34" charset="0"/>
              </a:rPr>
            </a:br>
            <a:r>
              <a:rPr lang="it-IT" sz="2800" b="0" i="0" dirty="0">
                <a:solidFill>
                  <a:srgbClr val="0000CD"/>
                </a:solidFill>
                <a:effectLst/>
                <a:latin typeface="Arial" panose="020B0604020202020204" pitchFamily="34" charset="0"/>
                <a:cs typeface="Arial" panose="020B0604020202020204" pitchFamily="34" charset="0"/>
              </a:rPr>
              <a:t>&lt;</a:t>
            </a:r>
            <a:r>
              <a:rPr lang="it-IT" sz="2800" b="0" i="0" dirty="0">
                <a:solidFill>
                  <a:srgbClr val="A52A2A"/>
                </a:solidFill>
                <a:effectLst/>
                <a:latin typeface="Arial" panose="020B0604020202020204" pitchFamily="34" charset="0"/>
                <a:cs typeface="Arial" panose="020B0604020202020204" pitchFamily="34" charset="0"/>
              </a:rPr>
              <a:t>/ol</a:t>
            </a:r>
            <a:r>
              <a:rPr lang="it-IT" sz="2800" b="0" i="0" dirty="0">
                <a:solidFill>
                  <a:srgbClr val="0000CD"/>
                </a:solidFill>
                <a:effectLst/>
                <a:latin typeface="Arial" panose="020B0604020202020204" pitchFamily="34" charset="0"/>
                <a:cs typeface="Arial" panose="020B0604020202020204" pitchFamily="34" charset="0"/>
              </a:rPr>
              <a:t>&gt;</a:t>
            </a:r>
            <a:endParaRPr lang="en-US" sz="2800" b="1"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a:t>
            </a:r>
            <a:endParaRPr lang="en-US" sz="280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021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BC3B60-D4A0-A6FA-19B4-4B727AF3F2AB}"/>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48A08195-8D5E-FE40-5597-96445276831C}"/>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F3601AB2-DD69-7E33-16F3-41F59B39EFE1}"/>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4C8DBFAD-690F-1175-8B75-03AFA5B5C209}"/>
              </a:ext>
            </a:extLst>
          </p:cNvPr>
          <p:cNvSpPr txBox="1"/>
          <p:nvPr/>
        </p:nvSpPr>
        <p:spPr>
          <a:xfrm>
            <a:off x="600222" y="395654"/>
            <a:ext cx="11207262" cy="6272431"/>
          </a:xfrm>
          <a:prstGeom prst="rect">
            <a:avLst/>
          </a:prstGeom>
        </p:spPr>
        <p:txBody>
          <a:bodyPr vert="horz" wrap="square" lIns="91440" tIns="45720" rIns="91440" bIns="45720" rtlCol="0">
            <a:noAutofit/>
          </a:bodyPr>
          <a:lstStyle/>
          <a:p>
            <a:r>
              <a:rPr lang="en-US" sz="3200" b="1" i="0" dirty="0">
                <a:solidFill>
                  <a:srgbClr val="000000"/>
                </a:solidFill>
                <a:effectLst/>
                <a:latin typeface="Arial" panose="020B0604020202020204" pitchFamily="34" charset="0"/>
                <a:cs typeface="Arial" panose="020B0604020202020204" pitchFamily="34" charset="0"/>
              </a:rPr>
              <a:t>HTML Description Lists</a:t>
            </a:r>
          </a:p>
          <a:p>
            <a:endParaRPr lang="en-US" sz="3200" b="1" i="0" dirty="0">
              <a:solidFill>
                <a:srgbClr val="000000"/>
              </a:solidFill>
              <a:effectLst/>
              <a:latin typeface="Arial" panose="020B0604020202020204" pitchFamily="34" charset="0"/>
              <a:cs typeface="Arial" panose="020B0604020202020204" pitchFamily="34" charset="0"/>
            </a:endParaRPr>
          </a:p>
          <a:p>
            <a:pPr marL="457200" indent="-457200">
              <a:buFontTx/>
              <a:buChar char="-"/>
            </a:pPr>
            <a:r>
              <a:rPr lang="en-US" sz="2800" b="0" i="0" dirty="0">
                <a:solidFill>
                  <a:srgbClr val="000000"/>
                </a:solidFill>
                <a:effectLst/>
                <a:latin typeface="Arial" panose="020B0604020202020204" pitchFamily="34" charset="0"/>
                <a:cs typeface="Arial" panose="020B0604020202020204" pitchFamily="34" charset="0"/>
              </a:rPr>
              <a:t>HTML also supports description lists. A description list is a list of terms, with a description of each term. The &lt;dl&gt; tag defines the description list, the &lt;dt&gt; tag defines the term (name), and the &lt;dd&gt; tag describes each term:</a:t>
            </a:r>
          </a:p>
          <a:p>
            <a:pPr marL="457200" indent="-457200">
              <a:buFontTx/>
              <a:buChar char="-"/>
            </a:pPr>
            <a:endParaRPr lang="en-US" sz="2800" dirty="0">
              <a:solidFill>
                <a:srgbClr val="000000"/>
              </a:solidFill>
              <a:latin typeface="Arial" panose="020B0604020202020204" pitchFamily="34" charset="0"/>
              <a:cs typeface="Arial" panose="020B0604020202020204" pitchFamily="34" charset="0"/>
            </a:endParaRPr>
          </a:p>
          <a:p>
            <a:r>
              <a:rPr lang="en-US" sz="2800" b="1" dirty="0">
                <a:solidFill>
                  <a:srgbClr val="000000"/>
                </a:solidFill>
                <a:latin typeface="Arial" panose="020B0604020202020204" pitchFamily="34" charset="0"/>
                <a:cs typeface="Arial" panose="020B0604020202020204" pitchFamily="34" charset="0"/>
              </a:rPr>
              <a:t>    Example : </a:t>
            </a:r>
          </a:p>
          <a:p>
            <a:pPr lvl="2"/>
            <a:r>
              <a:rPr lang="en-US" sz="2800" b="0" i="0" dirty="0">
                <a:solidFill>
                  <a:srgbClr val="0000CD"/>
                </a:solidFill>
                <a:effectLst/>
                <a:latin typeface="Arial" panose="020B0604020202020204" pitchFamily="34" charset="0"/>
                <a:cs typeface="Arial" panose="020B0604020202020204" pitchFamily="34" charset="0"/>
              </a:rPr>
              <a:t>&lt;</a:t>
            </a:r>
            <a:r>
              <a:rPr lang="en-US" sz="2800" b="0" i="0" dirty="0">
                <a:solidFill>
                  <a:srgbClr val="A52A2A"/>
                </a:solidFill>
                <a:effectLst/>
                <a:latin typeface="Arial" panose="020B0604020202020204" pitchFamily="34" charset="0"/>
                <a:cs typeface="Arial" panose="020B0604020202020204" pitchFamily="34" charset="0"/>
              </a:rPr>
              <a:t>dl</a:t>
            </a:r>
            <a:r>
              <a:rPr lang="en-US" sz="2800" b="0" i="0" dirty="0">
                <a:solidFill>
                  <a:srgbClr val="0000CD"/>
                </a:solidFill>
                <a:effectLst/>
                <a:latin typeface="Arial" panose="020B0604020202020204" pitchFamily="34" charset="0"/>
                <a:cs typeface="Arial" panose="020B0604020202020204" pitchFamily="34" charset="0"/>
              </a:rPr>
              <a:t>&gt;</a:t>
            </a:r>
            <a:br>
              <a:rPr lang="en-US" sz="2800" dirty="0">
                <a:latin typeface="Arial" panose="020B0604020202020204" pitchFamily="34" charset="0"/>
                <a:cs typeface="Arial" panose="020B0604020202020204" pitchFamily="34" charset="0"/>
              </a:rPr>
            </a:br>
            <a:r>
              <a:rPr lang="en-US" sz="2800" b="0" i="0" dirty="0">
                <a:solidFill>
                  <a:srgbClr val="000000"/>
                </a:solidFill>
                <a:effectLst/>
                <a:latin typeface="Arial" panose="020B0604020202020204" pitchFamily="34" charset="0"/>
                <a:cs typeface="Arial" panose="020B0604020202020204" pitchFamily="34" charset="0"/>
              </a:rPr>
              <a:t>  </a:t>
            </a:r>
            <a:r>
              <a:rPr lang="en-US" sz="2800" b="0" i="0" dirty="0">
                <a:solidFill>
                  <a:srgbClr val="0000CD"/>
                </a:solidFill>
                <a:effectLst/>
                <a:latin typeface="Arial" panose="020B0604020202020204" pitchFamily="34" charset="0"/>
                <a:cs typeface="Arial" panose="020B0604020202020204" pitchFamily="34" charset="0"/>
              </a:rPr>
              <a:t>&lt;</a:t>
            </a:r>
            <a:r>
              <a:rPr lang="en-US" sz="2800" b="0" i="0" dirty="0">
                <a:solidFill>
                  <a:srgbClr val="A52A2A"/>
                </a:solidFill>
                <a:effectLst/>
                <a:latin typeface="Arial" panose="020B0604020202020204" pitchFamily="34" charset="0"/>
                <a:cs typeface="Arial" panose="020B0604020202020204" pitchFamily="34" charset="0"/>
              </a:rPr>
              <a:t>dt</a:t>
            </a:r>
            <a:r>
              <a:rPr lang="en-US" sz="2800" b="0" i="0" dirty="0">
                <a:solidFill>
                  <a:srgbClr val="0000CD"/>
                </a:solidFill>
                <a:effectLst/>
                <a:latin typeface="Arial" panose="020B0604020202020204" pitchFamily="34" charset="0"/>
                <a:cs typeface="Arial" panose="020B0604020202020204" pitchFamily="34" charset="0"/>
              </a:rPr>
              <a:t>&gt;</a:t>
            </a:r>
            <a:r>
              <a:rPr lang="en-US" sz="2800" b="0" i="0" dirty="0">
                <a:solidFill>
                  <a:srgbClr val="000000"/>
                </a:solidFill>
                <a:effectLst/>
                <a:latin typeface="Arial" panose="020B0604020202020204" pitchFamily="34" charset="0"/>
                <a:cs typeface="Arial" panose="020B0604020202020204" pitchFamily="34" charset="0"/>
              </a:rPr>
              <a:t>Coffee</a:t>
            </a:r>
            <a:r>
              <a:rPr lang="en-US" sz="2800" b="0" i="0" dirty="0">
                <a:solidFill>
                  <a:srgbClr val="0000CD"/>
                </a:solidFill>
                <a:effectLst/>
                <a:latin typeface="Arial" panose="020B0604020202020204" pitchFamily="34" charset="0"/>
                <a:cs typeface="Arial" panose="020B0604020202020204" pitchFamily="34" charset="0"/>
              </a:rPr>
              <a:t>&lt;</a:t>
            </a:r>
            <a:r>
              <a:rPr lang="en-US" sz="2800" b="0" i="0" dirty="0">
                <a:solidFill>
                  <a:srgbClr val="A52A2A"/>
                </a:solidFill>
                <a:effectLst/>
                <a:latin typeface="Arial" panose="020B0604020202020204" pitchFamily="34" charset="0"/>
                <a:cs typeface="Arial" panose="020B0604020202020204" pitchFamily="34" charset="0"/>
              </a:rPr>
              <a:t>/dt</a:t>
            </a:r>
            <a:r>
              <a:rPr lang="en-US" sz="2800" b="0" i="0" dirty="0">
                <a:solidFill>
                  <a:srgbClr val="0000CD"/>
                </a:solidFill>
                <a:effectLst/>
                <a:latin typeface="Arial" panose="020B0604020202020204" pitchFamily="34" charset="0"/>
                <a:cs typeface="Arial" panose="020B0604020202020204" pitchFamily="34" charset="0"/>
              </a:rPr>
              <a:t>&gt;</a:t>
            </a:r>
            <a:br>
              <a:rPr lang="en-US" sz="2800" dirty="0">
                <a:latin typeface="Arial" panose="020B0604020202020204" pitchFamily="34" charset="0"/>
                <a:cs typeface="Arial" panose="020B0604020202020204" pitchFamily="34" charset="0"/>
              </a:rPr>
            </a:br>
            <a:r>
              <a:rPr lang="en-US" sz="2800" b="0" i="0" dirty="0">
                <a:solidFill>
                  <a:srgbClr val="000000"/>
                </a:solidFill>
                <a:effectLst/>
                <a:latin typeface="Arial" panose="020B0604020202020204" pitchFamily="34" charset="0"/>
                <a:cs typeface="Arial" panose="020B0604020202020204" pitchFamily="34" charset="0"/>
              </a:rPr>
              <a:t>  </a:t>
            </a:r>
            <a:r>
              <a:rPr lang="en-US" sz="2800" b="0" i="0" dirty="0">
                <a:solidFill>
                  <a:srgbClr val="0000CD"/>
                </a:solidFill>
                <a:effectLst/>
                <a:latin typeface="Arial" panose="020B0604020202020204" pitchFamily="34" charset="0"/>
                <a:cs typeface="Arial" panose="020B0604020202020204" pitchFamily="34" charset="0"/>
              </a:rPr>
              <a:t>&lt;</a:t>
            </a:r>
            <a:r>
              <a:rPr lang="en-US" sz="2800" b="0" i="0" dirty="0">
                <a:solidFill>
                  <a:srgbClr val="A52A2A"/>
                </a:solidFill>
                <a:effectLst/>
                <a:latin typeface="Arial" panose="020B0604020202020204" pitchFamily="34" charset="0"/>
                <a:cs typeface="Arial" panose="020B0604020202020204" pitchFamily="34" charset="0"/>
              </a:rPr>
              <a:t>dd</a:t>
            </a:r>
            <a:r>
              <a:rPr lang="en-US" sz="2800" b="0" i="0" dirty="0">
                <a:solidFill>
                  <a:srgbClr val="0000CD"/>
                </a:solidFill>
                <a:effectLst/>
                <a:latin typeface="Arial" panose="020B0604020202020204" pitchFamily="34" charset="0"/>
                <a:cs typeface="Arial" panose="020B0604020202020204" pitchFamily="34" charset="0"/>
              </a:rPr>
              <a:t>&gt;</a:t>
            </a:r>
            <a:r>
              <a:rPr lang="en-US" sz="2800" b="0" i="0" dirty="0">
                <a:solidFill>
                  <a:srgbClr val="000000"/>
                </a:solidFill>
                <a:effectLst/>
                <a:latin typeface="Arial" panose="020B0604020202020204" pitchFamily="34" charset="0"/>
                <a:cs typeface="Arial" panose="020B0604020202020204" pitchFamily="34" charset="0"/>
              </a:rPr>
              <a:t>- black hot drink</a:t>
            </a:r>
            <a:r>
              <a:rPr lang="en-US" sz="2800" b="0" i="0" dirty="0">
                <a:solidFill>
                  <a:srgbClr val="0000CD"/>
                </a:solidFill>
                <a:effectLst/>
                <a:latin typeface="Arial" panose="020B0604020202020204" pitchFamily="34" charset="0"/>
                <a:cs typeface="Arial" panose="020B0604020202020204" pitchFamily="34" charset="0"/>
              </a:rPr>
              <a:t>&lt;</a:t>
            </a:r>
            <a:r>
              <a:rPr lang="en-US" sz="2800" b="0" i="0" dirty="0">
                <a:solidFill>
                  <a:srgbClr val="A52A2A"/>
                </a:solidFill>
                <a:effectLst/>
                <a:latin typeface="Arial" panose="020B0604020202020204" pitchFamily="34" charset="0"/>
                <a:cs typeface="Arial" panose="020B0604020202020204" pitchFamily="34" charset="0"/>
              </a:rPr>
              <a:t>/dd</a:t>
            </a:r>
            <a:r>
              <a:rPr lang="en-US" sz="2800" b="0" i="0" dirty="0">
                <a:solidFill>
                  <a:srgbClr val="0000CD"/>
                </a:solidFill>
                <a:effectLst/>
                <a:latin typeface="Arial" panose="020B0604020202020204" pitchFamily="34" charset="0"/>
                <a:cs typeface="Arial" panose="020B0604020202020204" pitchFamily="34" charset="0"/>
              </a:rPr>
              <a:t>&gt;</a:t>
            </a:r>
            <a:br>
              <a:rPr lang="en-US" sz="2800" dirty="0">
                <a:latin typeface="Arial" panose="020B0604020202020204" pitchFamily="34" charset="0"/>
                <a:cs typeface="Arial" panose="020B0604020202020204" pitchFamily="34" charset="0"/>
              </a:rPr>
            </a:br>
            <a:r>
              <a:rPr lang="en-US" sz="2800" b="0" i="0" dirty="0">
                <a:solidFill>
                  <a:srgbClr val="000000"/>
                </a:solidFill>
                <a:effectLst/>
                <a:latin typeface="Arial" panose="020B0604020202020204" pitchFamily="34" charset="0"/>
                <a:cs typeface="Arial" panose="020B0604020202020204" pitchFamily="34" charset="0"/>
              </a:rPr>
              <a:t>  </a:t>
            </a:r>
            <a:r>
              <a:rPr lang="en-US" sz="2800" b="0" i="0" dirty="0">
                <a:solidFill>
                  <a:srgbClr val="0000CD"/>
                </a:solidFill>
                <a:effectLst/>
                <a:latin typeface="Arial" panose="020B0604020202020204" pitchFamily="34" charset="0"/>
                <a:cs typeface="Arial" panose="020B0604020202020204" pitchFamily="34" charset="0"/>
              </a:rPr>
              <a:t>&lt;</a:t>
            </a:r>
            <a:r>
              <a:rPr lang="en-US" sz="2800" b="0" i="0" dirty="0">
                <a:solidFill>
                  <a:srgbClr val="A52A2A"/>
                </a:solidFill>
                <a:effectLst/>
                <a:latin typeface="Arial" panose="020B0604020202020204" pitchFamily="34" charset="0"/>
                <a:cs typeface="Arial" panose="020B0604020202020204" pitchFamily="34" charset="0"/>
              </a:rPr>
              <a:t>dt</a:t>
            </a:r>
            <a:r>
              <a:rPr lang="en-US" sz="2800" b="0" i="0" dirty="0">
                <a:solidFill>
                  <a:srgbClr val="0000CD"/>
                </a:solidFill>
                <a:effectLst/>
                <a:latin typeface="Arial" panose="020B0604020202020204" pitchFamily="34" charset="0"/>
                <a:cs typeface="Arial" panose="020B0604020202020204" pitchFamily="34" charset="0"/>
              </a:rPr>
              <a:t>&gt;</a:t>
            </a:r>
            <a:r>
              <a:rPr lang="en-US" sz="2800" b="0" i="0" dirty="0">
                <a:solidFill>
                  <a:srgbClr val="000000"/>
                </a:solidFill>
                <a:effectLst/>
                <a:latin typeface="Arial" panose="020B0604020202020204" pitchFamily="34" charset="0"/>
                <a:cs typeface="Arial" panose="020B0604020202020204" pitchFamily="34" charset="0"/>
              </a:rPr>
              <a:t>Milk</a:t>
            </a:r>
            <a:r>
              <a:rPr lang="en-US" sz="2800" b="0" i="0" dirty="0">
                <a:solidFill>
                  <a:srgbClr val="0000CD"/>
                </a:solidFill>
                <a:effectLst/>
                <a:latin typeface="Arial" panose="020B0604020202020204" pitchFamily="34" charset="0"/>
                <a:cs typeface="Arial" panose="020B0604020202020204" pitchFamily="34" charset="0"/>
              </a:rPr>
              <a:t>&lt;</a:t>
            </a:r>
            <a:r>
              <a:rPr lang="en-US" sz="2800" b="0" i="0" dirty="0">
                <a:solidFill>
                  <a:srgbClr val="A52A2A"/>
                </a:solidFill>
                <a:effectLst/>
                <a:latin typeface="Arial" panose="020B0604020202020204" pitchFamily="34" charset="0"/>
                <a:cs typeface="Arial" panose="020B0604020202020204" pitchFamily="34" charset="0"/>
              </a:rPr>
              <a:t>/dt</a:t>
            </a:r>
            <a:r>
              <a:rPr lang="en-US" sz="2800" b="0" i="0" dirty="0">
                <a:solidFill>
                  <a:srgbClr val="0000CD"/>
                </a:solidFill>
                <a:effectLst/>
                <a:latin typeface="Arial" panose="020B0604020202020204" pitchFamily="34" charset="0"/>
                <a:cs typeface="Arial" panose="020B0604020202020204" pitchFamily="34" charset="0"/>
              </a:rPr>
              <a:t>&gt;</a:t>
            </a:r>
            <a:br>
              <a:rPr lang="en-US" sz="2800" dirty="0">
                <a:latin typeface="Arial" panose="020B0604020202020204" pitchFamily="34" charset="0"/>
                <a:cs typeface="Arial" panose="020B0604020202020204" pitchFamily="34" charset="0"/>
              </a:rPr>
            </a:br>
            <a:r>
              <a:rPr lang="en-US" sz="2800" b="0" i="0" dirty="0">
                <a:solidFill>
                  <a:srgbClr val="000000"/>
                </a:solidFill>
                <a:effectLst/>
                <a:latin typeface="Arial" panose="020B0604020202020204" pitchFamily="34" charset="0"/>
                <a:cs typeface="Arial" panose="020B0604020202020204" pitchFamily="34" charset="0"/>
              </a:rPr>
              <a:t>  </a:t>
            </a:r>
            <a:r>
              <a:rPr lang="en-US" sz="2800" b="0" i="0" dirty="0">
                <a:solidFill>
                  <a:srgbClr val="0000CD"/>
                </a:solidFill>
                <a:effectLst/>
                <a:latin typeface="Arial" panose="020B0604020202020204" pitchFamily="34" charset="0"/>
                <a:cs typeface="Arial" panose="020B0604020202020204" pitchFamily="34" charset="0"/>
              </a:rPr>
              <a:t>&lt;</a:t>
            </a:r>
            <a:r>
              <a:rPr lang="en-US" sz="2800" b="0" i="0" dirty="0">
                <a:solidFill>
                  <a:srgbClr val="A52A2A"/>
                </a:solidFill>
                <a:effectLst/>
                <a:latin typeface="Arial" panose="020B0604020202020204" pitchFamily="34" charset="0"/>
                <a:cs typeface="Arial" panose="020B0604020202020204" pitchFamily="34" charset="0"/>
              </a:rPr>
              <a:t>dd</a:t>
            </a:r>
            <a:r>
              <a:rPr lang="en-US" sz="2800" b="0" i="0" dirty="0">
                <a:solidFill>
                  <a:srgbClr val="0000CD"/>
                </a:solidFill>
                <a:effectLst/>
                <a:latin typeface="Arial" panose="020B0604020202020204" pitchFamily="34" charset="0"/>
                <a:cs typeface="Arial" panose="020B0604020202020204" pitchFamily="34" charset="0"/>
              </a:rPr>
              <a:t>&gt;</a:t>
            </a:r>
            <a:r>
              <a:rPr lang="en-US" sz="2800" b="0" i="0" dirty="0">
                <a:solidFill>
                  <a:srgbClr val="000000"/>
                </a:solidFill>
                <a:effectLst/>
                <a:latin typeface="Arial" panose="020B0604020202020204" pitchFamily="34" charset="0"/>
                <a:cs typeface="Arial" panose="020B0604020202020204" pitchFamily="34" charset="0"/>
              </a:rPr>
              <a:t>- white cold drink</a:t>
            </a:r>
            <a:r>
              <a:rPr lang="en-US" sz="2800" b="0" i="0" dirty="0">
                <a:solidFill>
                  <a:srgbClr val="0000CD"/>
                </a:solidFill>
                <a:effectLst/>
                <a:latin typeface="Arial" panose="020B0604020202020204" pitchFamily="34" charset="0"/>
                <a:cs typeface="Arial" panose="020B0604020202020204" pitchFamily="34" charset="0"/>
              </a:rPr>
              <a:t>&lt;</a:t>
            </a:r>
            <a:r>
              <a:rPr lang="en-US" sz="2800" b="0" i="0" dirty="0">
                <a:solidFill>
                  <a:srgbClr val="A52A2A"/>
                </a:solidFill>
                <a:effectLst/>
                <a:latin typeface="Arial" panose="020B0604020202020204" pitchFamily="34" charset="0"/>
                <a:cs typeface="Arial" panose="020B0604020202020204" pitchFamily="34" charset="0"/>
              </a:rPr>
              <a:t>/dd</a:t>
            </a:r>
            <a:r>
              <a:rPr lang="en-US" sz="2800" b="0" i="0" dirty="0">
                <a:solidFill>
                  <a:srgbClr val="0000CD"/>
                </a:solidFill>
                <a:effectLst/>
                <a:latin typeface="Arial" panose="020B0604020202020204" pitchFamily="34" charset="0"/>
                <a:cs typeface="Arial" panose="020B0604020202020204" pitchFamily="34" charset="0"/>
              </a:rPr>
              <a:t>&gt;</a:t>
            </a:r>
            <a:br>
              <a:rPr lang="en-US" sz="2800" dirty="0">
                <a:latin typeface="Arial" panose="020B0604020202020204" pitchFamily="34" charset="0"/>
                <a:cs typeface="Arial" panose="020B0604020202020204" pitchFamily="34" charset="0"/>
              </a:rPr>
            </a:br>
            <a:r>
              <a:rPr lang="en-US" sz="2800" b="0" i="0" dirty="0">
                <a:solidFill>
                  <a:srgbClr val="0000CD"/>
                </a:solidFill>
                <a:effectLst/>
                <a:latin typeface="Arial" panose="020B0604020202020204" pitchFamily="34" charset="0"/>
                <a:cs typeface="Arial" panose="020B0604020202020204" pitchFamily="34" charset="0"/>
              </a:rPr>
              <a:t>&lt;</a:t>
            </a:r>
            <a:r>
              <a:rPr lang="en-US" sz="2800" b="0" i="0" dirty="0">
                <a:solidFill>
                  <a:srgbClr val="A52A2A"/>
                </a:solidFill>
                <a:effectLst/>
                <a:latin typeface="Arial" panose="020B0604020202020204" pitchFamily="34" charset="0"/>
                <a:cs typeface="Arial" panose="020B0604020202020204" pitchFamily="34" charset="0"/>
              </a:rPr>
              <a:t>/dl</a:t>
            </a:r>
            <a:r>
              <a:rPr lang="en-US" sz="2800" b="0" i="0" dirty="0">
                <a:solidFill>
                  <a:srgbClr val="0000CD"/>
                </a:solidFill>
                <a:effectLst/>
                <a:latin typeface="Arial" panose="020B0604020202020204" pitchFamily="34" charset="0"/>
                <a:cs typeface="Arial" panose="020B0604020202020204" pitchFamily="34" charset="0"/>
              </a:rPr>
              <a:t>&gt;</a:t>
            </a:r>
            <a:r>
              <a:rPr lang="en-US" sz="2800" dirty="0">
                <a:latin typeface="Arial" panose="020B0604020202020204" pitchFamily="34" charset="0"/>
                <a:cs typeface="Arial" panose="020B0604020202020204" pitchFamily="34" charset="0"/>
              </a:rPr>
              <a:t> </a:t>
            </a:r>
            <a:endParaRPr lang="en-US" sz="280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2036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4FEAC1-9DC8-C046-3FA0-5FE1C2677349}"/>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9FF3D432-59EC-E2EA-4DAC-1D229810D01E}"/>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911F200B-8276-4D11-52E7-131C2F4E3AA5}"/>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BD9A12C2-EE02-47C2-8DBF-1E022BADF490}"/>
              </a:ext>
            </a:extLst>
          </p:cNvPr>
          <p:cNvSpPr txBox="1"/>
          <p:nvPr/>
        </p:nvSpPr>
        <p:spPr>
          <a:xfrm>
            <a:off x="600222" y="395654"/>
            <a:ext cx="11207262" cy="6272431"/>
          </a:xfrm>
          <a:prstGeom prst="rect">
            <a:avLst/>
          </a:prstGeom>
        </p:spPr>
        <p:txBody>
          <a:bodyPr vert="horz" wrap="square" lIns="91440" tIns="45720" rIns="91440" bIns="45720" rtlCol="0">
            <a:noAutofit/>
          </a:bodyPr>
          <a:lstStyle/>
          <a:p>
            <a:r>
              <a:rPr lang="en-US" sz="3200" b="1" i="0" dirty="0">
                <a:solidFill>
                  <a:srgbClr val="000000"/>
                </a:solidFill>
                <a:effectLst/>
                <a:latin typeface="Arial" panose="020B0604020202020204" pitchFamily="34" charset="0"/>
                <a:cs typeface="Arial" panose="020B0604020202020204" pitchFamily="34" charset="0"/>
              </a:rPr>
              <a:t>HTML List Tags</a:t>
            </a:r>
          </a:p>
          <a:p>
            <a:endParaRPr lang="en-US" sz="3200" b="1" i="0" dirty="0">
              <a:solidFill>
                <a:srgbClr val="000000"/>
              </a:solidFill>
              <a:effectLst/>
              <a:latin typeface="Arial" panose="020B0604020202020204" pitchFamily="34" charset="0"/>
              <a:cs typeface="Arial" panose="020B0604020202020204" pitchFamily="34" charset="0"/>
            </a:endParaRPr>
          </a:p>
        </p:txBody>
      </p:sp>
      <p:graphicFrame>
        <p:nvGraphicFramePr>
          <p:cNvPr id="2" name="Table 1">
            <a:extLst>
              <a:ext uri="{FF2B5EF4-FFF2-40B4-BE49-F238E27FC236}">
                <a16:creationId xmlns:a16="http://schemas.microsoft.com/office/drawing/2014/main" id="{4F64D72D-260F-21C7-4C5D-57AE293066AE}"/>
              </a:ext>
            </a:extLst>
          </p:cNvPr>
          <p:cNvGraphicFramePr>
            <a:graphicFrameLocks noGrp="1"/>
          </p:cNvGraphicFramePr>
          <p:nvPr>
            <p:extLst>
              <p:ext uri="{D42A27DB-BD31-4B8C-83A1-F6EECF244321}">
                <p14:modId xmlns:p14="http://schemas.microsoft.com/office/powerpoint/2010/main" val="2392337101"/>
              </p:ext>
            </p:extLst>
          </p:nvPr>
        </p:nvGraphicFramePr>
        <p:xfrm>
          <a:off x="735634" y="1227613"/>
          <a:ext cx="10673263" cy="4441668"/>
        </p:xfrm>
        <a:graphic>
          <a:graphicData uri="http://schemas.openxmlformats.org/drawingml/2006/table">
            <a:tbl>
              <a:tblPr/>
              <a:tblGrid>
                <a:gridCol w="2306751">
                  <a:extLst>
                    <a:ext uri="{9D8B030D-6E8A-4147-A177-3AD203B41FA5}">
                      <a16:colId xmlns:a16="http://schemas.microsoft.com/office/drawing/2014/main" val="1671872740"/>
                    </a:ext>
                  </a:extLst>
                </a:gridCol>
                <a:gridCol w="8366512">
                  <a:extLst>
                    <a:ext uri="{9D8B030D-6E8A-4147-A177-3AD203B41FA5}">
                      <a16:colId xmlns:a16="http://schemas.microsoft.com/office/drawing/2014/main" val="1750036518"/>
                    </a:ext>
                  </a:extLst>
                </a:gridCol>
              </a:tblGrid>
              <a:tr h="634524">
                <a:tc>
                  <a:txBody>
                    <a:bodyPr/>
                    <a:lstStyle/>
                    <a:p>
                      <a:pPr algn="l" fontAlgn="t"/>
                      <a:r>
                        <a:rPr lang="en-US" sz="2800" b="1" dirty="0">
                          <a:effectLst/>
                          <a:latin typeface="Arial" panose="020B0604020202020204" pitchFamily="34" charset="0"/>
                          <a:cs typeface="Arial" panose="020B0604020202020204" pitchFamily="34" charset="0"/>
                        </a:rPr>
                        <a:t>Tag</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b="1" dirty="0">
                          <a:effectLst/>
                          <a:latin typeface="Arial" panose="020B0604020202020204" pitchFamily="34" charset="0"/>
                          <a:cs typeface="Arial" panose="020B0604020202020204" pitchFamily="34" charset="0"/>
                        </a:rPr>
                        <a:t>Description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942874364"/>
                  </a:ext>
                </a:extLst>
              </a:tr>
              <a:tr h="634524">
                <a:tc>
                  <a:txBody>
                    <a:bodyPr/>
                    <a:lstStyle/>
                    <a:p>
                      <a:pPr algn="l" fontAlgn="t"/>
                      <a:r>
                        <a:rPr lang="en-US" sz="2800">
                          <a:effectLst/>
                          <a:latin typeface="Arial" panose="020B0604020202020204" pitchFamily="34" charset="0"/>
                          <a:cs typeface="Arial" panose="020B0604020202020204" pitchFamily="34" charset="0"/>
                          <a:hlinkClick r:id="rId3"/>
                        </a:rPr>
                        <a:t>&lt;ul&gt;</a:t>
                      </a:r>
                      <a:endParaRPr lang="en-US" sz="2800">
                        <a:effectLst/>
                        <a:latin typeface="Arial" panose="020B0604020202020204" pitchFamily="34" charset="0"/>
                        <a:cs typeface="Arial" panose="020B0604020202020204" pitchFamily="34" charset="0"/>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800" dirty="0">
                          <a:effectLst/>
                          <a:latin typeface="Arial" panose="020B0604020202020204" pitchFamily="34" charset="0"/>
                          <a:cs typeface="Arial" panose="020B0604020202020204" pitchFamily="34" charset="0"/>
                        </a:rPr>
                        <a:t>Defines an unordered list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445964872"/>
                  </a:ext>
                </a:extLst>
              </a:tr>
              <a:tr h="634524">
                <a:tc>
                  <a:txBody>
                    <a:bodyPr/>
                    <a:lstStyle/>
                    <a:p>
                      <a:pPr algn="l" fontAlgn="t"/>
                      <a:r>
                        <a:rPr lang="en-US" sz="2800">
                          <a:effectLst/>
                          <a:latin typeface="Arial" panose="020B0604020202020204" pitchFamily="34" charset="0"/>
                          <a:cs typeface="Arial" panose="020B0604020202020204" pitchFamily="34" charset="0"/>
                          <a:hlinkClick r:id="rId4"/>
                        </a:rPr>
                        <a:t>&lt;ol&gt;</a:t>
                      </a:r>
                      <a:endParaRPr lang="en-US" sz="2800">
                        <a:effectLst/>
                        <a:latin typeface="Arial" panose="020B0604020202020204" pitchFamily="34" charset="0"/>
                        <a:cs typeface="Arial" panose="020B0604020202020204" pitchFamily="34" charset="0"/>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latin typeface="Arial" panose="020B0604020202020204" pitchFamily="34" charset="0"/>
                          <a:cs typeface="Arial" panose="020B0604020202020204" pitchFamily="34" charset="0"/>
                        </a:rPr>
                        <a:t>Defines an ordered list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607983637"/>
                  </a:ext>
                </a:extLst>
              </a:tr>
              <a:tr h="634524">
                <a:tc>
                  <a:txBody>
                    <a:bodyPr/>
                    <a:lstStyle/>
                    <a:p>
                      <a:pPr algn="l" fontAlgn="t"/>
                      <a:r>
                        <a:rPr lang="en-US" sz="2800">
                          <a:effectLst/>
                          <a:latin typeface="Arial" panose="020B0604020202020204" pitchFamily="34" charset="0"/>
                          <a:cs typeface="Arial" panose="020B0604020202020204" pitchFamily="34" charset="0"/>
                          <a:hlinkClick r:id="rId5"/>
                        </a:rPr>
                        <a:t>&lt;li&gt;</a:t>
                      </a:r>
                      <a:endParaRPr lang="en-US" sz="2800">
                        <a:effectLst/>
                        <a:latin typeface="Arial" panose="020B0604020202020204" pitchFamily="34" charset="0"/>
                        <a:cs typeface="Arial" panose="020B0604020202020204" pitchFamily="34" charset="0"/>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800">
                          <a:effectLst/>
                          <a:latin typeface="Arial" panose="020B0604020202020204" pitchFamily="34" charset="0"/>
                          <a:cs typeface="Arial" panose="020B0604020202020204" pitchFamily="34" charset="0"/>
                        </a:rPr>
                        <a:t>Defines a list item</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639802413"/>
                  </a:ext>
                </a:extLst>
              </a:tr>
              <a:tr h="634524">
                <a:tc>
                  <a:txBody>
                    <a:bodyPr/>
                    <a:lstStyle/>
                    <a:p>
                      <a:pPr algn="l" fontAlgn="t"/>
                      <a:r>
                        <a:rPr lang="en-US" sz="2800">
                          <a:effectLst/>
                          <a:latin typeface="Arial" panose="020B0604020202020204" pitchFamily="34" charset="0"/>
                          <a:cs typeface="Arial" panose="020B0604020202020204" pitchFamily="34" charset="0"/>
                          <a:hlinkClick r:id="rId6"/>
                        </a:rPr>
                        <a:t>&lt;dl&gt;</a:t>
                      </a:r>
                      <a:endParaRPr lang="en-US" sz="2800">
                        <a:effectLst/>
                        <a:latin typeface="Arial" panose="020B0604020202020204" pitchFamily="34" charset="0"/>
                        <a:cs typeface="Arial" panose="020B0604020202020204" pitchFamily="34" charset="0"/>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800">
                          <a:effectLst/>
                          <a:latin typeface="Arial" panose="020B0604020202020204" pitchFamily="34" charset="0"/>
                          <a:cs typeface="Arial" panose="020B0604020202020204" pitchFamily="34" charset="0"/>
                        </a:rPr>
                        <a:t>Defines a description list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9440694"/>
                  </a:ext>
                </a:extLst>
              </a:tr>
              <a:tr h="634524">
                <a:tc>
                  <a:txBody>
                    <a:bodyPr/>
                    <a:lstStyle/>
                    <a:p>
                      <a:pPr algn="l" fontAlgn="t"/>
                      <a:r>
                        <a:rPr lang="en-US" sz="2800">
                          <a:effectLst/>
                          <a:latin typeface="Arial" panose="020B0604020202020204" pitchFamily="34" charset="0"/>
                          <a:cs typeface="Arial" panose="020B0604020202020204" pitchFamily="34" charset="0"/>
                          <a:hlinkClick r:id="rId7"/>
                        </a:rPr>
                        <a:t>&lt;dt&gt;</a:t>
                      </a:r>
                      <a:endParaRPr lang="en-US" sz="2800">
                        <a:effectLst/>
                        <a:latin typeface="Arial" panose="020B0604020202020204" pitchFamily="34" charset="0"/>
                        <a:cs typeface="Arial" panose="020B0604020202020204" pitchFamily="34" charset="0"/>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800">
                          <a:effectLst/>
                          <a:latin typeface="Arial" panose="020B0604020202020204" pitchFamily="34" charset="0"/>
                          <a:cs typeface="Arial" panose="020B0604020202020204" pitchFamily="34" charset="0"/>
                        </a:rPr>
                        <a:t>Defines a term in a description list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650478488"/>
                  </a:ext>
                </a:extLst>
              </a:tr>
              <a:tr h="634524">
                <a:tc>
                  <a:txBody>
                    <a:bodyPr/>
                    <a:lstStyle/>
                    <a:p>
                      <a:pPr algn="l" fontAlgn="t"/>
                      <a:r>
                        <a:rPr lang="en-US" sz="2800">
                          <a:effectLst/>
                          <a:latin typeface="Arial" panose="020B0604020202020204" pitchFamily="34" charset="0"/>
                          <a:cs typeface="Arial" panose="020B0604020202020204" pitchFamily="34" charset="0"/>
                          <a:hlinkClick r:id="rId8"/>
                        </a:rPr>
                        <a:t>&lt;dd&gt;</a:t>
                      </a:r>
                      <a:endParaRPr lang="en-US" sz="2800">
                        <a:effectLst/>
                        <a:latin typeface="Arial" panose="020B0604020202020204" pitchFamily="34" charset="0"/>
                        <a:cs typeface="Arial" panose="020B0604020202020204" pitchFamily="34" charset="0"/>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800" dirty="0">
                          <a:effectLst/>
                          <a:latin typeface="Arial" panose="020B0604020202020204" pitchFamily="34" charset="0"/>
                          <a:cs typeface="Arial" panose="020B0604020202020204" pitchFamily="34" charset="0"/>
                        </a:rPr>
                        <a:t>Describes the term in a description list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45808173"/>
                  </a:ext>
                </a:extLst>
              </a:tr>
            </a:tbl>
          </a:graphicData>
        </a:graphic>
      </p:graphicFrame>
    </p:spTree>
    <p:extLst>
      <p:ext uri="{BB962C8B-B14F-4D97-AF65-F5344CB8AC3E}">
        <p14:creationId xmlns:p14="http://schemas.microsoft.com/office/powerpoint/2010/main" val="899527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C0479F-88FF-AE8E-9A74-D9520FE62C3F}"/>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9BBE306B-B13E-BD92-6546-7F14928073ED}"/>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AB604DE-3C08-4075-EDC8-0B01E6F557C8}"/>
              </a:ext>
            </a:extLst>
          </p:cNvPr>
          <p:cNvSpPr>
            <a:spLocks noGrp="1"/>
          </p:cNvSpPr>
          <p:nvPr>
            <p:ph type="title"/>
          </p:nvPr>
        </p:nvSpPr>
        <p:spPr>
          <a:xfrm>
            <a:off x="604434" y="2481189"/>
            <a:ext cx="10983132" cy="1895622"/>
          </a:xfrm>
        </p:spPr>
        <p:txBody>
          <a:bodyPr>
            <a:normAutofit/>
          </a:bodyPr>
          <a:lstStyle/>
          <a:p>
            <a:pPr algn="ctr"/>
            <a:r>
              <a:rPr lang="en-US" sz="6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pitchFamily="34" charset="0"/>
              </a:rPr>
              <a:t>IMAGES</a:t>
            </a:r>
          </a:p>
        </p:txBody>
      </p:sp>
    </p:spTree>
    <p:extLst>
      <p:ext uri="{BB962C8B-B14F-4D97-AF65-F5344CB8AC3E}">
        <p14:creationId xmlns:p14="http://schemas.microsoft.com/office/powerpoint/2010/main" val="3584648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366418-D595-1F26-173B-B45D2BB92BCD}"/>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F26F6A10-5CE6-F06C-4AD3-1C5338B00D4C}"/>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B1F756F9-8490-D5E1-05A8-EC59A5C40C30}"/>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C78C0D9C-3370-4FAC-FAF9-36E18AF2BA22}"/>
              </a:ext>
            </a:extLst>
          </p:cNvPr>
          <p:cNvSpPr txBox="1"/>
          <p:nvPr/>
        </p:nvSpPr>
        <p:spPr>
          <a:xfrm>
            <a:off x="464233" y="545123"/>
            <a:ext cx="11479237" cy="5767754"/>
          </a:xfrm>
          <a:prstGeom prst="rect">
            <a:avLst/>
          </a:prstGeom>
        </p:spPr>
        <p:txBody>
          <a:bodyPr vert="horz" wrap="square" lIns="91440" tIns="45720" rIns="91440" bIns="45720" rtlCol="0">
            <a:noAutofit/>
          </a:bodyPr>
          <a:lstStyle/>
          <a:p>
            <a:pPr marL="0" indent="0">
              <a:spcAft>
                <a:spcPts val="600"/>
              </a:spcAft>
              <a:buNone/>
            </a:pPr>
            <a:r>
              <a:rPr lang="en-US" sz="3600" b="1" i="0" dirty="0">
                <a:solidFill>
                  <a:srgbClr val="000000"/>
                </a:solidFill>
                <a:effectLst/>
                <a:latin typeface="Arial" panose="020B0604020202020204" pitchFamily="34" charset="0"/>
                <a:cs typeface="Arial" panose="020B0604020202020204" pitchFamily="34" charset="0"/>
              </a:rPr>
              <a:t>What are Semantic Elements?</a:t>
            </a:r>
            <a:br>
              <a:rPr lang="en-US" sz="3200" b="0" i="0" dirty="0">
                <a:solidFill>
                  <a:srgbClr val="000000"/>
                </a:solidFill>
                <a:effectLst/>
                <a:latin typeface="Arial" panose="020B0604020202020204" pitchFamily="34" charset="0"/>
                <a:cs typeface="Arial" panose="020B0604020202020204" pitchFamily="34" charset="0"/>
              </a:rPr>
            </a:br>
            <a:endParaRPr lang="en-US" sz="3200" b="0" i="0" dirty="0">
              <a:solidFill>
                <a:srgbClr val="000000"/>
              </a:solidFill>
              <a:effectLst/>
              <a:latin typeface="Arial" panose="020B0604020202020204" pitchFamily="34" charset="0"/>
              <a:cs typeface="Arial" panose="020B0604020202020204" pitchFamily="34" charset="0"/>
            </a:endParaRPr>
          </a:p>
          <a:p>
            <a:pPr marL="0" indent="0">
              <a:spcAft>
                <a:spcPts val="600"/>
              </a:spcAft>
              <a:buNone/>
            </a:pPr>
            <a:r>
              <a:rPr lang="en-US" sz="3200" b="0" i="0" dirty="0">
                <a:solidFill>
                  <a:srgbClr val="000000"/>
                </a:solidFill>
                <a:effectLst/>
                <a:latin typeface="Arial" panose="020B0604020202020204" pitchFamily="34" charset="0"/>
                <a:cs typeface="Arial" panose="020B0604020202020204" pitchFamily="34" charset="0"/>
              </a:rPr>
              <a:t>A semantic element clearly describes its meaning to both the browser and the developer. Examples of </a:t>
            </a:r>
            <a:r>
              <a:rPr lang="en-US" sz="3200" b="1" i="0" dirty="0">
                <a:solidFill>
                  <a:srgbClr val="000000"/>
                </a:solidFill>
                <a:effectLst/>
                <a:latin typeface="Arial" panose="020B0604020202020204" pitchFamily="34" charset="0"/>
                <a:cs typeface="Arial" panose="020B0604020202020204" pitchFamily="34" charset="0"/>
              </a:rPr>
              <a:t>non-semantic</a:t>
            </a:r>
            <a:r>
              <a:rPr lang="en-US" sz="3200" b="0" i="0" dirty="0">
                <a:solidFill>
                  <a:srgbClr val="000000"/>
                </a:solidFill>
                <a:effectLst/>
                <a:latin typeface="Arial" panose="020B0604020202020204" pitchFamily="34" charset="0"/>
                <a:cs typeface="Arial" panose="020B0604020202020204" pitchFamily="34" charset="0"/>
              </a:rPr>
              <a:t> elements: </a:t>
            </a:r>
            <a:r>
              <a:rPr lang="en-US" sz="3200" b="1" i="0" dirty="0">
                <a:solidFill>
                  <a:srgbClr val="000000"/>
                </a:solidFill>
                <a:effectLst/>
                <a:latin typeface="Arial" panose="020B0604020202020204" pitchFamily="34" charset="0"/>
                <a:cs typeface="Arial" panose="020B0604020202020204" pitchFamily="34" charset="0"/>
              </a:rPr>
              <a:t>&lt;div&gt; </a:t>
            </a:r>
            <a:r>
              <a:rPr lang="en-US" sz="3200" b="0" i="0" dirty="0">
                <a:solidFill>
                  <a:srgbClr val="000000"/>
                </a:solidFill>
                <a:effectLst/>
                <a:latin typeface="Arial" panose="020B0604020202020204" pitchFamily="34" charset="0"/>
                <a:cs typeface="Arial" panose="020B0604020202020204" pitchFamily="34" charset="0"/>
              </a:rPr>
              <a:t>and </a:t>
            </a:r>
            <a:r>
              <a:rPr lang="en-US" sz="3200" b="1" i="0" dirty="0">
                <a:solidFill>
                  <a:srgbClr val="000000"/>
                </a:solidFill>
                <a:effectLst/>
                <a:latin typeface="Arial" panose="020B0604020202020204" pitchFamily="34" charset="0"/>
                <a:cs typeface="Arial" panose="020B0604020202020204" pitchFamily="34" charset="0"/>
              </a:rPr>
              <a:t>&lt;span&gt; </a:t>
            </a:r>
            <a:r>
              <a:rPr lang="en-US" sz="3200" b="0" i="0" dirty="0">
                <a:solidFill>
                  <a:srgbClr val="000000"/>
                </a:solidFill>
                <a:effectLst/>
                <a:latin typeface="Arial" panose="020B0604020202020204" pitchFamily="34" charset="0"/>
                <a:cs typeface="Arial" panose="020B0604020202020204" pitchFamily="34" charset="0"/>
              </a:rPr>
              <a:t>- </a:t>
            </a:r>
            <a:r>
              <a:rPr lang="en-US" sz="3200" b="0" i="0" u="sng" dirty="0">
                <a:solidFill>
                  <a:srgbClr val="000000"/>
                </a:solidFill>
                <a:effectLst/>
                <a:latin typeface="Arial" panose="020B0604020202020204" pitchFamily="34" charset="0"/>
                <a:cs typeface="Arial" panose="020B0604020202020204" pitchFamily="34" charset="0"/>
              </a:rPr>
              <a:t>Tells nothing</a:t>
            </a:r>
            <a:r>
              <a:rPr lang="en-US" sz="3200" b="0" i="0" dirty="0">
                <a:solidFill>
                  <a:srgbClr val="000000"/>
                </a:solidFill>
                <a:effectLst/>
                <a:latin typeface="Arial" panose="020B0604020202020204" pitchFamily="34" charset="0"/>
                <a:cs typeface="Arial" panose="020B0604020202020204" pitchFamily="34" charset="0"/>
              </a:rPr>
              <a:t> about its content. Examples of </a:t>
            </a:r>
            <a:r>
              <a:rPr lang="en-US" sz="3200" b="1" i="0" dirty="0">
                <a:solidFill>
                  <a:srgbClr val="000000"/>
                </a:solidFill>
                <a:effectLst/>
                <a:latin typeface="Arial" panose="020B0604020202020204" pitchFamily="34" charset="0"/>
                <a:cs typeface="Arial" panose="020B0604020202020204" pitchFamily="34" charset="0"/>
              </a:rPr>
              <a:t>semantic</a:t>
            </a:r>
            <a:r>
              <a:rPr lang="en-US" sz="3200" b="0" i="0" dirty="0">
                <a:solidFill>
                  <a:srgbClr val="000000"/>
                </a:solidFill>
                <a:effectLst/>
                <a:latin typeface="Arial" panose="020B0604020202020204" pitchFamily="34" charset="0"/>
                <a:cs typeface="Arial" panose="020B0604020202020204" pitchFamily="34" charset="0"/>
              </a:rPr>
              <a:t> elements: </a:t>
            </a:r>
            <a:r>
              <a:rPr lang="en-US" sz="3200" b="1" i="0" dirty="0">
                <a:solidFill>
                  <a:srgbClr val="000000"/>
                </a:solidFill>
                <a:effectLst/>
                <a:latin typeface="Arial" panose="020B0604020202020204" pitchFamily="34" charset="0"/>
                <a:cs typeface="Arial" panose="020B0604020202020204" pitchFamily="34" charset="0"/>
              </a:rPr>
              <a:t>&lt;form&gt;</a:t>
            </a:r>
            <a:r>
              <a:rPr lang="en-US" sz="3200" b="0" i="0" dirty="0">
                <a:solidFill>
                  <a:srgbClr val="000000"/>
                </a:solidFill>
                <a:effectLst/>
                <a:latin typeface="Arial" panose="020B0604020202020204" pitchFamily="34" charset="0"/>
                <a:cs typeface="Arial" panose="020B0604020202020204" pitchFamily="34" charset="0"/>
              </a:rPr>
              <a:t>, </a:t>
            </a:r>
            <a:r>
              <a:rPr lang="en-US" sz="3200" b="1" i="0" dirty="0">
                <a:solidFill>
                  <a:srgbClr val="000000"/>
                </a:solidFill>
                <a:effectLst/>
                <a:latin typeface="Arial" panose="020B0604020202020204" pitchFamily="34" charset="0"/>
                <a:cs typeface="Arial" panose="020B0604020202020204" pitchFamily="34" charset="0"/>
              </a:rPr>
              <a:t>&lt;table&gt;</a:t>
            </a:r>
            <a:r>
              <a:rPr lang="en-US" sz="3200" b="0" i="0" dirty="0">
                <a:solidFill>
                  <a:srgbClr val="000000"/>
                </a:solidFill>
                <a:effectLst/>
                <a:latin typeface="Arial" panose="020B0604020202020204" pitchFamily="34" charset="0"/>
                <a:cs typeface="Arial" panose="020B0604020202020204" pitchFamily="34" charset="0"/>
              </a:rPr>
              <a:t>, and </a:t>
            </a:r>
            <a:r>
              <a:rPr lang="en-US" sz="3200" b="1" i="0" dirty="0">
                <a:solidFill>
                  <a:srgbClr val="000000"/>
                </a:solidFill>
                <a:effectLst/>
                <a:latin typeface="Arial" panose="020B0604020202020204" pitchFamily="34" charset="0"/>
                <a:cs typeface="Arial" panose="020B0604020202020204" pitchFamily="34" charset="0"/>
              </a:rPr>
              <a:t>&lt;article&gt;</a:t>
            </a:r>
            <a:r>
              <a:rPr lang="en-US" sz="3200" b="0" i="0" dirty="0">
                <a:solidFill>
                  <a:srgbClr val="000000"/>
                </a:solidFill>
                <a:effectLst/>
                <a:latin typeface="Arial" panose="020B0604020202020204" pitchFamily="34" charset="0"/>
                <a:cs typeface="Arial" panose="020B0604020202020204" pitchFamily="34" charset="0"/>
              </a:rPr>
              <a:t> - Clearly defines its content.</a:t>
            </a:r>
            <a:br>
              <a:rPr lang="en-US" sz="3200" b="0" i="0" dirty="0">
                <a:solidFill>
                  <a:srgbClr val="000000"/>
                </a:solidFill>
                <a:effectLst/>
                <a:latin typeface="Arial" panose="020B0604020202020204" pitchFamily="34" charset="0"/>
                <a:cs typeface="Arial" panose="020B0604020202020204" pitchFamily="34" charset="0"/>
              </a:rPr>
            </a:br>
            <a:br>
              <a:rPr lang="en-US" sz="3200" b="0" i="0" dirty="0">
                <a:solidFill>
                  <a:srgbClr val="000000"/>
                </a:solidFill>
                <a:effectLst/>
                <a:latin typeface="Arial" panose="020B0604020202020204" pitchFamily="34" charset="0"/>
                <a:cs typeface="Arial" panose="020B0604020202020204" pitchFamily="34" charset="0"/>
              </a:rPr>
            </a:br>
            <a:r>
              <a:rPr lang="en-US" sz="3200" b="0" i="0" dirty="0">
                <a:solidFill>
                  <a:srgbClr val="000000"/>
                </a:solidFill>
                <a:effectLst/>
                <a:latin typeface="Arial" panose="020B0604020202020204" pitchFamily="34" charset="0"/>
                <a:cs typeface="Arial" panose="020B0604020202020204" pitchFamily="34" charset="0"/>
              </a:rPr>
              <a:t>Many web sites contain HTML code like: </a:t>
            </a:r>
            <a:r>
              <a:rPr lang="en-US" sz="3200" b="1" i="0" dirty="0">
                <a:solidFill>
                  <a:srgbClr val="000000"/>
                </a:solidFill>
                <a:effectLst/>
                <a:latin typeface="Arial" panose="020B0604020202020204" pitchFamily="34" charset="0"/>
                <a:cs typeface="Arial" panose="020B0604020202020204" pitchFamily="34" charset="0"/>
              </a:rPr>
              <a:t>&lt;div id="nav"&gt;, </a:t>
            </a:r>
          </a:p>
          <a:p>
            <a:pPr marL="0" indent="0">
              <a:spcAft>
                <a:spcPts val="600"/>
              </a:spcAft>
              <a:buNone/>
            </a:pPr>
            <a:r>
              <a:rPr lang="en-US" sz="3200" b="1" i="0" dirty="0">
                <a:solidFill>
                  <a:srgbClr val="000000"/>
                </a:solidFill>
                <a:effectLst/>
                <a:latin typeface="Arial" panose="020B0604020202020204" pitchFamily="34" charset="0"/>
                <a:cs typeface="Arial" panose="020B0604020202020204" pitchFamily="34" charset="0"/>
              </a:rPr>
              <a:t>&lt;div class="header"&gt;, &lt;div id="footer"&gt; </a:t>
            </a:r>
            <a:r>
              <a:rPr lang="en-US" sz="3200" b="0" i="0" dirty="0">
                <a:solidFill>
                  <a:srgbClr val="000000"/>
                </a:solidFill>
                <a:effectLst/>
                <a:latin typeface="Arial" panose="020B0604020202020204" pitchFamily="34" charset="0"/>
                <a:cs typeface="Arial" panose="020B0604020202020204" pitchFamily="34" charset="0"/>
              </a:rPr>
              <a:t>to indicate navigation, header, and footer.</a:t>
            </a:r>
            <a:endParaRPr lang="en-US" sz="3200" dirty="0">
              <a:solidFill>
                <a:prstClr val="black">
                  <a:lumMod val="75000"/>
                  <a:lumOff val="25000"/>
                </a:prst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94595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C7A6F-1628-AC0B-A636-D407E4A212F9}"/>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C8D6EF0D-6887-DE75-E01A-0C3881157346}"/>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55861E1E-CCC8-C116-A35B-F15FA9239B41}"/>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F3CFD402-5C85-2738-0E58-4692DCC8D64C}"/>
              </a:ext>
            </a:extLst>
          </p:cNvPr>
          <p:cNvSpPr txBox="1"/>
          <p:nvPr/>
        </p:nvSpPr>
        <p:spPr>
          <a:xfrm>
            <a:off x="712763" y="571501"/>
            <a:ext cx="11207262" cy="6286499"/>
          </a:xfrm>
          <a:prstGeom prst="rect">
            <a:avLst/>
          </a:prstGeom>
        </p:spPr>
        <p:txBody>
          <a:bodyPr vert="horz" wrap="square" lIns="91440" tIns="45720" rIns="91440" bIns="45720" rtlCol="0">
            <a:noAutofit/>
          </a:bodyPr>
          <a:lstStyle/>
          <a:p>
            <a:r>
              <a:rPr lang="en-US" sz="3200" b="1" i="0" dirty="0">
                <a:solidFill>
                  <a:srgbClr val="000000"/>
                </a:solidFill>
                <a:effectLst/>
                <a:latin typeface="Arial" panose="020B0604020202020204" pitchFamily="34" charset="0"/>
                <a:cs typeface="Arial" panose="020B0604020202020204" pitchFamily="34" charset="0"/>
              </a:rPr>
              <a:t>HTML Images Syntax</a:t>
            </a:r>
          </a:p>
          <a:p>
            <a:pPr algn="l"/>
            <a:endParaRPr lang="en-US" sz="3200" b="1" i="0" dirty="0">
              <a:solidFill>
                <a:srgbClr val="000000"/>
              </a:solidFill>
              <a:effectLst/>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The HTML </a:t>
            </a:r>
            <a:r>
              <a:rPr lang="en-US" sz="2800" b="1" dirty="0">
                <a:latin typeface="Arial" panose="020B0604020202020204" pitchFamily="34" charset="0"/>
                <a:cs typeface="Arial" panose="020B0604020202020204" pitchFamily="34" charset="0"/>
              </a:rPr>
              <a:t>&lt;</a:t>
            </a:r>
            <a:r>
              <a:rPr lang="en-US" sz="2800" b="1" dirty="0" err="1">
                <a:latin typeface="Arial" panose="020B0604020202020204" pitchFamily="34" charset="0"/>
                <a:cs typeface="Arial" panose="020B0604020202020204" pitchFamily="34" charset="0"/>
              </a:rPr>
              <a:t>img</a:t>
            </a:r>
            <a:r>
              <a:rPr lang="en-US" sz="2800" b="1" dirty="0">
                <a:latin typeface="Arial" panose="020B0604020202020204" pitchFamily="34" charset="0"/>
                <a:cs typeface="Arial" panose="020B0604020202020204" pitchFamily="34" charset="0"/>
              </a:rPr>
              <a:t>&gt; </a:t>
            </a:r>
            <a:r>
              <a:rPr lang="en-US" sz="2800" dirty="0">
                <a:latin typeface="Arial" panose="020B0604020202020204" pitchFamily="34" charset="0"/>
                <a:cs typeface="Arial" panose="020B0604020202020204" pitchFamily="34" charset="0"/>
              </a:rPr>
              <a:t>tag is used to embed an image in a web page. Images are not technically inserted into a web page; images are linked to web pages. The &lt;</a:t>
            </a:r>
            <a:r>
              <a:rPr lang="en-US" sz="2800" dirty="0" err="1">
                <a:latin typeface="Arial" panose="020B0604020202020204" pitchFamily="34" charset="0"/>
                <a:cs typeface="Arial" panose="020B0604020202020204" pitchFamily="34" charset="0"/>
              </a:rPr>
              <a:t>img</a:t>
            </a:r>
            <a:r>
              <a:rPr lang="en-US" sz="2800" dirty="0">
                <a:latin typeface="Arial" panose="020B0604020202020204" pitchFamily="34" charset="0"/>
                <a:cs typeface="Arial" panose="020B0604020202020204" pitchFamily="34" charset="0"/>
              </a:rPr>
              <a:t>&gt; tag creates a holding space for the referenced image. The &lt;</a:t>
            </a:r>
            <a:r>
              <a:rPr lang="en-US" sz="2800" dirty="0" err="1">
                <a:latin typeface="Arial" panose="020B0604020202020204" pitchFamily="34" charset="0"/>
                <a:cs typeface="Arial" panose="020B0604020202020204" pitchFamily="34" charset="0"/>
              </a:rPr>
              <a:t>img</a:t>
            </a:r>
            <a:r>
              <a:rPr lang="en-US" sz="2800" dirty="0">
                <a:latin typeface="Arial" panose="020B0604020202020204" pitchFamily="34" charset="0"/>
                <a:cs typeface="Arial" panose="020B0604020202020204" pitchFamily="34" charset="0"/>
              </a:rPr>
              <a:t>&gt; tag is empty, it contains attributes only, and does not have a closing tag.</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The &lt;</a:t>
            </a:r>
            <a:r>
              <a:rPr lang="en-US" sz="2800" dirty="0" err="1">
                <a:latin typeface="Arial" panose="020B0604020202020204" pitchFamily="34" charset="0"/>
                <a:cs typeface="Arial" panose="020B0604020202020204" pitchFamily="34" charset="0"/>
              </a:rPr>
              <a:t>img</a:t>
            </a:r>
            <a:r>
              <a:rPr lang="en-US" sz="2800" dirty="0">
                <a:latin typeface="Arial" panose="020B0604020202020204" pitchFamily="34" charset="0"/>
                <a:cs typeface="Arial" panose="020B0604020202020204" pitchFamily="34" charset="0"/>
              </a:rPr>
              <a:t>&gt; tag has two required attributes:</a:t>
            </a:r>
          </a:p>
          <a:p>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src</a:t>
            </a:r>
            <a:r>
              <a:rPr lang="en-US" sz="2800" dirty="0">
                <a:latin typeface="Arial" panose="020B0604020202020204" pitchFamily="34" charset="0"/>
                <a:cs typeface="Arial" panose="020B0604020202020204" pitchFamily="34" charset="0"/>
              </a:rPr>
              <a:t> - Specifies the path to the image</a:t>
            </a:r>
          </a:p>
          <a:p>
            <a:r>
              <a:rPr lang="en-US" sz="2800" b="1" dirty="0">
                <a:latin typeface="Arial" panose="020B0604020202020204" pitchFamily="34" charset="0"/>
                <a:cs typeface="Arial" panose="020B0604020202020204" pitchFamily="34" charset="0"/>
              </a:rPr>
              <a:t>	alt</a:t>
            </a:r>
            <a:r>
              <a:rPr lang="en-US" sz="2800" dirty="0">
                <a:latin typeface="Arial" panose="020B0604020202020204" pitchFamily="34" charset="0"/>
                <a:cs typeface="Arial" panose="020B0604020202020204" pitchFamily="34" charset="0"/>
              </a:rPr>
              <a:t> - Specifies an alternate text for the image</a:t>
            </a:r>
          </a:p>
          <a:p>
            <a:endParaRPr lang="en-US" sz="2800" i="0" dirty="0">
              <a:solidFill>
                <a:srgbClr val="000000"/>
              </a:solidFill>
              <a:effectLst/>
              <a:latin typeface="Arial" panose="020B0604020202020204" pitchFamily="34" charset="0"/>
              <a:cs typeface="Arial" panose="020B0604020202020204" pitchFamily="34" charset="0"/>
            </a:endParaRPr>
          </a:p>
          <a:p>
            <a:r>
              <a:rPr lang="en-US" sz="2800" i="0" dirty="0">
                <a:solidFill>
                  <a:srgbClr val="000000"/>
                </a:solidFill>
                <a:effectLst/>
                <a:latin typeface="Arial" panose="020B0604020202020204" pitchFamily="34" charset="0"/>
                <a:cs typeface="Arial" panose="020B0604020202020204" pitchFamily="34" charset="0"/>
              </a:rPr>
              <a:t>Syntax : </a:t>
            </a:r>
            <a:r>
              <a:rPr lang="en-US" sz="2800" b="0" i="0" dirty="0">
                <a:solidFill>
                  <a:srgbClr val="0000CD"/>
                </a:solidFill>
                <a:effectLst/>
                <a:latin typeface="Arial" panose="020B0604020202020204" pitchFamily="34" charset="0"/>
                <a:cs typeface="Arial" panose="020B0604020202020204" pitchFamily="34" charset="0"/>
              </a:rPr>
              <a:t>&lt;</a:t>
            </a:r>
            <a:r>
              <a:rPr lang="en-US" sz="2800" b="0" i="0" dirty="0" err="1">
                <a:solidFill>
                  <a:srgbClr val="A52A2A"/>
                </a:solidFill>
                <a:effectLst/>
                <a:latin typeface="Arial" panose="020B0604020202020204" pitchFamily="34" charset="0"/>
                <a:cs typeface="Arial" panose="020B0604020202020204" pitchFamily="34" charset="0"/>
              </a:rPr>
              <a:t>img</a:t>
            </a:r>
            <a:r>
              <a:rPr lang="en-US" sz="2800" b="0" i="0" dirty="0">
                <a:solidFill>
                  <a:srgbClr val="FF0000"/>
                </a:solidFill>
                <a:effectLst/>
                <a:latin typeface="Arial" panose="020B0604020202020204" pitchFamily="34" charset="0"/>
                <a:cs typeface="Arial" panose="020B0604020202020204" pitchFamily="34" charset="0"/>
              </a:rPr>
              <a:t> </a:t>
            </a:r>
            <a:r>
              <a:rPr lang="en-US" sz="2800" b="0" i="0" dirty="0" err="1">
                <a:solidFill>
                  <a:srgbClr val="FF0000"/>
                </a:solidFill>
                <a:effectLst/>
                <a:latin typeface="Arial" panose="020B0604020202020204" pitchFamily="34" charset="0"/>
                <a:cs typeface="Arial" panose="020B0604020202020204" pitchFamily="34" charset="0"/>
              </a:rPr>
              <a:t>src</a:t>
            </a:r>
            <a:r>
              <a:rPr lang="en-US" sz="2800" b="0" i="0" dirty="0">
                <a:solidFill>
                  <a:srgbClr val="0000CD"/>
                </a:solidFill>
                <a:effectLst/>
                <a:latin typeface="Arial" panose="020B0604020202020204" pitchFamily="34" charset="0"/>
                <a:cs typeface="Arial" panose="020B0604020202020204" pitchFamily="34" charset="0"/>
              </a:rPr>
              <a:t>="</a:t>
            </a:r>
            <a:r>
              <a:rPr lang="en-US" sz="2800" b="0" i="1" dirty="0" err="1">
                <a:solidFill>
                  <a:srgbClr val="0000CD"/>
                </a:solidFill>
                <a:effectLst/>
                <a:latin typeface="Arial" panose="020B0604020202020204" pitchFamily="34" charset="0"/>
                <a:cs typeface="Arial" panose="020B0604020202020204" pitchFamily="34" charset="0"/>
              </a:rPr>
              <a:t>url</a:t>
            </a:r>
            <a:r>
              <a:rPr lang="en-US" sz="2800" b="0" i="0" dirty="0">
                <a:solidFill>
                  <a:srgbClr val="0000CD"/>
                </a:solidFill>
                <a:effectLst/>
                <a:latin typeface="Arial" panose="020B0604020202020204" pitchFamily="34" charset="0"/>
                <a:cs typeface="Arial" panose="020B0604020202020204" pitchFamily="34" charset="0"/>
              </a:rPr>
              <a:t>"</a:t>
            </a:r>
            <a:r>
              <a:rPr lang="en-US" sz="2800" b="0" i="0" dirty="0">
                <a:solidFill>
                  <a:srgbClr val="FF0000"/>
                </a:solidFill>
                <a:effectLst/>
                <a:latin typeface="Arial" panose="020B0604020202020204" pitchFamily="34" charset="0"/>
                <a:cs typeface="Arial" panose="020B0604020202020204" pitchFamily="34" charset="0"/>
              </a:rPr>
              <a:t> alt</a:t>
            </a:r>
            <a:r>
              <a:rPr lang="en-US" sz="2800" b="0" i="0" dirty="0">
                <a:solidFill>
                  <a:srgbClr val="0000CD"/>
                </a:solidFill>
                <a:effectLst/>
                <a:latin typeface="Arial" panose="020B0604020202020204" pitchFamily="34" charset="0"/>
                <a:cs typeface="Arial" panose="020B0604020202020204" pitchFamily="34" charset="0"/>
              </a:rPr>
              <a:t>="</a:t>
            </a:r>
            <a:r>
              <a:rPr lang="en-US" sz="2800" b="0" i="1" dirty="0" err="1">
                <a:solidFill>
                  <a:srgbClr val="0000CD"/>
                </a:solidFill>
                <a:effectLst/>
                <a:latin typeface="Arial" panose="020B0604020202020204" pitchFamily="34" charset="0"/>
                <a:cs typeface="Arial" panose="020B0604020202020204" pitchFamily="34" charset="0"/>
              </a:rPr>
              <a:t>alternatetext</a:t>
            </a:r>
            <a:r>
              <a:rPr lang="en-US" sz="2800" b="0" i="0" dirty="0">
                <a:solidFill>
                  <a:srgbClr val="0000CD"/>
                </a:solidFill>
                <a:effectLst/>
                <a:latin typeface="Arial" panose="020B0604020202020204" pitchFamily="34" charset="0"/>
                <a:cs typeface="Arial" panose="020B0604020202020204" pitchFamily="34" charset="0"/>
              </a:rPr>
              <a:t>"&gt;</a:t>
            </a:r>
            <a:endParaRPr lang="en-US" sz="280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6387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D9CDCD-DD67-752B-AFF9-153D182806A1}"/>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8A02C641-1353-3047-3025-C9889CF1C978}"/>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66E609D1-F8EF-3713-7028-C052C1407D81}"/>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FFE8FAB1-A902-EEE9-D6BC-DFC71313F62D}"/>
              </a:ext>
            </a:extLst>
          </p:cNvPr>
          <p:cNvSpPr txBox="1"/>
          <p:nvPr/>
        </p:nvSpPr>
        <p:spPr>
          <a:xfrm>
            <a:off x="712763" y="571501"/>
            <a:ext cx="11207262" cy="6286499"/>
          </a:xfrm>
          <a:prstGeom prst="rect">
            <a:avLst/>
          </a:prstGeom>
        </p:spPr>
        <p:txBody>
          <a:bodyPr vert="horz" wrap="square" lIns="91440" tIns="45720" rIns="91440" bIns="45720" rtlCol="0">
            <a:noAutofit/>
          </a:bodyPr>
          <a:lstStyle/>
          <a:p>
            <a:r>
              <a:rPr lang="en-US" sz="3200" b="1" i="0" dirty="0">
                <a:solidFill>
                  <a:srgbClr val="000000"/>
                </a:solidFill>
                <a:effectLst/>
                <a:latin typeface="Arial" panose="020B0604020202020204" pitchFamily="34" charset="0"/>
                <a:cs typeface="Arial" panose="020B0604020202020204" pitchFamily="34" charset="0"/>
              </a:rPr>
              <a:t>The </a:t>
            </a:r>
            <a:r>
              <a:rPr lang="en-US" sz="3200" b="1" i="0" dirty="0" err="1">
                <a:solidFill>
                  <a:srgbClr val="000000"/>
                </a:solidFill>
                <a:effectLst/>
                <a:latin typeface="Arial" panose="020B0604020202020204" pitchFamily="34" charset="0"/>
                <a:cs typeface="Arial" panose="020B0604020202020204" pitchFamily="34" charset="0"/>
              </a:rPr>
              <a:t>src</a:t>
            </a:r>
            <a:r>
              <a:rPr lang="en-US" sz="3200" b="1" i="0" dirty="0">
                <a:solidFill>
                  <a:srgbClr val="000000"/>
                </a:solidFill>
                <a:effectLst/>
                <a:latin typeface="Arial" panose="020B0604020202020204" pitchFamily="34" charset="0"/>
                <a:cs typeface="Arial" panose="020B0604020202020204" pitchFamily="34" charset="0"/>
              </a:rPr>
              <a:t> Attribute</a:t>
            </a:r>
          </a:p>
          <a:p>
            <a:pPr algn="l"/>
            <a:endParaRPr lang="en-US" sz="3200" b="1" i="0" dirty="0">
              <a:solidFill>
                <a:srgbClr val="000000"/>
              </a:solidFill>
              <a:effectLst/>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The required </a:t>
            </a:r>
            <a:r>
              <a:rPr lang="en-US" sz="2800" dirty="0" err="1">
                <a:latin typeface="Arial" panose="020B0604020202020204" pitchFamily="34" charset="0"/>
                <a:cs typeface="Arial" panose="020B0604020202020204" pitchFamily="34" charset="0"/>
              </a:rPr>
              <a:t>src</a:t>
            </a:r>
            <a:r>
              <a:rPr lang="en-US" sz="2800" dirty="0">
                <a:latin typeface="Arial" panose="020B0604020202020204" pitchFamily="34" charset="0"/>
                <a:cs typeface="Arial" panose="020B0604020202020204" pitchFamily="34" charset="0"/>
              </a:rPr>
              <a:t> attribute specifies the path (URL) to the image.</a:t>
            </a:r>
          </a:p>
          <a:p>
            <a:endParaRPr lang="en-US" sz="2800" dirty="0">
              <a:latin typeface="Arial" panose="020B0604020202020204" pitchFamily="34" charset="0"/>
              <a:cs typeface="Arial" panose="020B0604020202020204" pitchFamily="34" charset="0"/>
            </a:endParaRPr>
          </a:p>
          <a:p>
            <a:r>
              <a:rPr lang="en-US" sz="2800" b="1" dirty="0">
                <a:latin typeface="Arial" panose="020B0604020202020204" pitchFamily="34" charset="0"/>
                <a:cs typeface="Arial" panose="020B0604020202020204" pitchFamily="34" charset="0"/>
              </a:rPr>
              <a:t>Note: </a:t>
            </a:r>
            <a:r>
              <a:rPr lang="en-US" sz="2800" dirty="0">
                <a:latin typeface="Arial" panose="020B0604020202020204" pitchFamily="34" charset="0"/>
                <a:cs typeface="Arial" panose="020B0604020202020204" pitchFamily="34" charset="0"/>
              </a:rPr>
              <a:t>When a web page loads, it is the browser, at that moment, that gets the image from a web server and inserts it into the page. Therefore, make sure that the image actually stays in the same spot in relation to the web page, otherwise your visitors will get a broken link icon. The broken link icon and the alt text are shown if the browser cannot find the image.</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Example : </a:t>
            </a:r>
            <a:r>
              <a:rPr lang="en-US" sz="2800" b="0" i="0" dirty="0">
                <a:solidFill>
                  <a:srgbClr val="0000CD"/>
                </a:solidFill>
                <a:effectLst/>
                <a:latin typeface="Arial" panose="020B0604020202020204" pitchFamily="34" charset="0"/>
                <a:cs typeface="Arial" panose="020B0604020202020204" pitchFamily="34" charset="0"/>
              </a:rPr>
              <a:t>&lt;</a:t>
            </a:r>
            <a:r>
              <a:rPr lang="en-US" sz="2800" b="0" i="0" dirty="0" err="1">
                <a:solidFill>
                  <a:srgbClr val="A52A2A"/>
                </a:solidFill>
                <a:effectLst/>
                <a:latin typeface="Arial" panose="020B0604020202020204" pitchFamily="34" charset="0"/>
                <a:cs typeface="Arial" panose="020B0604020202020204" pitchFamily="34" charset="0"/>
              </a:rPr>
              <a:t>img</a:t>
            </a:r>
            <a:r>
              <a:rPr lang="en-US" sz="2800" b="0" i="0" dirty="0">
                <a:solidFill>
                  <a:srgbClr val="FF0000"/>
                </a:solidFill>
                <a:effectLst/>
                <a:latin typeface="Arial" panose="020B0604020202020204" pitchFamily="34" charset="0"/>
                <a:cs typeface="Arial" panose="020B0604020202020204" pitchFamily="34" charset="0"/>
              </a:rPr>
              <a:t> </a:t>
            </a:r>
            <a:r>
              <a:rPr lang="en-US" sz="2800" b="0" i="0" dirty="0" err="1">
                <a:solidFill>
                  <a:srgbClr val="FF0000"/>
                </a:solidFill>
                <a:effectLst/>
                <a:latin typeface="Arial" panose="020B0604020202020204" pitchFamily="34" charset="0"/>
                <a:cs typeface="Arial" panose="020B0604020202020204" pitchFamily="34" charset="0"/>
              </a:rPr>
              <a:t>src</a:t>
            </a:r>
            <a:r>
              <a:rPr lang="en-US" sz="2800" b="0" i="0" dirty="0">
                <a:solidFill>
                  <a:srgbClr val="0000CD"/>
                </a:solidFill>
                <a:effectLst/>
                <a:latin typeface="Arial" panose="020B0604020202020204" pitchFamily="34" charset="0"/>
                <a:cs typeface="Arial" panose="020B0604020202020204" pitchFamily="34" charset="0"/>
              </a:rPr>
              <a:t>="img_chania.jpg"</a:t>
            </a:r>
            <a:r>
              <a:rPr lang="en-US" sz="2800" b="0" i="0" dirty="0">
                <a:solidFill>
                  <a:srgbClr val="FF0000"/>
                </a:solidFill>
                <a:effectLst/>
                <a:latin typeface="Arial" panose="020B0604020202020204" pitchFamily="34" charset="0"/>
                <a:cs typeface="Arial" panose="020B0604020202020204" pitchFamily="34" charset="0"/>
              </a:rPr>
              <a:t> alt</a:t>
            </a:r>
            <a:r>
              <a:rPr lang="en-US" sz="2800" b="0" i="0" dirty="0">
                <a:solidFill>
                  <a:srgbClr val="0000CD"/>
                </a:solidFill>
                <a:effectLst/>
                <a:latin typeface="Arial" panose="020B0604020202020204" pitchFamily="34" charset="0"/>
                <a:cs typeface="Arial" panose="020B0604020202020204" pitchFamily="34" charset="0"/>
              </a:rPr>
              <a:t>="Flowers in Chania"&gt;</a:t>
            </a: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4087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A1221-46E3-50FE-D03B-FB0437C78A59}"/>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A0BFA7CE-A5AC-F8C7-B9F9-B7735866F079}"/>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E28D32F4-7ADD-492E-9B0E-4014D8F7A946}"/>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F3936807-956A-C5B2-1DA1-6683C22380F0}"/>
              </a:ext>
            </a:extLst>
          </p:cNvPr>
          <p:cNvSpPr txBox="1"/>
          <p:nvPr/>
        </p:nvSpPr>
        <p:spPr>
          <a:xfrm>
            <a:off x="656492" y="690196"/>
            <a:ext cx="11207262" cy="6286499"/>
          </a:xfrm>
          <a:prstGeom prst="rect">
            <a:avLst/>
          </a:prstGeom>
        </p:spPr>
        <p:txBody>
          <a:bodyPr vert="horz" wrap="square" lIns="91440" tIns="45720" rIns="91440" bIns="45720" rtlCol="0">
            <a:noAutofit/>
          </a:bodyPr>
          <a:lstStyle/>
          <a:p>
            <a:r>
              <a:rPr lang="en-US" sz="3200" b="1" i="0" dirty="0">
                <a:solidFill>
                  <a:srgbClr val="000000"/>
                </a:solidFill>
                <a:effectLst/>
                <a:latin typeface="Arial" panose="020B0604020202020204" pitchFamily="34" charset="0"/>
                <a:cs typeface="Arial" panose="020B0604020202020204" pitchFamily="34" charset="0"/>
              </a:rPr>
              <a:t>The alt Attribute</a:t>
            </a:r>
          </a:p>
          <a:p>
            <a:pPr algn="l"/>
            <a:endParaRPr lang="en-US" sz="3200" b="1" i="0" dirty="0">
              <a:solidFill>
                <a:srgbClr val="000000"/>
              </a:solidFill>
              <a:effectLst/>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The required alt attribute provides an alternate text for an image, if the user for some reason cannot view it (because of slow connection, an error in the </a:t>
            </a:r>
            <a:r>
              <a:rPr lang="en-US" sz="2800" dirty="0" err="1">
                <a:latin typeface="Arial" panose="020B0604020202020204" pitchFamily="34" charset="0"/>
                <a:cs typeface="Arial" panose="020B0604020202020204" pitchFamily="34" charset="0"/>
              </a:rPr>
              <a:t>src</a:t>
            </a:r>
            <a:r>
              <a:rPr lang="en-US" sz="2800" dirty="0">
                <a:latin typeface="Arial" panose="020B0604020202020204" pitchFamily="34" charset="0"/>
                <a:cs typeface="Arial" panose="020B0604020202020204" pitchFamily="34" charset="0"/>
              </a:rPr>
              <a:t> attribute, or if the user uses a screen reader).</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Example : </a:t>
            </a:r>
            <a:r>
              <a:rPr lang="en-US" sz="2800" b="0" i="0" dirty="0">
                <a:solidFill>
                  <a:srgbClr val="0000CD"/>
                </a:solidFill>
                <a:effectLst/>
                <a:latin typeface="Arial" panose="020B0604020202020204" pitchFamily="34" charset="0"/>
                <a:cs typeface="Arial" panose="020B0604020202020204" pitchFamily="34" charset="0"/>
              </a:rPr>
              <a:t>&lt;</a:t>
            </a:r>
            <a:r>
              <a:rPr lang="en-US" sz="2800" b="0" i="0" dirty="0" err="1">
                <a:solidFill>
                  <a:srgbClr val="A52A2A"/>
                </a:solidFill>
                <a:effectLst/>
                <a:latin typeface="Arial" panose="020B0604020202020204" pitchFamily="34" charset="0"/>
                <a:cs typeface="Arial" panose="020B0604020202020204" pitchFamily="34" charset="0"/>
              </a:rPr>
              <a:t>img</a:t>
            </a:r>
            <a:r>
              <a:rPr lang="en-US" sz="2800" b="0" i="0" dirty="0">
                <a:solidFill>
                  <a:srgbClr val="FF0000"/>
                </a:solidFill>
                <a:effectLst/>
                <a:latin typeface="Arial" panose="020B0604020202020204" pitchFamily="34" charset="0"/>
                <a:cs typeface="Arial" panose="020B0604020202020204" pitchFamily="34" charset="0"/>
              </a:rPr>
              <a:t> </a:t>
            </a:r>
            <a:r>
              <a:rPr lang="en-US" sz="2800" b="0" i="0" dirty="0" err="1">
                <a:solidFill>
                  <a:srgbClr val="FF0000"/>
                </a:solidFill>
                <a:effectLst/>
                <a:latin typeface="Arial" panose="020B0604020202020204" pitchFamily="34" charset="0"/>
                <a:cs typeface="Arial" panose="020B0604020202020204" pitchFamily="34" charset="0"/>
              </a:rPr>
              <a:t>src</a:t>
            </a:r>
            <a:r>
              <a:rPr lang="en-US" sz="2800" b="0" i="0" dirty="0">
                <a:solidFill>
                  <a:srgbClr val="0000CD"/>
                </a:solidFill>
                <a:effectLst/>
                <a:latin typeface="Arial" panose="020B0604020202020204" pitchFamily="34" charset="0"/>
                <a:cs typeface="Arial" panose="020B0604020202020204" pitchFamily="34" charset="0"/>
              </a:rPr>
              <a:t>="img_chania.jpg"</a:t>
            </a:r>
            <a:r>
              <a:rPr lang="en-US" sz="2800" b="0" i="0" dirty="0">
                <a:solidFill>
                  <a:srgbClr val="FF0000"/>
                </a:solidFill>
                <a:effectLst/>
                <a:latin typeface="Arial" panose="020B0604020202020204" pitchFamily="34" charset="0"/>
                <a:cs typeface="Arial" panose="020B0604020202020204" pitchFamily="34" charset="0"/>
              </a:rPr>
              <a:t> alt</a:t>
            </a:r>
            <a:r>
              <a:rPr lang="en-US" sz="2800" b="0" i="0" dirty="0">
                <a:solidFill>
                  <a:srgbClr val="0000CD"/>
                </a:solidFill>
                <a:effectLst/>
                <a:latin typeface="Arial" panose="020B0604020202020204" pitchFamily="34" charset="0"/>
                <a:cs typeface="Arial" panose="020B0604020202020204" pitchFamily="34" charset="0"/>
              </a:rPr>
              <a:t>="Flowers in Chania"&gt;</a:t>
            </a:r>
          </a:p>
          <a:p>
            <a:endParaRPr lang="en-US" sz="2800" dirty="0">
              <a:solidFill>
                <a:srgbClr val="0000CD"/>
              </a:solidFill>
              <a:latin typeface="Arial" panose="020B0604020202020204" pitchFamily="34" charset="0"/>
              <a:cs typeface="Arial" panose="020B0604020202020204" pitchFamily="34" charset="0"/>
            </a:endParaRPr>
          </a:p>
          <a:p>
            <a:r>
              <a:rPr lang="en-US" sz="2800" dirty="0">
                <a:solidFill>
                  <a:srgbClr val="0000CD"/>
                </a:solidFill>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If a browser cannot find an image, it will display the value of the alt attribute: </a:t>
            </a:r>
          </a:p>
        </p:txBody>
      </p:sp>
    </p:spTree>
    <p:extLst>
      <p:ext uri="{BB962C8B-B14F-4D97-AF65-F5344CB8AC3E}">
        <p14:creationId xmlns:p14="http://schemas.microsoft.com/office/powerpoint/2010/main" val="1719873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568CA-1E8F-EF02-F6F0-B59CBF408A00}"/>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26EC1EC2-2D6F-5573-12B7-D556EFDC6BF4}"/>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D63EEB1F-5A9E-E5D5-97B8-B30F4766B72F}"/>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9F75ADC7-AC5C-DB79-ACFC-92ABC2BD2513}"/>
              </a:ext>
            </a:extLst>
          </p:cNvPr>
          <p:cNvSpPr txBox="1"/>
          <p:nvPr/>
        </p:nvSpPr>
        <p:spPr>
          <a:xfrm>
            <a:off x="656492" y="690196"/>
            <a:ext cx="11207262" cy="6286499"/>
          </a:xfrm>
          <a:prstGeom prst="rect">
            <a:avLst/>
          </a:prstGeom>
        </p:spPr>
        <p:txBody>
          <a:bodyPr vert="horz" wrap="square" lIns="91440" tIns="45720" rIns="91440" bIns="45720" rtlCol="0">
            <a:noAutofit/>
          </a:bodyPr>
          <a:lstStyle/>
          <a:p>
            <a:r>
              <a:rPr lang="en-US" sz="3200" b="1" i="0" dirty="0">
                <a:solidFill>
                  <a:srgbClr val="000000"/>
                </a:solidFill>
                <a:effectLst/>
                <a:latin typeface="Arial" panose="020B0604020202020204" pitchFamily="34" charset="0"/>
                <a:cs typeface="Arial" panose="020B0604020202020204" pitchFamily="34" charset="0"/>
              </a:rPr>
              <a:t>Image Size - Width and Height</a:t>
            </a:r>
          </a:p>
          <a:p>
            <a:pPr algn="l"/>
            <a:endParaRPr lang="en-US" sz="3200" b="1" i="0" dirty="0">
              <a:solidFill>
                <a:srgbClr val="000000"/>
              </a:solidFill>
              <a:effectLst/>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You can use the style attribute to specify the width and height of an image.</a:t>
            </a:r>
          </a:p>
          <a:p>
            <a:endParaRPr lang="en-US" sz="2800"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Example :  </a:t>
            </a:r>
            <a:r>
              <a:rPr lang="en-US" sz="2800" b="0" i="0" dirty="0">
                <a:solidFill>
                  <a:srgbClr val="0000CD"/>
                </a:solidFill>
                <a:effectLst/>
                <a:latin typeface="Arial" panose="020B0604020202020204" pitchFamily="34" charset="0"/>
                <a:cs typeface="Arial" panose="020B0604020202020204" pitchFamily="34" charset="0"/>
              </a:rPr>
              <a:t>&lt;</a:t>
            </a:r>
            <a:r>
              <a:rPr lang="en-US" sz="2800" b="0" i="0" dirty="0" err="1">
                <a:solidFill>
                  <a:srgbClr val="A52A2A"/>
                </a:solidFill>
                <a:effectLst/>
                <a:latin typeface="Arial" panose="020B0604020202020204" pitchFamily="34" charset="0"/>
                <a:cs typeface="Arial" panose="020B0604020202020204" pitchFamily="34" charset="0"/>
              </a:rPr>
              <a:t>img</a:t>
            </a:r>
            <a:r>
              <a:rPr lang="en-US" sz="2800" b="0" i="0" dirty="0">
                <a:solidFill>
                  <a:srgbClr val="FF0000"/>
                </a:solidFill>
                <a:effectLst/>
                <a:latin typeface="Arial" panose="020B0604020202020204" pitchFamily="34" charset="0"/>
                <a:cs typeface="Arial" panose="020B0604020202020204" pitchFamily="34" charset="0"/>
              </a:rPr>
              <a:t> </a:t>
            </a:r>
            <a:r>
              <a:rPr lang="en-US" sz="2800" b="0" i="0" dirty="0" err="1">
                <a:solidFill>
                  <a:srgbClr val="FF0000"/>
                </a:solidFill>
                <a:effectLst/>
                <a:latin typeface="Arial" panose="020B0604020202020204" pitchFamily="34" charset="0"/>
                <a:cs typeface="Arial" panose="020B0604020202020204" pitchFamily="34" charset="0"/>
              </a:rPr>
              <a:t>src</a:t>
            </a:r>
            <a:r>
              <a:rPr lang="en-US" sz="2800" b="0" i="0" dirty="0">
                <a:solidFill>
                  <a:srgbClr val="0000CD"/>
                </a:solidFill>
                <a:effectLst/>
                <a:latin typeface="Arial" panose="020B0604020202020204" pitchFamily="34" charset="0"/>
                <a:cs typeface="Arial" panose="020B0604020202020204" pitchFamily="34" charset="0"/>
              </a:rPr>
              <a:t>="img_girl.jpg"</a:t>
            </a:r>
            <a:r>
              <a:rPr lang="en-US" sz="2800" b="0" i="0" dirty="0">
                <a:solidFill>
                  <a:srgbClr val="FF0000"/>
                </a:solidFill>
                <a:effectLst/>
                <a:latin typeface="Arial" panose="020B0604020202020204" pitchFamily="34" charset="0"/>
                <a:cs typeface="Arial" panose="020B0604020202020204" pitchFamily="34" charset="0"/>
              </a:rPr>
              <a:t> alt</a:t>
            </a:r>
            <a:r>
              <a:rPr lang="en-US" sz="2800" b="0" i="0" dirty="0">
                <a:solidFill>
                  <a:srgbClr val="0000CD"/>
                </a:solidFill>
                <a:effectLst/>
                <a:latin typeface="Arial" panose="020B0604020202020204" pitchFamily="34" charset="0"/>
                <a:cs typeface="Arial" panose="020B0604020202020204" pitchFamily="34" charset="0"/>
              </a:rPr>
              <a:t>="Girl in a jacket"</a:t>
            </a:r>
            <a:r>
              <a:rPr lang="en-US" sz="2800" b="0" i="0" dirty="0">
                <a:solidFill>
                  <a:srgbClr val="FF0000"/>
                </a:solidFill>
                <a:effectLst/>
                <a:latin typeface="Arial" panose="020B0604020202020204" pitchFamily="34" charset="0"/>
                <a:cs typeface="Arial" panose="020B0604020202020204" pitchFamily="34" charset="0"/>
              </a:rPr>
              <a:t> style</a:t>
            </a:r>
            <a:r>
              <a:rPr lang="en-US" sz="2800" b="0" i="0" dirty="0">
                <a:solidFill>
                  <a:srgbClr val="0000CD"/>
                </a:solidFill>
                <a:effectLst/>
                <a:latin typeface="Arial" panose="020B0604020202020204" pitchFamily="34" charset="0"/>
                <a:cs typeface="Arial" panose="020B0604020202020204" pitchFamily="34" charset="0"/>
              </a:rPr>
              <a:t>="width:500px;height:600px;"&gt;</a:t>
            </a:r>
          </a:p>
          <a:p>
            <a:endParaRPr lang="en-US" sz="2800" dirty="0">
              <a:solidFill>
                <a:srgbClr val="0000CD"/>
              </a:solidFill>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a:t>
            </a:r>
            <a:r>
              <a:rPr lang="en-US" sz="2800" dirty="0">
                <a:solidFill>
                  <a:srgbClr val="0000CD"/>
                </a:solidFill>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The width and height attributes always define the width and height of the image in pixels.</a:t>
            </a: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1694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A9843-58C7-B7A4-656A-0F16322756C7}"/>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94C41565-1F19-F05C-F0A5-A2F55603BB1C}"/>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7CCFBB19-2469-AFC2-135D-3508EE8EF1F2}"/>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227D7327-A885-2CE4-58AE-561D71546151}"/>
              </a:ext>
            </a:extLst>
          </p:cNvPr>
          <p:cNvSpPr txBox="1"/>
          <p:nvPr/>
        </p:nvSpPr>
        <p:spPr>
          <a:xfrm>
            <a:off x="600222" y="285750"/>
            <a:ext cx="11207262" cy="6286499"/>
          </a:xfrm>
          <a:prstGeom prst="rect">
            <a:avLst/>
          </a:prstGeom>
        </p:spPr>
        <p:txBody>
          <a:bodyPr vert="horz" wrap="square" lIns="91440" tIns="45720" rIns="91440" bIns="45720" rtlCol="0">
            <a:noAutofit/>
          </a:bodyPr>
          <a:lstStyle/>
          <a:p>
            <a:r>
              <a:rPr lang="en-US" sz="3200" b="1" i="0" dirty="0">
                <a:solidFill>
                  <a:srgbClr val="000000"/>
                </a:solidFill>
                <a:effectLst/>
                <a:latin typeface="Arial" panose="020B0604020202020204" pitchFamily="34" charset="0"/>
                <a:cs typeface="Arial" panose="020B0604020202020204" pitchFamily="34" charset="0"/>
              </a:rPr>
              <a:t>Common Image Formats</a:t>
            </a:r>
          </a:p>
          <a:p>
            <a:endParaRPr lang="en-US" sz="3200" b="1" i="0" dirty="0">
              <a:solidFill>
                <a:srgbClr val="000000"/>
              </a:solidFill>
              <a:effectLst/>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Here are the most common image file types, which are supported in all browsers (Chrome, Edge, Firefox, Safari, Opera):</a:t>
            </a:r>
          </a:p>
          <a:p>
            <a:endParaRPr lang="en-US" sz="2800" dirty="0">
              <a:latin typeface="Arial" panose="020B0604020202020204" pitchFamily="34" charset="0"/>
              <a:cs typeface="Arial" panose="020B0604020202020204" pitchFamily="34" charset="0"/>
            </a:endParaRPr>
          </a:p>
        </p:txBody>
      </p:sp>
      <p:graphicFrame>
        <p:nvGraphicFramePr>
          <p:cNvPr id="2" name="Table 1">
            <a:extLst>
              <a:ext uri="{FF2B5EF4-FFF2-40B4-BE49-F238E27FC236}">
                <a16:creationId xmlns:a16="http://schemas.microsoft.com/office/drawing/2014/main" id="{409BCD3D-A29F-F07A-12D3-9AE9D0612A12}"/>
              </a:ext>
            </a:extLst>
          </p:cNvPr>
          <p:cNvGraphicFramePr>
            <a:graphicFrameLocks noGrp="1"/>
          </p:cNvGraphicFramePr>
          <p:nvPr>
            <p:extLst>
              <p:ext uri="{D42A27DB-BD31-4B8C-83A1-F6EECF244321}">
                <p14:modId xmlns:p14="http://schemas.microsoft.com/office/powerpoint/2010/main" val="2805813808"/>
              </p:ext>
            </p:extLst>
          </p:nvPr>
        </p:nvGraphicFramePr>
        <p:xfrm>
          <a:off x="731520" y="2363578"/>
          <a:ext cx="10860258" cy="4208671"/>
        </p:xfrm>
        <a:graphic>
          <a:graphicData uri="http://schemas.openxmlformats.org/drawingml/2006/table">
            <a:tbl>
              <a:tblPr/>
              <a:tblGrid>
                <a:gridCol w="3620086">
                  <a:extLst>
                    <a:ext uri="{9D8B030D-6E8A-4147-A177-3AD203B41FA5}">
                      <a16:colId xmlns:a16="http://schemas.microsoft.com/office/drawing/2014/main" val="2341565542"/>
                    </a:ext>
                  </a:extLst>
                </a:gridCol>
                <a:gridCol w="3620086">
                  <a:extLst>
                    <a:ext uri="{9D8B030D-6E8A-4147-A177-3AD203B41FA5}">
                      <a16:colId xmlns:a16="http://schemas.microsoft.com/office/drawing/2014/main" val="79623430"/>
                    </a:ext>
                  </a:extLst>
                </a:gridCol>
                <a:gridCol w="3620086">
                  <a:extLst>
                    <a:ext uri="{9D8B030D-6E8A-4147-A177-3AD203B41FA5}">
                      <a16:colId xmlns:a16="http://schemas.microsoft.com/office/drawing/2014/main" val="2465491546"/>
                    </a:ext>
                  </a:extLst>
                </a:gridCol>
              </a:tblGrid>
              <a:tr h="507943">
                <a:tc>
                  <a:txBody>
                    <a:bodyPr/>
                    <a:lstStyle/>
                    <a:p>
                      <a:pPr algn="l" fontAlgn="t"/>
                      <a:r>
                        <a:rPr lang="en-US" sz="2000" b="1" dirty="0">
                          <a:effectLst/>
                          <a:latin typeface="Arial" panose="020B0604020202020204" pitchFamily="34" charset="0"/>
                          <a:cs typeface="Arial" panose="020B0604020202020204" pitchFamily="34" charset="0"/>
                        </a:rPr>
                        <a:t>Abbreviation</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b="1" dirty="0">
                          <a:effectLst/>
                          <a:latin typeface="Arial" panose="020B0604020202020204" pitchFamily="34" charset="0"/>
                          <a:cs typeface="Arial" panose="020B0604020202020204" pitchFamily="34" charset="0"/>
                        </a:rPr>
                        <a:t>File Format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b="1" dirty="0">
                          <a:effectLst/>
                          <a:latin typeface="Arial" panose="020B0604020202020204" pitchFamily="34" charset="0"/>
                          <a:cs typeface="Arial" panose="020B0604020202020204" pitchFamily="34" charset="0"/>
                        </a:rPr>
                        <a:t>File Extension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924681729"/>
                  </a:ext>
                </a:extLst>
              </a:tr>
              <a:tr h="834478">
                <a:tc>
                  <a:txBody>
                    <a:bodyPr/>
                    <a:lstStyle/>
                    <a:p>
                      <a:pPr algn="l" fontAlgn="t"/>
                      <a:r>
                        <a:rPr lang="en-US" sz="2000">
                          <a:effectLst/>
                          <a:latin typeface="Arial" panose="020B0604020202020204" pitchFamily="34" charset="0"/>
                          <a:cs typeface="Arial" panose="020B0604020202020204" pitchFamily="34" charset="0"/>
                        </a:rPr>
                        <a:t>APNG</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latin typeface="Arial" panose="020B0604020202020204" pitchFamily="34" charset="0"/>
                          <a:cs typeface="Arial" panose="020B0604020202020204" pitchFamily="34" charset="0"/>
                        </a:rPr>
                        <a:t>Animated Portable Network Graphics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latin typeface="Arial" panose="020B0604020202020204" pitchFamily="34" charset="0"/>
                          <a:cs typeface="Arial" panose="020B0604020202020204" pitchFamily="34" charset="0"/>
                        </a:rPr>
                        <a:t>.apng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081530204"/>
                  </a:ext>
                </a:extLst>
              </a:tr>
              <a:tr h="507943">
                <a:tc>
                  <a:txBody>
                    <a:bodyPr/>
                    <a:lstStyle/>
                    <a:p>
                      <a:pPr algn="l" fontAlgn="t"/>
                      <a:r>
                        <a:rPr lang="en-US" sz="2000" dirty="0">
                          <a:effectLst/>
                          <a:latin typeface="Arial" panose="020B0604020202020204" pitchFamily="34" charset="0"/>
                          <a:cs typeface="Arial" panose="020B0604020202020204" pitchFamily="34" charset="0"/>
                        </a:rPr>
                        <a:t>GIF</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latin typeface="Arial" panose="020B0604020202020204" pitchFamily="34" charset="0"/>
                          <a:cs typeface="Arial" panose="020B0604020202020204" pitchFamily="34" charset="0"/>
                        </a:rPr>
                        <a:t>Graphics Interchange Format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latin typeface="Arial" panose="020B0604020202020204" pitchFamily="34" charset="0"/>
                          <a:cs typeface="Arial" panose="020B0604020202020204" pitchFamily="34" charset="0"/>
                        </a:rPr>
                        <a:t>.gif</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16777248"/>
                  </a:ext>
                </a:extLst>
              </a:tr>
              <a:tr h="507943">
                <a:tc>
                  <a:txBody>
                    <a:bodyPr/>
                    <a:lstStyle/>
                    <a:p>
                      <a:pPr algn="l" fontAlgn="t"/>
                      <a:r>
                        <a:rPr lang="en-US" sz="2000">
                          <a:effectLst/>
                          <a:latin typeface="Arial" panose="020B0604020202020204" pitchFamily="34" charset="0"/>
                          <a:cs typeface="Arial" panose="020B0604020202020204" pitchFamily="34" charset="0"/>
                        </a:rPr>
                        <a:t>ICO</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latin typeface="Arial" panose="020B0604020202020204" pitchFamily="34" charset="0"/>
                          <a:cs typeface="Arial" panose="020B0604020202020204" pitchFamily="34" charset="0"/>
                        </a:rPr>
                        <a:t>Microsoft Icon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latin typeface="Arial" panose="020B0604020202020204" pitchFamily="34" charset="0"/>
                          <a:cs typeface="Arial" panose="020B0604020202020204" pitchFamily="34" charset="0"/>
                        </a:rPr>
                        <a:t>.ico, .cur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785141011"/>
                  </a:ext>
                </a:extLst>
              </a:tr>
              <a:tr h="834478">
                <a:tc>
                  <a:txBody>
                    <a:bodyPr/>
                    <a:lstStyle/>
                    <a:p>
                      <a:pPr algn="l" fontAlgn="t"/>
                      <a:r>
                        <a:rPr lang="en-US" sz="2000">
                          <a:effectLst/>
                          <a:latin typeface="Arial" panose="020B0604020202020204" pitchFamily="34" charset="0"/>
                          <a:cs typeface="Arial" panose="020B0604020202020204" pitchFamily="34" charset="0"/>
                        </a:rPr>
                        <a:t>JPEG</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latin typeface="Arial" panose="020B0604020202020204" pitchFamily="34" charset="0"/>
                          <a:cs typeface="Arial" panose="020B0604020202020204" pitchFamily="34" charset="0"/>
                        </a:rPr>
                        <a:t>Joint Photographic Expert Group image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latin typeface="Arial" panose="020B0604020202020204" pitchFamily="34" charset="0"/>
                          <a:cs typeface="Arial" panose="020B0604020202020204" pitchFamily="34" charset="0"/>
                        </a:rPr>
                        <a:t>.jpg, .jpeg, .jfif, .pjpeg, .pjp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58337843"/>
                  </a:ext>
                </a:extLst>
              </a:tr>
              <a:tr h="507943">
                <a:tc>
                  <a:txBody>
                    <a:bodyPr/>
                    <a:lstStyle/>
                    <a:p>
                      <a:pPr algn="l" fontAlgn="t"/>
                      <a:r>
                        <a:rPr lang="en-US" sz="2000">
                          <a:effectLst/>
                          <a:latin typeface="Arial" panose="020B0604020202020204" pitchFamily="34" charset="0"/>
                          <a:cs typeface="Arial" panose="020B0604020202020204" pitchFamily="34" charset="0"/>
                        </a:rPr>
                        <a:t>PNG</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latin typeface="Arial" panose="020B0604020202020204" pitchFamily="34" charset="0"/>
                          <a:cs typeface="Arial" panose="020B0604020202020204" pitchFamily="34" charset="0"/>
                        </a:rPr>
                        <a:t>Portable Network Graphics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latin typeface="Arial" panose="020B0604020202020204" pitchFamily="34" charset="0"/>
                          <a:cs typeface="Arial" panose="020B0604020202020204" pitchFamily="34" charset="0"/>
                        </a:rPr>
                        <a:t>.png</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521443587"/>
                  </a:ext>
                </a:extLst>
              </a:tr>
              <a:tr h="507943">
                <a:tc>
                  <a:txBody>
                    <a:bodyPr/>
                    <a:lstStyle/>
                    <a:p>
                      <a:pPr algn="l" fontAlgn="t"/>
                      <a:r>
                        <a:rPr lang="en-US" sz="2000">
                          <a:effectLst/>
                          <a:latin typeface="Arial" panose="020B0604020202020204" pitchFamily="34" charset="0"/>
                          <a:cs typeface="Arial" panose="020B0604020202020204" pitchFamily="34" charset="0"/>
                        </a:rPr>
                        <a:t>SVG</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a:effectLst/>
                          <a:latin typeface="Arial" panose="020B0604020202020204" pitchFamily="34" charset="0"/>
                          <a:cs typeface="Arial" panose="020B0604020202020204" pitchFamily="34" charset="0"/>
                        </a:rPr>
                        <a:t>Scalable Vector Graphics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dirty="0">
                          <a:effectLst/>
                          <a:latin typeface="Arial" panose="020B0604020202020204" pitchFamily="34" charset="0"/>
                          <a:cs typeface="Arial" panose="020B0604020202020204" pitchFamily="34" charset="0"/>
                        </a:rPr>
                        <a:t>.</a:t>
                      </a:r>
                      <a:r>
                        <a:rPr lang="en-US" sz="2000" dirty="0" err="1">
                          <a:effectLst/>
                          <a:latin typeface="Arial" panose="020B0604020202020204" pitchFamily="34" charset="0"/>
                          <a:cs typeface="Arial" panose="020B0604020202020204" pitchFamily="34" charset="0"/>
                        </a:rPr>
                        <a:t>svg</a:t>
                      </a:r>
                      <a:endParaRPr lang="en-US" sz="2000" dirty="0">
                        <a:effectLst/>
                        <a:latin typeface="Arial" panose="020B0604020202020204" pitchFamily="34" charset="0"/>
                        <a:cs typeface="Arial" panose="020B0604020202020204" pitchFamily="34" charset="0"/>
                      </a:endParaRP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371514370"/>
                  </a:ext>
                </a:extLst>
              </a:tr>
            </a:tbl>
          </a:graphicData>
        </a:graphic>
      </p:graphicFrame>
    </p:spTree>
    <p:extLst>
      <p:ext uri="{BB962C8B-B14F-4D97-AF65-F5344CB8AC3E}">
        <p14:creationId xmlns:p14="http://schemas.microsoft.com/office/powerpoint/2010/main" val="370643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9C0D9-7D5D-5779-709B-A1B47B9FE238}"/>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A8AFC260-8E9D-6EC8-ADB5-5454999853EF}"/>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08DCF14-82F3-5E98-E74C-288BC04D0313}"/>
              </a:ext>
            </a:extLst>
          </p:cNvPr>
          <p:cNvSpPr>
            <a:spLocks noGrp="1"/>
          </p:cNvSpPr>
          <p:nvPr>
            <p:ph type="title"/>
          </p:nvPr>
        </p:nvSpPr>
        <p:spPr>
          <a:xfrm>
            <a:off x="604434" y="2481189"/>
            <a:ext cx="10983132" cy="1895622"/>
          </a:xfrm>
        </p:spPr>
        <p:txBody>
          <a:bodyPr>
            <a:normAutofit/>
          </a:bodyPr>
          <a:lstStyle/>
          <a:p>
            <a:pPr algn="ctr"/>
            <a:r>
              <a:rPr lang="en-US" sz="6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pitchFamily="34" charset="0"/>
              </a:rPr>
              <a:t>TABLES</a:t>
            </a:r>
          </a:p>
        </p:txBody>
      </p:sp>
    </p:spTree>
    <p:extLst>
      <p:ext uri="{BB962C8B-B14F-4D97-AF65-F5344CB8AC3E}">
        <p14:creationId xmlns:p14="http://schemas.microsoft.com/office/powerpoint/2010/main" val="31564377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D3B4F-F728-56B2-B0CB-F0B753BA1138}"/>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311C4797-52BD-9FBA-F728-29A8DD1BE718}"/>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D5D8053E-6D34-F7EE-647F-1FF3C7AFA29B}"/>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337896D6-2668-4198-4398-D0C34043799C}"/>
              </a:ext>
            </a:extLst>
          </p:cNvPr>
          <p:cNvSpPr txBox="1"/>
          <p:nvPr/>
        </p:nvSpPr>
        <p:spPr>
          <a:xfrm>
            <a:off x="656492" y="436099"/>
            <a:ext cx="11207262" cy="6421902"/>
          </a:xfrm>
          <a:prstGeom prst="rect">
            <a:avLst/>
          </a:prstGeom>
        </p:spPr>
        <p:txBody>
          <a:bodyPr vert="horz" wrap="square" lIns="91440" tIns="45720" rIns="91440" bIns="45720" rtlCol="0">
            <a:noAutofit/>
          </a:bodyPr>
          <a:lstStyle/>
          <a:p>
            <a:pPr algn="l"/>
            <a:r>
              <a:rPr lang="en-US" sz="3200" b="1" i="0" dirty="0">
                <a:solidFill>
                  <a:srgbClr val="000000"/>
                </a:solidFill>
                <a:effectLst/>
                <a:latin typeface="Arial" panose="020B0604020202020204" pitchFamily="34" charset="0"/>
                <a:cs typeface="Arial" panose="020B0604020202020204" pitchFamily="34" charset="0"/>
              </a:rPr>
              <a:t>HTML Tables</a:t>
            </a:r>
          </a:p>
          <a:p>
            <a:pPr marL="457200" indent="-457200">
              <a:buFontTx/>
              <a:buChar char="-"/>
            </a:pPr>
            <a:r>
              <a:rPr lang="en-US" sz="2800" b="0" i="0" dirty="0">
                <a:solidFill>
                  <a:srgbClr val="000000"/>
                </a:solidFill>
                <a:effectLst/>
                <a:latin typeface="Arial" panose="020B0604020202020204" pitchFamily="34" charset="0"/>
                <a:cs typeface="Arial" panose="020B0604020202020204" pitchFamily="34" charset="0"/>
              </a:rPr>
              <a:t>HTML tables allow web developers to arrange data into rows and columns.</a:t>
            </a:r>
          </a:p>
          <a:p>
            <a:r>
              <a:rPr lang="en-US" sz="2800" dirty="0">
                <a:solidFill>
                  <a:srgbClr val="000000"/>
                </a:solidFill>
                <a:latin typeface="Arial" panose="020B0604020202020204" pitchFamily="34" charset="0"/>
                <a:cs typeface="Arial" panose="020B0604020202020204" pitchFamily="34" charset="0"/>
              </a:rPr>
              <a:t>Example :</a:t>
            </a:r>
          </a:p>
          <a:p>
            <a:pPr lvl="1"/>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table</a:t>
            </a:r>
            <a:r>
              <a:rPr lang="en-US" sz="2000" b="0" i="0" dirty="0">
                <a:solidFill>
                  <a:srgbClr val="0000CD"/>
                </a:solidFill>
                <a:effectLst/>
                <a:latin typeface="Arial" panose="020B0604020202020204" pitchFamily="34" charset="0"/>
                <a:cs typeface="Arial" panose="020B0604020202020204" pitchFamily="34" charset="0"/>
              </a:rPr>
              <a:t>&gt;</a:t>
            </a:r>
            <a:br>
              <a:rPr lang="en-US" sz="2000" dirty="0">
                <a:latin typeface="Arial" panose="020B0604020202020204" pitchFamily="34" charset="0"/>
                <a:cs typeface="Arial" panose="020B0604020202020204" pitchFamily="34" charset="0"/>
              </a:rPr>
            </a:b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tr</a:t>
            </a:r>
            <a:r>
              <a:rPr lang="en-US" sz="2000" b="0" i="0" dirty="0">
                <a:solidFill>
                  <a:srgbClr val="0000CD"/>
                </a:solidFill>
                <a:effectLst/>
                <a:latin typeface="Arial" panose="020B0604020202020204" pitchFamily="34" charset="0"/>
                <a:cs typeface="Arial" panose="020B0604020202020204" pitchFamily="34" charset="0"/>
              </a:rPr>
              <a:t>&gt;</a:t>
            </a:r>
            <a:br>
              <a:rPr lang="en-US" sz="2000" dirty="0">
                <a:latin typeface="Arial" panose="020B0604020202020204" pitchFamily="34" charset="0"/>
                <a:cs typeface="Arial" panose="020B0604020202020204" pitchFamily="34" charset="0"/>
              </a:rPr>
            </a:b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err="1">
                <a:solidFill>
                  <a:srgbClr val="A52A2A"/>
                </a:solidFill>
                <a:effectLst/>
                <a:latin typeface="Arial" panose="020B0604020202020204" pitchFamily="34" charset="0"/>
                <a:cs typeface="Arial" panose="020B0604020202020204" pitchFamily="34" charset="0"/>
              </a:rPr>
              <a:t>th</a:t>
            </a:r>
            <a:r>
              <a:rPr lang="en-US" sz="2000" b="0" i="0" dirty="0">
                <a:solidFill>
                  <a:srgbClr val="0000CD"/>
                </a:solidFill>
                <a:effectLst/>
                <a:latin typeface="Arial" panose="020B0604020202020204" pitchFamily="34" charset="0"/>
                <a:cs typeface="Arial" panose="020B0604020202020204" pitchFamily="34" charset="0"/>
              </a:rPr>
              <a:t>&gt;</a:t>
            </a:r>
            <a:r>
              <a:rPr lang="en-US" sz="2000" b="0" i="0" dirty="0">
                <a:solidFill>
                  <a:srgbClr val="000000"/>
                </a:solidFill>
                <a:effectLst/>
                <a:latin typeface="Arial" panose="020B0604020202020204" pitchFamily="34" charset="0"/>
                <a:cs typeface="Arial" panose="020B0604020202020204" pitchFamily="34" charset="0"/>
              </a:rPr>
              <a:t>Company</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a:t>
            </a:r>
            <a:r>
              <a:rPr lang="en-US" sz="2000" b="0" i="0" dirty="0" err="1">
                <a:solidFill>
                  <a:srgbClr val="A52A2A"/>
                </a:solidFill>
                <a:effectLst/>
                <a:latin typeface="Arial" panose="020B0604020202020204" pitchFamily="34" charset="0"/>
                <a:cs typeface="Arial" panose="020B0604020202020204" pitchFamily="34" charset="0"/>
              </a:rPr>
              <a:t>th</a:t>
            </a:r>
            <a:r>
              <a:rPr lang="en-US" sz="2000" b="0" i="0" dirty="0">
                <a:solidFill>
                  <a:srgbClr val="0000CD"/>
                </a:solidFill>
                <a:effectLst/>
                <a:latin typeface="Arial" panose="020B0604020202020204" pitchFamily="34" charset="0"/>
                <a:cs typeface="Arial" panose="020B0604020202020204" pitchFamily="34" charset="0"/>
              </a:rPr>
              <a:t>&gt;</a:t>
            </a:r>
            <a:br>
              <a:rPr lang="en-US" sz="2000" dirty="0">
                <a:latin typeface="Arial" panose="020B0604020202020204" pitchFamily="34" charset="0"/>
                <a:cs typeface="Arial" panose="020B0604020202020204" pitchFamily="34" charset="0"/>
              </a:rPr>
            </a:b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err="1">
                <a:solidFill>
                  <a:srgbClr val="A52A2A"/>
                </a:solidFill>
                <a:effectLst/>
                <a:latin typeface="Arial" panose="020B0604020202020204" pitchFamily="34" charset="0"/>
                <a:cs typeface="Arial" panose="020B0604020202020204" pitchFamily="34" charset="0"/>
              </a:rPr>
              <a:t>th</a:t>
            </a:r>
            <a:r>
              <a:rPr lang="en-US" sz="2000" b="0" i="0" dirty="0">
                <a:solidFill>
                  <a:srgbClr val="0000CD"/>
                </a:solidFill>
                <a:effectLst/>
                <a:latin typeface="Arial" panose="020B0604020202020204" pitchFamily="34" charset="0"/>
                <a:cs typeface="Arial" panose="020B0604020202020204" pitchFamily="34" charset="0"/>
              </a:rPr>
              <a:t>&gt;</a:t>
            </a:r>
            <a:r>
              <a:rPr lang="en-US" sz="2000" b="0" i="0" dirty="0">
                <a:solidFill>
                  <a:srgbClr val="000000"/>
                </a:solidFill>
                <a:effectLst/>
                <a:latin typeface="Arial" panose="020B0604020202020204" pitchFamily="34" charset="0"/>
                <a:cs typeface="Arial" panose="020B0604020202020204" pitchFamily="34" charset="0"/>
              </a:rPr>
              <a:t>Contact</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a:t>
            </a:r>
            <a:r>
              <a:rPr lang="en-US" sz="2000" b="0" i="0" dirty="0" err="1">
                <a:solidFill>
                  <a:srgbClr val="A52A2A"/>
                </a:solidFill>
                <a:effectLst/>
                <a:latin typeface="Arial" panose="020B0604020202020204" pitchFamily="34" charset="0"/>
                <a:cs typeface="Arial" panose="020B0604020202020204" pitchFamily="34" charset="0"/>
              </a:rPr>
              <a:t>th</a:t>
            </a:r>
            <a:r>
              <a:rPr lang="en-US" sz="2000" b="0" i="0" dirty="0">
                <a:solidFill>
                  <a:srgbClr val="0000CD"/>
                </a:solidFill>
                <a:effectLst/>
                <a:latin typeface="Arial" panose="020B0604020202020204" pitchFamily="34" charset="0"/>
                <a:cs typeface="Arial" panose="020B0604020202020204" pitchFamily="34" charset="0"/>
              </a:rPr>
              <a:t>&gt;</a:t>
            </a:r>
            <a:br>
              <a:rPr lang="en-US" sz="2000" dirty="0">
                <a:latin typeface="Arial" panose="020B0604020202020204" pitchFamily="34" charset="0"/>
                <a:cs typeface="Arial" panose="020B0604020202020204" pitchFamily="34" charset="0"/>
              </a:rPr>
            </a:b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/tr</a:t>
            </a:r>
            <a:r>
              <a:rPr lang="en-US" sz="2000" b="0" i="0" dirty="0">
                <a:solidFill>
                  <a:srgbClr val="0000CD"/>
                </a:solidFill>
                <a:effectLst/>
                <a:latin typeface="Arial" panose="020B0604020202020204" pitchFamily="34" charset="0"/>
                <a:cs typeface="Arial" panose="020B0604020202020204" pitchFamily="34" charset="0"/>
              </a:rPr>
              <a:t>&gt;</a:t>
            </a:r>
            <a:br>
              <a:rPr lang="en-US" sz="2000" dirty="0">
                <a:latin typeface="Arial" panose="020B0604020202020204" pitchFamily="34" charset="0"/>
                <a:cs typeface="Arial" panose="020B0604020202020204" pitchFamily="34" charset="0"/>
              </a:rPr>
            </a:b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tr</a:t>
            </a:r>
            <a:r>
              <a:rPr lang="en-US" sz="2000" b="0" i="0" dirty="0">
                <a:solidFill>
                  <a:srgbClr val="0000CD"/>
                </a:solidFill>
                <a:effectLst/>
                <a:latin typeface="Arial" panose="020B0604020202020204" pitchFamily="34" charset="0"/>
                <a:cs typeface="Arial" panose="020B0604020202020204" pitchFamily="34" charset="0"/>
              </a:rPr>
              <a:t>&gt;</a:t>
            </a:r>
            <a:br>
              <a:rPr lang="en-US" sz="2000" dirty="0">
                <a:latin typeface="Arial" panose="020B0604020202020204" pitchFamily="34" charset="0"/>
                <a:cs typeface="Arial" panose="020B0604020202020204" pitchFamily="34" charset="0"/>
              </a:rPr>
            </a:b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td</a:t>
            </a:r>
            <a:r>
              <a:rPr lang="en-US" sz="2000" b="0" i="0" dirty="0">
                <a:solidFill>
                  <a:srgbClr val="0000CD"/>
                </a:solidFill>
                <a:effectLst/>
                <a:latin typeface="Arial" panose="020B0604020202020204" pitchFamily="34" charset="0"/>
                <a:cs typeface="Arial" panose="020B0604020202020204" pitchFamily="34" charset="0"/>
              </a:rPr>
              <a:t>&gt;</a:t>
            </a:r>
            <a:r>
              <a:rPr lang="en-US" sz="2000" b="0" i="0" dirty="0" err="1">
                <a:solidFill>
                  <a:srgbClr val="000000"/>
                </a:solidFill>
                <a:effectLst/>
                <a:latin typeface="Arial" panose="020B0604020202020204" pitchFamily="34" charset="0"/>
                <a:cs typeface="Arial" panose="020B0604020202020204" pitchFamily="34" charset="0"/>
              </a:rPr>
              <a:t>Alfreds</a:t>
            </a: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err="1">
                <a:solidFill>
                  <a:srgbClr val="000000"/>
                </a:solidFill>
                <a:effectLst/>
                <a:latin typeface="Arial" panose="020B0604020202020204" pitchFamily="34" charset="0"/>
                <a:cs typeface="Arial" panose="020B0604020202020204" pitchFamily="34" charset="0"/>
              </a:rPr>
              <a:t>Futterkiste</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/td</a:t>
            </a:r>
            <a:r>
              <a:rPr lang="en-US" sz="2000" b="0" i="0" dirty="0">
                <a:solidFill>
                  <a:srgbClr val="0000CD"/>
                </a:solidFill>
                <a:effectLst/>
                <a:latin typeface="Arial" panose="020B0604020202020204" pitchFamily="34" charset="0"/>
                <a:cs typeface="Arial" panose="020B0604020202020204" pitchFamily="34" charset="0"/>
              </a:rPr>
              <a:t>&gt;</a:t>
            </a:r>
            <a:br>
              <a:rPr lang="en-US" sz="2000" dirty="0">
                <a:latin typeface="Arial" panose="020B0604020202020204" pitchFamily="34" charset="0"/>
                <a:cs typeface="Arial" panose="020B0604020202020204" pitchFamily="34" charset="0"/>
              </a:rPr>
            </a:b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td</a:t>
            </a:r>
            <a:r>
              <a:rPr lang="en-US" sz="2000" b="0" i="0" dirty="0">
                <a:solidFill>
                  <a:srgbClr val="0000CD"/>
                </a:solidFill>
                <a:effectLst/>
                <a:latin typeface="Arial" panose="020B0604020202020204" pitchFamily="34" charset="0"/>
                <a:cs typeface="Arial" panose="020B0604020202020204" pitchFamily="34" charset="0"/>
              </a:rPr>
              <a:t>&gt;</a:t>
            </a:r>
            <a:r>
              <a:rPr lang="en-US" sz="2000" b="0" i="0" dirty="0">
                <a:solidFill>
                  <a:srgbClr val="000000"/>
                </a:solidFill>
                <a:effectLst/>
                <a:latin typeface="Arial" panose="020B0604020202020204" pitchFamily="34" charset="0"/>
                <a:cs typeface="Arial" panose="020B0604020202020204" pitchFamily="34" charset="0"/>
              </a:rPr>
              <a:t>Maria Anders</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/td</a:t>
            </a:r>
            <a:r>
              <a:rPr lang="en-US" sz="2000" b="0" i="0" dirty="0">
                <a:solidFill>
                  <a:srgbClr val="0000CD"/>
                </a:solidFill>
                <a:effectLst/>
                <a:latin typeface="Arial" panose="020B0604020202020204" pitchFamily="34" charset="0"/>
                <a:cs typeface="Arial" panose="020B0604020202020204" pitchFamily="34" charset="0"/>
              </a:rPr>
              <a:t>&gt;</a:t>
            </a:r>
            <a:br>
              <a:rPr lang="en-US" sz="2000" dirty="0">
                <a:latin typeface="Arial" panose="020B0604020202020204" pitchFamily="34" charset="0"/>
                <a:cs typeface="Arial" panose="020B0604020202020204" pitchFamily="34" charset="0"/>
              </a:rPr>
            </a:b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/tr</a:t>
            </a:r>
            <a:r>
              <a:rPr lang="en-US" sz="2000" b="0" i="0" dirty="0">
                <a:solidFill>
                  <a:srgbClr val="0000CD"/>
                </a:solidFill>
                <a:effectLst/>
                <a:latin typeface="Arial" panose="020B0604020202020204" pitchFamily="34" charset="0"/>
                <a:cs typeface="Arial" panose="020B0604020202020204" pitchFamily="34" charset="0"/>
              </a:rPr>
              <a:t>&gt;</a:t>
            </a:r>
            <a:br>
              <a:rPr lang="en-US" sz="2000" dirty="0">
                <a:latin typeface="Arial" panose="020B0604020202020204" pitchFamily="34" charset="0"/>
                <a:cs typeface="Arial" panose="020B0604020202020204" pitchFamily="34" charset="0"/>
              </a:rPr>
            </a:b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tr</a:t>
            </a:r>
            <a:r>
              <a:rPr lang="en-US" sz="2000" b="0" i="0" dirty="0">
                <a:solidFill>
                  <a:srgbClr val="0000CD"/>
                </a:solidFill>
                <a:effectLst/>
                <a:latin typeface="Arial" panose="020B0604020202020204" pitchFamily="34" charset="0"/>
                <a:cs typeface="Arial" panose="020B0604020202020204" pitchFamily="34" charset="0"/>
              </a:rPr>
              <a:t>&gt;</a:t>
            </a:r>
            <a:br>
              <a:rPr lang="en-US" sz="2000" dirty="0">
                <a:latin typeface="Arial" panose="020B0604020202020204" pitchFamily="34" charset="0"/>
                <a:cs typeface="Arial" panose="020B0604020202020204" pitchFamily="34" charset="0"/>
              </a:rPr>
            </a:b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td</a:t>
            </a:r>
            <a:r>
              <a:rPr lang="en-US" sz="2000" b="0" i="0" dirty="0">
                <a:solidFill>
                  <a:srgbClr val="0000CD"/>
                </a:solidFill>
                <a:effectLst/>
                <a:latin typeface="Arial" panose="020B0604020202020204" pitchFamily="34" charset="0"/>
                <a:cs typeface="Arial" panose="020B0604020202020204" pitchFamily="34" charset="0"/>
              </a:rPr>
              <a:t>&gt;</a:t>
            </a:r>
            <a:r>
              <a:rPr lang="en-US" sz="2000" b="0" i="0" dirty="0">
                <a:solidFill>
                  <a:srgbClr val="000000"/>
                </a:solidFill>
                <a:effectLst/>
                <a:latin typeface="Arial" panose="020B0604020202020204" pitchFamily="34" charset="0"/>
                <a:cs typeface="Arial" panose="020B0604020202020204" pitchFamily="34" charset="0"/>
              </a:rPr>
              <a:t>Centro </a:t>
            </a:r>
            <a:r>
              <a:rPr lang="en-US" sz="2000" b="0" i="0" dirty="0" err="1">
                <a:solidFill>
                  <a:srgbClr val="000000"/>
                </a:solidFill>
                <a:effectLst/>
                <a:latin typeface="Arial" panose="020B0604020202020204" pitchFamily="34" charset="0"/>
                <a:cs typeface="Arial" panose="020B0604020202020204" pitchFamily="34" charset="0"/>
              </a:rPr>
              <a:t>comercial</a:t>
            </a:r>
            <a:r>
              <a:rPr lang="en-US" sz="2000" b="0" i="0" dirty="0">
                <a:solidFill>
                  <a:srgbClr val="000000"/>
                </a:solidFill>
                <a:effectLst/>
                <a:latin typeface="Arial" panose="020B0604020202020204" pitchFamily="34" charset="0"/>
                <a:cs typeface="Arial" panose="020B0604020202020204" pitchFamily="34" charset="0"/>
              </a:rPr>
              <a:t> Moctezuma</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/td</a:t>
            </a:r>
            <a:r>
              <a:rPr lang="en-US" sz="2000" b="0" i="0" dirty="0">
                <a:solidFill>
                  <a:srgbClr val="0000CD"/>
                </a:solidFill>
                <a:effectLst/>
                <a:latin typeface="Arial" panose="020B0604020202020204" pitchFamily="34" charset="0"/>
                <a:cs typeface="Arial" panose="020B0604020202020204" pitchFamily="34" charset="0"/>
              </a:rPr>
              <a:t>&gt;</a:t>
            </a:r>
            <a:br>
              <a:rPr lang="en-US" sz="2000" dirty="0">
                <a:latin typeface="Arial" panose="020B0604020202020204" pitchFamily="34" charset="0"/>
                <a:cs typeface="Arial" panose="020B0604020202020204" pitchFamily="34" charset="0"/>
              </a:rPr>
            </a:b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td</a:t>
            </a:r>
            <a:r>
              <a:rPr lang="en-US" sz="2000" b="0" i="0" dirty="0">
                <a:solidFill>
                  <a:srgbClr val="0000CD"/>
                </a:solidFill>
                <a:effectLst/>
                <a:latin typeface="Arial" panose="020B0604020202020204" pitchFamily="34" charset="0"/>
                <a:cs typeface="Arial" panose="020B0604020202020204" pitchFamily="34" charset="0"/>
              </a:rPr>
              <a:t>&gt;</a:t>
            </a:r>
            <a:r>
              <a:rPr lang="en-US" sz="2000" b="0" i="0" dirty="0">
                <a:solidFill>
                  <a:srgbClr val="000000"/>
                </a:solidFill>
                <a:effectLst/>
                <a:latin typeface="Arial" panose="020B0604020202020204" pitchFamily="34" charset="0"/>
                <a:cs typeface="Arial" panose="020B0604020202020204" pitchFamily="34" charset="0"/>
              </a:rPr>
              <a:t>Francisco Chang</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/td</a:t>
            </a:r>
            <a:r>
              <a:rPr lang="en-US" sz="2000" b="0" i="0" dirty="0">
                <a:solidFill>
                  <a:srgbClr val="0000CD"/>
                </a:solidFill>
                <a:effectLst/>
                <a:latin typeface="Arial" panose="020B0604020202020204" pitchFamily="34" charset="0"/>
                <a:cs typeface="Arial" panose="020B0604020202020204" pitchFamily="34" charset="0"/>
              </a:rPr>
              <a:t>&gt;</a:t>
            </a:r>
            <a:br>
              <a:rPr lang="en-US" sz="2000" dirty="0">
                <a:latin typeface="Arial" panose="020B0604020202020204" pitchFamily="34" charset="0"/>
                <a:cs typeface="Arial" panose="020B0604020202020204" pitchFamily="34" charset="0"/>
              </a:rPr>
            </a:b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/tr</a:t>
            </a:r>
            <a:r>
              <a:rPr lang="en-US" sz="2000" b="0" i="0" dirty="0">
                <a:solidFill>
                  <a:srgbClr val="0000CD"/>
                </a:solidFill>
                <a:effectLst/>
                <a:latin typeface="Arial" panose="020B0604020202020204" pitchFamily="34" charset="0"/>
                <a:cs typeface="Arial" panose="020B0604020202020204" pitchFamily="34" charset="0"/>
              </a:rPr>
              <a:t>&gt;</a:t>
            </a:r>
            <a:br>
              <a:rPr lang="en-US" sz="2000" dirty="0">
                <a:latin typeface="Arial" panose="020B0604020202020204" pitchFamily="34" charset="0"/>
                <a:cs typeface="Arial" panose="020B0604020202020204" pitchFamily="34" charset="0"/>
              </a:rPr>
            </a:b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/table</a:t>
            </a:r>
            <a:r>
              <a:rPr lang="en-US" sz="2000" b="0" i="0" dirty="0">
                <a:solidFill>
                  <a:srgbClr val="0000CD"/>
                </a:solidFill>
                <a:effectLst/>
                <a:latin typeface="Arial" panose="020B0604020202020204" pitchFamily="34" charset="0"/>
                <a:cs typeface="Arial" panose="020B0604020202020204" pitchFamily="34" charset="0"/>
              </a:rPr>
              <a:t>&gt;</a:t>
            </a:r>
            <a:endParaRPr lang="en-US" sz="2000" dirty="0">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3040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8F68C-8D3C-AB3B-5AF8-A3724AAAD3FD}"/>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52BE3915-B09E-9AC0-EFB8-7D0816DAA4CD}"/>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456CEF08-7FDB-F214-123E-14CD12A488C9}"/>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AC127430-8C07-7200-F56F-E3C49BB80EC7}"/>
              </a:ext>
            </a:extLst>
          </p:cNvPr>
          <p:cNvSpPr txBox="1"/>
          <p:nvPr/>
        </p:nvSpPr>
        <p:spPr>
          <a:xfrm>
            <a:off x="656492" y="337624"/>
            <a:ext cx="11207262" cy="6421902"/>
          </a:xfrm>
          <a:prstGeom prst="rect">
            <a:avLst/>
          </a:prstGeom>
        </p:spPr>
        <p:txBody>
          <a:bodyPr vert="horz" wrap="square" lIns="91440" tIns="45720" rIns="91440" bIns="45720" rtlCol="0">
            <a:noAutofit/>
          </a:bodyPr>
          <a:lstStyle/>
          <a:p>
            <a:r>
              <a:rPr lang="en-US" sz="3200" b="1" i="0" dirty="0">
                <a:solidFill>
                  <a:srgbClr val="000000"/>
                </a:solidFill>
                <a:effectLst/>
                <a:latin typeface="Arial" panose="020B0604020202020204" pitchFamily="34" charset="0"/>
                <a:cs typeface="Arial" panose="020B0604020202020204" pitchFamily="34" charset="0"/>
              </a:rPr>
              <a:t>Table Rows</a:t>
            </a:r>
          </a:p>
          <a:p>
            <a:r>
              <a:rPr lang="en-US" sz="2800" dirty="0">
                <a:solidFill>
                  <a:srgbClr val="000000"/>
                </a:solidFill>
                <a:latin typeface="Arial" panose="020B0604020202020204" pitchFamily="34" charset="0"/>
                <a:cs typeface="Arial" panose="020B0604020202020204" pitchFamily="34" charset="0"/>
              </a:rPr>
              <a:t> - E</a:t>
            </a:r>
            <a:r>
              <a:rPr lang="en-US" sz="2800" i="0" dirty="0">
                <a:solidFill>
                  <a:srgbClr val="000000"/>
                </a:solidFill>
                <a:effectLst/>
                <a:latin typeface="Arial" panose="020B0604020202020204" pitchFamily="34" charset="0"/>
                <a:cs typeface="Arial" panose="020B0604020202020204" pitchFamily="34" charset="0"/>
              </a:rPr>
              <a:t>ach table row starts with a &lt;tr&gt; and ends with a &lt;/tr&gt; tag.</a:t>
            </a:r>
          </a:p>
          <a:p>
            <a:r>
              <a:rPr lang="en-US" sz="2800" i="0" dirty="0">
                <a:solidFill>
                  <a:srgbClr val="000000"/>
                </a:solidFill>
                <a:effectLst/>
                <a:latin typeface="Arial" panose="020B0604020202020204" pitchFamily="34" charset="0"/>
                <a:cs typeface="Arial" panose="020B0604020202020204" pitchFamily="34" charset="0"/>
              </a:rPr>
              <a:t> - </a:t>
            </a:r>
            <a:r>
              <a:rPr lang="en-US" sz="2800" i="0" dirty="0">
                <a:solidFill>
                  <a:srgbClr val="FF0000"/>
                </a:solidFill>
                <a:effectLst/>
                <a:latin typeface="Arial" panose="020B0604020202020204" pitchFamily="34" charset="0"/>
                <a:cs typeface="Arial" panose="020B0604020202020204" pitchFamily="34" charset="0"/>
              </a:rPr>
              <a:t>tr</a:t>
            </a:r>
            <a:r>
              <a:rPr lang="en-US" sz="2800" i="0" dirty="0">
                <a:solidFill>
                  <a:srgbClr val="000000"/>
                </a:solidFill>
                <a:effectLst/>
                <a:latin typeface="Arial" panose="020B0604020202020204" pitchFamily="34" charset="0"/>
                <a:cs typeface="Arial" panose="020B0604020202020204" pitchFamily="34" charset="0"/>
              </a:rPr>
              <a:t>, stands for table rows.</a:t>
            </a:r>
          </a:p>
          <a:p>
            <a:endParaRPr lang="en-US" sz="2800" dirty="0">
              <a:solidFill>
                <a:srgbClr val="000000"/>
              </a:solidFill>
              <a:latin typeface="Arial" panose="020B0604020202020204" pitchFamily="34" charset="0"/>
              <a:cs typeface="Arial" panose="020B0604020202020204" pitchFamily="34" charset="0"/>
            </a:endParaRPr>
          </a:p>
          <a:p>
            <a:r>
              <a:rPr lang="en-US" sz="3200" b="1" i="0" dirty="0">
                <a:solidFill>
                  <a:srgbClr val="000000"/>
                </a:solidFill>
                <a:effectLst/>
                <a:latin typeface="Arial" panose="020B0604020202020204" pitchFamily="34" charset="0"/>
                <a:cs typeface="Arial" panose="020B0604020202020204" pitchFamily="34" charset="0"/>
              </a:rPr>
              <a:t>Table Cells</a:t>
            </a:r>
          </a:p>
          <a:p>
            <a:pPr marL="457200" indent="-457200">
              <a:buFontTx/>
              <a:buChar char="-"/>
            </a:pPr>
            <a:r>
              <a:rPr lang="en-US" sz="2800" i="0" dirty="0">
                <a:solidFill>
                  <a:srgbClr val="000000"/>
                </a:solidFill>
                <a:effectLst/>
                <a:latin typeface="Arial" panose="020B0604020202020204" pitchFamily="34" charset="0"/>
                <a:cs typeface="Arial" panose="020B0604020202020204" pitchFamily="34" charset="0"/>
              </a:rPr>
              <a:t>Each table cell is defined by a &lt;td&gt; and a &lt;/td&gt; tag.</a:t>
            </a:r>
          </a:p>
          <a:p>
            <a:pPr marL="457200" indent="-457200">
              <a:buFontTx/>
              <a:buChar char="-"/>
            </a:pPr>
            <a:r>
              <a:rPr lang="en-US" sz="2800" i="0" dirty="0">
                <a:solidFill>
                  <a:srgbClr val="FF0000"/>
                </a:solidFill>
                <a:effectLst/>
                <a:latin typeface="Arial" panose="020B0604020202020204" pitchFamily="34" charset="0"/>
                <a:cs typeface="Arial" panose="020B0604020202020204" pitchFamily="34" charset="0"/>
              </a:rPr>
              <a:t>td</a:t>
            </a:r>
            <a:r>
              <a:rPr lang="en-US" sz="2800" dirty="0">
                <a:solidFill>
                  <a:srgbClr val="000000"/>
                </a:solidFill>
                <a:latin typeface="Arial" panose="020B0604020202020204" pitchFamily="34" charset="0"/>
                <a:cs typeface="Arial" panose="020B0604020202020204" pitchFamily="34" charset="0"/>
              </a:rPr>
              <a:t>, </a:t>
            </a:r>
            <a:r>
              <a:rPr lang="en-US" sz="2800" i="0" dirty="0">
                <a:solidFill>
                  <a:srgbClr val="000000"/>
                </a:solidFill>
                <a:effectLst/>
                <a:latin typeface="Arial" panose="020B0604020202020204" pitchFamily="34" charset="0"/>
                <a:cs typeface="Arial" panose="020B0604020202020204" pitchFamily="34" charset="0"/>
              </a:rPr>
              <a:t>stands for table data.</a:t>
            </a:r>
          </a:p>
          <a:p>
            <a:pPr marL="457200" indent="-457200">
              <a:buFontTx/>
              <a:buChar char="-"/>
            </a:pPr>
            <a:r>
              <a:rPr lang="en-US" sz="2800" i="0" dirty="0">
                <a:solidFill>
                  <a:srgbClr val="000000"/>
                </a:solidFill>
                <a:effectLst/>
                <a:latin typeface="Arial" panose="020B0604020202020204" pitchFamily="34" charset="0"/>
                <a:cs typeface="Arial" panose="020B0604020202020204" pitchFamily="34" charset="0"/>
              </a:rPr>
              <a:t>Everything between &lt;td&gt; and &lt;/td&gt; are the content of the table cell.</a:t>
            </a:r>
          </a:p>
          <a:p>
            <a:pPr marL="457200" indent="-457200">
              <a:buFontTx/>
              <a:buChar char="-"/>
            </a:pPr>
            <a:endParaRPr lang="en-US" sz="2800" i="0" dirty="0">
              <a:solidFill>
                <a:srgbClr val="000000"/>
              </a:solidFill>
              <a:effectLst/>
              <a:latin typeface="Arial" panose="020B0604020202020204" pitchFamily="34" charset="0"/>
              <a:cs typeface="Arial" panose="020B0604020202020204" pitchFamily="34" charset="0"/>
            </a:endParaRPr>
          </a:p>
          <a:p>
            <a:r>
              <a:rPr lang="en-US" sz="3200" b="1" i="0" dirty="0">
                <a:solidFill>
                  <a:srgbClr val="000000"/>
                </a:solidFill>
                <a:effectLst/>
                <a:latin typeface="Arial" panose="020B0604020202020204" pitchFamily="34" charset="0"/>
                <a:cs typeface="Arial" panose="020B0604020202020204" pitchFamily="34" charset="0"/>
              </a:rPr>
              <a:t>Table Headers</a:t>
            </a:r>
          </a:p>
          <a:p>
            <a:r>
              <a:rPr lang="en-US" sz="2800" i="0" dirty="0">
                <a:solidFill>
                  <a:srgbClr val="000000"/>
                </a:solidFill>
                <a:effectLst/>
                <a:latin typeface="Arial" panose="020B0604020202020204" pitchFamily="34" charset="0"/>
                <a:cs typeface="Arial" panose="020B0604020202020204" pitchFamily="34" charset="0"/>
              </a:rPr>
              <a:t>- Sometimes you want your cells to be table header cells. In those cases use the &lt;</a:t>
            </a:r>
            <a:r>
              <a:rPr lang="en-US" sz="2800" i="0" dirty="0" err="1">
                <a:solidFill>
                  <a:srgbClr val="000000"/>
                </a:solidFill>
                <a:effectLst/>
                <a:latin typeface="Arial" panose="020B0604020202020204" pitchFamily="34" charset="0"/>
                <a:cs typeface="Arial" panose="020B0604020202020204" pitchFamily="34" charset="0"/>
              </a:rPr>
              <a:t>th</a:t>
            </a:r>
            <a:r>
              <a:rPr lang="en-US" sz="2800" i="0" dirty="0">
                <a:solidFill>
                  <a:srgbClr val="000000"/>
                </a:solidFill>
                <a:effectLst/>
                <a:latin typeface="Arial" panose="020B0604020202020204" pitchFamily="34" charset="0"/>
                <a:cs typeface="Arial" panose="020B0604020202020204" pitchFamily="34" charset="0"/>
              </a:rPr>
              <a:t>&gt; tag instead of the &lt;td&gt; tag:</a:t>
            </a:r>
          </a:p>
          <a:p>
            <a:r>
              <a:rPr lang="en-US" sz="2800" dirty="0">
                <a:solidFill>
                  <a:srgbClr val="000000"/>
                </a:solidFill>
                <a:latin typeface="Arial" panose="020B0604020202020204" pitchFamily="34" charset="0"/>
                <a:cs typeface="Arial" panose="020B0604020202020204" pitchFamily="34" charset="0"/>
              </a:rPr>
              <a:t>- </a:t>
            </a:r>
            <a:r>
              <a:rPr lang="en-US" sz="2800" dirty="0" err="1">
                <a:solidFill>
                  <a:srgbClr val="FF0000"/>
                </a:solidFill>
                <a:latin typeface="Arial" panose="020B0604020202020204" pitchFamily="34" charset="0"/>
                <a:cs typeface="Arial" panose="020B0604020202020204" pitchFamily="34" charset="0"/>
              </a:rPr>
              <a:t>th</a:t>
            </a:r>
            <a:r>
              <a:rPr lang="en-US" sz="2800" dirty="0">
                <a:solidFill>
                  <a:srgbClr val="000000"/>
                </a:solidFill>
                <a:latin typeface="Arial" panose="020B0604020202020204" pitchFamily="34" charset="0"/>
                <a:cs typeface="Arial" panose="020B0604020202020204" pitchFamily="34" charset="0"/>
              </a:rPr>
              <a:t>, stands for table header</a:t>
            </a:r>
            <a:endParaRPr lang="en-US" sz="2800" i="0" dirty="0">
              <a:solidFill>
                <a:srgbClr val="000000"/>
              </a:solidFill>
              <a:effectLst/>
              <a:latin typeface="Arial" panose="020B0604020202020204" pitchFamily="34" charset="0"/>
              <a:cs typeface="Arial" panose="020B0604020202020204" pitchFamily="34" charset="0"/>
            </a:endParaRPr>
          </a:p>
          <a:p>
            <a:endParaRPr lang="en-US" sz="2800" i="0" dirty="0">
              <a:solidFill>
                <a:srgbClr val="000000"/>
              </a:solidFill>
              <a:effectLst/>
              <a:latin typeface="Arial" panose="020B0604020202020204" pitchFamily="34" charset="0"/>
              <a:cs typeface="Arial" panose="020B0604020202020204" pitchFamily="34" charset="0"/>
            </a:endParaRPr>
          </a:p>
          <a:p>
            <a:endParaRPr lang="en-US" sz="3200" b="1" i="0" dirty="0">
              <a:solidFill>
                <a:srgbClr val="000000"/>
              </a:solidFill>
              <a:effectLst/>
              <a:latin typeface="Arial" panose="020B0604020202020204" pitchFamily="34" charset="0"/>
              <a:cs typeface="Arial" panose="020B0604020202020204" pitchFamily="34" charset="0"/>
            </a:endParaRPr>
          </a:p>
          <a:p>
            <a:endParaRPr lang="en-US" sz="3200" b="1" i="0" dirty="0">
              <a:solidFill>
                <a:srgbClr val="000000"/>
              </a:solidFill>
              <a:effectLst/>
              <a:latin typeface="Arial" panose="020B0604020202020204" pitchFamily="34" charset="0"/>
              <a:cs typeface="Arial" panose="020B0604020202020204" pitchFamily="34" charset="0"/>
            </a:endParaRPr>
          </a:p>
          <a:p>
            <a:pPr algn="l"/>
            <a:endParaRPr lang="en-US" sz="3200" b="1" i="0" dirty="0">
              <a:solidFill>
                <a:srgbClr val="000000"/>
              </a:solidFill>
              <a:effectLst/>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192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4A21D-694E-0A19-0EA5-0D7407831B8D}"/>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DAB5012A-60FD-46C9-C14C-69A638396DDC}"/>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DC36F85E-A670-B7D5-83EC-AC7306802634}"/>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17589C00-F580-A0B6-DF47-CF5E67349AD2}"/>
              </a:ext>
            </a:extLst>
          </p:cNvPr>
          <p:cNvSpPr txBox="1"/>
          <p:nvPr/>
        </p:nvSpPr>
        <p:spPr>
          <a:xfrm>
            <a:off x="656492" y="337624"/>
            <a:ext cx="11207262" cy="6421902"/>
          </a:xfrm>
          <a:prstGeom prst="rect">
            <a:avLst/>
          </a:prstGeom>
        </p:spPr>
        <p:txBody>
          <a:bodyPr vert="horz" wrap="square" lIns="91440" tIns="45720" rIns="91440" bIns="45720" rtlCol="0">
            <a:noAutofit/>
          </a:bodyPr>
          <a:lstStyle/>
          <a:p>
            <a:pPr algn="l"/>
            <a:r>
              <a:rPr lang="en-US" sz="3200" b="1" i="0" dirty="0">
                <a:solidFill>
                  <a:srgbClr val="000000"/>
                </a:solidFill>
                <a:effectLst/>
                <a:latin typeface="Arial" panose="020B0604020202020204" pitchFamily="34" charset="0"/>
                <a:cs typeface="Arial" panose="020B0604020202020204" pitchFamily="34" charset="0"/>
              </a:rPr>
              <a:t>HTML Table Tags</a:t>
            </a:r>
          </a:p>
          <a:p>
            <a:br>
              <a:rPr lang="en-US" sz="2800" dirty="0"/>
            </a:br>
            <a:endParaRPr lang="en-US" sz="2800" i="0" dirty="0">
              <a:solidFill>
                <a:srgbClr val="000000"/>
              </a:solidFill>
              <a:effectLst/>
              <a:latin typeface="Arial" panose="020B0604020202020204" pitchFamily="34" charset="0"/>
              <a:cs typeface="Arial" panose="020B0604020202020204" pitchFamily="34" charset="0"/>
            </a:endParaRPr>
          </a:p>
          <a:p>
            <a:endParaRPr lang="en-US" sz="3200" b="1" i="0" dirty="0">
              <a:solidFill>
                <a:srgbClr val="000000"/>
              </a:solidFill>
              <a:effectLst/>
              <a:latin typeface="Arial" panose="020B0604020202020204" pitchFamily="34" charset="0"/>
              <a:cs typeface="Arial" panose="020B0604020202020204" pitchFamily="34" charset="0"/>
            </a:endParaRPr>
          </a:p>
          <a:p>
            <a:endParaRPr lang="en-US" sz="3200" b="1" i="0" dirty="0">
              <a:solidFill>
                <a:srgbClr val="000000"/>
              </a:solidFill>
              <a:effectLst/>
              <a:latin typeface="Arial" panose="020B0604020202020204" pitchFamily="34" charset="0"/>
              <a:cs typeface="Arial" panose="020B0604020202020204" pitchFamily="34" charset="0"/>
            </a:endParaRPr>
          </a:p>
          <a:p>
            <a:pPr algn="l"/>
            <a:endParaRPr lang="en-US" sz="3200" b="1" i="0" dirty="0">
              <a:solidFill>
                <a:srgbClr val="000000"/>
              </a:solidFill>
              <a:effectLst/>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graphicFrame>
        <p:nvGraphicFramePr>
          <p:cNvPr id="2" name="Table 1">
            <a:extLst>
              <a:ext uri="{FF2B5EF4-FFF2-40B4-BE49-F238E27FC236}">
                <a16:creationId xmlns:a16="http://schemas.microsoft.com/office/drawing/2014/main" id="{4108A1C8-46EB-C565-3234-BDE99437A2BF}"/>
              </a:ext>
            </a:extLst>
          </p:cNvPr>
          <p:cNvGraphicFramePr>
            <a:graphicFrameLocks noGrp="1"/>
          </p:cNvGraphicFramePr>
          <p:nvPr>
            <p:extLst>
              <p:ext uri="{D42A27DB-BD31-4B8C-83A1-F6EECF244321}">
                <p14:modId xmlns:p14="http://schemas.microsoft.com/office/powerpoint/2010/main" val="3341726627"/>
              </p:ext>
            </p:extLst>
          </p:nvPr>
        </p:nvGraphicFramePr>
        <p:xfrm>
          <a:off x="656492" y="1074100"/>
          <a:ext cx="10879016" cy="5299268"/>
        </p:xfrm>
        <a:graphic>
          <a:graphicData uri="http://schemas.openxmlformats.org/drawingml/2006/table">
            <a:tbl>
              <a:tblPr/>
              <a:tblGrid>
                <a:gridCol w="2438400">
                  <a:extLst>
                    <a:ext uri="{9D8B030D-6E8A-4147-A177-3AD203B41FA5}">
                      <a16:colId xmlns:a16="http://schemas.microsoft.com/office/drawing/2014/main" val="818698566"/>
                    </a:ext>
                  </a:extLst>
                </a:gridCol>
                <a:gridCol w="8440616">
                  <a:extLst>
                    <a:ext uri="{9D8B030D-6E8A-4147-A177-3AD203B41FA5}">
                      <a16:colId xmlns:a16="http://schemas.microsoft.com/office/drawing/2014/main" val="1819112323"/>
                    </a:ext>
                  </a:extLst>
                </a:gridCol>
              </a:tblGrid>
              <a:tr h="431214">
                <a:tc>
                  <a:txBody>
                    <a:bodyPr/>
                    <a:lstStyle/>
                    <a:p>
                      <a:pPr algn="l" fontAlgn="t"/>
                      <a:r>
                        <a:rPr lang="en-US" sz="2000" b="1" dirty="0">
                          <a:effectLst/>
                          <a:latin typeface="Arial" panose="020B0604020202020204" pitchFamily="34" charset="0"/>
                          <a:cs typeface="Arial" panose="020B0604020202020204" pitchFamily="34" charset="0"/>
                        </a:rPr>
                        <a:t>Tag</a:t>
                      </a:r>
                    </a:p>
                  </a:txBody>
                  <a:tcPr marL="126492" marR="63246" marT="63246" marB="632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b="1" dirty="0">
                          <a:effectLst/>
                          <a:latin typeface="Arial" panose="020B0604020202020204" pitchFamily="34" charset="0"/>
                          <a:cs typeface="Arial" panose="020B0604020202020204" pitchFamily="34" charset="0"/>
                        </a:rPr>
                        <a:t>Description</a:t>
                      </a:r>
                    </a:p>
                  </a:txBody>
                  <a:tcPr marL="63246" marR="63246" marT="63246" marB="632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669331597"/>
                  </a:ext>
                </a:extLst>
              </a:tr>
              <a:tr h="431214">
                <a:tc>
                  <a:txBody>
                    <a:bodyPr/>
                    <a:lstStyle/>
                    <a:p>
                      <a:pPr algn="l" fontAlgn="t"/>
                      <a:r>
                        <a:rPr lang="en-US" sz="2000">
                          <a:effectLst/>
                          <a:latin typeface="Arial" panose="020B0604020202020204" pitchFamily="34" charset="0"/>
                          <a:cs typeface="Arial" panose="020B0604020202020204" pitchFamily="34" charset="0"/>
                          <a:hlinkClick r:id="rId3"/>
                        </a:rPr>
                        <a:t>&lt;table&gt;</a:t>
                      </a:r>
                      <a:endParaRPr lang="en-US" sz="2000">
                        <a:effectLst/>
                        <a:latin typeface="Arial" panose="020B0604020202020204" pitchFamily="34" charset="0"/>
                        <a:cs typeface="Arial" panose="020B0604020202020204" pitchFamily="34" charset="0"/>
                      </a:endParaRPr>
                    </a:p>
                  </a:txBody>
                  <a:tcPr marL="126492" marR="63246" marT="63246" marB="632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dirty="0">
                          <a:effectLst/>
                          <a:latin typeface="Arial" panose="020B0604020202020204" pitchFamily="34" charset="0"/>
                          <a:cs typeface="Arial" panose="020B0604020202020204" pitchFamily="34" charset="0"/>
                        </a:rPr>
                        <a:t>Defines a table</a:t>
                      </a:r>
                    </a:p>
                  </a:txBody>
                  <a:tcPr marL="63246" marR="63246" marT="63246" marB="632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531601977"/>
                  </a:ext>
                </a:extLst>
              </a:tr>
              <a:tr h="431214">
                <a:tc>
                  <a:txBody>
                    <a:bodyPr/>
                    <a:lstStyle/>
                    <a:p>
                      <a:pPr algn="l" fontAlgn="t"/>
                      <a:r>
                        <a:rPr lang="en-US" sz="2000">
                          <a:effectLst/>
                          <a:latin typeface="Arial" panose="020B0604020202020204" pitchFamily="34" charset="0"/>
                          <a:cs typeface="Arial" panose="020B0604020202020204" pitchFamily="34" charset="0"/>
                          <a:hlinkClick r:id="rId4"/>
                        </a:rPr>
                        <a:t>&lt;th&gt;</a:t>
                      </a:r>
                      <a:endParaRPr lang="en-US" sz="2000">
                        <a:effectLst/>
                        <a:latin typeface="Arial" panose="020B0604020202020204" pitchFamily="34" charset="0"/>
                        <a:cs typeface="Arial" panose="020B0604020202020204" pitchFamily="34" charset="0"/>
                      </a:endParaRPr>
                    </a:p>
                  </a:txBody>
                  <a:tcPr marL="126492" marR="63246" marT="63246" marB="632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latin typeface="Arial" panose="020B0604020202020204" pitchFamily="34" charset="0"/>
                          <a:cs typeface="Arial" panose="020B0604020202020204" pitchFamily="34" charset="0"/>
                        </a:rPr>
                        <a:t>Defines a header cell in a table</a:t>
                      </a:r>
                    </a:p>
                  </a:txBody>
                  <a:tcPr marL="63246" marR="63246" marT="63246" marB="632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51596038"/>
                  </a:ext>
                </a:extLst>
              </a:tr>
              <a:tr h="431214">
                <a:tc>
                  <a:txBody>
                    <a:bodyPr/>
                    <a:lstStyle/>
                    <a:p>
                      <a:pPr algn="l" fontAlgn="t"/>
                      <a:r>
                        <a:rPr lang="en-US" sz="2000">
                          <a:effectLst/>
                          <a:latin typeface="Arial" panose="020B0604020202020204" pitchFamily="34" charset="0"/>
                          <a:cs typeface="Arial" panose="020B0604020202020204" pitchFamily="34" charset="0"/>
                          <a:hlinkClick r:id="rId5"/>
                        </a:rPr>
                        <a:t>&lt;tr&gt;</a:t>
                      </a:r>
                      <a:endParaRPr lang="en-US" sz="2000">
                        <a:effectLst/>
                        <a:latin typeface="Arial" panose="020B0604020202020204" pitchFamily="34" charset="0"/>
                        <a:cs typeface="Arial" panose="020B0604020202020204" pitchFamily="34" charset="0"/>
                      </a:endParaRPr>
                    </a:p>
                  </a:txBody>
                  <a:tcPr marL="126492" marR="63246" marT="63246" marB="632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latin typeface="Arial" panose="020B0604020202020204" pitchFamily="34" charset="0"/>
                          <a:cs typeface="Arial" panose="020B0604020202020204" pitchFamily="34" charset="0"/>
                        </a:rPr>
                        <a:t>Defines a row in a table</a:t>
                      </a:r>
                    </a:p>
                  </a:txBody>
                  <a:tcPr marL="63246" marR="63246" marT="63246" marB="632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897951125"/>
                  </a:ext>
                </a:extLst>
              </a:tr>
              <a:tr h="431214">
                <a:tc>
                  <a:txBody>
                    <a:bodyPr/>
                    <a:lstStyle/>
                    <a:p>
                      <a:pPr algn="l" fontAlgn="t"/>
                      <a:r>
                        <a:rPr lang="en-US" sz="2000">
                          <a:effectLst/>
                          <a:latin typeface="Arial" panose="020B0604020202020204" pitchFamily="34" charset="0"/>
                          <a:cs typeface="Arial" panose="020B0604020202020204" pitchFamily="34" charset="0"/>
                          <a:hlinkClick r:id="rId6"/>
                        </a:rPr>
                        <a:t>&lt;td&gt;</a:t>
                      </a:r>
                      <a:endParaRPr lang="en-US" sz="2000">
                        <a:effectLst/>
                        <a:latin typeface="Arial" panose="020B0604020202020204" pitchFamily="34" charset="0"/>
                        <a:cs typeface="Arial" panose="020B0604020202020204" pitchFamily="34" charset="0"/>
                      </a:endParaRPr>
                    </a:p>
                  </a:txBody>
                  <a:tcPr marL="126492" marR="63246" marT="63246" marB="632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latin typeface="Arial" panose="020B0604020202020204" pitchFamily="34" charset="0"/>
                          <a:cs typeface="Arial" panose="020B0604020202020204" pitchFamily="34" charset="0"/>
                        </a:rPr>
                        <a:t>Defines a cell in a table</a:t>
                      </a:r>
                    </a:p>
                  </a:txBody>
                  <a:tcPr marL="63246" marR="63246" marT="63246" marB="632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911660"/>
                  </a:ext>
                </a:extLst>
              </a:tr>
              <a:tr h="431214">
                <a:tc>
                  <a:txBody>
                    <a:bodyPr/>
                    <a:lstStyle/>
                    <a:p>
                      <a:pPr algn="l" fontAlgn="t"/>
                      <a:r>
                        <a:rPr lang="en-US" sz="2000">
                          <a:effectLst/>
                          <a:latin typeface="Arial" panose="020B0604020202020204" pitchFamily="34" charset="0"/>
                          <a:cs typeface="Arial" panose="020B0604020202020204" pitchFamily="34" charset="0"/>
                          <a:hlinkClick r:id="rId7"/>
                        </a:rPr>
                        <a:t>&lt;caption&gt;</a:t>
                      </a:r>
                      <a:endParaRPr lang="en-US" sz="2000">
                        <a:effectLst/>
                        <a:latin typeface="Arial" panose="020B0604020202020204" pitchFamily="34" charset="0"/>
                        <a:cs typeface="Arial" panose="020B0604020202020204" pitchFamily="34" charset="0"/>
                      </a:endParaRPr>
                    </a:p>
                  </a:txBody>
                  <a:tcPr marL="126492" marR="63246" marT="63246" marB="632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latin typeface="Arial" panose="020B0604020202020204" pitchFamily="34" charset="0"/>
                          <a:cs typeface="Arial" panose="020B0604020202020204" pitchFamily="34" charset="0"/>
                        </a:rPr>
                        <a:t>Defines a table caption</a:t>
                      </a:r>
                    </a:p>
                  </a:txBody>
                  <a:tcPr marL="63246" marR="63246" marT="63246" marB="632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61397692"/>
                  </a:ext>
                </a:extLst>
              </a:tr>
              <a:tr h="708820">
                <a:tc>
                  <a:txBody>
                    <a:bodyPr/>
                    <a:lstStyle/>
                    <a:p>
                      <a:pPr algn="l" fontAlgn="t"/>
                      <a:r>
                        <a:rPr lang="en-US" sz="2000">
                          <a:effectLst/>
                          <a:latin typeface="Arial" panose="020B0604020202020204" pitchFamily="34" charset="0"/>
                          <a:cs typeface="Arial" panose="020B0604020202020204" pitchFamily="34" charset="0"/>
                          <a:hlinkClick r:id="rId8"/>
                        </a:rPr>
                        <a:t>&lt;colgroup&gt;</a:t>
                      </a:r>
                      <a:endParaRPr lang="en-US" sz="2000">
                        <a:effectLst/>
                        <a:latin typeface="Arial" panose="020B0604020202020204" pitchFamily="34" charset="0"/>
                        <a:cs typeface="Arial" panose="020B0604020202020204" pitchFamily="34" charset="0"/>
                      </a:endParaRPr>
                    </a:p>
                  </a:txBody>
                  <a:tcPr marL="126492" marR="63246" marT="63246" marB="632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latin typeface="Arial" panose="020B0604020202020204" pitchFamily="34" charset="0"/>
                          <a:cs typeface="Arial" panose="020B0604020202020204" pitchFamily="34" charset="0"/>
                        </a:rPr>
                        <a:t>Specifies a group of one or more columns in a table for formatting</a:t>
                      </a:r>
                    </a:p>
                  </a:txBody>
                  <a:tcPr marL="63246" marR="63246" marT="63246" marB="632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553355185"/>
                  </a:ext>
                </a:extLst>
              </a:tr>
              <a:tr h="708820">
                <a:tc>
                  <a:txBody>
                    <a:bodyPr/>
                    <a:lstStyle/>
                    <a:p>
                      <a:pPr algn="l" fontAlgn="t"/>
                      <a:r>
                        <a:rPr lang="en-US" sz="2000">
                          <a:effectLst/>
                          <a:latin typeface="Arial" panose="020B0604020202020204" pitchFamily="34" charset="0"/>
                          <a:cs typeface="Arial" panose="020B0604020202020204" pitchFamily="34" charset="0"/>
                          <a:hlinkClick r:id="rId9"/>
                        </a:rPr>
                        <a:t>&lt;col&gt;</a:t>
                      </a:r>
                      <a:endParaRPr lang="en-US" sz="2000">
                        <a:effectLst/>
                        <a:latin typeface="Arial" panose="020B0604020202020204" pitchFamily="34" charset="0"/>
                        <a:cs typeface="Arial" panose="020B0604020202020204" pitchFamily="34" charset="0"/>
                      </a:endParaRPr>
                    </a:p>
                  </a:txBody>
                  <a:tcPr marL="126492" marR="63246" marT="63246" marB="632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latin typeface="Arial" panose="020B0604020202020204" pitchFamily="34" charset="0"/>
                          <a:cs typeface="Arial" panose="020B0604020202020204" pitchFamily="34" charset="0"/>
                        </a:rPr>
                        <a:t>Specifies column properties for each column within a &lt;colgroup&gt; element</a:t>
                      </a:r>
                    </a:p>
                  </a:txBody>
                  <a:tcPr marL="63246" marR="63246" marT="63246" marB="632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017467449"/>
                  </a:ext>
                </a:extLst>
              </a:tr>
              <a:tr h="431214">
                <a:tc>
                  <a:txBody>
                    <a:bodyPr/>
                    <a:lstStyle/>
                    <a:p>
                      <a:pPr algn="l" fontAlgn="t"/>
                      <a:r>
                        <a:rPr lang="en-US" sz="2000">
                          <a:effectLst/>
                          <a:latin typeface="Arial" panose="020B0604020202020204" pitchFamily="34" charset="0"/>
                          <a:cs typeface="Arial" panose="020B0604020202020204" pitchFamily="34" charset="0"/>
                          <a:hlinkClick r:id="rId10"/>
                        </a:rPr>
                        <a:t>&lt;thead&gt;</a:t>
                      </a:r>
                      <a:endParaRPr lang="en-US" sz="2000">
                        <a:effectLst/>
                        <a:latin typeface="Arial" panose="020B0604020202020204" pitchFamily="34" charset="0"/>
                        <a:cs typeface="Arial" panose="020B0604020202020204" pitchFamily="34" charset="0"/>
                      </a:endParaRPr>
                    </a:p>
                  </a:txBody>
                  <a:tcPr marL="126492" marR="63246" marT="63246" marB="632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latin typeface="Arial" panose="020B0604020202020204" pitchFamily="34" charset="0"/>
                          <a:cs typeface="Arial" panose="020B0604020202020204" pitchFamily="34" charset="0"/>
                        </a:rPr>
                        <a:t>Groups the header content in a table</a:t>
                      </a:r>
                    </a:p>
                  </a:txBody>
                  <a:tcPr marL="63246" marR="63246" marT="63246" marB="632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950122489"/>
                  </a:ext>
                </a:extLst>
              </a:tr>
              <a:tr h="431214">
                <a:tc>
                  <a:txBody>
                    <a:bodyPr/>
                    <a:lstStyle/>
                    <a:p>
                      <a:pPr algn="l" fontAlgn="t"/>
                      <a:r>
                        <a:rPr lang="en-US" sz="2000">
                          <a:effectLst/>
                          <a:latin typeface="Arial" panose="020B0604020202020204" pitchFamily="34" charset="0"/>
                          <a:cs typeface="Arial" panose="020B0604020202020204" pitchFamily="34" charset="0"/>
                          <a:hlinkClick r:id="rId11"/>
                        </a:rPr>
                        <a:t>&lt;tbody&gt;</a:t>
                      </a:r>
                      <a:endParaRPr lang="en-US" sz="2000">
                        <a:effectLst/>
                        <a:latin typeface="Arial" panose="020B0604020202020204" pitchFamily="34" charset="0"/>
                        <a:cs typeface="Arial" panose="020B0604020202020204" pitchFamily="34" charset="0"/>
                      </a:endParaRPr>
                    </a:p>
                  </a:txBody>
                  <a:tcPr marL="126492" marR="63246" marT="63246" marB="632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latin typeface="Arial" panose="020B0604020202020204" pitchFamily="34" charset="0"/>
                          <a:cs typeface="Arial" panose="020B0604020202020204" pitchFamily="34" charset="0"/>
                        </a:rPr>
                        <a:t>Groups the body content in a table</a:t>
                      </a:r>
                    </a:p>
                  </a:txBody>
                  <a:tcPr marL="63246" marR="63246" marT="63246" marB="632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729402588"/>
                  </a:ext>
                </a:extLst>
              </a:tr>
              <a:tr h="431214">
                <a:tc>
                  <a:txBody>
                    <a:bodyPr/>
                    <a:lstStyle/>
                    <a:p>
                      <a:pPr algn="l" fontAlgn="t"/>
                      <a:r>
                        <a:rPr lang="en-US" sz="2000">
                          <a:effectLst/>
                          <a:latin typeface="Arial" panose="020B0604020202020204" pitchFamily="34" charset="0"/>
                          <a:cs typeface="Arial" panose="020B0604020202020204" pitchFamily="34" charset="0"/>
                          <a:hlinkClick r:id="rId12"/>
                        </a:rPr>
                        <a:t>&lt;tfoot&gt;</a:t>
                      </a:r>
                      <a:endParaRPr lang="en-US" sz="2000">
                        <a:effectLst/>
                        <a:latin typeface="Arial" panose="020B0604020202020204" pitchFamily="34" charset="0"/>
                        <a:cs typeface="Arial" panose="020B0604020202020204" pitchFamily="34" charset="0"/>
                      </a:endParaRPr>
                    </a:p>
                  </a:txBody>
                  <a:tcPr marL="126492" marR="63246" marT="63246" marB="632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sz="2000" dirty="0">
                          <a:effectLst/>
                          <a:latin typeface="Arial" panose="020B0604020202020204" pitchFamily="34" charset="0"/>
                          <a:cs typeface="Arial" panose="020B0604020202020204" pitchFamily="34" charset="0"/>
                        </a:rPr>
                        <a:t>Groups the footer content in a table</a:t>
                      </a:r>
                    </a:p>
                  </a:txBody>
                  <a:tcPr marL="63246" marR="63246" marT="63246" marB="63246">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867173624"/>
                  </a:ext>
                </a:extLst>
              </a:tr>
            </a:tbl>
          </a:graphicData>
        </a:graphic>
      </p:graphicFrame>
    </p:spTree>
    <p:extLst>
      <p:ext uri="{BB962C8B-B14F-4D97-AF65-F5344CB8AC3E}">
        <p14:creationId xmlns:p14="http://schemas.microsoft.com/office/powerpoint/2010/main" val="19245379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4F1A3-41CD-16AA-41C5-120F05A292D2}"/>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55F301D7-6230-FAD3-AF6E-0F6B8331B95E}"/>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8D3F3EC-F86A-FA94-A00D-5107F3DC9997}"/>
              </a:ext>
            </a:extLst>
          </p:cNvPr>
          <p:cNvSpPr>
            <a:spLocks noGrp="1"/>
          </p:cNvSpPr>
          <p:nvPr>
            <p:ph type="title"/>
          </p:nvPr>
        </p:nvSpPr>
        <p:spPr>
          <a:xfrm>
            <a:off x="604434" y="2481189"/>
            <a:ext cx="10983132" cy="1895622"/>
          </a:xfrm>
        </p:spPr>
        <p:txBody>
          <a:bodyPr>
            <a:normAutofit/>
          </a:bodyPr>
          <a:lstStyle/>
          <a:p>
            <a:pPr algn="ctr"/>
            <a:r>
              <a:rPr lang="en-US" sz="6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pitchFamily="34" charset="0"/>
              </a:rPr>
              <a:t>FORMS</a:t>
            </a:r>
          </a:p>
        </p:txBody>
      </p:sp>
    </p:spTree>
    <p:extLst>
      <p:ext uri="{BB962C8B-B14F-4D97-AF65-F5344CB8AC3E}">
        <p14:creationId xmlns:p14="http://schemas.microsoft.com/office/powerpoint/2010/main" val="1842418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7A9AB1-075B-EE35-C74E-0AEF834FFE2D}"/>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2128D104-6E58-6729-2DF0-5D0E2242F21E}"/>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79D1E5AA-D651-D5AF-36FE-7494F32794E1}"/>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662696A8-5E6F-1A2F-23E1-B7C97D8BBE14}"/>
              </a:ext>
            </a:extLst>
          </p:cNvPr>
          <p:cNvSpPr txBox="1"/>
          <p:nvPr/>
        </p:nvSpPr>
        <p:spPr>
          <a:xfrm>
            <a:off x="464233" y="545123"/>
            <a:ext cx="11479237" cy="5767754"/>
          </a:xfrm>
          <a:prstGeom prst="rect">
            <a:avLst/>
          </a:prstGeom>
        </p:spPr>
        <p:txBody>
          <a:bodyPr vert="horz" wrap="square" lIns="91440" tIns="45720" rIns="91440" bIns="45720" rtlCol="0">
            <a:noAutofit/>
          </a:bodyPr>
          <a:lstStyle/>
          <a:p>
            <a:pPr marL="0" indent="0">
              <a:spcAft>
                <a:spcPts val="600"/>
              </a:spcAft>
              <a:buNone/>
            </a:pPr>
            <a:r>
              <a:rPr lang="en-US" sz="2800" b="0" i="0" dirty="0">
                <a:solidFill>
                  <a:srgbClr val="000000"/>
                </a:solidFill>
                <a:effectLst/>
                <a:latin typeface="Arial" panose="020B0604020202020204" pitchFamily="34" charset="0"/>
                <a:cs typeface="Arial" panose="020B0604020202020204" pitchFamily="34" charset="0"/>
              </a:rPr>
              <a:t>In HTML there are some semantic elements that can be used to define different parts of a web page:</a:t>
            </a:r>
          </a:p>
          <a:p>
            <a:pPr marL="0" indent="0">
              <a:spcAft>
                <a:spcPts val="600"/>
              </a:spcAft>
              <a:buNone/>
            </a:pPr>
            <a:endParaRPr lang="en-US" sz="2800" b="0" i="0" dirty="0">
              <a:solidFill>
                <a:srgbClr val="000000"/>
              </a:solidFill>
              <a:effectLst/>
              <a:latin typeface="Arial" panose="020B0604020202020204" pitchFamily="34" charset="0"/>
              <a:cs typeface="Arial" panose="020B0604020202020204" pitchFamily="34" charset="0"/>
            </a:endParaRPr>
          </a:p>
          <a:p>
            <a:pPr algn="l"/>
            <a:r>
              <a:rPr lang="en-US" sz="2800" b="0" i="0" dirty="0">
                <a:solidFill>
                  <a:srgbClr val="000000"/>
                </a:solidFill>
                <a:effectLst/>
                <a:latin typeface="Arial" panose="020B0604020202020204" pitchFamily="34" charset="0"/>
                <a:cs typeface="Arial" panose="020B0604020202020204" pitchFamily="34" charset="0"/>
              </a:rPr>
              <a:t>&lt;article&gt;		&lt;aside&gt;</a:t>
            </a:r>
          </a:p>
          <a:p>
            <a:pPr algn="l"/>
            <a:r>
              <a:rPr lang="en-US" sz="2800" b="0" i="0" dirty="0">
                <a:solidFill>
                  <a:srgbClr val="000000"/>
                </a:solidFill>
                <a:effectLst/>
                <a:latin typeface="Arial" panose="020B0604020202020204" pitchFamily="34" charset="0"/>
                <a:cs typeface="Arial" panose="020B0604020202020204" pitchFamily="34" charset="0"/>
              </a:rPr>
              <a:t>&lt;details&gt;		&lt;</a:t>
            </a:r>
            <a:r>
              <a:rPr lang="en-US" sz="2800" b="0" i="0" dirty="0" err="1">
                <a:solidFill>
                  <a:srgbClr val="000000"/>
                </a:solidFill>
                <a:effectLst/>
                <a:latin typeface="Arial" panose="020B0604020202020204" pitchFamily="34" charset="0"/>
                <a:cs typeface="Arial" panose="020B0604020202020204" pitchFamily="34" charset="0"/>
              </a:rPr>
              <a:t>figcaption</a:t>
            </a:r>
            <a:r>
              <a:rPr lang="en-US" sz="2800" b="0" i="0" dirty="0">
                <a:solidFill>
                  <a:srgbClr val="000000"/>
                </a:solidFill>
                <a:effectLst/>
                <a:latin typeface="Arial" panose="020B0604020202020204" pitchFamily="34" charset="0"/>
                <a:cs typeface="Arial" panose="020B0604020202020204" pitchFamily="34" charset="0"/>
              </a:rPr>
              <a:t>&gt;</a:t>
            </a:r>
          </a:p>
          <a:p>
            <a:pPr algn="l"/>
            <a:r>
              <a:rPr lang="en-US" sz="2800" b="0" i="0" dirty="0">
                <a:solidFill>
                  <a:srgbClr val="000000"/>
                </a:solidFill>
                <a:effectLst/>
                <a:latin typeface="Arial" panose="020B0604020202020204" pitchFamily="34" charset="0"/>
                <a:cs typeface="Arial" panose="020B0604020202020204" pitchFamily="34" charset="0"/>
              </a:rPr>
              <a:t>&lt;figure&gt;		&lt;footer&gt;</a:t>
            </a:r>
          </a:p>
          <a:p>
            <a:pPr algn="l"/>
            <a:r>
              <a:rPr lang="en-US" sz="2800" b="0" i="0" dirty="0">
                <a:solidFill>
                  <a:srgbClr val="000000"/>
                </a:solidFill>
                <a:effectLst/>
                <a:latin typeface="Arial" panose="020B0604020202020204" pitchFamily="34" charset="0"/>
                <a:cs typeface="Arial" panose="020B0604020202020204" pitchFamily="34" charset="0"/>
              </a:rPr>
              <a:t>&lt;header&gt;		&lt;main&gt;</a:t>
            </a:r>
          </a:p>
          <a:p>
            <a:pPr algn="l"/>
            <a:r>
              <a:rPr lang="en-US" sz="2800" b="0" i="0" dirty="0">
                <a:solidFill>
                  <a:srgbClr val="000000"/>
                </a:solidFill>
                <a:effectLst/>
                <a:latin typeface="Arial" panose="020B0604020202020204" pitchFamily="34" charset="0"/>
                <a:cs typeface="Arial" panose="020B0604020202020204" pitchFamily="34" charset="0"/>
              </a:rPr>
              <a:t>&lt;mark&gt;		&lt;nav&gt;</a:t>
            </a:r>
          </a:p>
          <a:p>
            <a:pPr algn="l"/>
            <a:r>
              <a:rPr lang="en-US" sz="2800" b="0" i="0" dirty="0">
                <a:solidFill>
                  <a:srgbClr val="000000"/>
                </a:solidFill>
                <a:effectLst/>
                <a:latin typeface="Arial" panose="020B0604020202020204" pitchFamily="34" charset="0"/>
                <a:cs typeface="Arial" panose="020B0604020202020204" pitchFamily="34" charset="0"/>
              </a:rPr>
              <a:t>&lt;section&gt;		&lt;summary&gt;</a:t>
            </a:r>
          </a:p>
          <a:p>
            <a:pPr algn="l"/>
            <a:r>
              <a:rPr lang="en-US" sz="2800" b="0" i="0" dirty="0">
                <a:solidFill>
                  <a:srgbClr val="000000"/>
                </a:solidFill>
                <a:effectLst/>
                <a:latin typeface="Arial" panose="020B0604020202020204" pitchFamily="34" charset="0"/>
                <a:cs typeface="Arial" panose="020B0604020202020204" pitchFamily="34" charset="0"/>
              </a:rPr>
              <a:t>&lt;time&gt;</a:t>
            </a:r>
          </a:p>
          <a:p>
            <a:pPr marL="0" indent="0">
              <a:spcAft>
                <a:spcPts val="600"/>
              </a:spcAft>
              <a:buNone/>
            </a:pPr>
            <a:endParaRPr lang="en-US" sz="3200" b="0" i="0" dirty="0">
              <a:solidFill>
                <a:srgbClr val="000000"/>
              </a:solidFill>
              <a:effectLst/>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0D4A91B-E090-B5B5-6A6D-469BCA5044DB}"/>
              </a:ext>
            </a:extLst>
          </p:cNvPr>
          <p:cNvPicPr>
            <a:picLocks noChangeAspect="1"/>
          </p:cNvPicPr>
          <p:nvPr/>
        </p:nvPicPr>
        <p:blipFill>
          <a:blip r:embed="rId3"/>
          <a:stretch>
            <a:fillRect/>
          </a:stretch>
        </p:blipFill>
        <p:spPr>
          <a:xfrm>
            <a:off x="6555544" y="1845725"/>
            <a:ext cx="4121834" cy="3975442"/>
          </a:xfrm>
          <a:prstGeom prst="rect">
            <a:avLst/>
          </a:prstGeom>
        </p:spPr>
      </p:pic>
    </p:spTree>
    <p:extLst>
      <p:ext uri="{BB962C8B-B14F-4D97-AF65-F5344CB8AC3E}">
        <p14:creationId xmlns:p14="http://schemas.microsoft.com/office/powerpoint/2010/main" val="2174179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A0945-6163-957B-736E-9AAED518110E}"/>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05C0AA9B-FE58-7AE7-E4E4-E06222075C74}"/>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471C261B-9ABD-D90A-D063-E98BE0445D9B}"/>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CBA05837-21CD-64BC-DA66-06C499AE3DA5}"/>
              </a:ext>
            </a:extLst>
          </p:cNvPr>
          <p:cNvSpPr txBox="1"/>
          <p:nvPr/>
        </p:nvSpPr>
        <p:spPr>
          <a:xfrm>
            <a:off x="642424" y="218049"/>
            <a:ext cx="11207262" cy="6421902"/>
          </a:xfrm>
          <a:prstGeom prst="rect">
            <a:avLst/>
          </a:prstGeom>
        </p:spPr>
        <p:txBody>
          <a:bodyPr vert="horz" wrap="square" lIns="91440" tIns="45720" rIns="91440" bIns="45720" rtlCol="0">
            <a:noAutofit/>
          </a:bodyPr>
          <a:lstStyle/>
          <a:p>
            <a:pPr algn="l"/>
            <a:r>
              <a:rPr lang="en-US" sz="3200" b="1" i="0" dirty="0">
                <a:solidFill>
                  <a:srgbClr val="000000"/>
                </a:solidFill>
                <a:effectLst/>
                <a:latin typeface="Arial" panose="020B0604020202020204" pitchFamily="34" charset="0"/>
                <a:cs typeface="Arial" panose="020B0604020202020204" pitchFamily="34" charset="0"/>
              </a:rPr>
              <a:t>HTML Forms</a:t>
            </a:r>
          </a:p>
          <a:p>
            <a:pPr algn="l"/>
            <a:r>
              <a:rPr lang="en-US" sz="2800" b="1" i="0" dirty="0">
                <a:solidFill>
                  <a:srgbClr val="000000"/>
                </a:solidFill>
                <a:effectLst/>
                <a:latin typeface="Arial" panose="020B0604020202020204" pitchFamily="34" charset="0"/>
                <a:cs typeface="Arial" panose="020B0604020202020204" pitchFamily="34" charset="0"/>
              </a:rPr>
              <a:t> - </a:t>
            </a:r>
            <a:r>
              <a:rPr lang="en-US" sz="2800" b="0" i="0" dirty="0">
                <a:solidFill>
                  <a:srgbClr val="000000"/>
                </a:solidFill>
                <a:effectLst/>
                <a:latin typeface="Arial" panose="020B0604020202020204" pitchFamily="34" charset="0"/>
                <a:cs typeface="Arial" panose="020B0604020202020204" pitchFamily="34" charset="0"/>
              </a:rPr>
              <a:t>An HTML form is used to collect user input. The user input is most often sent to a server for processing.</a:t>
            </a:r>
            <a:endParaRPr lang="en-US" sz="2800" b="1" dirty="0">
              <a:solidFill>
                <a:srgbClr val="000000"/>
              </a:solidFill>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Example : </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&lt;!DOCTYPE html&gt;</a:t>
            </a:r>
          </a:p>
          <a:p>
            <a:pPr lvl="1"/>
            <a:r>
              <a:rPr lang="en-US" sz="1600" dirty="0">
                <a:latin typeface="Arial" panose="020B0604020202020204" pitchFamily="34" charset="0"/>
                <a:cs typeface="Arial" panose="020B0604020202020204" pitchFamily="34" charset="0"/>
              </a:rPr>
              <a:t>&lt;html&gt;</a:t>
            </a:r>
          </a:p>
          <a:p>
            <a:pPr lvl="1"/>
            <a:r>
              <a:rPr lang="en-US" sz="1600" dirty="0">
                <a:latin typeface="Arial" panose="020B0604020202020204" pitchFamily="34" charset="0"/>
                <a:cs typeface="Arial" panose="020B0604020202020204" pitchFamily="34" charset="0"/>
              </a:rPr>
              <a:t>&lt;body&gt;</a:t>
            </a:r>
          </a:p>
          <a:p>
            <a:pPr lvl="1"/>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&lt;h2&gt;HTML Forms&lt;/h2&gt;</a:t>
            </a:r>
          </a:p>
          <a:p>
            <a:pPr lvl="1"/>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&lt;form </a:t>
            </a:r>
            <a:r>
              <a:rPr lang="en-US" sz="1600" dirty="0">
                <a:solidFill>
                  <a:srgbClr val="FF0000"/>
                </a:solidFill>
                <a:latin typeface="Arial" panose="020B0604020202020204" pitchFamily="34" charset="0"/>
                <a:cs typeface="Arial" panose="020B0604020202020204" pitchFamily="34" charset="0"/>
              </a:rPr>
              <a:t>action</a:t>
            </a:r>
            <a:r>
              <a:rPr lang="en-US" sz="1600" dirty="0">
                <a:latin typeface="Arial" panose="020B0604020202020204" pitchFamily="34" charset="0"/>
                <a:cs typeface="Arial" panose="020B0604020202020204" pitchFamily="34" charset="0"/>
              </a:rPr>
              <a:t>="</a:t>
            </a:r>
            <a:r>
              <a:rPr lang="en-US" sz="1600" dirty="0">
                <a:solidFill>
                  <a:schemeClr val="accent1"/>
                </a:solidFill>
                <a:latin typeface="Arial" panose="020B0604020202020204" pitchFamily="34" charset="0"/>
                <a:cs typeface="Arial" panose="020B0604020202020204" pitchFamily="34" charset="0"/>
              </a:rPr>
              <a:t>/</a:t>
            </a:r>
            <a:r>
              <a:rPr lang="en-US" sz="1600" dirty="0" err="1">
                <a:solidFill>
                  <a:schemeClr val="accent1"/>
                </a:solidFill>
                <a:latin typeface="Arial" panose="020B0604020202020204" pitchFamily="34" charset="0"/>
                <a:cs typeface="Arial" panose="020B0604020202020204" pitchFamily="34" charset="0"/>
              </a:rPr>
              <a:t>action_page.php</a:t>
            </a:r>
            <a:r>
              <a:rPr lang="en-US" sz="1600" dirty="0">
                <a:latin typeface="Arial" panose="020B0604020202020204" pitchFamily="34" charset="0"/>
                <a:cs typeface="Arial" panose="020B0604020202020204" pitchFamily="34" charset="0"/>
              </a:rPr>
              <a:t>"&gt;</a:t>
            </a:r>
          </a:p>
          <a:p>
            <a:pPr lvl="1"/>
            <a:r>
              <a:rPr lang="en-US" sz="1600" dirty="0">
                <a:latin typeface="Arial" panose="020B0604020202020204" pitchFamily="34" charset="0"/>
                <a:cs typeface="Arial" panose="020B0604020202020204" pitchFamily="34" charset="0"/>
              </a:rPr>
              <a:t>  &lt;label </a:t>
            </a:r>
            <a:r>
              <a:rPr lang="en-US" sz="1600" dirty="0">
                <a:solidFill>
                  <a:srgbClr val="FF0000"/>
                </a:solidFill>
                <a:latin typeface="Arial" panose="020B0604020202020204" pitchFamily="34" charset="0"/>
                <a:cs typeface="Arial" panose="020B0604020202020204" pitchFamily="34" charset="0"/>
              </a:rPr>
              <a:t>for</a:t>
            </a:r>
            <a:r>
              <a:rPr lang="en-US" sz="1600" dirty="0">
                <a:latin typeface="Arial" panose="020B0604020202020204" pitchFamily="34" charset="0"/>
                <a:cs typeface="Arial" panose="020B0604020202020204" pitchFamily="34" charset="0"/>
              </a:rPr>
              <a:t>="</a:t>
            </a:r>
            <a:r>
              <a:rPr lang="en-US" sz="1600" dirty="0" err="1">
                <a:solidFill>
                  <a:schemeClr val="accent1"/>
                </a:solidFill>
                <a:latin typeface="Arial" panose="020B0604020202020204" pitchFamily="34" charset="0"/>
                <a:cs typeface="Arial" panose="020B0604020202020204" pitchFamily="34" charset="0"/>
              </a:rPr>
              <a:t>fname</a:t>
            </a:r>
            <a:r>
              <a:rPr lang="en-US" sz="1600" dirty="0">
                <a:latin typeface="Arial" panose="020B0604020202020204" pitchFamily="34" charset="0"/>
                <a:cs typeface="Arial" panose="020B0604020202020204" pitchFamily="34" charset="0"/>
              </a:rPr>
              <a:t>"&gt;First name:&lt;/label&gt;&lt;</a:t>
            </a:r>
            <a:r>
              <a:rPr lang="en-US" sz="1600" dirty="0" err="1">
                <a:latin typeface="Arial" panose="020B0604020202020204" pitchFamily="34" charset="0"/>
                <a:cs typeface="Arial" panose="020B0604020202020204" pitchFamily="34" charset="0"/>
              </a:rPr>
              <a:t>br</a:t>
            </a:r>
            <a:r>
              <a:rPr lang="en-US" sz="1600" dirty="0">
                <a:latin typeface="Arial" panose="020B0604020202020204" pitchFamily="34" charset="0"/>
                <a:cs typeface="Arial" panose="020B0604020202020204" pitchFamily="34" charset="0"/>
              </a:rPr>
              <a:t>&gt;</a:t>
            </a:r>
          </a:p>
          <a:p>
            <a:pPr lvl="1"/>
            <a:r>
              <a:rPr lang="en-US" sz="1600" dirty="0">
                <a:latin typeface="Arial" panose="020B0604020202020204" pitchFamily="34" charset="0"/>
                <a:cs typeface="Arial" panose="020B0604020202020204" pitchFamily="34" charset="0"/>
              </a:rPr>
              <a:t>  &lt;input </a:t>
            </a:r>
            <a:r>
              <a:rPr lang="en-US" sz="1600" dirty="0">
                <a:solidFill>
                  <a:srgbClr val="FF0000"/>
                </a:solidFill>
                <a:latin typeface="Arial" panose="020B0604020202020204" pitchFamily="34" charset="0"/>
                <a:cs typeface="Arial" panose="020B0604020202020204" pitchFamily="34" charset="0"/>
              </a:rPr>
              <a:t>type</a:t>
            </a:r>
            <a:r>
              <a:rPr lang="en-US" sz="1600" dirty="0">
                <a:latin typeface="Arial" panose="020B0604020202020204" pitchFamily="34" charset="0"/>
                <a:cs typeface="Arial" panose="020B0604020202020204" pitchFamily="34" charset="0"/>
              </a:rPr>
              <a:t>="</a:t>
            </a:r>
            <a:r>
              <a:rPr lang="en-US" sz="1600" dirty="0">
                <a:solidFill>
                  <a:schemeClr val="accent1"/>
                </a:solidFill>
                <a:latin typeface="Arial" panose="020B0604020202020204" pitchFamily="34" charset="0"/>
                <a:cs typeface="Arial" panose="020B0604020202020204" pitchFamily="34" charset="0"/>
              </a:rPr>
              <a:t>text</a:t>
            </a:r>
            <a:r>
              <a:rPr lang="en-US" sz="1600" dirty="0">
                <a:latin typeface="Arial" panose="020B0604020202020204" pitchFamily="34" charset="0"/>
                <a:cs typeface="Arial" panose="020B0604020202020204" pitchFamily="34" charset="0"/>
              </a:rPr>
              <a:t>" id="</a:t>
            </a:r>
            <a:r>
              <a:rPr lang="en-US" sz="1600" dirty="0" err="1">
                <a:solidFill>
                  <a:schemeClr val="accent1"/>
                </a:solidFill>
                <a:latin typeface="Arial" panose="020B0604020202020204" pitchFamily="34" charset="0"/>
                <a:cs typeface="Arial" panose="020B0604020202020204" pitchFamily="34" charset="0"/>
              </a:rPr>
              <a:t>fname</a:t>
            </a:r>
            <a:r>
              <a:rPr lang="en-US" sz="1600" dirty="0">
                <a:latin typeface="Arial" panose="020B0604020202020204" pitchFamily="34" charset="0"/>
                <a:cs typeface="Arial" panose="020B0604020202020204" pitchFamily="34" charset="0"/>
              </a:rPr>
              <a:t>" name="</a:t>
            </a:r>
            <a:r>
              <a:rPr lang="en-US" sz="1600" dirty="0" err="1">
                <a:solidFill>
                  <a:schemeClr val="accent1"/>
                </a:solidFill>
                <a:latin typeface="Arial" panose="020B0604020202020204" pitchFamily="34" charset="0"/>
                <a:cs typeface="Arial" panose="020B0604020202020204" pitchFamily="34" charset="0"/>
              </a:rPr>
              <a:t>fname</a:t>
            </a:r>
            <a:r>
              <a:rPr lang="en-US" sz="1600" dirty="0">
                <a:latin typeface="Arial" panose="020B0604020202020204" pitchFamily="34" charset="0"/>
                <a:cs typeface="Arial" panose="020B0604020202020204" pitchFamily="34" charset="0"/>
              </a:rPr>
              <a:t>" value="</a:t>
            </a:r>
            <a:r>
              <a:rPr lang="en-US" sz="1600" dirty="0">
                <a:solidFill>
                  <a:schemeClr val="accent1"/>
                </a:solidFill>
                <a:latin typeface="Arial" panose="020B0604020202020204" pitchFamily="34" charset="0"/>
                <a:cs typeface="Arial" panose="020B0604020202020204" pitchFamily="34" charset="0"/>
              </a:rPr>
              <a:t>John</a:t>
            </a:r>
            <a:r>
              <a:rPr lang="en-US" sz="1600" dirty="0">
                <a:latin typeface="Arial" panose="020B0604020202020204" pitchFamily="34" charset="0"/>
                <a:cs typeface="Arial" panose="020B0604020202020204" pitchFamily="34" charset="0"/>
              </a:rPr>
              <a:t>"&gt;&lt;</a:t>
            </a:r>
            <a:r>
              <a:rPr lang="en-US" sz="1600" dirty="0" err="1">
                <a:latin typeface="Arial" panose="020B0604020202020204" pitchFamily="34" charset="0"/>
                <a:cs typeface="Arial" panose="020B0604020202020204" pitchFamily="34" charset="0"/>
              </a:rPr>
              <a:t>br</a:t>
            </a:r>
            <a:r>
              <a:rPr lang="en-US" sz="1600" dirty="0">
                <a:latin typeface="Arial" panose="020B0604020202020204" pitchFamily="34" charset="0"/>
                <a:cs typeface="Arial" panose="020B0604020202020204" pitchFamily="34" charset="0"/>
              </a:rPr>
              <a:t>&gt;</a:t>
            </a:r>
          </a:p>
          <a:p>
            <a:pPr lvl="1"/>
            <a:r>
              <a:rPr lang="en-US" sz="1600" dirty="0">
                <a:latin typeface="Arial" panose="020B0604020202020204" pitchFamily="34" charset="0"/>
                <a:cs typeface="Arial" panose="020B0604020202020204" pitchFamily="34" charset="0"/>
              </a:rPr>
              <a:t>  &lt;label </a:t>
            </a:r>
            <a:r>
              <a:rPr lang="en-US" sz="1600" dirty="0">
                <a:solidFill>
                  <a:srgbClr val="FF0000"/>
                </a:solidFill>
                <a:latin typeface="Arial" panose="020B0604020202020204" pitchFamily="34" charset="0"/>
                <a:cs typeface="Arial" panose="020B0604020202020204" pitchFamily="34" charset="0"/>
              </a:rPr>
              <a:t>for</a:t>
            </a:r>
            <a:r>
              <a:rPr lang="en-US" sz="1600" dirty="0">
                <a:latin typeface="Arial" panose="020B0604020202020204" pitchFamily="34" charset="0"/>
                <a:cs typeface="Arial" panose="020B0604020202020204" pitchFamily="34" charset="0"/>
              </a:rPr>
              <a:t>="</a:t>
            </a:r>
            <a:r>
              <a:rPr lang="en-US" sz="1600" dirty="0" err="1">
                <a:solidFill>
                  <a:schemeClr val="accent1"/>
                </a:solidFill>
                <a:latin typeface="Arial" panose="020B0604020202020204" pitchFamily="34" charset="0"/>
                <a:cs typeface="Arial" panose="020B0604020202020204" pitchFamily="34" charset="0"/>
              </a:rPr>
              <a:t>lname</a:t>
            </a:r>
            <a:r>
              <a:rPr lang="en-US" sz="1600" dirty="0">
                <a:latin typeface="Arial" panose="020B0604020202020204" pitchFamily="34" charset="0"/>
                <a:cs typeface="Arial" panose="020B0604020202020204" pitchFamily="34" charset="0"/>
              </a:rPr>
              <a:t>"&gt;Last name:&lt;/label&gt;&lt;</a:t>
            </a:r>
            <a:r>
              <a:rPr lang="en-US" sz="1600" dirty="0" err="1">
                <a:latin typeface="Arial" panose="020B0604020202020204" pitchFamily="34" charset="0"/>
                <a:cs typeface="Arial" panose="020B0604020202020204" pitchFamily="34" charset="0"/>
              </a:rPr>
              <a:t>br</a:t>
            </a:r>
            <a:r>
              <a:rPr lang="en-US" sz="1600" dirty="0">
                <a:latin typeface="Arial" panose="020B0604020202020204" pitchFamily="34" charset="0"/>
                <a:cs typeface="Arial" panose="020B0604020202020204" pitchFamily="34" charset="0"/>
              </a:rPr>
              <a:t>&gt;</a:t>
            </a:r>
          </a:p>
          <a:p>
            <a:pPr lvl="1"/>
            <a:r>
              <a:rPr lang="en-US" sz="1600" dirty="0">
                <a:latin typeface="Arial" panose="020B0604020202020204" pitchFamily="34" charset="0"/>
                <a:cs typeface="Arial" panose="020B0604020202020204" pitchFamily="34" charset="0"/>
              </a:rPr>
              <a:t>  &lt;input </a:t>
            </a:r>
            <a:r>
              <a:rPr lang="en-US" sz="1600" dirty="0">
                <a:solidFill>
                  <a:srgbClr val="FF0000"/>
                </a:solidFill>
                <a:latin typeface="Arial" panose="020B0604020202020204" pitchFamily="34" charset="0"/>
                <a:cs typeface="Arial" panose="020B0604020202020204" pitchFamily="34" charset="0"/>
              </a:rPr>
              <a:t>type</a:t>
            </a:r>
            <a:r>
              <a:rPr lang="en-US" sz="1600" dirty="0">
                <a:latin typeface="Arial" panose="020B0604020202020204" pitchFamily="34" charset="0"/>
                <a:cs typeface="Arial" panose="020B0604020202020204" pitchFamily="34" charset="0"/>
              </a:rPr>
              <a:t>="</a:t>
            </a:r>
            <a:r>
              <a:rPr lang="en-US" sz="1600" dirty="0">
                <a:solidFill>
                  <a:schemeClr val="accent1"/>
                </a:solidFill>
                <a:latin typeface="Arial" panose="020B0604020202020204" pitchFamily="34" charset="0"/>
                <a:cs typeface="Arial" panose="020B0604020202020204" pitchFamily="34" charset="0"/>
              </a:rPr>
              <a:t>text</a:t>
            </a:r>
            <a:r>
              <a:rPr lang="en-US" sz="1600" dirty="0">
                <a:latin typeface="Arial" panose="020B0604020202020204" pitchFamily="34" charset="0"/>
                <a:cs typeface="Arial" panose="020B0604020202020204" pitchFamily="34" charset="0"/>
              </a:rPr>
              <a:t>" id="</a:t>
            </a:r>
            <a:r>
              <a:rPr lang="en-US" sz="1600" dirty="0" err="1">
                <a:solidFill>
                  <a:schemeClr val="accent1"/>
                </a:solidFill>
                <a:latin typeface="Arial" panose="020B0604020202020204" pitchFamily="34" charset="0"/>
                <a:cs typeface="Arial" panose="020B0604020202020204" pitchFamily="34" charset="0"/>
              </a:rPr>
              <a:t>lname</a:t>
            </a:r>
            <a:r>
              <a:rPr lang="en-US" sz="1600" dirty="0">
                <a:latin typeface="Arial" panose="020B0604020202020204" pitchFamily="34" charset="0"/>
                <a:cs typeface="Arial" panose="020B0604020202020204" pitchFamily="34" charset="0"/>
              </a:rPr>
              <a:t>" name="</a:t>
            </a:r>
            <a:r>
              <a:rPr lang="en-US" sz="1600" dirty="0" err="1">
                <a:solidFill>
                  <a:schemeClr val="accent1"/>
                </a:solidFill>
                <a:latin typeface="Arial" panose="020B0604020202020204" pitchFamily="34" charset="0"/>
                <a:cs typeface="Arial" panose="020B0604020202020204" pitchFamily="34" charset="0"/>
              </a:rPr>
              <a:t>lname</a:t>
            </a:r>
            <a:r>
              <a:rPr lang="en-US" sz="1600" dirty="0">
                <a:latin typeface="Arial" panose="020B0604020202020204" pitchFamily="34" charset="0"/>
                <a:cs typeface="Arial" panose="020B0604020202020204" pitchFamily="34" charset="0"/>
              </a:rPr>
              <a:t>" value="</a:t>
            </a:r>
            <a:r>
              <a:rPr lang="en-US" sz="1600" dirty="0">
                <a:solidFill>
                  <a:schemeClr val="accent1"/>
                </a:solidFill>
                <a:latin typeface="Arial" panose="020B0604020202020204" pitchFamily="34" charset="0"/>
                <a:cs typeface="Arial" panose="020B0604020202020204" pitchFamily="34" charset="0"/>
              </a:rPr>
              <a:t>Doe</a:t>
            </a:r>
            <a:r>
              <a:rPr lang="en-US" sz="1600" dirty="0">
                <a:latin typeface="Arial" panose="020B0604020202020204" pitchFamily="34" charset="0"/>
                <a:cs typeface="Arial" panose="020B0604020202020204" pitchFamily="34" charset="0"/>
              </a:rPr>
              <a:t>"&gt;&lt;</a:t>
            </a:r>
            <a:r>
              <a:rPr lang="en-US" sz="1600" dirty="0" err="1">
                <a:latin typeface="Arial" panose="020B0604020202020204" pitchFamily="34" charset="0"/>
                <a:cs typeface="Arial" panose="020B0604020202020204" pitchFamily="34" charset="0"/>
              </a:rPr>
              <a:t>br</a:t>
            </a:r>
            <a:r>
              <a:rPr lang="en-US" sz="1600" dirty="0">
                <a:latin typeface="Arial" panose="020B0604020202020204" pitchFamily="34" charset="0"/>
                <a:cs typeface="Arial" panose="020B0604020202020204" pitchFamily="34" charset="0"/>
              </a:rPr>
              <a:t>&gt;&lt;</a:t>
            </a:r>
            <a:r>
              <a:rPr lang="en-US" sz="1600" dirty="0" err="1">
                <a:latin typeface="Arial" panose="020B0604020202020204" pitchFamily="34" charset="0"/>
                <a:cs typeface="Arial" panose="020B0604020202020204" pitchFamily="34" charset="0"/>
              </a:rPr>
              <a:t>br</a:t>
            </a:r>
            <a:r>
              <a:rPr lang="en-US" sz="1600" dirty="0">
                <a:latin typeface="Arial" panose="020B0604020202020204" pitchFamily="34" charset="0"/>
                <a:cs typeface="Arial" panose="020B0604020202020204" pitchFamily="34" charset="0"/>
              </a:rPr>
              <a:t>&gt;</a:t>
            </a:r>
          </a:p>
          <a:p>
            <a:pPr lvl="1"/>
            <a:r>
              <a:rPr lang="en-US" sz="1600" dirty="0">
                <a:latin typeface="Arial" panose="020B0604020202020204" pitchFamily="34" charset="0"/>
                <a:cs typeface="Arial" panose="020B0604020202020204" pitchFamily="34" charset="0"/>
              </a:rPr>
              <a:t>  &lt;input </a:t>
            </a:r>
            <a:r>
              <a:rPr lang="en-US" sz="1600" dirty="0">
                <a:solidFill>
                  <a:srgbClr val="FF0000"/>
                </a:solidFill>
                <a:latin typeface="Arial" panose="020B0604020202020204" pitchFamily="34" charset="0"/>
                <a:cs typeface="Arial" panose="020B0604020202020204" pitchFamily="34" charset="0"/>
              </a:rPr>
              <a:t>type</a:t>
            </a:r>
            <a:r>
              <a:rPr lang="en-US" sz="1600" dirty="0">
                <a:latin typeface="Arial" panose="020B0604020202020204" pitchFamily="34" charset="0"/>
                <a:cs typeface="Arial" panose="020B0604020202020204" pitchFamily="34" charset="0"/>
              </a:rPr>
              <a:t>="</a:t>
            </a:r>
            <a:r>
              <a:rPr lang="en-US" sz="1600" dirty="0">
                <a:solidFill>
                  <a:schemeClr val="accent1"/>
                </a:solidFill>
                <a:latin typeface="Arial" panose="020B0604020202020204" pitchFamily="34" charset="0"/>
                <a:cs typeface="Arial" panose="020B0604020202020204" pitchFamily="34" charset="0"/>
              </a:rPr>
              <a:t>submit</a:t>
            </a:r>
            <a:r>
              <a:rPr lang="en-US" sz="1600" dirty="0">
                <a:latin typeface="Arial" panose="020B0604020202020204" pitchFamily="34" charset="0"/>
                <a:cs typeface="Arial" panose="020B0604020202020204" pitchFamily="34" charset="0"/>
              </a:rPr>
              <a:t>" value="</a:t>
            </a:r>
            <a:r>
              <a:rPr lang="en-US" sz="1600" dirty="0">
                <a:solidFill>
                  <a:schemeClr val="accent1"/>
                </a:solidFill>
                <a:latin typeface="Arial" panose="020B0604020202020204" pitchFamily="34" charset="0"/>
                <a:cs typeface="Arial" panose="020B0604020202020204" pitchFamily="34" charset="0"/>
              </a:rPr>
              <a:t>Submit</a:t>
            </a:r>
            <a:r>
              <a:rPr lang="en-US" sz="1600" dirty="0">
                <a:latin typeface="Arial" panose="020B0604020202020204" pitchFamily="34" charset="0"/>
                <a:cs typeface="Arial" panose="020B0604020202020204" pitchFamily="34" charset="0"/>
              </a:rPr>
              <a:t>"&gt;</a:t>
            </a:r>
          </a:p>
          <a:p>
            <a:pPr lvl="1"/>
            <a:r>
              <a:rPr lang="en-US" sz="1600" dirty="0">
                <a:latin typeface="Arial" panose="020B0604020202020204" pitchFamily="34" charset="0"/>
                <a:cs typeface="Arial" panose="020B0604020202020204" pitchFamily="34" charset="0"/>
              </a:rPr>
              <a:t>&lt;/form&gt; </a:t>
            </a:r>
          </a:p>
          <a:p>
            <a:pPr lvl="1"/>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&lt;p&gt;If you click the "Submit" button, the form-data will be sent to a page called "/</a:t>
            </a:r>
            <a:r>
              <a:rPr lang="en-US" sz="1600" dirty="0" err="1">
                <a:latin typeface="Arial" panose="020B0604020202020204" pitchFamily="34" charset="0"/>
                <a:cs typeface="Arial" panose="020B0604020202020204" pitchFamily="34" charset="0"/>
              </a:rPr>
              <a:t>action_page.php</a:t>
            </a:r>
            <a:r>
              <a:rPr lang="en-US" sz="1600" dirty="0">
                <a:latin typeface="Arial" panose="020B0604020202020204" pitchFamily="34" charset="0"/>
                <a:cs typeface="Arial" panose="020B0604020202020204" pitchFamily="34" charset="0"/>
              </a:rPr>
              <a:t>".&lt;/p&gt;</a:t>
            </a:r>
          </a:p>
          <a:p>
            <a:pPr lvl="1"/>
            <a:endParaRPr lang="en-US" sz="1600" dirty="0">
              <a:latin typeface="Arial" panose="020B0604020202020204" pitchFamily="34" charset="0"/>
              <a:cs typeface="Arial" panose="020B0604020202020204" pitchFamily="34" charset="0"/>
            </a:endParaRPr>
          </a:p>
          <a:p>
            <a:pPr lvl="1"/>
            <a:r>
              <a:rPr lang="en-US" sz="1600" dirty="0">
                <a:latin typeface="Arial" panose="020B0604020202020204" pitchFamily="34" charset="0"/>
                <a:cs typeface="Arial" panose="020B0604020202020204" pitchFamily="34" charset="0"/>
              </a:rPr>
              <a:t>&lt;/body&gt;</a:t>
            </a:r>
          </a:p>
          <a:p>
            <a:pPr lvl="1"/>
            <a:r>
              <a:rPr lang="en-US" sz="1600" dirty="0">
                <a:latin typeface="Arial" panose="020B0604020202020204" pitchFamily="34" charset="0"/>
                <a:cs typeface="Arial" panose="020B0604020202020204" pitchFamily="34" charset="0"/>
              </a:rPr>
              <a:t>&lt;/html&gt;</a:t>
            </a:r>
            <a:endParaRPr lang="en-US" sz="1600" i="0" dirty="0">
              <a:solidFill>
                <a:srgbClr val="000000"/>
              </a:solidFill>
              <a:effectLst/>
              <a:latin typeface="Arial" panose="020B0604020202020204" pitchFamily="34" charset="0"/>
              <a:cs typeface="Arial" panose="020B0604020202020204" pitchFamily="34" charset="0"/>
            </a:endParaRPr>
          </a:p>
          <a:p>
            <a:endParaRPr lang="en-US" sz="3200" b="1" i="0" dirty="0">
              <a:solidFill>
                <a:srgbClr val="000000"/>
              </a:solidFill>
              <a:effectLst/>
              <a:latin typeface="Arial" panose="020B0604020202020204" pitchFamily="34" charset="0"/>
              <a:cs typeface="Arial" panose="020B0604020202020204" pitchFamily="34" charset="0"/>
            </a:endParaRPr>
          </a:p>
          <a:p>
            <a:endParaRPr lang="en-US" sz="3200" b="1" i="0" dirty="0">
              <a:solidFill>
                <a:srgbClr val="000000"/>
              </a:solidFill>
              <a:effectLst/>
              <a:latin typeface="Arial" panose="020B0604020202020204" pitchFamily="34" charset="0"/>
              <a:cs typeface="Arial" panose="020B0604020202020204" pitchFamily="34" charset="0"/>
            </a:endParaRPr>
          </a:p>
          <a:p>
            <a:pPr algn="l"/>
            <a:endParaRPr lang="en-US" sz="3200" b="1" i="0" dirty="0">
              <a:solidFill>
                <a:srgbClr val="000000"/>
              </a:solidFill>
              <a:effectLst/>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05600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2F94D3-0FCC-6EF9-3384-C5C5E1E39161}"/>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E81BBC82-E3AF-2CE5-66A9-A6EB0C577810}"/>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77D89A12-43B7-3A48-CD0C-DA8F9174D203}"/>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9C5C8431-35CF-36AB-0784-C0EC88201AD5}"/>
              </a:ext>
            </a:extLst>
          </p:cNvPr>
          <p:cNvSpPr txBox="1"/>
          <p:nvPr/>
        </p:nvSpPr>
        <p:spPr>
          <a:xfrm>
            <a:off x="628356" y="559190"/>
            <a:ext cx="11207262" cy="5634111"/>
          </a:xfrm>
          <a:prstGeom prst="rect">
            <a:avLst/>
          </a:prstGeom>
        </p:spPr>
        <p:txBody>
          <a:bodyPr vert="horz" wrap="square" lIns="91440" tIns="45720" rIns="91440" bIns="45720" rtlCol="0">
            <a:noAutofit/>
          </a:bodyPr>
          <a:lstStyle/>
          <a:p>
            <a:pPr algn="l"/>
            <a:r>
              <a:rPr lang="en-US" sz="3200" b="1" dirty="0">
                <a:solidFill>
                  <a:srgbClr val="000000"/>
                </a:solidFill>
                <a:latin typeface="Arial" panose="020B0604020202020204" pitchFamily="34" charset="0"/>
                <a:cs typeface="Arial" panose="020B0604020202020204" pitchFamily="34" charset="0"/>
              </a:rPr>
              <a:t>The &lt;form&gt; Element</a:t>
            </a:r>
          </a:p>
          <a:p>
            <a:pPr algn="l"/>
            <a:endParaRPr lang="en-US" sz="3200" b="1" i="0" dirty="0">
              <a:solidFill>
                <a:srgbClr val="000000"/>
              </a:solidFill>
              <a:effectLst/>
              <a:latin typeface="Arial" panose="020B0604020202020204" pitchFamily="34" charset="0"/>
              <a:cs typeface="Arial" panose="020B0604020202020204" pitchFamily="34" charset="0"/>
            </a:endParaRPr>
          </a:p>
          <a:p>
            <a:pPr algn="l"/>
            <a:r>
              <a:rPr lang="en-US" sz="2800" b="1" i="0" dirty="0">
                <a:solidFill>
                  <a:srgbClr val="000000"/>
                </a:solidFill>
                <a:effectLst/>
                <a:latin typeface="Arial" panose="020B0604020202020204" pitchFamily="34" charset="0"/>
                <a:cs typeface="Arial" panose="020B0604020202020204" pitchFamily="34" charset="0"/>
              </a:rPr>
              <a:t> - </a:t>
            </a:r>
            <a:r>
              <a:rPr lang="en-US" sz="2800" i="0" dirty="0">
                <a:solidFill>
                  <a:srgbClr val="000000"/>
                </a:solidFill>
                <a:effectLst/>
                <a:latin typeface="Arial" panose="020B0604020202020204" pitchFamily="34" charset="0"/>
                <a:cs typeface="Arial" panose="020B0604020202020204" pitchFamily="34" charset="0"/>
              </a:rPr>
              <a:t>The HTML &lt;form&gt; element is used to create an HTML form for user input :</a:t>
            </a:r>
          </a:p>
          <a:p>
            <a:pPr algn="l"/>
            <a:endParaRPr lang="en-US" sz="2800" i="0" dirty="0">
              <a:solidFill>
                <a:srgbClr val="000000"/>
              </a:solidFill>
              <a:effectLst/>
              <a:latin typeface="Arial" panose="020B0604020202020204" pitchFamily="34" charset="0"/>
              <a:cs typeface="Arial" panose="020B0604020202020204" pitchFamily="34" charset="0"/>
            </a:endParaRPr>
          </a:p>
          <a:p>
            <a:pPr algn="l"/>
            <a:r>
              <a:rPr lang="en-US" sz="2800" dirty="0">
                <a:solidFill>
                  <a:srgbClr val="000000"/>
                </a:solidFill>
                <a:latin typeface="Arial" panose="020B0604020202020204" pitchFamily="34" charset="0"/>
                <a:cs typeface="Arial" panose="020B0604020202020204" pitchFamily="34" charset="0"/>
              </a:rPr>
              <a:t>Example : </a:t>
            </a:r>
          </a:p>
          <a:p>
            <a:pPr lvl="1"/>
            <a:r>
              <a:rPr lang="en-US" sz="2800" b="0" i="0" dirty="0">
                <a:solidFill>
                  <a:srgbClr val="0000CD"/>
                </a:solidFill>
                <a:effectLst/>
                <a:latin typeface="Arial" panose="020B0604020202020204" pitchFamily="34" charset="0"/>
                <a:cs typeface="Arial" panose="020B0604020202020204" pitchFamily="34" charset="0"/>
              </a:rPr>
              <a:t>&lt;</a:t>
            </a:r>
            <a:r>
              <a:rPr lang="en-US" sz="2800" b="0" i="0" dirty="0">
                <a:solidFill>
                  <a:srgbClr val="A52A2A"/>
                </a:solidFill>
                <a:effectLst/>
                <a:latin typeface="Arial" panose="020B0604020202020204" pitchFamily="34" charset="0"/>
                <a:cs typeface="Arial" panose="020B0604020202020204" pitchFamily="34" charset="0"/>
              </a:rPr>
              <a:t>form</a:t>
            </a:r>
            <a:r>
              <a:rPr lang="en-US" sz="2800" b="0" i="0" dirty="0">
                <a:solidFill>
                  <a:srgbClr val="0000CD"/>
                </a:solidFill>
                <a:effectLst/>
                <a:latin typeface="Arial" panose="020B0604020202020204" pitchFamily="34" charset="0"/>
                <a:cs typeface="Arial" panose="020B0604020202020204" pitchFamily="34" charset="0"/>
              </a:rPr>
              <a:t>&gt;</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	</a:t>
            </a:r>
            <a:r>
              <a:rPr lang="en-US" sz="2800" b="0" i="1" dirty="0">
                <a:solidFill>
                  <a:srgbClr val="000000"/>
                </a:solidFill>
                <a:effectLst/>
                <a:latin typeface="Arial" panose="020B0604020202020204" pitchFamily="34" charset="0"/>
                <a:cs typeface="Arial" panose="020B0604020202020204" pitchFamily="34" charset="0"/>
              </a:rPr>
              <a:t>form elements</a:t>
            </a:r>
            <a:br>
              <a:rPr lang="en-US" sz="2800" dirty="0">
                <a:latin typeface="Arial" panose="020B0604020202020204" pitchFamily="34" charset="0"/>
                <a:cs typeface="Arial" panose="020B0604020202020204" pitchFamily="34" charset="0"/>
              </a:rPr>
            </a:br>
            <a:r>
              <a:rPr lang="en-US" sz="2800" b="0" i="0" dirty="0">
                <a:solidFill>
                  <a:srgbClr val="0000CD"/>
                </a:solidFill>
                <a:effectLst/>
                <a:latin typeface="Arial" panose="020B0604020202020204" pitchFamily="34" charset="0"/>
                <a:cs typeface="Arial" panose="020B0604020202020204" pitchFamily="34" charset="0"/>
              </a:rPr>
              <a:t>&lt;</a:t>
            </a:r>
            <a:r>
              <a:rPr lang="en-US" sz="2800" b="0" i="0" dirty="0">
                <a:solidFill>
                  <a:srgbClr val="A52A2A"/>
                </a:solidFill>
                <a:effectLst/>
                <a:latin typeface="Arial" panose="020B0604020202020204" pitchFamily="34" charset="0"/>
                <a:cs typeface="Arial" panose="020B0604020202020204" pitchFamily="34" charset="0"/>
              </a:rPr>
              <a:t>/form</a:t>
            </a:r>
            <a:r>
              <a:rPr lang="en-US" sz="2800" b="0" i="0" dirty="0">
                <a:solidFill>
                  <a:srgbClr val="0000CD"/>
                </a:solidFill>
                <a:effectLst/>
                <a:latin typeface="Arial" panose="020B0604020202020204" pitchFamily="34" charset="0"/>
                <a:cs typeface="Arial" panose="020B0604020202020204" pitchFamily="34" charset="0"/>
              </a:rPr>
              <a:t>&gt;</a:t>
            </a:r>
          </a:p>
          <a:p>
            <a:pPr lvl="1"/>
            <a:endParaRPr lang="en-US" sz="2800" b="0" i="0" dirty="0">
              <a:solidFill>
                <a:srgbClr val="0000CD"/>
              </a:solidFill>
              <a:effectLst/>
              <a:latin typeface="Arial" panose="020B0604020202020204" pitchFamily="34" charset="0"/>
              <a:cs typeface="Arial" panose="020B0604020202020204" pitchFamily="34" charset="0"/>
            </a:endParaRPr>
          </a:p>
          <a:p>
            <a:r>
              <a:rPr lang="en-US" sz="2800" i="0" dirty="0">
                <a:solidFill>
                  <a:srgbClr val="000000"/>
                </a:solidFill>
                <a:effectLst/>
                <a:latin typeface="Arial" panose="020B0604020202020204" pitchFamily="34" charset="0"/>
                <a:cs typeface="Arial" panose="020B0604020202020204" pitchFamily="34" charset="0"/>
              </a:rPr>
              <a:t>- The &lt;form&gt; element is a container for different types of input elements, such as: </a:t>
            </a:r>
            <a:r>
              <a:rPr lang="en-US" sz="2800" b="1" i="0" dirty="0">
                <a:solidFill>
                  <a:srgbClr val="000000"/>
                </a:solidFill>
                <a:effectLst/>
                <a:latin typeface="Arial" panose="020B0604020202020204" pitchFamily="34" charset="0"/>
                <a:cs typeface="Arial" panose="020B0604020202020204" pitchFamily="34" charset="0"/>
              </a:rPr>
              <a:t>text fields</a:t>
            </a:r>
            <a:r>
              <a:rPr lang="en-US" sz="2800" i="0" dirty="0">
                <a:solidFill>
                  <a:srgbClr val="000000"/>
                </a:solidFill>
                <a:effectLst/>
                <a:latin typeface="Arial" panose="020B0604020202020204" pitchFamily="34" charset="0"/>
                <a:cs typeface="Arial" panose="020B0604020202020204" pitchFamily="34" charset="0"/>
              </a:rPr>
              <a:t>, </a:t>
            </a:r>
            <a:r>
              <a:rPr lang="en-US" sz="2800" b="1" i="0" dirty="0">
                <a:solidFill>
                  <a:srgbClr val="000000"/>
                </a:solidFill>
                <a:effectLst/>
                <a:latin typeface="Arial" panose="020B0604020202020204" pitchFamily="34" charset="0"/>
                <a:cs typeface="Arial" panose="020B0604020202020204" pitchFamily="34" charset="0"/>
              </a:rPr>
              <a:t>checkboxes</a:t>
            </a:r>
            <a:r>
              <a:rPr lang="en-US" sz="2800" i="0" dirty="0">
                <a:solidFill>
                  <a:srgbClr val="000000"/>
                </a:solidFill>
                <a:effectLst/>
                <a:latin typeface="Arial" panose="020B0604020202020204" pitchFamily="34" charset="0"/>
                <a:cs typeface="Arial" panose="020B0604020202020204" pitchFamily="34" charset="0"/>
              </a:rPr>
              <a:t>, </a:t>
            </a:r>
            <a:r>
              <a:rPr lang="en-US" sz="2800" b="1" i="0" dirty="0">
                <a:solidFill>
                  <a:srgbClr val="000000"/>
                </a:solidFill>
                <a:effectLst/>
                <a:latin typeface="Arial" panose="020B0604020202020204" pitchFamily="34" charset="0"/>
                <a:cs typeface="Arial" panose="020B0604020202020204" pitchFamily="34" charset="0"/>
              </a:rPr>
              <a:t>radio buttons</a:t>
            </a:r>
            <a:r>
              <a:rPr lang="en-US" sz="2800" i="0" dirty="0">
                <a:solidFill>
                  <a:srgbClr val="000000"/>
                </a:solidFill>
                <a:effectLst/>
                <a:latin typeface="Arial" panose="020B0604020202020204" pitchFamily="34" charset="0"/>
                <a:cs typeface="Arial" panose="020B0604020202020204" pitchFamily="34" charset="0"/>
              </a:rPr>
              <a:t>, </a:t>
            </a:r>
            <a:r>
              <a:rPr lang="en-US" sz="2800" b="1" i="0" dirty="0">
                <a:solidFill>
                  <a:srgbClr val="000000"/>
                </a:solidFill>
                <a:effectLst/>
                <a:latin typeface="Arial" panose="020B0604020202020204" pitchFamily="34" charset="0"/>
                <a:cs typeface="Arial" panose="020B0604020202020204" pitchFamily="34" charset="0"/>
              </a:rPr>
              <a:t>submit buttons</a:t>
            </a:r>
            <a:r>
              <a:rPr lang="en-US" sz="2800" i="0" dirty="0">
                <a:solidFill>
                  <a:srgbClr val="000000"/>
                </a:solidFill>
                <a:effectLst/>
                <a:latin typeface="Arial" panose="020B0604020202020204" pitchFamily="34" charset="0"/>
                <a:cs typeface="Arial" panose="020B0604020202020204" pitchFamily="34" charset="0"/>
              </a:rPr>
              <a:t>, etc.</a:t>
            </a:r>
          </a:p>
          <a:p>
            <a:endParaRPr lang="en-US" sz="3200" b="1" i="0" dirty="0">
              <a:solidFill>
                <a:srgbClr val="000000"/>
              </a:solidFill>
              <a:effectLst/>
              <a:latin typeface="Arial" panose="020B0604020202020204" pitchFamily="34" charset="0"/>
              <a:cs typeface="Arial" panose="020B0604020202020204" pitchFamily="34" charset="0"/>
            </a:endParaRPr>
          </a:p>
          <a:p>
            <a:pPr algn="l"/>
            <a:endParaRPr lang="en-US" sz="3200" b="1" i="0" dirty="0">
              <a:solidFill>
                <a:srgbClr val="000000"/>
              </a:solidFill>
              <a:effectLst/>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9173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ABBA0-4A28-0801-309B-42B3CBCDC2F7}"/>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BB2F68F9-E867-C6F9-314F-0B24D915C86F}"/>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2794527C-E330-7476-889D-87F396D2A568}"/>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30E34973-E1F8-819A-E356-ECB042529986}"/>
              </a:ext>
            </a:extLst>
          </p:cNvPr>
          <p:cNvSpPr txBox="1"/>
          <p:nvPr/>
        </p:nvSpPr>
        <p:spPr>
          <a:xfrm>
            <a:off x="853439" y="976825"/>
            <a:ext cx="11207262" cy="4904350"/>
          </a:xfrm>
          <a:prstGeom prst="rect">
            <a:avLst/>
          </a:prstGeom>
        </p:spPr>
        <p:txBody>
          <a:bodyPr vert="horz" wrap="square" lIns="91440" tIns="45720" rIns="91440" bIns="45720" rtlCol="0">
            <a:noAutofit/>
          </a:bodyPr>
          <a:lstStyle/>
          <a:p>
            <a:pPr algn="l"/>
            <a:r>
              <a:rPr lang="en-US" sz="3200" b="1" i="0" dirty="0">
                <a:solidFill>
                  <a:srgbClr val="000000"/>
                </a:solidFill>
                <a:effectLst/>
                <a:latin typeface="Arial" panose="020B0604020202020204" pitchFamily="34" charset="0"/>
                <a:cs typeface="Arial" panose="020B0604020202020204" pitchFamily="34" charset="0"/>
              </a:rPr>
              <a:t>The &lt;input&gt; Element</a:t>
            </a:r>
          </a:p>
          <a:p>
            <a:pPr algn="l"/>
            <a:endParaRPr lang="en-US" sz="3200" b="1" i="0" dirty="0">
              <a:solidFill>
                <a:srgbClr val="000000"/>
              </a:solidFill>
              <a:effectLst/>
              <a:latin typeface="Arial" panose="020B0604020202020204" pitchFamily="34" charset="0"/>
              <a:cs typeface="Arial" panose="020B0604020202020204" pitchFamily="34" charset="0"/>
            </a:endParaRPr>
          </a:p>
          <a:p>
            <a:pPr algn="l"/>
            <a:r>
              <a:rPr lang="en-US" sz="2800" b="1" i="0" dirty="0">
                <a:solidFill>
                  <a:srgbClr val="000000"/>
                </a:solidFill>
                <a:effectLst/>
                <a:latin typeface="Arial" panose="020B0604020202020204" pitchFamily="34" charset="0"/>
                <a:cs typeface="Arial" panose="020B0604020202020204" pitchFamily="34" charset="0"/>
              </a:rPr>
              <a:t> - </a:t>
            </a:r>
            <a:r>
              <a:rPr lang="en-US" sz="2800" i="0" dirty="0">
                <a:solidFill>
                  <a:srgbClr val="000000"/>
                </a:solidFill>
                <a:effectLst/>
                <a:latin typeface="Arial" panose="020B0604020202020204" pitchFamily="34" charset="0"/>
                <a:cs typeface="Arial" panose="020B0604020202020204" pitchFamily="34" charset="0"/>
              </a:rPr>
              <a:t>The HTML &lt;input&gt; element is the most used form element.</a:t>
            </a:r>
            <a:r>
              <a:rPr lang="en-US" sz="2800" dirty="0">
                <a:solidFill>
                  <a:srgbClr val="000000"/>
                </a:solidFill>
                <a:latin typeface="Arial" panose="020B0604020202020204" pitchFamily="34" charset="0"/>
                <a:cs typeface="Arial" panose="020B0604020202020204" pitchFamily="34" charset="0"/>
              </a:rPr>
              <a:t> </a:t>
            </a:r>
            <a:r>
              <a:rPr lang="en-US" sz="2800" i="0" dirty="0">
                <a:solidFill>
                  <a:srgbClr val="000000"/>
                </a:solidFill>
                <a:effectLst/>
                <a:latin typeface="Arial" panose="020B0604020202020204" pitchFamily="34" charset="0"/>
                <a:cs typeface="Arial" panose="020B0604020202020204" pitchFamily="34" charset="0"/>
              </a:rPr>
              <a:t>An &lt;input&gt; element can be displayed in many ways, depending on the type attribute.</a:t>
            </a:r>
          </a:p>
          <a:p>
            <a:br>
              <a:rPr lang="en-US" sz="2800" dirty="0"/>
            </a:br>
            <a:endParaRPr lang="en-US" sz="2800" i="0" dirty="0">
              <a:solidFill>
                <a:srgbClr val="000000"/>
              </a:solidFill>
              <a:effectLst/>
              <a:latin typeface="Arial" panose="020B0604020202020204" pitchFamily="34" charset="0"/>
              <a:cs typeface="Arial" panose="020B0604020202020204" pitchFamily="34" charset="0"/>
            </a:endParaRPr>
          </a:p>
          <a:p>
            <a:pPr algn="l"/>
            <a:endParaRPr lang="en-US" sz="2800" b="1" i="0" dirty="0">
              <a:solidFill>
                <a:srgbClr val="000000"/>
              </a:solidFill>
              <a:effectLst/>
              <a:latin typeface="Arial" panose="020B0604020202020204" pitchFamily="34" charset="0"/>
              <a:cs typeface="Arial" panose="020B0604020202020204" pitchFamily="34" charset="0"/>
            </a:endParaRPr>
          </a:p>
          <a:p>
            <a:pPr algn="l"/>
            <a:endParaRPr lang="en-US" sz="3200" b="1" i="0" dirty="0">
              <a:solidFill>
                <a:srgbClr val="000000"/>
              </a:solidFill>
              <a:effectLst/>
              <a:latin typeface="Arial" panose="020B0604020202020204" pitchFamily="34" charset="0"/>
              <a:cs typeface="Arial" panose="020B0604020202020204" pitchFamily="34" charset="0"/>
            </a:endParaRPr>
          </a:p>
          <a:p>
            <a:pPr algn="l"/>
            <a:endParaRPr lang="en-US" sz="3200" b="1" i="0" dirty="0">
              <a:solidFill>
                <a:srgbClr val="000000"/>
              </a:solidFill>
              <a:effectLst/>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87337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505D31-C9F3-E64C-5EF6-D3AF531DE9CB}"/>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97C0F176-C334-96CE-537C-07CB32135F27}"/>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DF2A96F2-F3E0-7917-1526-5C5FC5EA1F3B}"/>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9633C91B-4DB2-8CE5-C8C8-941C1D59B919}"/>
              </a:ext>
            </a:extLst>
          </p:cNvPr>
          <p:cNvSpPr txBox="1"/>
          <p:nvPr/>
        </p:nvSpPr>
        <p:spPr>
          <a:xfrm>
            <a:off x="600221" y="539847"/>
            <a:ext cx="11207262" cy="6066693"/>
          </a:xfrm>
          <a:prstGeom prst="rect">
            <a:avLst/>
          </a:prstGeom>
        </p:spPr>
        <p:txBody>
          <a:bodyPr vert="horz" wrap="square" lIns="91440" tIns="45720" rIns="91440" bIns="45720" rtlCol="0">
            <a:noAutofit/>
          </a:bodyPr>
          <a:lstStyle/>
          <a:p>
            <a:pPr algn="l"/>
            <a:r>
              <a:rPr lang="en-US" sz="3200" b="1" i="0" dirty="0">
                <a:solidFill>
                  <a:srgbClr val="000000"/>
                </a:solidFill>
                <a:effectLst/>
                <a:latin typeface="Arial" panose="020B0604020202020204" pitchFamily="34" charset="0"/>
                <a:cs typeface="Arial" panose="020B0604020202020204" pitchFamily="34" charset="0"/>
              </a:rPr>
              <a:t>The &lt;label&gt; Element</a:t>
            </a:r>
          </a:p>
          <a:p>
            <a:pPr algn="l"/>
            <a:endParaRPr lang="en-US" sz="3200" b="1" i="0" dirty="0">
              <a:solidFill>
                <a:srgbClr val="000000"/>
              </a:solidFill>
              <a:effectLst/>
              <a:latin typeface="Arial" panose="020B0604020202020204" pitchFamily="34" charset="0"/>
              <a:cs typeface="Arial" panose="020B0604020202020204" pitchFamily="34" charset="0"/>
            </a:endParaRPr>
          </a:p>
          <a:p>
            <a:pPr algn="l"/>
            <a:r>
              <a:rPr lang="en-US" sz="2800" i="0" dirty="0">
                <a:solidFill>
                  <a:srgbClr val="000000"/>
                </a:solidFill>
                <a:effectLst/>
                <a:latin typeface="Arial" panose="020B0604020202020204" pitchFamily="34" charset="0"/>
                <a:cs typeface="Arial" panose="020B0604020202020204" pitchFamily="34" charset="0"/>
              </a:rPr>
              <a:t> - The &lt;label&gt; element is useful for screen-reader users, because the screen-reader will read out loud the label when the user focuses on the input element.</a:t>
            </a:r>
            <a:r>
              <a:rPr lang="en-US" sz="2800" dirty="0">
                <a:solidFill>
                  <a:srgbClr val="000000"/>
                </a:solidFill>
                <a:latin typeface="Arial" panose="020B0604020202020204" pitchFamily="34" charset="0"/>
                <a:cs typeface="Arial" panose="020B0604020202020204" pitchFamily="34" charset="0"/>
              </a:rPr>
              <a:t> </a:t>
            </a:r>
          </a:p>
          <a:p>
            <a:pPr algn="l"/>
            <a:endParaRPr lang="en-US" sz="2800" dirty="0">
              <a:solidFill>
                <a:srgbClr val="000000"/>
              </a:solidFill>
              <a:latin typeface="Arial" panose="020B0604020202020204" pitchFamily="34" charset="0"/>
              <a:cs typeface="Arial" panose="020B0604020202020204" pitchFamily="34" charset="0"/>
            </a:endParaRPr>
          </a:p>
          <a:p>
            <a:pPr algn="l"/>
            <a:r>
              <a:rPr lang="en-US" sz="2800" i="0" dirty="0">
                <a:solidFill>
                  <a:srgbClr val="000000"/>
                </a:solidFill>
                <a:effectLst/>
                <a:latin typeface="Arial" panose="020B0604020202020204" pitchFamily="34" charset="0"/>
                <a:cs typeface="Arial" panose="020B0604020202020204" pitchFamily="34" charset="0"/>
              </a:rPr>
              <a:t>- The &lt;label&gt; element also helps users who have difficulty clicking on very small regions (such as radio buttons or checkboxes) - because when the user clicks the text within the &lt;label&gt; element, it toggles the radio button/checkbox. </a:t>
            </a:r>
          </a:p>
          <a:p>
            <a:pPr algn="l"/>
            <a:endParaRPr lang="en-US" sz="2800" dirty="0">
              <a:solidFill>
                <a:srgbClr val="000000"/>
              </a:solidFill>
              <a:latin typeface="Arial" panose="020B0604020202020204" pitchFamily="34" charset="0"/>
              <a:cs typeface="Arial" panose="020B0604020202020204" pitchFamily="34" charset="0"/>
            </a:endParaRPr>
          </a:p>
          <a:p>
            <a:pPr algn="l"/>
            <a:r>
              <a:rPr lang="en-US" sz="2800" i="0" dirty="0">
                <a:solidFill>
                  <a:srgbClr val="000000"/>
                </a:solidFill>
                <a:effectLst/>
                <a:latin typeface="Arial" panose="020B0604020202020204" pitchFamily="34" charset="0"/>
                <a:cs typeface="Arial" panose="020B0604020202020204" pitchFamily="34" charset="0"/>
              </a:rPr>
              <a:t>- The </a:t>
            </a:r>
            <a:r>
              <a:rPr lang="en-US" sz="2800" b="1" i="0" dirty="0">
                <a:solidFill>
                  <a:srgbClr val="000000"/>
                </a:solidFill>
                <a:effectLst/>
                <a:latin typeface="Arial" panose="020B0604020202020204" pitchFamily="34" charset="0"/>
                <a:cs typeface="Arial" panose="020B0604020202020204" pitchFamily="34" charset="0"/>
              </a:rPr>
              <a:t>for attribute</a:t>
            </a:r>
            <a:r>
              <a:rPr lang="en-US" sz="2800" i="0" dirty="0">
                <a:solidFill>
                  <a:srgbClr val="000000"/>
                </a:solidFill>
                <a:effectLst/>
                <a:latin typeface="Arial" panose="020B0604020202020204" pitchFamily="34" charset="0"/>
                <a:cs typeface="Arial" panose="020B0604020202020204" pitchFamily="34" charset="0"/>
              </a:rPr>
              <a:t> of the &lt;label&gt; tag should be equal to the </a:t>
            </a:r>
            <a:r>
              <a:rPr lang="en-US" sz="2800" b="1" i="0" dirty="0">
                <a:solidFill>
                  <a:srgbClr val="000000"/>
                </a:solidFill>
                <a:effectLst/>
                <a:latin typeface="Arial" panose="020B0604020202020204" pitchFamily="34" charset="0"/>
                <a:cs typeface="Arial" panose="020B0604020202020204" pitchFamily="34" charset="0"/>
              </a:rPr>
              <a:t>id attribute</a:t>
            </a:r>
            <a:r>
              <a:rPr lang="en-US" sz="2800" i="0" dirty="0">
                <a:solidFill>
                  <a:srgbClr val="000000"/>
                </a:solidFill>
                <a:effectLst/>
                <a:latin typeface="Arial" panose="020B0604020202020204" pitchFamily="34" charset="0"/>
                <a:cs typeface="Arial" panose="020B0604020202020204" pitchFamily="34" charset="0"/>
              </a:rPr>
              <a:t> of the &lt;input&gt; element to bind them together.</a:t>
            </a:r>
          </a:p>
          <a:p>
            <a:br>
              <a:rPr lang="en-US" sz="2800" dirty="0"/>
            </a:br>
            <a:endParaRPr lang="en-US" sz="2800" i="0" dirty="0">
              <a:solidFill>
                <a:srgbClr val="000000"/>
              </a:solidFill>
              <a:effectLst/>
              <a:latin typeface="Arial" panose="020B0604020202020204" pitchFamily="34" charset="0"/>
              <a:cs typeface="Arial" panose="020B0604020202020204" pitchFamily="34" charset="0"/>
            </a:endParaRPr>
          </a:p>
          <a:p>
            <a:pPr algn="l"/>
            <a:endParaRPr lang="en-US" sz="2800" b="1" i="0" dirty="0">
              <a:solidFill>
                <a:srgbClr val="000000"/>
              </a:solidFill>
              <a:effectLst/>
              <a:latin typeface="Arial" panose="020B0604020202020204" pitchFamily="34" charset="0"/>
              <a:cs typeface="Arial" panose="020B0604020202020204" pitchFamily="34" charset="0"/>
            </a:endParaRPr>
          </a:p>
          <a:p>
            <a:pPr algn="l"/>
            <a:endParaRPr lang="en-US" sz="3200" b="1" i="0" dirty="0">
              <a:solidFill>
                <a:srgbClr val="000000"/>
              </a:solidFill>
              <a:effectLst/>
              <a:latin typeface="Arial" panose="020B0604020202020204" pitchFamily="34" charset="0"/>
              <a:cs typeface="Arial" panose="020B0604020202020204" pitchFamily="34" charset="0"/>
            </a:endParaRPr>
          </a:p>
          <a:p>
            <a:pPr algn="l"/>
            <a:endParaRPr lang="en-US" sz="3200" b="1" i="0" dirty="0">
              <a:solidFill>
                <a:srgbClr val="000000"/>
              </a:solidFill>
              <a:effectLst/>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6890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76532-DA2D-C522-1358-D6AE18BD4556}"/>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30E0384E-2AA7-2A57-E308-F20E411C0350}"/>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109DE14E-8064-3300-00A3-0690010A6585}"/>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29D62782-B420-D196-93FC-D511148523B4}"/>
              </a:ext>
            </a:extLst>
          </p:cNvPr>
          <p:cNvSpPr txBox="1"/>
          <p:nvPr/>
        </p:nvSpPr>
        <p:spPr>
          <a:xfrm>
            <a:off x="600221" y="539847"/>
            <a:ext cx="11207262" cy="6066693"/>
          </a:xfrm>
          <a:prstGeom prst="rect">
            <a:avLst/>
          </a:prstGeom>
        </p:spPr>
        <p:txBody>
          <a:bodyPr vert="horz" wrap="square" lIns="91440" tIns="45720" rIns="91440" bIns="45720" rtlCol="0">
            <a:noAutofit/>
          </a:bodyPr>
          <a:lstStyle/>
          <a:p>
            <a:pPr algn="l"/>
            <a:r>
              <a:rPr lang="en-US" sz="3200" b="1" i="0" dirty="0">
                <a:solidFill>
                  <a:srgbClr val="000000"/>
                </a:solidFill>
                <a:effectLst/>
                <a:latin typeface="Arial" panose="020B0604020202020204" pitchFamily="34" charset="0"/>
                <a:cs typeface="Arial" panose="020B0604020202020204" pitchFamily="34" charset="0"/>
              </a:rPr>
              <a:t>Radio Buttons</a:t>
            </a:r>
          </a:p>
          <a:p>
            <a:pPr algn="l"/>
            <a:endParaRPr lang="en-US" sz="3200" b="1" i="0" dirty="0">
              <a:solidFill>
                <a:srgbClr val="000000"/>
              </a:solidFill>
              <a:effectLst/>
              <a:latin typeface="Arial" panose="020B0604020202020204" pitchFamily="34" charset="0"/>
              <a:cs typeface="Arial" panose="020B0604020202020204" pitchFamily="34" charset="0"/>
            </a:endParaRPr>
          </a:p>
          <a:p>
            <a:pPr algn="l"/>
            <a:r>
              <a:rPr lang="en-US" sz="2800" i="0" dirty="0">
                <a:solidFill>
                  <a:srgbClr val="000000"/>
                </a:solidFill>
                <a:effectLst/>
                <a:latin typeface="Arial" panose="020B0604020202020204" pitchFamily="34" charset="0"/>
                <a:cs typeface="Arial" panose="020B0604020202020204" pitchFamily="34" charset="0"/>
              </a:rPr>
              <a:t> - The </a:t>
            </a:r>
            <a:r>
              <a:rPr lang="en-US" sz="2800" b="1" i="0" dirty="0">
                <a:solidFill>
                  <a:srgbClr val="000000"/>
                </a:solidFill>
                <a:effectLst/>
                <a:latin typeface="Arial" panose="020B0604020202020204" pitchFamily="34" charset="0"/>
                <a:cs typeface="Arial" panose="020B0604020202020204" pitchFamily="34" charset="0"/>
              </a:rPr>
              <a:t>&lt;input type="radio"&gt;</a:t>
            </a:r>
            <a:r>
              <a:rPr lang="en-US" sz="2800" i="0" dirty="0">
                <a:solidFill>
                  <a:srgbClr val="000000"/>
                </a:solidFill>
                <a:effectLst/>
                <a:latin typeface="Arial" panose="020B0604020202020204" pitchFamily="34" charset="0"/>
                <a:cs typeface="Arial" panose="020B0604020202020204" pitchFamily="34" charset="0"/>
              </a:rPr>
              <a:t> defines a radio button.</a:t>
            </a:r>
            <a:r>
              <a:rPr lang="en-US" sz="2800" dirty="0">
                <a:solidFill>
                  <a:srgbClr val="000000"/>
                </a:solidFill>
                <a:latin typeface="Arial" panose="020B0604020202020204" pitchFamily="34" charset="0"/>
                <a:cs typeface="Arial" panose="020B0604020202020204" pitchFamily="34" charset="0"/>
              </a:rPr>
              <a:t> </a:t>
            </a:r>
            <a:r>
              <a:rPr lang="en-US" sz="2800" i="0" dirty="0">
                <a:solidFill>
                  <a:srgbClr val="000000"/>
                </a:solidFill>
                <a:effectLst/>
                <a:latin typeface="Arial" panose="020B0604020202020204" pitchFamily="34" charset="0"/>
                <a:cs typeface="Arial" panose="020B0604020202020204" pitchFamily="34" charset="0"/>
              </a:rPr>
              <a:t>Radio buttons let a user select ONE of a limited number of choices.</a:t>
            </a:r>
            <a:br>
              <a:rPr lang="en-US" sz="2800" dirty="0"/>
            </a:br>
            <a:endParaRPr lang="en-US" sz="2800" i="0" dirty="0">
              <a:solidFill>
                <a:srgbClr val="000000"/>
              </a:solidFill>
              <a:effectLst/>
              <a:latin typeface="Arial" panose="020B0604020202020204" pitchFamily="34" charset="0"/>
              <a:cs typeface="Arial" panose="020B0604020202020204" pitchFamily="34" charset="0"/>
            </a:endParaRPr>
          </a:p>
          <a:p>
            <a:pPr algn="l"/>
            <a:r>
              <a:rPr lang="en-US" sz="2800" i="0" dirty="0">
                <a:solidFill>
                  <a:srgbClr val="000000"/>
                </a:solidFill>
                <a:effectLst/>
                <a:latin typeface="Arial" panose="020B0604020202020204" pitchFamily="34" charset="0"/>
                <a:cs typeface="Arial" panose="020B0604020202020204" pitchFamily="34" charset="0"/>
              </a:rPr>
              <a:t>Example :</a:t>
            </a:r>
          </a:p>
          <a:p>
            <a:pPr lvl="1"/>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p</a:t>
            </a:r>
            <a:r>
              <a:rPr lang="en-US" sz="2000" b="0" i="0" dirty="0">
                <a:solidFill>
                  <a:srgbClr val="0000CD"/>
                </a:solidFill>
                <a:effectLst/>
                <a:latin typeface="Arial" panose="020B0604020202020204" pitchFamily="34" charset="0"/>
                <a:cs typeface="Arial" panose="020B0604020202020204" pitchFamily="34" charset="0"/>
              </a:rPr>
              <a:t>&gt;</a:t>
            </a:r>
            <a:r>
              <a:rPr lang="en-US" sz="2000" b="0" i="0" dirty="0">
                <a:solidFill>
                  <a:srgbClr val="000000"/>
                </a:solidFill>
                <a:effectLst/>
                <a:latin typeface="Arial" panose="020B0604020202020204" pitchFamily="34" charset="0"/>
                <a:cs typeface="Arial" panose="020B0604020202020204" pitchFamily="34" charset="0"/>
              </a:rPr>
              <a:t>Choose your favorite Web language:</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/p</a:t>
            </a:r>
            <a:r>
              <a:rPr lang="en-US" sz="2000" b="0" i="0" dirty="0">
                <a:solidFill>
                  <a:srgbClr val="0000CD"/>
                </a:solidFill>
                <a:effectLst/>
                <a:latin typeface="Arial" panose="020B0604020202020204" pitchFamily="34" charset="0"/>
                <a:cs typeface="Arial" panose="020B0604020202020204" pitchFamily="34" charset="0"/>
              </a:rPr>
              <a:t>&gt;</a:t>
            </a:r>
            <a:br>
              <a:rPr lang="en-US" sz="2000" dirty="0">
                <a:latin typeface="Arial" panose="020B0604020202020204" pitchFamily="34" charset="0"/>
                <a:cs typeface="Arial" panose="020B0604020202020204" pitchFamily="34" charset="0"/>
              </a:rPr>
            </a:b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form</a:t>
            </a:r>
            <a:r>
              <a:rPr lang="en-US" sz="2000" b="0" i="0" dirty="0">
                <a:solidFill>
                  <a:srgbClr val="0000CD"/>
                </a:solidFill>
                <a:effectLst/>
                <a:latin typeface="Arial" panose="020B0604020202020204" pitchFamily="34" charset="0"/>
                <a:cs typeface="Arial" panose="020B0604020202020204" pitchFamily="34" charset="0"/>
              </a:rPr>
              <a:t>&gt;</a:t>
            </a:r>
            <a:br>
              <a:rPr lang="en-US" sz="2000" dirty="0">
                <a:latin typeface="Arial" panose="020B0604020202020204" pitchFamily="34" charset="0"/>
                <a:cs typeface="Arial" panose="020B0604020202020204" pitchFamily="34" charset="0"/>
              </a:rPr>
            </a:b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input</a:t>
            </a:r>
            <a:r>
              <a:rPr lang="en-US" sz="2000" b="0" i="0" dirty="0">
                <a:solidFill>
                  <a:srgbClr val="FF0000"/>
                </a:solidFill>
                <a:effectLst/>
                <a:latin typeface="Arial" panose="020B0604020202020204" pitchFamily="34" charset="0"/>
                <a:cs typeface="Arial" panose="020B0604020202020204" pitchFamily="34" charset="0"/>
              </a:rPr>
              <a:t> type</a:t>
            </a:r>
            <a:r>
              <a:rPr lang="en-US" sz="2000" b="0" i="0" dirty="0">
                <a:solidFill>
                  <a:srgbClr val="0000CD"/>
                </a:solidFill>
                <a:effectLst/>
                <a:latin typeface="Arial" panose="020B0604020202020204" pitchFamily="34" charset="0"/>
                <a:cs typeface="Arial" panose="020B0604020202020204" pitchFamily="34" charset="0"/>
              </a:rPr>
              <a:t>="radio"</a:t>
            </a:r>
            <a:r>
              <a:rPr lang="en-US" sz="2000" b="0" i="0" dirty="0">
                <a:solidFill>
                  <a:srgbClr val="FF0000"/>
                </a:solidFill>
                <a:effectLst/>
                <a:latin typeface="Arial" panose="020B0604020202020204" pitchFamily="34" charset="0"/>
                <a:cs typeface="Arial" panose="020B0604020202020204" pitchFamily="34" charset="0"/>
              </a:rPr>
              <a:t> id</a:t>
            </a:r>
            <a:r>
              <a:rPr lang="en-US" sz="2000" b="0" i="0" dirty="0">
                <a:solidFill>
                  <a:srgbClr val="0000CD"/>
                </a:solidFill>
                <a:effectLst/>
                <a:latin typeface="Arial" panose="020B0604020202020204" pitchFamily="34" charset="0"/>
                <a:cs typeface="Arial" panose="020B0604020202020204" pitchFamily="34" charset="0"/>
              </a:rPr>
              <a:t>="html"</a:t>
            </a:r>
            <a:r>
              <a:rPr lang="en-US" sz="2000" b="0" i="0" dirty="0">
                <a:solidFill>
                  <a:srgbClr val="FF0000"/>
                </a:solidFill>
                <a:effectLst/>
                <a:latin typeface="Arial" panose="020B0604020202020204" pitchFamily="34" charset="0"/>
                <a:cs typeface="Arial" panose="020B0604020202020204" pitchFamily="34" charset="0"/>
              </a:rPr>
              <a:t> name</a:t>
            </a:r>
            <a:r>
              <a:rPr lang="en-US" sz="2000" b="0" i="0" dirty="0">
                <a:solidFill>
                  <a:srgbClr val="0000CD"/>
                </a:solidFill>
                <a:effectLst/>
                <a:latin typeface="Arial" panose="020B0604020202020204" pitchFamily="34" charset="0"/>
                <a:cs typeface="Arial" panose="020B0604020202020204" pitchFamily="34" charset="0"/>
              </a:rPr>
              <a:t>="</a:t>
            </a:r>
            <a:r>
              <a:rPr lang="en-US" sz="2000" b="0" i="0" dirty="0" err="1">
                <a:solidFill>
                  <a:srgbClr val="0000CD"/>
                </a:solidFill>
                <a:effectLst/>
                <a:latin typeface="Arial" panose="020B0604020202020204" pitchFamily="34" charset="0"/>
                <a:cs typeface="Arial" panose="020B0604020202020204" pitchFamily="34" charset="0"/>
              </a:rPr>
              <a:t>fav_language</a:t>
            </a:r>
            <a:r>
              <a:rPr lang="en-US" sz="2000" b="0" i="0" dirty="0">
                <a:solidFill>
                  <a:srgbClr val="0000CD"/>
                </a:solidFill>
                <a:effectLst/>
                <a:latin typeface="Arial" panose="020B0604020202020204" pitchFamily="34" charset="0"/>
                <a:cs typeface="Arial" panose="020B0604020202020204" pitchFamily="34" charset="0"/>
              </a:rPr>
              <a:t>"</a:t>
            </a:r>
            <a:r>
              <a:rPr lang="en-US" sz="2000" b="0" i="0" dirty="0">
                <a:solidFill>
                  <a:srgbClr val="FF0000"/>
                </a:solidFill>
                <a:effectLst/>
                <a:latin typeface="Arial" panose="020B0604020202020204" pitchFamily="34" charset="0"/>
                <a:cs typeface="Arial" panose="020B0604020202020204" pitchFamily="34" charset="0"/>
              </a:rPr>
              <a:t> value</a:t>
            </a:r>
            <a:r>
              <a:rPr lang="en-US" sz="2000" b="0" i="0" dirty="0">
                <a:solidFill>
                  <a:srgbClr val="0000CD"/>
                </a:solidFill>
                <a:effectLst/>
                <a:latin typeface="Arial" panose="020B0604020202020204" pitchFamily="34" charset="0"/>
                <a:cs typeface="Arial" panose="020B0604020202020204" pitchFamily="34" charset="0"/>
              </a:rPr>
              <a:t>="HTML"&gt;</a:t>
            </a:r>
            <a:br>
              <a:rPr lang="en-US" sz="2000" dirty="0">
                <a:latin typeface="Arial" panose="020B0604020202020204" pitchFamily="34" charset="0"/>
                <a:cs typeface="Arial" panose="020B0604020202020204" pitchFamily="34" charset="0"/>
              </a:rPr>
            </a:b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label</a:t>
            </a:r>
            <a:r>
              <a:rPr lang="en-US" sz="2000" b="0" i="0" dirty="0">
                <a:solidFill>
                  <a:srgbClr val="FF0000"/>
                </a:solidFill>
                <a:effectLst/>
                <a:latin typeface="Arial" panose="020B0604020202020204" pitchFamily="34" charset="0"/>
                <a:cs typeface="Arial" panose="020B0604020202020204" pitchFamily="34" charset="0"/>
              </a:rPr>
              <a:t> for</a:t>
            </a:r>
            <a:r>
              <a:rPr lang="en-US" sz="2000" b="0" i="0" dirty="0">
                <a:solidFill>
                  <a:srgbClr val="0000CD"/>
                </a:solidFill>
                <a:effectLst/>
                <a:latin typeface="Arial" panose="020B0604020202020204" pitchFamily="34" charset="0"/>
                <a:cs typeface="Arial" panose="020B0604020202020204" pitchFamily="34" charset="0"/>
              </a:rPr>
              <a:t>="html"&gt;</a:t>
            </a:r>
            <a:r>
              <a:rPr lang="en-US" sz="2000" b="0" i="0" dirty="0">
                <a:solidFill>
                  <a:srgbClr val="000000"/>
                </a:solidFill>
                <a:effectLst/>
                <a:latin typeface="Arial" panose="020B0604020202020204" pitchFamily="34" charset="0"/>
                <a:cs typeface="Arial" panose="020B0604020202020204" pitchFamily="34" charset="0"/>
              </a:rPr>
              <a:t>HTML</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/label</a:t>
            </a:r>
            <a:r>
              <a:rPr lang="en-US" sz="2000" b="0" i="0" dirty="0">
                <a:solidFill>
                  <a:srgbClr val="0000CD"/>
                </a:solidFill>
                <a:effectLst/>
                <a:latin typeface="Arial" panose="020B0604020202020204" pitchFamily="34" charset="0"/>
                <a:cs typeface="Arial" panose="020B0604020202020204" pitchFamily="34" charset="0"/>
              </a:rPr>
              <a:t>&gt;&lt;</a:t>
            </a:r>
            <a:r>
              <a:rPr lang="en-US" sz="2000" b="0" i="0" dirty="0" err="1">
                <a:solidFill>
                  <a:srgbClr val="A52A2A"/>
                </a:solidFill>
                <a:effectLst/>
                <a:latin typeface="Arial" panose="020B0604020202020204" pitchFamily="34" charset="0"/>
                <a:cs typeface="Arial" panose="020B0604020202020204" pitchFamily="34" charset="0"/>
              </a:rPr>
              <a:t>br</a:t>
            </a:r>
            <a:r>
              <a:rPr lang="en-US" sz="2000" b="0" i="0" dirty="0">
                <a:solidFill>
                  <a:srgbClr val="0000CD"/>
                </a:solidFill>
                <a:effectLst/>
                <a:latin typeface="Arial" panose="020B0604020202020204" pitchFamily="34" charset="0"/>
                <a:cs typeface="Arial" panose="020B0604020202020204" pitchFamily="34" charset="0"/>
              </a:rPr>
              <a:t>&gt;</a:t>
            </a:r>
            <a:br>
              <a:rPr lang="en-US" sz="2000" dirty="0">
                <a:latin typeface="Arial" panose="020B0604020202020204" pitchFamily="34" charset="0"/>
                <a:cs typeface="Arial" panose="020B0604020202020204" pitchFamily="34" charset="0"/>
              </a:rPr>
            </a:b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input</a:t>
            </a:r>
            <a:r>
              <a:rPr lang="en-US" sz="2000" b="0" i="0" dirty="0">
                <a:solidFill>
                  <a:srgbClr val="FF0000"/>
                </a:solidFill>
                <a:effectLst/>
                <a:latin typeface="Arial" panose="020B0604020202020204" pitchFamily="34" charset="0"/>
                <a:cs typeface="Arial" panose="020B0604020202020204" pitchFamily="34" charset="0"/>
              </a:rPr>
              <a:t> type</a:t>
            </a:r>
            <a:r>
              <a:rPr lang="en-US" sz="2000" b="0" i="0" dirty="0">
                <a:solidFill>
                  <a:srgbClr val="0000CD"/>
                </a:solidFill>
                <a:effectLst/>
                <a:latin typeface="Arial" panose="020B0604020202020204" pitchFamily="34" charset="0"/>
                <a:cs typeface="Arial" panose="020B0604020202020204" pitchFamily="34" charset="0"/>
              </a:rPr>
              <a:t>="radio"</a:t>
            </a:r>
            <a:r>
              <a:rPr lang="en-US" sz="2000" b="0" i="0" dirty="0">
                <a:solidFill>
                  <a:srgbClr val="FF0000"/>
                </a:solidFill>
                <a:effectLst/>
                <a:latin typeface="Arial" panose="020B0604020202020204" pitchFamily="34" charset="0"/>
                <a:cs typeface="Arial" panose="020B0604020202020204" pitchFamily="34" charset="0"/>
              </a:rPr>
              <a:t> id</a:t>
            </a:r>
            <a:r>
              <a:rPr lang="en-US" sz="2000" b="0" i="0" dirty="0">
                <a:solidFill>
                  <a:srgbClr val="0000CD"/>
                </a:solidFill>
                <a:effectLst/>
                <a:latin typeface="Arial" panose="020B0604020202020204" pitchFamily="34" charset="0"/>
                <a:cs typeface="Arial" panose="020B0604020202020204" pitchFamily="34" charset="0"/>
              </a:rPr>
              <a:t>="</a:t>
            </a:r>
            <a:r>
              <a:rPr lang="en-US" sz="2000" b="0" i="0" dirty="0" err="1">
                <a:solidFill>
                  <a:srgbClr val="0000CD"/>
                </a:solidFill>
                <a:effectLst/>
                <a:latin typeface="Arial" panose="020B0604020202020204" pitchFamily="34" charset="0"/>
                <a:cs typeface="Arial" panose="020B0604020202020204" pitchFamily="34" charset="0"/>
              </a:rPr>
              <a:t>css</a:t>
            </a:r>
            <a:r>
              <a:rPr lang="en-US" sz="2000" b="0" i="0" dirty="0">
                <a:solidFill>
                  <a:srgbClr val="0000CD"/>
                </a:solidFill>
                <a:effectLst/>
                <a:latin typeface="Arial" panose="020B0604020202020204" pitchFamily="34" charset="0"/>
                <a:cs typeface="Arial" panose="020B0604020202020204" pitchFamily="34" charset="0"/>
              </a:rPr>
              <a:t>"</a:t>
            </a:r>
            <a:r>
              <a:rPr lang="en-US" sz="2000" b="0" i="0" dirty="0">
                <a:solidFill>
                  <a:srgbClr val="FF0000"/>
                </a:solidFill>
                <a:effectLst/>
                <a:latin typeface="Arial" panose="020B0604020202020204" pitchFamily="34" charset="0"/>
                <a:cs typeface="Arial" panose="020B0604020202020204" pitchFamily="34" charset="0"/>
              </a:rPr>
              <a:t> name</a:t>
            </a:r>
            <a:r>
              <a:rPr lang="en-US" sz="2000" b="0" i="0" dirty="0">
                <a:solidFill>
                  <a:srgbClr val="0000CD"/>
                </a:solidFill>
                <a:effectLst/>
                <a:latin typeface="Arial" panose="020B0604020202020204" pitchFamily="34" charset="0"/>
                <a:cs typeface="Arial" panose="020B0604020202020204" pitchFamily="34" charset="0"/>
              </a:rPr>
              <a:t>="</a:t>
            </a:r>
            <a:r>
              <a:rPr lang="en-US" sz="2000" b="0" i="0" dirty="0" err="1">
                <a:solidFill>
                  <a:srgbClr val="0000CD"/>
                </a:solidFill>
                <a:effectLst/>
                <a:latin typeface="Arial" panose="020B0604020202020204" pitchFamily="34" charset="0"/>
                <a:cs typeface="Arial" panose="020B0604020202020204" pitchFamily="34" charset="0"/>
              </a:rPr>
              <a:t>fav_language</a:t>
            </a:r>
            <a:r>
              <a:rPr lang="en-US" sz="2000" b="0" i="0" dirty="0">
                <a:solidFill>
                  <a:srgbClr val="0000CD"/>
                </a:solidFill>
                <a:effectLst/>
                <a:latin typeface="Arial" panose="020B0604020202020204" pitchFamily="34" charset="0"/>
                <a:cs typeface="Arial" panose="020B0604020202020204" pitchFamily="34" charset="0"/>
              </a:rPr>
              <a:t>"</a:t>
            </a:r>
            <a:r>
              <a:rPr lang="en-US" sz="2000" b="0" i="0" dirty="0">
                <a:solidFill>
                  <a:srgbClr val="FF0000"/>
                </a:solidFill>
                <a:effectLst/>
                <a:latin typeface="Arial" panose="020B0604020202020204" pitchFamily="34" charset="0"/>
                <a:cs typeface="Arial" panose="020B0604020202020204" pitchFamily="34" charset="0"/>
              </a:rPr>
              <a:t> value</a:t>
            </a:r>
            <a:r>
              <a:rPr lang="en-US" sz="2000" b="0" i="0" dirty="0">
                <a:solidFill>
                  <a:srgbClr val="0000CD"/>
                </a:solidFill>
                <a:effectLst/>
                <a:latin typeface="Arial" panose="020B0604020202020204" pitchFamily="34" charset="0"/>
                <a:cs typeface="Arial" panose="020B0604020202020204" pitchFamily="34" charset="0"/>
              </a:rPr>
              <a:t>="CSS"&gt;</a:t>
            </a:r>
            <a:br>
              <a:rPr lang="en-US" sz="2000" dirty="0">
                <a:latin typeface="Arial" panose="020B0604020202020204" pitchFamily="34" charset="0"/>
                <a:cs typeface="Arial" panose="020B0604020202020204" pitchFamily="34" charset="0"/>
              </a:rPr>
            </a:b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label</a:t>
            </a:r>
            <a:r>
              <a:rPr lang="en-US" sz="2000" b="0" i="0" dirty="0">
                <a:solidFill>
                  <a:srgbClr val="FF0000"/>
                </a:solidFill>
                <a:effectLst/>
                <a:latin typeface="Arial" panose="020B0604020202020204" pitchFamily="34" charset="0"/>
                <a:cs typeface="Arial" panose="020B0604020202020204" pitchFamily="34" charset="0"/>
              </a:rPr>
              <a:t> for</a:t>
            </a:r>
            <a:r>
              <a:rPr lang="en-US" sz="2000" b="0" i="0" dirty="0">
                <a:solidFill>
                  <a:srgbClr val="0000CD"/>
                </a:solidFill>
                <a:effectLst/>
                <a:latin typeface="Arial" panose="020B0604020202020204" pitchFamily="34" charset="0"/>
                <a:cs typeface="Arial" panose="020B0604020202020204" pitchFamily="34" charset="0"/>
              </a:rPr>
              <a:t>="</a:t>
            </a:r>
            <a:r>
              <a:rPr lang="en-US" sz="2000" b="0" i="0" dirty="0" err="1">
                <a:solidFill>
                  <a:srgbClr val="0000CD"/>
                </a:solidFill>
                <a:effectLst/>
                <a:latin typeface="Arial" panose="020B0604020202020204" pitchFamily="34" charset="0"/>
                <a:cs typeface="Arial" panose="020B0604020202020204" pitchFamily="34" charset="0"/>
              </a:rPr>
              <a:t>css</a:t>
            </a:r>
            <a:r>
              <a:rPr lang="en-US" sz="2000" b="0" i="0" dirty="0">
                <a:solidFill>
                  <a:srgbClr val="0000CD"/>
                </a:solidFill>
                <a:effectLst/>
                <a:latin typeface="Arial" panose="020B0604020202020204" pitchFamily="34" charset="0"/>
                <a:cs typeface="Arial" panose="020B0604020202020204" pitchFamily="34" charset="0"/>
              </a:rPr>
              <a:t>"&gt;</a:t>
            </a:r>
            <a:r>
              <a:rPr lang="en-US" sz="2000" b="0" i="0" dirty="0">
                <a:solidFill>
                  <a:srgbClr val="000000"/>
                </a:solidFill>
                <a:effectLst/>
                <a:latin typeface="Arial" panose="020B0604020202020204" pitchFamily="34" charset="0"/>
                <a:cs typeface="Arial" panose="020B0604020202020204" pitchFamily="34" charset="0"/>
              </a:rPr>
              <a:t>CSS</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/label</a:t>
            </a:r>
            <a:r>
              <a:rPr lang="en-US" sz="2000" b="0" i="0" dirty="0">
                <a:solidFill>
                  <a:srgbClr val="0000CD"/>
                </a:solidFill>
                <a:effectLst/>
                <a:latin typeface="Arial" panose="020B0604020202020204" pitchFamily="34" charset="0"/>
                <a:cs typeface="Arial" panose="020B0604020202020204" pitchFamily="34" charset="0"/>
              </a:rPr>
              <a:t>&gt;&lt;</a:t>
            </a:r>
            <a:r>
              <a:rPr lang="en-US" sz="2000" b="0" i="0" dirty="0" err="1">
                <a:solidFill>
                  <a:srgbClr val="A52A2A"/>
                </a:solidFill>
                <a:effectLst/>
                <a:latin typeface="Arial" panose="020B0604020202020204" pitchFamily="34" charset="0"/>
                <a:cs typeface="Arial" panose="020B0604020202020204" pitchFamily="34" charset="0"/>
              </a:rPr>
              <a:t>br</a:t>
            </a:r>
            <a:r>
              <a:rPr lang="en-US" sz="2000" b="0" i="0" dirty="0">
                <a:solidFill>
                  <a:srgbClr val="0000CD"/>
                </a:solidFill>
                <a:effectLst/>
                <a:latin typeface="Arial" panose="020B0604020202020204" pitchFamily="34" charset="0"/>
                <a:cs typeface="Arial" panose="020B0604020202020204" pitchFamily="34" charset="0"/>
              </a:rPr>
              <a:t>&gt;</a:t>
            </a:r>
            <a:br>
              <a:rPr lang="en-US" sz="2000" dirty="0">
                <a:latin typeface="Arial" panose="020B0604020202020204" pitchFamily="34" charset="0"/>
                <a:cs typeface="Arial" panose="020B0604020202020204" pitchFamily="34" charset="0"/>
              </a:rPr>
            </a:b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input</a:t>
            </a:r>
            <a:r>
              <a:rPr lang="en-US" sz="2000" b="0" i="0" dirty="0">
                <a:solidFill>
                  <a:srgbClr val="FF0000"/>
                </a:solidFill>
                <a:effectLst/>
                <a:latin typeface="Arial" panose="020B0604020202020204" pitchFamily="34" charset="0"/>
                <a:cs typeface="Arial" panose="020B0604020202020204" pitchFamily="34" charset="0"/>
              </a:rPr>
              <a:t> type</a:t>
            </a:r>
            <a:r>
              <a:rPr lang="en-US" sz="2000" b="0" i="0" dirty="0">
                <a:solidFill>
                  <a:srgbClr val="0000CD"/>
                </a:solidFill>
                <a:effectLst/>
                <a:latin typeface="Arial" panose="020B0604020202020204" pitchFamily="34" charset="0"/>
                <a:cs typeface="Arial" panose="020B0604020202020204" pitchFamily="34" charset="0"/>
              </a:rPr>
              <a:t>="radio"</a:t>
            </a:r>
            <a:r>
              <a:rPr lang="en-US" sz="2000" b="0" i="0" dirty="0">
                <a:solidFill>
                  <a:srgbClr val="FF0000"/>
                </a:solidFill>
                <a:effectLst/>
                <a:latin typeface="Arial" panose="020B0604020202020204" pitchFamily="34" charset="0"/>
                <a:cs typeface="Arial" panose="020B0604020202020204" pitchFamily="34" charset="0"/>
              </a:rPr>
              <a:t> id</a:t>
            </a:r>
            <a:r>
              <a:rPr lang="en-US" sz="2000" b="0" i="0" dirty="0">
                <a:solidFill>
                  <a:srgbClr val="0000CD"/>
                </a:solidFill>
                <a:effectLst/>
                <a:latin typeface="Arial" panose="020B0604020202020204" pitchFamily="34" charset="0"/>
                <a:cs typeface="Arial" panose="020B0604020202020204" pitchFamily="34" charset="0"/>
              </a:rPr>
              <a:t>="</a:t>
            </a:r>
            <a:r>
              <a:rPr lang="en-US" sz="2000" b="0" i="0" dirty="0" err="1">
                <a:solidFill>
                  <a:srgbClr val="0000CD"/>
                </a:solidFill>
                <a:effectLst/>
                <a:latin typeface="Arial" panose="020B0604020202020204" pitchFamily="34" charset="0"/>
                <a:cs typeface="Arial" panose="020B0604020202020204" pitchFamily="34" charset="0"/>
              </a:rPr>
              <a:t>javascript</a:t>
            </a:r>
            <a:r>
              <a:rPr lang="en-US" sz="2000" b="0" i="0" dirty="0">
                <a:solidFill>
                  <a:srgbClr val="0000CD"/>
                </a:solidFill>
                <a:effectLst/>
                <a:latin typeface="Arial" panose="020B0604020202020204" pitchFamily="34" charset="0"/>
                <a:cs typeface="Arial" panose="020B0604020202020204" pitchFamily="34" charset="0"/>
              </a:rPr>
              <a:t>"</a:t>
            </a:r>
            <a:r>
              <a:rPr lang="en-US" sz="2000" b="0" i="0" dirty="0">
                <a:solidFill>
                  <a:srgbClr val="FF0000"/>
                </a:solidFill>
                <a:effectLst/>
                <a:latin typeface="Arial" panose="020B0604020202020204" pitchFamily="34" charset="0"/>
                <a:cs typeface="Arial" panose="020B0604020202020204" pitchFamily="34" charset="0"/>
              </a:rPr>
              <a:t> name</a:t>
            </a:r>
            <a:r>
              <a:rPr lang="en-US" sz="2000" b="0" i="0" dirty="0">
                <a:solidFill>
                  <a:srgbClr val="0000CD"/>
                </a:solidFill>
                <a:effectLst/>
                <a:latin typeface="Arial" panose="020B0604020202020204" pitchFamily="34" charset="0"/>
                <a:cs typeface="Arial" panose="020B0604020202020204" pitchFamily="34" charset="0"/>
              </a:rPr>
              <a:t>="</a:t>
            </a:r>
            <a:r>
              <a:rPr lang="en-US" sz="2000" b="0" i="0" dirty="0" err="1">
                <a:solidFill>
                  <a:srgbClr val="0000CD"/>
                </a:solidFill>
                <a:effectLst/>
                <a:latin typeface="Arial" panose="020B0604020202020204" pitchFamily="34" charset="0"/>
                <a:cs typeface="Arial" panose="020B0604020202020204" pitchFamily="34" charset="0"/>
              </a:rPr>
              <a:t>fav_language</a:t>
            </a:r>
            <a:r>
              <a:rPr lang="en-US" sz="2000" b="0" i="0" dirty="0">
                <a:solidFill>
                  <a:srgbClr val="0000CD"/>
                </a:solidFill>
                <a:effectLst/>
                <a:latin typeface="Arial" panose="020B0604020202020204" pitchFamily="34" charset="0"/>
                <a:cs typeface="Arial" panose="020B0604020202020204" pitchFamily="34" charset="0"/>
              </a:rPr>
              <a:t>"</a:t>
            </a:r>
            <a:r>
              <a:rPr lang="en-US" sz="2000" b="0" i="0" dirty="0">
                <a:solidFill>
                  <a:srgbClr val="FF0000"/>
                </a:solidFill>
                <a:effectLst/>
                <a:latin typeface="Arial" panose="020B0604020202020204" pitchFamily="34" charset="0"/>
                <a:cs typeface="Arial" panose="020B0604020202020204" pitchFamily="34" charset="0"/>
              </a:rPr>
              <a:t> value</a:t>
            </a:r>
            <a:r>
              <a:rPr lang="en-US" sz="2000" b="0" i="0" dirty="0">
                <a:solidFill>
                  <a:srgbClr val="0000CD"/>
                </a:solidFill>
                <a:effectLst/>
                <a:latin typeface="Arial" panose="020B0604020202020204" pitchFamily="34" charset="0"/>
                <a:cs typeface="Arial" panose="020B0604020202020204" pitchFamily="34" charset="0"/>
              </a:rPr>
              <a:t>="JavaScript"&gt;</a:t>
            </a:r>
            <a:br>
              <a:rPr lang="en-US" sz="2000" dirty="0">
                <a:latin typeface="Arial" panose="020B0604020202020204" pitchFamily="34" charset="0"/>
                <a:cs typeface="Arial" panose="020B0604020202020204" pitchFamily="34" charset="0"/>
              </a:rPr>
            </a:b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label</a:t>
            </a:r>
            <a:r>
              <a:rPr lang="en-US" sz="2000" b="0" i="0" dirty="0">
                <a:solidFill>
                  <a:srgbClr val="FF0000"/>
                </a:solidFill>
                <a:effectLst/>
                <a:latin typeface="Arial" panose="020B0604020202020204" pitchFamily="34" charset="0"/>
                <a:cs typeface="Arial" panose="020B0604020202020204" pitchFamily="34" charset="0"/>
              </a:rPr>
              <a:t> for</a:t>
            </a:r>
            <a:r>
              <a:rPr lang="en-US" sz="2000" b="0" i="0" dirty="0">
                <a:solidFill>
                  <a:srgbClr val="0000CD"/>
                </a:solidFill>
                <a:effectLst/>
                <a:latin typeface="Arial" panose="020B0604020202020204" pitchFamily="34" charset="0"/>
                <a:cs typeface="Arial" panose="020B0604020202020204" pitchFamily="34" charset="0"/>
              </a:rPr>
              <a:t>="</a:t>
            </a:r>
            <a:r>
              <a:rPr lang="en-US" sz="2000" b="0" i="0" dirty="0" err="1">
                <a:solidFill>
                  <a:srgbClr val="0000CD"/>
                </a:solidFill>
                <a:effectLst/>
                <a:latin typeface="Arial" panose="020B0604020202020204" pitchFamily="34" charset="0"/>
                <a:cs typeface="Arial" panose="020B0604020202020204" pitchFamily="34" charset="0"/>
              </a:rPr>
              <a:t>javascript</a:t>
            </a:r>
            <a:r>
              <a:rPr lang="en-US" sz="2000" b="0" i="0" dirty="0">
                <a:solidFill>
                  <a:srgbClr val="0000CD"/>
                </a:solidFill>
                <a:effectLst/>
                <a:latin typeface="Arial" panose="020B0604020202020204" pitchFamily="34" charset="0"/>
                <a:cs typeface="Arial" panose="020B0604020202020204" pitchFamily="34" charset="0"/>
              </a:rPr>
              <a:t>"&gt;</a:t>
            </a:r>
            <a:r>
              <a:rPr lang="en-US" sz="2000" b="0" i="0" dirty="0">
                <a:solidFill>
                  <a:srgbClr val="000000"/>
                </a:solidFill>
                <a:effectLst/>
                <a:latin typeface="Arial" panose="020B0604020202020204" pitchFamily="34" charset="0"/>
                <a:cs typeface="Arial" panose="020B0604020202020204" pitchFamily="34" charset="0"/>
              </a:rPr>
              <a:t>JavaScript</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/label</a:t>
            </a:r>
            <a:r>
              <a:rPr lang="en-US" sz="2000" b="0" i="0" dirty="0">
                <a:solidFill>
                  <a:srgbClr val="0000CD"/>
                </a:solidFill>
                <a:effectLst/>
                <a:latin typeface="Arial" panose="020B0604020202020204" pitchFamily="34" charset="0"/>
                <a:cs typeface="Arial" panose="020B0604020202020204" pitchFamily="34" charset="0"/>
              </a:rPr>
              <a:t>&gt;</a:t>
            </a:r>
            <a:br>
              <a:rPr lang="en-US" sz="2000" dirty="0">
                <a:latin typeface="Arial" panose="020B0604020202020204" pitchFamily="34" charset="0"/>
                <a:cs typeface="Arial" panose="020B0604020202020204" pitchFamily="34" charset="0"/>
              </a:rPr>
            </a:b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/form</a:t>
            </a:r>
            <a:r>
              <a:rPr lang="en-US" sz="2000" b="0" i="0" dirty="0">
                <a:solidFill>
                  <a:srgbClr val="0000CD"/>
                </a:solidFill>
                <a:effectLst/>
                <a:latin typeface="Arial" panose="020B0604020202020204" pitchFamily="34" charset="0"/>
                <a:cs typeface="Arial" panose="020B0604020202020204" pitchFamily="34" charset="0"/>
              </a:rPr>
              <a:t>&gt;</a:t>
            </a:r>
            <a:endParaRPr lang="en-US" sz="2000" i="0" dirty="0">
              <a:solidFill>
                <a:srgbClr val="000000"/>
              </a:solidFill>
              <a:effectLst/>
              <a:latin typeface="Arial" panose="020B0604020202020204" pitchFamily="34" charset="0"/>
              <a:cs typeface="Arial" panose="020B0604020202020204" pitchFamily="34" charset="0"/>
            </a:endParaRPr>
          </a:p>
          <a:p>
            <a:pPr algn="l"/>
            <a:endParaRPr lang="en-US" sz="3200" b="1" i="0" dirty="0">
              <a:solidFill>
                <a:srgbClr val="000000"/>
              </a:solidFill>
              <a:effectLst/>
              <a:latin typeface="Arial" panose="020B0604020202020204" pitchFamily="34" charset="0"/>
              <a:cs typeface="Arial" panose="020B0604020202020204" pitchFamily="34" charset="0"/>
            </a:endParaRPr>
          </a:p>
          <a:p>
            <a:pPr algn="l"/>
            <a:endParaRPr lang="en-US" sz="3200" b="1" i="0" dirty="0">
              <a:solidFill>
                <a:srgbClr val="000000"/>
              </a:solidFill>
              <a:effectLst/>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108912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CFFB1-3C00-E258-B5D1-BAD7CE948642}"/>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0F2C1D14-1A6B-2C7F-8C66-B1DA7E2ED758}"/>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3D0B4AEB-A149-7198-5185-91ABA2DA75F2}"/>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024B9EEF-894D-2C99-3AE8-50837EBAABEB}"/>
              </a:ext>
            </a:extLst>
          </p:cNvPr>
          <p:cNvSpPr txBox="1"/>
          <p:nvPr/>
        </p:nvSpPr>
        <p:spPr>
          <a:xfrm>
            <a:off x="600221" y="539847"/>
            <a:ext cx="11207262" cy="6066693"/>
          </a:xfrm>
          <a:prstGeom prst="rect">
            <a:avLst/>
          </a:prstGeom>
        </p:spPr>
        <p:txBody>
          <a:bodyPr vert="horz" wrap="square" lIns="91440" tIns="45720" rIns="91440" bIns="45720" rtlCol="0">
            <a:noAutofit/>
          </a:bodyPr>
          <a:lstStyle/>
          <a:p>
            <a:r>
              <a:rPr lang="en-US" sz="3200" b="1" i="0" dirty="0">
                <a:solidFill>
                  <a:srgbClr val="000000"/>
                </a:solidFill>
                <a:effectLst/>
                <a:latin typeface="Segoe UI" panose="020B0502040204020203" pitchFamily="34" charset="0"/>
              </a:rPr>
              <a:t>Checkboxes</a:t>
            </a:r>
            <a:endParaRPr lang="en-US" sz="3200" b="1" i="0" dirty="0">
              <a:solidFill>
                <a:srgbClr val="000000"/>
              </a:solidFill>
              <a:effectLst/>
              <a:latin typeface="Arial" panose="020B0604020202020204" pitchFamily="34" charset="0"/>
              <a:cs typeface="Arial" panose="020B0604020202020204" pitchFamily="34" charset="0"/>
            </a:endParaRPr>
          </a:p>
          <a:p>
            <a:pPr algn="l"/>
            <a:endParaRPr lang="en-US" sz="3200" b="1" i="0" dirty="0">
              <a:solidFill>
                <a:srgbClr val="000000"/>
              </a:solidFill>
              <a:effectLst/>
              <a:latin typeface="Arial" panose="020B0604020202020204" pitchFamily="34" charset="0"/>
              <a:cs typeface="Arial" panose="020B0604020202020204" pitchFamily="34" charset="0"/>
            </a:endParaRPr>
          </a:p>
          <a:p>
            <a:pPr algn="l"/>
            <a:r>
              <a:rPr lang="en-US" sz="2800" i="0" dirty="0">
                <a:solidFill>
                  <a:srgbClr val="000000"/>
                </a:solidFill>
                <a:effectLst/>
                <a:latin typeface="Arial" panose="020B0604020202020204" pitchFamily="34" charset="0"/>
                <a:cs typeface="Arial" panose="020B0604020202020204" pitchFamily="34" charset="0"/>
              </a:rPr>
              <a:t> - The </a:t>
            </a:r>
            <a:r>
              <a:rPr lang="en-US" sz="2800" b="1" i="0" dirty="0">
                <a:solidFill>
                  <a:srgbClr val="000000"/>
                </a:solidFill>
                <a:effectLst/>
                <a:latin typeface="Arial" panose="020B0604020202020204" pitchFamily="34" charset="0"/>
                <a:cs typeface="Arial" panose="020B0604020202020204" pitchFamily="34" charset="0"/>
              </a:rPr>
              <a:t>&lt;input type="checkbox"&gt; </a:t>
            </a:r>
            <a:r>
              <a:rPr lang="en-US" sz="2800" i="0" dirty="0">
                <a:solidFill>
                  <a:srgbClr val="000000"/>
                </a:solidFill>
                <a:effectLst/>
                <a:latin typeface="Arial" panose="020B0604020202020204" pitchFamily="34" charset="0"/>
                <a:cs typeface="Arial" panose="020B0604020202020204" pitchFamily="34" charset="0"/>
              </a:rPr>
              <a:t>defines a checkbox.</a:t>
            </a:r>
            <a:r>
              <a:rPr lang="en-US" sz="2800" dirty="0">
                <a:solidFill>
                  <a:srgbClr val="000000"/>
                </a:solidFill>
                <a:latin typeface="Arial" panose="020B0604020202020204" pitchFamily="34" charset="0"/>
                <a:cs typeface="Arial" panose="020B0604020202020204" pitchFamily="34" charset="0"/>
              </a:rPr>
              <a:t> </a:t>
            </a:r>
            <a:r>
              <a:rPr lang="en-US" sz="2800" i="0" dirty="0">
                <a:solidFill>
                  <a:srgbClr val="000000"/>
                </a:solidFill>
                <a:effectLst/>
                <a:latin typeface="Arial" panose="020B0604020202020204" pitchFamily="34" charset="0"/>
                <a:cs typeface="Arial" panose="020B0604020202020204" pitchFamily="34" charset="0"/>
              </a:rPr>
              <a:t>Checkboxes let a user select ZERO or MORE options of a limited number of choices.</a:t>
            </a:r>
            <a:br>
              <a:rPr lang="en-US" sz="2800" dirty="0"/>
            </a:br>
            <a:endParaRPr lang="en-US" sz="2800" i="0" dirty="0">
              <a:solidFill>
                <a:srgbClr val="000000"/>
              </a:solidFill>
              <a:effectLst/>
              <a:latin typeface="Arial" panose="020B0604020202020204" pitchFamily="34" charset="0"/>
              <a:cs typeface="Arial" panose="020B0604020202020204" pitchFamily="34" charset="0"/>
            </a:endParaRPr>
          </a:p>
          <a:p>
            <a:pPr algn="l"/>
            <a:r>
              <a:rPr lang="en-US" sz="2800" i="0" dirty="0">
                <a:solidFill>
                  <a:srgbClr val="000000"/>
                </a:solidFill>
                <a:effectLst/>
                <a:latin typeface="Arial" panose="020B0604020202020204" pitchFamily="34" charset="0"/>
                <a:cs typeface="Arial" panose="020B0604020202020204" pitchFamily="34" charset="0"/>
              </a:rPr>
              <a:t>Example :</a:t>
            </a:r>
          </a:p>
          <a:p>
            <a:pPr lvl="1"/>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form</a:t>
            </a:r>
            <a:r>
              <a:rPr lang="en-US" sz="2000" b="0" i="0" dirty="0">
                <a:solidFill>
                  <a:srgbClr val="0000CD"/>
                </a:solidFill>
                <a:effectLst/>
                <a:latin typeface="Arial" panose="020B0604020202020204" pitchFamily="34" charset="0"/>
                <a:cs typeface="Arial" panose="020B0604020202020204" pitchFamily="34" charset="0"/>
              </a:rPr>
              <a:t>&gt;</a:t>
            </a:r>
            <a:br>
              <a:rPr lang="en-US" sz="2000" b="0" i="0" dirty="0">
                <a:solidFill>
                  <a:srgbClr val="000000"/>
                </a:solidFill>
                <a:effectLst/>
                <a:latin typeface="Arial" panose="020B0604020202020204" pitchFamily="34" charset="0"/>
                <a:cs typeface="Arial" panose="020B0604020202020204" pitchFamily="34" charset="0"/>
              </a:rPr>
            </a:b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input</a:t>
            </a:r>
            <a:r>
              <a:rPr lang="en-US" sz="2000" b="0" i="0" dirty="0">
                <a:solidFill>
                  <a:srgbClr val="FF0000"/>
                </a:solidFill>
                <a:effectLst/>
                <a:latin typeface="Arial" panose="020B0604020202020204" pitchFamily="34" charset="0"/>
                <a:cs typeface="Arial" panose="020B0604020202020204" pitchFamily="34" charset="0"/>
              </a:rPr>
              <a:t> type</a:t>
            </a:r>
            <a:r>
              <a:rPr lang="en-US" sz="2000" b="0" i="0" dirty="0">
                <a:solidFill>
                  <a:srgbClr val="0000CD"/>
                </a:solidFill>
                <a:effectLst/>
                <a:latin typeface="Arial" panose="020B0604020202020204" pitchFamily="34" charset="0"/>
                <a:cs typeface="Arial" panose="020B0604020202020204" pitchFamily="34" charset="0"/>
              </a:rPr>
              <a:t>="checkbox"</a:t>
            </a:r>
            <a:r>
              <a:rPr lang="en-US" sz="2000" b="0" i="0" dirty="0">
                <a:solidFill>
                  <a:srgbClr val="FF0000"/>
                </a:solidFill>
                <a:effectLst/>
                <a:latin typeface="Arial" panose="020B0604020202020204" pitchFamily="34" charset="0"/>
                <a:cs typeface="Arial" panose="020B0604020202020204" pitchFamily="34" charset="0"/>
              </a:rPr>
              <a:t> id</a:t>
            </a:r>
            <a:r>
              <a:rPr lang="en-US" sz="2000" b="0" i="0" dirty="0">
                <a:solidFill>
                  <a:srgbClr val="0000CD"/>
                </a:solidFill>
                <a:effectLst/>
                <a:latin typeface="Arial" panose="020B0604020202020204" pitchFamily="34" charset="0"/>
                <a:cs typeface="Arial" panose="020B0604020202020204" pitchFamily="34" charset="0"/>
              </a:rPr>
              <a:t>="vehicle1"</a:t>
            </a:r>
            <a:r>
              <a:rPr lang="en-US" sz="2000" b="0" i="0" dirty="0">
                <a:solidFill>
                  <a:srgbClr val="FF0000"/>
                </a:solidFill>
                <a:effectLst/>
                <a:latin typeface="Arial" panose="020B0604020202020204" pitchFamily="34" charset="0"/>
                <a:cs typeface="Arial" panose="020B0604020202020204" pitchFamily="34" charset="0"/>
              </a:rPr>
              <a:t> name</a:t>
            </a:r>
            <a:r>
              <a:rPr lang="en-US" sz="2000" b="0" i="0" dirty="0">
                <a:solidFill>
                  <a:srgbClr val="0000CD"/>
                </a:solidFill>
                <a:effectLst/>
                <a:latin typeface="Arial" panose="020B0604020202020204" pitchFamily="34" charset="0"/>
                <a:cs typeface="Arial" panose="020B0604020202020204" pitchFamily="34" charset="0"/>
              </a:rPr>
              <a:t>="vehicle1"</a:t>
            </a:r>
            <a:r>
              <a:rPr lang="en-US" sz="2000" b="0" i="0" dirty="0">
                <a:solidFill>
                  <a:srgbClr val="FF0000"/>
                </a:solidFill>
                <a:effectLst/>
                <a:latin typeface="Arial" panose="020B0604020202020204" pitchFamily="34" charset="0"/>
                <a:cs typeface="Arial" panose="020B0604020202020204" pitchFamily="34" charset="0"/>
              </a:rPr>
              <a:t> value</a:t>
            </a:r>
            <a:r>
              <a:rPr lang="en-US" sz="2000" b="0" i="0" dirty="0">
                <a:solidFill>
                  <a:srgbClr val="0000CD"/>
                </a:solidFill>
                <a:effectLst/>
                <a:latin typeface="Arial" panose="020B0604020202020204" pitchFamily="34" charset="0"/>
                <a:cs typeface="Arial" panose="020B0604020202020204" pitchFamily="34" charset="0"/>
              </a:rPr>
              <a:t>="Bike"&gt;</a:t>
            </a:r>
            <a:br>
              <a:rPr lang="en-US" sz="2000" b="0" i="0" dirty="0">
                <a:solidFill>
                  <a:srgbClr val="000000"/>
                </a:solidFill>
                <a:effectLst/>
                <a:latin typeface="Arial" panose="020B0604020202020204" pitchFamily="34" charset="0"/>
                <a:cs typeface="Arial" panose="020B0604020202020204" pitchFamily="34" charset="0"/>
              </a:rPr>
            </a:b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label</a:t>
            </a:r>
            <a:r>
              <a:rPr lang="en-US" sz="2000" b="0" i="0" dirty="0">
                <a:solidFill>
                  <a:srgbClr val="FF0000"/>
                </a:solidFill>
                <a:effectLst/>
                <a:latin typeface="Arial" panose="020B0604020202020204" pitchFamily="34" charset="0"/>
                <a:cs typeface="Arial" panose="020B0604020202020204" pitchFamily="34" charset="0"/>
              </a:rPr>
              <a:t> for</a:t>
            </a:r>
            <a:r>
              <a:rPr lang="en-US" sz="2000" b="0" i="0" dirty="0">
                <a:solidFill>
                  <a:srgbClr val="0000CD"/>
                </a:solidFill>
                <a:effectLst/>
                <a:latin typeface="Arial" panose="020B0604020202020204" pitchFamily="34" charset="0"/>
                <a:cs typeface="Arial" panose="020B0604020202020204" pitchFamily="34" charset="0"/>
              </a:rPr>
              <a:t>="vehicle1"&gt;</a:t>
            </a:r>
            <a:r>
              <a:rPr lang="en-US" sz="2000" b="0" i="0" dirty="0">
                <a:solidFill>
                  <a:srgbClr val="000000"/>
                </a:solidFill>
                <a:effectLst/>
                <a:latin typeface="Arial" panose="020B0604020202020204" pitchFamily="34" charset="0"/>
                <a:cs typeface="Arial" panose="020B0604020202020204" pitchFamily="34" charset="0"/>
              </a:rPr>
              <a:t> I have a bike</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/label</a:t>
            </a:r>
            <a:r>
              <a:rPr lang="en-US" sz="2000" b="0" i="0" dirty="0">
                <a:solidFill>
                  <a:srgbClr val="0000CD"/>
                </a:solidFill>
                <a:effectLst/>
                <a:latin typeface="Arial" panose="020B0604020202020204" pitchFamily="34" charset="0"/>
                <a:cs typeface="Arial" panose="020B0604020202020204" pitchFamily="34" charset="0"/>
              </a:rPr>
              <a:t>&gt;&lt;</a:t>
            </a:r>
            <a:r>
              <a:rPr lang="en-US" sz="2000" b="0" i="0" dirty="0" err="1">
                <a:solidFill>
                  <a:srgbClr val="A52A2A"/>
                </a:solidFill>
                <a:effectLst/>
                <a:latin typeface="Arial" panose="020B0604020202020204" pitchFamily="34" charset="0"/>
                <a:cs typeface="Arial" panose="020B0604020202020204" pitchFamily="34" charset="0"/>
              </a:rPr>
              <a:t>br</a:t>
            </a:r>
            <a:r>
              <a:rPr lang="en-US" sz="2000" b="0" i="0" dirty="0">
                <a:solidFill>
                  <a:srgbClr val="0000CD"/>
                </a:solidFill>
                <a:effectLst/>
                <a:latin typeface="Arial" panose="020B0604020202020204" pitchFamily="34" charset="0"/>
                <a:cs typeface="Arial" panose="020B0604020202020204" pitchFamily="34" charset="0"/>
              </a:rPr>
              <a:t>&gt;</a:t>
            </a:r>
            <a:br>
              <a:rPr lang="en-US" sz="2000" b="0" i="0" dirty="0">
                <a:solidFill>
                  <a:srgbClr val="000000"/>
                </a:solidFill>
                <a:effectLst/>
                <a:latin typeface="Arial" panose="020B0604020202020204" pitchFamily="34" charset="0"/>
                <a:cs typeface="Arial" panose="020B0604020202020204" pitchFamily="34" charset="0"/>
              </a:rPr>
            </a:b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input</a:t>
            </a:r>
            <a:r>
              <a:rPr lang="en-US" sz="2000" b="0" i="0" dirty="0">
                <a:solidFill>
                  <a:srgbClr val="FF0000"/>
                </a:solidFill>
                <a:effectLst/>
                <a:latin typeface="Arial" panose="020B0604020202020204" pitchFamily="34" charset="0"/>
                <a:cs typeface="Arial" panose="020B0604020202020204" pitchFamily="34" charset="0"/>
              </a:rPr>
              <a:t> type</a:t>
            </a:r>
            <a:r>
              <a:rPr lang="en-US" sz="2000" b="0" i="0" dirty="0">
                <a:solidFill>
                  <a:srgbClr val="0000CD"/>
                </a:solidFill>
                <a:effectLst/>
                <a:latin typeface="Arial" panose="020B0604020202020204" pitchFamily="34" charset="0"/>
                <a:cs typeface="Arial" panose="020B0604020202020204" pitchFamily="34" charset="0"/>
              </a:rPr>
              <a:t>="checkbox"</a:t>
            </a:r>
            <a:r>
              <a:rPr lang="en-US" sz="2000" b="0" i="0" dirty="0">
                <a:solidFill>
                  <a:srgbClr val="FF0000"/>
                </a:solidFill>
                <a:effectLst/>
                <a:latin typeface="Arial" panose="020B0604020202020204" pitchFamily="34" charset="0"/>
                <a:cs typeface="Arial" panose="020B0604020202020204" pitchFamily="34" charset="0"/>
              </a:rPr>
              <a:t> id</a:t>
            </a:r>
            <a:r>
              <a:rPr lang="en-US" sz="2000" b="0" i="0" dirty="0">
                <a:solidFill>
                  <a:srgbClr val="0000CD"/>
                </a:solidFill>
                <a:effectLst/>
                <a:latin typeface="Arial" panose="020B0604020202020204" pitchFamily="34" charset="0"/>
                <a:cs typeface="Arial" panose="020B0604020202020204" pitchFamily="34" charset="0"/>
              </a:rPr>
              <a:t>="vehicle2"</a:t>
            </a:r>
            <a:r>
              <a:rPr lang="en-US" sz="2000" b="0" i="0" dirty="0">
                <a:solidFill>
                  <a:srgbClr val="FF0000"/>
                </a:solidFill>
                <a:effectLst/>
                <a:latin typeface="Arial" panose="020B0604020202020204" pitchFamily="34" charset="0"/>
                <a:cs typeface="Arial" panose="020B0604020202020204" pitchFamily="34" charset="0"/>
              </a:rPr>
              <a:t> name</a:t>
            </a:r>
            <a:r>
              <a:rPr lang="en-US" sz="2000" b="0" i="0" dirty="0">
                <a:solidFill>
                  <a:srgbClr val="0000CD"/>
                </a:solidFill>
                <a:effectLst/>
                <a:latin typeface="Arial" panose="020B0604020202020204" pitchFamily="34" charset="0"/>
                <a:cs typeface="Arial" panose="020B0604020202020204" pitchFamily="34" charset="0"/>
              </a:rPr>
              <a:t>="vehicle2"</a:t>
            </a:r>
            <a:r>
              <a:rPr lang="en-US" sz="2000" b="0" i="0" dirty="0">
                <a:solidFill>
                  <a:srgbClr val="FF0000"/>
                </a:solidFill>
                <a:effectLst/>
                <a:latin typeface="Arial" panose="020B0604020202020204" pitchFamily="34" charset="0"/>
                <a:cs typeface="Arial" panose="020B0604020202020204" pitchFamily="34" charset="0"/>
              </a:rPr>
              <a:t> value</a:t>
            </a:r>
            <a:r>
              <a:rPr lang="en-US" sz="2000" b="0" i="0" dirty="0">
                <a:solidFill>
                  <a:srgbClr val="0000CD"/>
                </a:solidFill>
                <a:effectLst/>
                <a:latin typeface="Arial" panose="020B0604020202020204" pitchFamily="34" charset="0"/>
                <a:cs typeface="Arial" panose="020B0604020202020204" pitchFamily="34" charset="0"/>
              </a:rPr>
              <a:t>="Car"&gt;</a:t>
            </a:r>
            <a:br>
              <a:rPr lang="en-US" sz="2000" b="0" i="0" dirty="0">
                <a:solidFill>
                  <a:srgbClr val="000000"/>
                </a:solidFill>
                <a:effectLst/>
                <a:latin typeface="Arial" panose="020B0604020202020204" pitchFamily="34" charset="0"/>
                <a:cs typeface="Arial" panose="020B0604020202020204" pitchFamily="34" charset="0"/>
              </a:rPr>
            </a:b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label</a:t>
            </a:r>
            <a:r>
              <a:rPr lang="en-US" sz="2000" b="0" i="0" dirty="0">
                <a:solidFill>
                  <a:srgbClr val="FF0000"/>
                </a:solidFill>
                <a:effectLst/>
                <a:latin typeface="Arial" panose="020B0604020202020204" pitchFamily="34" charset="0"/>
                <a:cs typeface="Arial" panose="020B0604020202020204" pitchFamily="34" charset="0"/>
              </a:rPr>
              <a:t> for</a:t>
            </a:r>
            <a:r>
              <a:rPr lang="en-US" sz="2000" b="0" i="0" dirty="0">
                <a:solidFill>
                  <a:srgbClr val="0000CD"/>
                </a:solidFill>
                <a:effectLst/>
                <a:latin typeface="Arial" panose="020B0604020202020204" pitchFamily="34" charset="0"/>
                <a:cs typeface="Arial" panose="020B0604020202020204" pitchFamily="34" charset="0"/>
              </a:rPr>
              <a:t>="vehicle2"&gt;</a:t>
            </a:r>
            <a:r>
              <a:rPr lang="en-US" sz="2000" b="0" i="0" dirty="0">
                <a:solidFill>
                  <a:srgbClr val="000000"/>
                </a:solidFill>
                <a:effectLst/>
                <a:latin typeface="Arial" panose="020B0604020202020204" pitchFamily="34" charset="0"/>
                <a:cs typeface="Arial" panose="020B0604020202020204" pitchFamily="34" charset="0"/>
              </a:rPr>
              <a:t> I have a car</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/label</a:t>
            </a:r>
            <a:r>
              <a:rPr lang="en-US" sz="2000" b="0" i="0" dirty="0">
                <a:solidFill>
                  <a:srgbClr val="0000CD"/>
                </a:solidFill>
                <a:effectLst/>
                <a:latin typeface="Arial" panose="020B0604020202020204" pitchFamily="34" charset="0"/>
                <a:cs typeface="Arial" panose="020B0604020202020204" pitchFamily="34" charset="0"/>
              </a:rPr>
              <a:t>&gt;&lt;</a:t>
            </a:r>
            <a:r>
              <a:rPr lang="en-US" sz="2000" b="0" i="0" dirty="0" err="1">
                <a:solidFill>
                  <a:srgbClr val="A52A2A"/>
                </a:solidFill>
                <a:effectLst/>
                <a:latin typeface="Arial" panose="020B0604020202020204" pitchFamily="34" charset="0"/>
                <a:cs typeface="Arial" panose="020B0604020202020204" pitchFamily="34" charset="0"/>
              </a:rPr>
              <a:t>br</a:t>
            </a:r>
            <a:r>
              <a:rPr lang="en-US" sz="2000" b="0" i="0" dirty="0">
                <a:solidFill>
                  <a:srgbClr val="0000CD"/>
                </a:solidFill>
                <a:effectLst/>
                <a:latin typeface="Arial" panose="020B0604020202020204" pitchFamily="34" charset="0"/>
                <a:cs typeface="Arial" panose="020B0604020202020204" pitchFamily="34" charset="0"/>
              </a:rPr>
              <a:t>&gt;</a:t>
            </a:r>
            <a:br>
              <a:rPr lang="en-US" sz="2000" b="0" i="0" dirty="0">
                <a:solidFill>
                  <a:srgbClr val="000000"/>
                </a:solidFill>
                <a:effectLst/>
                <a:latin typeface="Arial" panose="020B0604020202020204" pitchFamily="34" charset="0"/>
                <a:cs typeface="Arial" panose="020B0604020202020204" pitchFamily="34" charset="0"/>
              </a:rPr>
            </a:b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input</a:t>
            </a:r>
            <a:r>
              <a:rPr lang="en-US" sz="2000" b="0" i="0" dirty="0">
                <a:solidFill>
                  <a:srgbClr val="FF0000"/>
                </a:solidFill>
                <a:effectLst/>
                <a:latin typeface="Arial" panose="020B0604020202020204" pitchFamily="34" charset="0"/>
                <a:cs typeface="Arial" panose="020B0604020202020204" pitchFamily="34" charset="0"/>
              </a:rPr>
              <a:t> type</a:t>
            </a:r>
            <a:r>
              <a:rPr lang="en-US" sz="2000" b="0" i="0" dirty="0">
                <a:solidFill>
                  <a:srgbClr val="0000CD"/>
                </a:solidFill>
                <a:effectLst/>
                <a:latin typeface="Arial" panose="020B0604020202020204" pitchFamily="34" charset="0"/>
                <a:cs typeface="Arial" panose="020B0604020202020204" pitchFamily="34" charset="0"/>
              </a:rPr>
              <a:t>="checkbox"</a:t>
            </a:r>
            <a:r>
              <a:rPr lang="en-US" sz="2000" b="0" i="0" dirty="0">
                <a:solidFill>
                  <a:srgbClr val="FF0000"/>
                </a:solidFill>
                <a:effectLst/>
                <a:latin typeface="Arial" panose="020B0604020202020204" pitchFamily="34" charset="0"/>
                <a:cs typeface="Arial" panose="020B0604020202020204" pitchFamily="34" charset="0"/>
              </a:rPr>
              <a:t> id</a:t>
            </a:r>
            <a:r>
              <a:rPr lang="en-US" sz="2000" b="0" i="0" dirty="0">
                <a:solidFill>
                  <a:srgbClr val="0000CD"/>
                </a:solidFill>
                <a:effectLst/>
                <a:latin typeface="Arial" panose="020B0604020202020204" pitchFamily="34" charset="0"/>
                <a:cs typeface="Arial" panose="020B0604020202020204" pitchFamily="34" charset="0"/>
              </a:rPr>
              <a:t>="vehicle3"</a:t>
            </a:r>
            <a:r>
              <a:rPr lang="en-US" sz="2000" b="0" i="0" dirty="0">
                <a:solidFill>
                  <a:srgbClr val="FF0000"/>
                </a:solidFill>
                <a:effectLst/>
                <a:latin typeface="Arial" panose="020B0604020202020204" pitchFamily="34" charset="0"/>
                <a:cs typeface="Arial" panose="020B0604020202020204" pitchFamily="34" charset="0"/>
              </a:rPr>
              <a:t> name</a:t>
            </a:r>
            <a:r>
              <a:rPr lang="en-US" sz="2000" b="0" i="0" dirty="0">
                <a:solidFill>
                  <a:srgbClr val="0000CD"/>
                </a:solidFill>
                <a:effectLst/>
                <a:latin typeface="Arial" panose="020B0604020202020204" pitchFamily="34" charset="0"/>
                <a:cs typeface="Arial" panose="020B0604020202020204" pitchFamily="34" charset="0"/>
              </a:rPr>
              <a:t>="vehicle3"</a:t>
            </a:r>
            <a:r>
              <a:rPr lang="en-US" sz="2000" b="0" i="0" dirty="0">
                <a:solidFill>
                  <a:srgbClr val="FF0000"/>
                </a:solidFill>
                <a:effectLst/>
                <a:latin typeface="Arial" panose="020B0604020202020204" pitchFamily="34" charset="0"/>
                <a:cs typeface="Arial" panose="020B0604020202020204" pitchFamily="34" charset="0"/>
              </a:rPr>
              <a:t> value</a:t>
            </a:r>
            <a:r>
              <a:rPr lang="en-US" sz="2000" b="0" i="0" dirty="0">
                <a:solidFill>
                  <a:srgbClr val="0000CD"/>
                </a:solidFill>
                <a:effectLst/>
                <a:latin typeface="Arial" panose="020B0604020202020204" pitchFamily="34" charset="0"/>
                <a:cs typeface="Arial" panose="020B0604020202020204" pitchFamily="34" charset="0"/>
              </a:rPr>
              <a:t>="Boat"&gt;</a:t>
            </a:r>
            <a:br>
              <a:rPr lang="en-US" sz="2000" b="0" i="0" dirty="0">
                <a:solidFill>
                  <a:srgbClr val="000000"/>
                </a:solidFill>
                <a:effectLst/>
                <a:latin typeface="Arial" panose="020B0604020202020204" pitchFamily="34" charset="0"/>
                <a:cs typeface="Arial" panose="020B0604020202020204" pitchFamily="34" charset="0"/>
              </a:rPr>
            </a:b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label</a:t>
            </a:r>
            <a:r>
              <a:rPr lang="en-US" sz="2000" b="0" i="0" dirty="0">
                <a:solidFill>
                  <a:srgbClr val="FF0000"/>
                </a:solidFill>
                <a:effectLst/>
                <a:latin typeface="Arial" panose="020B0604020202020204" pitchFamily="34" charset="0"/>
                <a:cs typeface="Arial" panose="020B0604020202020204" pitchFamily="34" charset="0"/>
              </a:rPr>
              <a:t> for</a:t>
            </a:r>
            <a:r>
              <a:rPr lang="en-US" sz="2000" b="0" i="0" dirty="0">
                <a:solidFill>
                  <a:srgbClr val="0000CD"/>
                </a:solidFill>
                <a:effectLst/>
                <a:latin typeface="Arial" panose="020B0604020202020204" pitchFamily="34" charset="0"/>
                <a:cs typeface="Arial" panose="020B0604020202020204" pitchFamily="34" charset="0"/>
              </a:rPr>
              <a:t>="vehicle3"&gt;</a:t>
            </a:r>
            <a:r>
              <a:rPr lang="en-US" sz="2000" b="0" i="0" dirty="0">
                <a:solidFill>
                  <a:srgbClr val="000000"/>
                </a:solidFill>
                <a:effectLst/>
                <a:latin typeface="Arial" panose="020B0604020202020204" pitchFamily="34" charset="0"/>
                <a:cs typeface="Arial" panose="020B0604020202020204" pitchFamily="34" charset="0"/>
              </a:rPr>
              <a:t> I have a boat</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/label</a:t>
            </a:r>
            <a:r>
              <a:rPr lang="en-US" sz="2000" b="0" i="0" dirty="0">
                <a:solidFill>
                  <a:srgbClr val="0000CD"/>
                </a:solidFill>
                <a:effectLst/>
                <a:latin typeface="Arial" panose="020B0604020202020204" pitchFamily="34" charset="0"/>
                <a:cs typeface="Arial" panose="020B0604020202020204" pitchFamily="34" charset="0"/>
              </a:rPr>
              <a:t>&gt;</a:t>
            </a:r>
            <a:br>
              <a:rPr lang="en-US" sz="2000" b="0" i="0" dirty="0">
                <a:solidFill>
                  <a:srgbClr val="000000"/>
                </a:solidFill>
                <a:effectLst/>
                <a:latin typeface="Arial" panose="020B0604020202020204" pitchFamily="34" charset="0"/>
                <a:cs typeface="Arial" panose="020B0604020202020204" pitchFamily="34" charset="0"/>
              </a:rPr>
            </a:b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/form</a:t>
            </a:r>
            <a:r>
              <a:rPr lang="en-US" sz="2000" b="0" i="0" dirty="0">
                <a:solidFill>
                  <a:srgbClr val="0000CD"/>
                </a:solidFill>
                <a:effectLst/>
                <a:latin typeface="Arial" panose="020B0604020202020204" pitchFamily="34" charset="0"/>
                <a:cs typeface="Arial" panose="020B0604020202020204" pitchFamily="34" charset="0"/>
              </a:rPr>
              <a:t>&gt;</a:t>
            </a:r>
            <a:endParaRPr lang="en-US" sz="2000" b="0" i="0" dirty="0">
              <a:solidFill>
                <a:srgbClr val="000000"/>
              </a:solidFill>
              <a:effectLst/>
              <a:latin typeface="Arial" panose="020B0604020202020204" pitchFamily="34" charset="0"/>
              <a:cs typeface="Arial" panose="020B0604020202020204" pitchFamily="34" charset="0"/>
            </a:endParaRPr>
          </a:p>
          <a:p>
            <a:br>
              <a:rPr lang="en-US" sz="3200" dirty="0"/>
            </a:br>
            <a:endParaRPr lang="en-US" sz="3200" b="1" i="0" dirty="0">
              <a:solidFill>
                <a:srgbClr val="000000"/>
              </a:solidFill>
              <a:effectLst/>
              <a:latin typeface="Arial" panose="020B0604020202020204" pitchFamily="34" charset="0"/>
              <a:cs typeface="Arial" panose="020B0604020202020204" pitchFamily="34" charset="0"/>
            </a:endParaRPr>
          </a:p>
          <a:p>
            <a:pPr algn="l"/>
            <a:endParaRPr lang="en-US" sz="3200" b="1" i="0" dirty="0">
              <a:solidFill>
                <a:srgbClr val="000000"/>
              </a:solidFill>
              <a:effectLst/>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41825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FAD627-7CC7-FB4B-D285-579E4851BA34}"/>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DF481B1D-4999-E48F-3CFD-56E016607685}"/>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DDEA23D6-CE9E-01AB-A075-417D0EB068AD}"/>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A83EF203-47C2-FE8B-9792-E6369C71A227}"/>
              </a:ext>
            </a:extLst>
          </p:cNvPr>
          <p:cNvSpPr txBox="1"/>
          <p:nvPr/>
        </p:nvSpPr>
        <p:spPr>
          <a:xfrm>
            <a:off x="600221" y="539847"/>
            <a:ext cx="11207262" cy="6066693"/>
          </a:xfrm>
          <a:prstGeom prst="rect">
            <a:avLst/>
          </a:prstGeom>
        </p:spPr>
        <p:txBody>
          <a:bodyPr vert="horz" wrap="square" lIns="91440" tIns="45720" rIns="91440" bIns="45720" rtlCol="0">
            <a:noAutofit/>
          </a:bodyPr>
          <a:lstStyle/>
          <a:p>
            <a:r>
              <a:rPr lang="en-US" sz="3200" b="1" i="0" dirty="0">
                <a:solidFill>
                  <a:srgbClr val="000000"/>
                </a:solidFill>
                <a:effectLst/>
                <a:latin typeface="Arial" panose="020B0604020202020204" pitchFamily="34" charset="0"/>
                <a:cs typeface="Arial" panose="020B0604020202020204" pitchFamily="34" charset="0"/>
              </a:rPr>
              <a:t>The Submit Button</a:t>
            </a:r>
          </a:p>
          <a:p>
            <a:pPr algn="l"/>
            <a:endParaRPr lang="en-US" sz="3200" b="1" i="0" dirty="0">
              <a:solidFill>
                <a:srgbClr val="000000"/>
              </a:solidFill>
              <a:effectLst/>
              <a:latin typeface="Arial" panose="020B0604020202020204" pitchFamily="34" charset="0"/>
              <a:cs typeface="Arial" panose="020B0604020202020204" pitchFamily="34" charset="0"/>
            </a:endParaRPr>
          </a:p>
          <a:p>
            <a:pPr algn="l"/>
            <a:r>
              <a:rPr lang="en-US" sz="2800" i="0" dirty="0">
                <a:solidFill>
                  <a:srgbClr val="000000"/>
                </a:solidFill>
                <a:effectLst/>
                <a:latin typeface="Arial" panose="020B0604020202020204" pitchFamily="34" charset="0"/>
                <a:cs typeface="Arial" panose="020B0604020202020204" pitchFamily="34" charset="0"/>
              </a:rPr>
              <a:t> - The </a:t>
            </a:r>
            <a:r>
              <a:rPr lang="en-US" sz="2800" b="1" i="0" dirty="0">
                <a:solidFill>
                  <a:srgbClr val="000000"/>
                </a:solidFill>
                <a:effectLst/>
                <a:latin typeface="Arial" panose="020B0604020202020204" pitchFamily="34" charset="0"/>
                <a:cs typeface="Arial" panose="020B0604020202020204" pitchFamily="34" charset="0"/>
              </a:rPr>
              <a:t>&lt;input type="submit"&gt;</a:t>
            </a:r>
            <a:r>
              <a:rPr lang="en-US" sz="2800" i="0" dirty="0">
                <a:solidFill>
                  <a:srgbClr val="000000"/>
                </a:solidFill>
                <a:effectLst/>
                <a:latin typeface="Arial" panose="020B0604020202020204" pitchFamily="34" charset="0"/>
                <a:cs typeface="Arial" panose="020B0604020202020204" pitchFamily="34" charset="0"/>
              </a:rPr>
              <a:t> defines a button for submitting the form data to a form-handler.</a:t>
            </a:r>
            <a:r>
              <a:rPr lang="en-US" sz="2800" dirty="0">
                <a:solidFill>
                  <a:srgbClr val="000000"/>
                </a:solidFill>
                <a:latin typeface="Arial" panose="020B0604020202020204" pitchFamily="34" charset="0"/>
                <a:cs typeface="Arial" panose="020B0604020202020204" pitchFamily="34" charset="0"/>
              </a:rPr>
              <a:t> </a:t>
            </a:r>
            <a:r>
              <a:rPr lang="en-US" sz="2800" i="0" dirty="0">
                <a:solidFill>
                  <a:srgbClr val="000000"/>
                </a:solidFill>
                <a:effectLst/>
                <a:latin typeface="Arial" panose="020B0604020202020204" pitchFamily="34" charset="0"/>
                <a:cs typeface="Arial" panose="020B0604020202020204" pitchFamily="34" charset="0"/>
              </a:rPr>
              <a:t>The form-handler is typically a file on the server with a script for processing input data.</a:t>
            </a:r>
            <a:r>
              <a:rPr lang="en-US" sz="2800" dirty="0">
                <a:solidFill>
                  <a:srgbClr val="000000"/>
                </a:solidFill>
                <a:latin typeface="Arial" panose="020B0604020202020204" pitchFamily="34" charset="0"/>
                <a:cs typeface="Arial" panose="020B0604020202020204" pitchFamily="34" charset="0"/>
              </a:rPr>
              <a:t> </a:t>
            </a:r>
            <a:r>
              <a:rPr lang="en-US" sz="2800" i="0" dirty="0">
                <a:solidFill>
                  <a:srgbClr val="000000"/>
                </a:solidFill>
                <a:effectLst/>
                <a:latin typeface="Arial" panose="020B0604020202020204" pitchFamily="34" charset="0"/>
                <a:cs typeface="Arial" panose="020B0604020202020204" pitchFamily="34" charset="0"/>
              </a:rPr>
              <a:t>The form-handler is specified in the form's action attribute.</a:t>
            </a:r>
          </a:p>
          <a:p>
            <a:pPr algn="l"/>
            <a:endParaRPr lang="en-US" sz="2800" i="0" dirty="0">
              <a:solidFill>
                <a:srgbClr val="000000"/>
              </a:solidFill>
              <a:effectLst/>
              <a:latin typeface="Arial" panose="020B0604020202020204" pitchFamily="34" charset="0"/>
              <a:cs typeface="Arial" panose="020B0604020202020204" pitchFamily="34" charset="0"/>
            </a:endParaRPr>
          </a:p>
          <a:p>
            <a:pPr algn="l"/>
            <a:r>
              <a:rPr lang="en-US" sz="2800" i="0" dirty="0">
                <a:solidFill>
                  <a:srgbClr val="000000"/>
                </a:solidFill>
                <a:effectLst/>
                <a:latin typeface="Arial" panose="020B0604020202020204" pitchFamily="34" charset="0"/>
                <a:cs typeface="Arial" panose="020B0604020202020204" pitchFamily="34" charset="0"/>
              </a:rPr>
              <a:t>Example : </a:t>
            </a:r>
          </a:p>
          <a:p>
            <a:pPr lvl="1"/>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form</a:t>
            </a:r>
            <a:r>
              <a:rPr lang="en-US" sz="2000" b="0" i="0" dirty="0">
                <a:solidFill>
                  <a:srgbClr val="FF0000"/>
                </a:solidFill>
                <a:effectLst/>
                <a:latin typeface="Arial" panose="020B0604020202020204" pitchFamily="34" charset="0"/>
                <a:cs typeface="Arial" panose="020B0604020202020204" pitchFamily="34" charset="0"/>
              </a:rPr>
              <a:t> action</a:t>
            </a:r>
            <a:r>
              <a:rPr lang="en-US" sz="2000" b="0" i="0" dirty="0">
                <a:solidFill>
                  <a:srgbClr val="0000CD"/>
                </a:solidFill>
                <a:effectLst/>
                <a:latin typeface="Arial" panose="020B0604020202020204" pitchFamily="34" charset="0"/>
                <a:cs typeface="Arial" panose="020B0604020202020204" pitchFamily="34" charset="0"/>
              </a:rPr>
              <a:t>="/</a:t>
            </a:r>
            <a:r>
              <a:rPr lang="en-US" sz="2000" b="0" i="0" dirty="0" err="1">
                <a:solidFill>
                  <a:srgbClr val="0000CD"/>
                </a:solidFill>
                <a:effectLst/>
                <a:latin typeface="Arial" panose="020B0604020202020204" pitchFamily="34" charset="0"/>
                <a:cs typeface="Arial" panose="020B0604020202020204" pitchFamily="34" charset="0"/>
              </a:rPr>
              <a:t>action_page.php</a:t>
            </a:r>
            <a:r>
              <a:rPr lang="en-US" sz="2000" b="0" i="0" dirty="0">
                <a:solidFill>
                  <a:srgbClr val="0000CD"/>
                </a:solidFill>
                <a:effectLst/>
                <a:latin typeface="Arial" panose="020B0604020202020204" pitchFamily="34" charset="0"/>
                <a:cs typeface="Arial" panose="020B0604020202020204" pitchFamily="34" charset="0"/>
              </a:rPr>
              <a:t>"&gt;</a:t>
            </a:r>
            <a:br>
              <a:rPr lang="en-US" sz="2000" dirty="0">
                <a:latin typeface="Arial" panose="020B0604020202020204" pitchFamily="34" charset="0"/>
                <a:cs typeface="Arial" panose="020B0604020202020204" pitchFamily="34" charset="0"/>
              </a:rPr>
            </a:b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label</a:t>
            </a:r>
            <a:r>
              <a:rPr lang="en-US" sz="2000" b="0" i="0" dirty="0">
                <a:solidFill>
                  <a:srgbClr val="FF0000"/>
                </a:solidFill>
                <a:effectLst/>
                <a:latin typeface="Arial" panose="020B0604020202020204" pitchFamily="34" charset="0"/>
                <a:cs typeface="Arial" panose="020B0604020202020204" pitchFamily="34" charset="0"/>
              </a:rPr>
              <a:t> for</a:t>
            </a:r>
            <a:r>
              <a:rPr lang="en-US" sz="2000" b="0" i="0" dirty="0">
                <a:solidFill>
                  <a:srgbClr val="0000CD"/>
                </a:solidFill>
                <a:effectLst/>
                <a:latin typeface="Arial" panose="020B0604020202020204" pitchFamily="34" charset="0"/>
                <a:cs typeface="Arial" panose="020B0604020202020204" pitchFamily="34" charset="0"/>
              </a:rPr>
              <a:t>="</a:t>
            </a:r>
            <a:r>
              <a:rPr lang="en-US" sz="2000" b="0" i="0" dirty="0" err="1">
                <a:solidFill>
                  <a:srgbClr val="0000CD"/>
                </a:solidFill>
                <a:effectLst/>
                <a:latin typeface="Arial" panose="020B0604020202020204" pitchFamily="34" charset="0"/>
                <a:cs typeface="Arial" panose="020B0604020202020204" pitchFamily="34" charset="0"/>
              </a:rPr>
              <a:t>fname</a:t>
            </a:r>
            <a:r>
              <a:rPr lang="en-US" sz="2000" b="0" i="0" dirty="0">
                <a:solidFill>
                  <a:srgbClr val="0000CD"/>
                </a:solidFill>
                <a:effectLst/>
                <a:latin typeface="Arial" panose="020B0604020202020204" pitchFamily="34" charset="0"/>
                <a:cs typeface="Arial" panose="020B0604020202020204" pitchFamily="34" charset="0"/>
              </a:rPr>
              <a:t>"&gt;</a:t>
            </a:r>
            <a:r>
              <a:rPr lang="en-US" sz="2000" b="0" i="0" dirty="0">
                <a:solidFill>
                  <a:srgbClr val="000000"/>
                </a:solidFill>
                <a:effectLst/>
                <a:latin typeface="Arial" panose="020B0604020202020204" pitchFamily="34" charset="0"/>
                <a:cs typeface="Arial" panose="020B0604020202020204" pitchFamily="34" charset="0"/>
              </a:rPr>
              <a:t>First name:</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/label</a:t>
            </a:r>
            <a:r>
              <a:rPr lang="en-US" sz="2000" b="0" i="0" dirty="0">
                <a:solidFill>
                  <a:srgbClr val="0000CD"/>
                </a:solidFill>
                <a:effectLst/>
                <a:latin typeface="Arial" panose="020B0604020202020204" pitchFamily="34" charset="0"/>
                <a:cs typeface="Arial" panose="020B0604020202020204" pitchFamily="34" charset="0"/>
              </a:rPr>
              <a:t>&gt;&lt;</a:t>
            </a:r>
            <a:r>
              <a:rPr lang="en-US" sz="2000" b="0" i="0" dirty="0" err="1">
                <a:solidFill>
                  <a:srgbClr val="A52A2A"/>
                </a:solidFill>
                <a:effectLst/>
                <a:latin typeface="Arial" panose="020B0604020202020204" pitchFamily="34" charset="0"/>
                <a:cs typeface="Arial" panose="020B0604020202020204" pitchFamily="34" charset="0"/>
              </a:rPr>
              <a:t>br</a:t>
            </a:r>
            <a:r>
              <a:rPr lang="en-US" sz="2000" b="0" i="0" dirty="0">
                <a:solidFill>
                  <a:srgbClr val="0000CD"/>
                </a:solidFill>
                <a:effectLst/>
                <a:latin typeface="Arial" panose="020B0604020202020204" pitchFamily="34" charset="0"/>
                <a:cs typeface="Arial" panose="020B0604020202020204" pitchFamily="34" charset="0"/>
              </a:rPr>
              <a:t>&gt;</a:t>
            </a:r>
            <a:br>
              <a:rPr lang="en-US" sz="2000" dirty="0">
                <a:latin typeface="Arial" panose="020B0604020202020204" pitchFamily="34" charset="0"/>
                <a:cs typeface="Arial" panose="020B0604020202020204" pitchFamily="34" charset="0"/>
              </a:rPr>
            </a:b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input</a:t>
            </a:r>
            <a:r>
              <a:rPr lang="en-US" sz="2000" b="0" i="0" dirty="0">
                <a:solidFill>
                  <a:srgbClr val="FF0000"/>
                </a:solidFill>
                <a:effectLst/>
                <a:latin typeface="Arial" panose="020B0604020202020204" pitchFamily="34" charset="0"/>
                <a:cs typeface="Arial" panose="020B0604020202020204" pitchFamily="34" charset="0"/>
              </a:rPr>
              <a:t> type</a:t>
            </a:r>
            <a:r>
              <a:rPr lang="en-US" sz="2000" b="0" i="0" dirty="0">
                <a:solidFill>
                  <a:srgbClr val="0000CD"/>
                </a:solidFill>
                <a:effectLst/>
                <a:latin typeface="Arial" panose="020B0604020202020204" pitchFamily="34" charset="0"/>
                <a:cs typeface="Arial" panose="020B0604020202020204" pitchFamily="34" charset="0"/>
              </a:rPr>
              <a:t>="text"</a:t>
            </a:r>
            <a:r>
              <a:rPr lang="en-US" sz="2000" b="0" i="0" dirty="0">
                <a:solidFill>
                  <a:srgbClr val="FF0000"/>
                </a:solidFill>
                <a:effectLst/>
                <a:latin typeface="Arial" panose="020B0604020202020204" pitchFamily="34" charset="0"/>
                <a:cs typeface="Arial" panose="020B0604020202020204" pitchFamily="34" charset="0"/>
              </a:rPr>
              <a:t> id</a:t>
            </a:r>
            <a:r>
              <a:rPr lang="en-US" sz="2000" b="0" i="0" dirty="0">
                <a:solidFill>
                  <a:srgbClr val="0000CD"/>
                </a:solidFill>
                <a:effectLst/>
                <a:latin typeface="Arial" panose="020B0604020202020204" pitchFamily="34" charset="0"/>
                <a:cs typeface="Arial" panose="020B0604020202020204" pitchFamily="34" charset="0"/>
              </a:rPr>
              <a:t>="</a:t>
            </a:r>
            <a:r>
              <a:rPr lang="en-US" sz="2000" b="0" i="0" dirty="0" err="1">
                <a:solidFill>
                  <a:srgbClr val="0000CD"/>
                </a:solidFill>
                <a:effectLst/>
                <a:latin typeface="Arial" panose="020B0604020202020204" pitchFamily="34" charset="0"/>
                <a:cs typeface="Arial" panose="020B0604020202020204" pitchFamily="34" charset="0"/>
              </a:rPr>
              <a:t>fname</a:t>
            </a:r>
            <a:r>
              <a:rPr lang="en-US" sz="2000" b="0" i="0" dirty="0">
                <a:solidFill>
                  <a:srgbClr val="0000CD"/>
                </a:solidFill>
                <a:effectLst/>
                <a:latin typeface="Arial" panose="020B0604020202020204" pitchFamily="34" charset="0"/>
                <a:cs typeface="Arial" panose="020B0604020202020204" pitchFamily="34" charset="0"/>
              </a:rPr>
              <a:t>"</a:t>
            </a:r>
            <a:r>
              <a:rPr lang="en-US" sz="2000" b="0" i="0" dirty="0">
                <a:solidFill>
                  <a:srgbClr val="FF0000"/>
                </a:solidFill>
                <a:effectLst/>
                <a:latin typeface="Arial" panose="020B0604020202020204" pitchFamily="34" charset="0"/>
                <a:cs typeface="Arial" panose="020B0604020202020204" pitchFamily="34" charset="0"/>
              </a:rPr>
              <a:t> name</a:t>
            </a:r>
            <a:r>
              <a:rPr lang="en-US" sz="2000" b="0" i="0" dirty="0">
                <a:solidFill>
                  <a:srgbClr val="0000CD"/>
                </a:solidFill>
                <a:effectLst/>
                <a:latin typeface="Arial" panose="020B0604020202020204" pitchFamily="34" charset="0"/>
                <a:cs typeface="Arial" panose="020B0604020202020204" pitchFamily="34" charset="0"/>
              </a:rPr>
              <a:t>="</a:t>
            </a:r>
            <a:r>
              <a:rPr lang="en-US" sz="2000" b="0" i="0" dirty="0" err="1">
                <a:solidFill>
                  <a:srgbClr val="0000CD"/>
                </a:solidFill>
                <a:effectLst/>
                <a:latin typeface="Arial" panose="020B0604020202020204" pitchFamily="34" charset="0"/>
                <a:cs typeface="Arial" panose="020B0604020202020204" pitchFamily="34" charset="0"/>
              </a:rPr>
              <a:t>fname</a:t>
            </a:r>
            <a:r>
              <a:rPr lang="en-US" sz="2000" b="0" i="0" dirty="0">
                <a:solidFill>
                  <a:srgbClr val="0000CD"/>
                </a:solidFill>
                <a:effectLst/>
                <a:latin typeface="Arial" panose="020B0604020202020204" pitchFamily="34" charset="0"/>
                <a:cs typeface="Arial" panose="020B0604020202020204" pitchFamily="34" charset="0"/>
              </a:rPr>
              <a:t>"</a:t>
            </a:r>
            <a:r>
              <a:rPr lang="en-US" sz="2000" b="0" i="0" dirty="0">
                <a:solidFill>
                  <a:srgbClr val="FF0000"/>
                </a:solidFill>
                <a:effectLst/>
                <a:latin typeface="Arial" panose="020B0604020202020204" pitchFamily="34" charset="0"/>
                <a:cs typeface="Arial" panose="020B0604020202020204" pitchFamily="34" charset="0"/>
              </a:rPr>
              <a:t> value</a:t>
            </a:r>
            <a:r>
              <a:rPr lang="en-US" sz="2000" b="0" i="0" dirty="0">
                <a:solidFill>
                  <a:srgbClr val="0000CD"/>
                </a:solidFill>
                <a:effectLst/>
                <a:latin typeface="Arial" panose="020B0604020202020204" pitchFamily="34" charset="0"/>
                <a:cs typeface="Arial" panose="020B0604020202020204" pitchFamily="34" charset="0"/>
              </a:rPr>
              <a:t>="John"&gt;&lt;</a:t>
            </a:r>
            <a:r>
              <a:rPr lang="en-US" sz="2000" b="0" i="0" dirty="0" err="1">
                <a:solidFill>
                  <a:srgbClr val="A52A2A"/>
                </a:solidFill>
                <a:effectLst/>
                <a:latin typeface="Arial" panose="020B0604020202020204" pitchFamily="34" charset="0"/>
                <a:cs typeface="Arial" panose="020B0604020202020204" pitchFamily="34" charset="0"/>
              </a:rPr>
              <a:t>br</a:t>
            </a:r>
            <a:r>
              <a:rPr lang="en-US" sz="2000" b="0" i="0" dirty="0">
                <a:solidFill>
                  <a:srgbClr val="0000CD"/>
                </a:solidFill>
                <a:effectLst/>
                <a:latin typeface="Arial" panose="020B0604020202020204" pitchFamily="34" charset="0"/>
                <a:cs typeface="Arial" panose="020B0604020202020204" pitchFamily="34" charset="0"/>
              </a:rPr>
              <a:t>&gt;</a:t>
            </a:r>
            <a:br>
              <a:rPr lang="en-US" sz="2000" dirty="0">
                <a:latin typeface="Arial" panose="020B0604020202020204" pitchFamily="34" charset="0"/>
                <a:cs typeface="Arial" panose="020B0604020202020204" pitchFamily="34" charset="0"/>
              </a:rPr>
            </a:b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label</a:t>
            </a:r>
            <a:r>
              <a:rPr lang="en-US" sz="2000" b="0" i="0" dirty="0">
                <a:solidFill>
                  <a:srgbClr val="FF0000"/>
                </a:solidFill>
                <a:effectLst/>
                <a:latin typeface="Arial" panose="020B0604020202020204" pitchFamily="34" charset="0"/>
                <a:cs typeface="Arial" panose="020B0604020202020204" pitchFamily="34" charset="0"/>
              </a:rPr>
              <a:t> for</a:t>
            </a:r>
            <a:r>
              <a:rPr lang="en-US" sz="2000" b="0" i="0" dirty="0">
                <a:solidFill>
                  <a:srgbClr val="0000CD"/>
                </a:solidFill>
                <a:effectLst/>
                <a:latin typeface="Arial" panose="020B0604020202020204" pitchFamily="34" charset="0"/>
                <a:cs typeface="Arial" panose="020B0604020202020204" pitchFamily="34" charset="0"/>
              </a:rPr>
              <a:t>="</a:t>
            </a:r>
            <a:r>
              <a:rPr lang="en-US" sz="2000" b="0" i="0" dirty="0" err="1">
                <a:solidFill>
                  <a:srgbClr val="0000CD"/>
                </a:solidFill>
                <a:effectLst/>
                <a:latin typeface="Arial" panose="020B0604020202020204" pitchFamily="34" charset="0"/>
                <a:cs typeface="Arial" panose="020B0604020202020204" pitchFamily="34" charset="0"/>
              </a:rPr>
              <a:t>lname</a:t>
            </a:r>
            <a:r>
              <a:rPr lang="en-US" sz="2000" b="0" i="0" dirty="0">
                <a:solidFill>
                  <a:srgbClr val="0000CD"/>
                </a:solidFill>
                <a:effectLst/>
                <a:latin typeface="Arial" panose="020B0604020202020204" pitchFamily="34" charset="0"/>
                <a:cs typeface="Arial" panose="020B0604020202020204" pitchFamily="34" charset="0"/>
              </a:rPr>
              <a:t>"&gt;</a:t>
            </a:r>
            <a:r>
              <a:rPr lang="en-US" sz="2000" b="0" i="0" dirty="0">
                <a:solidFill>
                  <a:srgbClr val="000000"/>
                </a:solidFill>
                <a:effectLst/>
                <a:latin typeface="Arial" panose="020B0604020202020204" pitchFamily="34" charset="0"/>
                <a:cs typeface="Arial" panose="020B0604020202020204" pitchFamily="34" charset="0"/>
              </a:rPr>
              <a:t>Last name:</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/label</a:t>
            </a:r>
            <a:r>
              <a:rPr lang="en-US" sz="2000" b="0" i="0" dirty="0">
                <a:solidFill>
                  <a:srgbClr val="0000CD"/>
                </a:solidFill>
                <a:effectLst/>
                <a:latin typeface="Arial" panose="020B0604020202020204" pitchFamily="34" charset="0"/>
                <a:cs typeface="Arial" panose="020B0604020202020204" pitchFamily="34" charset="0"/>
              </a:rPr>
              <a:t>&gt;&lt;</a:t>
            </a:r>
            <a:r>
              <a:rPr lang="en-US" sz="2000" b="0" i="0" dirty="0" err="1">
                <a:solidFill>
                  <a:srgbClr val="A52A2A"/>
                </a:solidFill>
                <a:effectLst/>
                <a:latin typeface="Arial" panose="020B0604020202020204" pitchFamily="34" charset="0"/>
                <a:cs typeface="Arial" panose="020B0604020202020204" pitchFamily="34" charset="0"/>
              </a:rPr>
              <a:t>br</a:t>
            </a:r>
            <a:r>
              <a:rPr lang="en-US" sz="2000" b="0" i="0" dirty="0">
                <a:solidFill>
                  <a:srgbClr val="0000CD"/>
                </a:solidFill>
                <a:effectLst/>
                <a:latin typeface="Arial" panose="020B0604020202020204" pitchFamily="34" charset="0"/>
                <a:cs typeface="Arial" panose="020B0604020202020204" pitchFamily="34" charset="0"/>
              </a:rPr>
              <a:t>&gt;</a:t>
            </a:r>
            <a:br>
              <a:rPr lang="en-US" sz="2000" dirty="0">
                <a:latin typeface="Arial" panose="020B0604020202020204" pitchFamily="34" charset="0"/>
                <a:cs typeface="Arial" panose="020B0604020202020204" pitchFamily="34" charset="0"/>
              </a:rPr>
            </a:b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input</a:t>
            </a:r>
            <a:r>
              <a:rPr lang="en-US" sz="2000" b="0" i="0" dirty="0">
                <a:solidFill>
                  <a:srgbClr val="FF0000"/>
                </a:solidFill>
                <a:effectLst/>
                <a:latin typeface="Arial" panose="020B0604020202020204" pitchFamily="34" charset="0"/>
                <a:cs typeface="Arial" panose="020B0604020202020204" pitchFamily="34" charset="0"/>
              </a:rPr>
              <a:t> type</a:t>
            </a:r>
            <a:r>
              <a:rPr lang="en-US" sz="2000" b="0" i="0" dirty="0">
                <a:solidFill>
                  <a:srgbClr val="0000CD"/>
                </a:solidFill>
                <a:effectLst/>
                <a:latin typeface="Arial" panose="020B0604020202020204" pitchFamily="34" charset="0"/>
                <a:cs typeface="Arial" panose="020B0604020202020204" pitchFamily="34" charset="0"/>
              </a:rPr>
              <a:t>="text"</a:t>
            </a:r>
            <a:r>
              <a:rPr lang="en-US" sz="2000" b="0" i="0" dirty="0">
                <a:solidFill>
                  <a:srgbClr val="FF0000"/>
                </a:solidFill>
                <a:effectLst/>
                <a:latin typeface="Arial" panose="020B0604020202020204" pitchFamily="34" charset="0"/>
                <a:cs typeface="Arial" panose="020B0604020202020204" pitchFamily="34" charset="0"/>
              </a:rPr>
              <a:t> id</a:t>
            </a:r>
            <a:r>
              <a:rPr lang="en-US" sz="2000" b="0" i="0" dirty="0">
                <a:solidFill>
                  <a:srgbClr val="0000CD"/>
                </a:solidFill>
                <a:effectLst/>
                <a:latin typeface="Arial" panose="020B0604020202020204" pitchFamily="34" charset="0"/>
                <a:cs typeface="Arial" panose="020B0604020202020204" pitchFamily="34" charset="0"/>
              </a:rPr>
              <a:t>="</a:t>
            </a:r>
            <a:r>
              <a:rPr lang="en-US" sz="2000" b="0" i="0" dirty="0" err="1">
                <a:solidFill>
                  <a:srgbClr val="0000CD"/>
                </a:solidFill>
                <a:effectLst/>
                <a:latin typeface="Arial" panose="020B0604020202020204" pitchFamily="34" charset="0"/>
                <a:cs typeface="Arial" panose="020B0604020202020204" pitchFamily="34" charset="0"/>
              </a:rPr>
              <a:t>lname</a:t>
            </a:r>
            <a:r>
              <a:rPr lang="en-US" sz="2000" b="0" i="0" dirty="0">
                <a:solidFill>
                  <a:srgbClr val="0000CD"/>
                </a:solidFill>
                <a:effectLst/>
                <a:latin typeface="Arial" panose="020B0604020202020204" pitchFamily="34" charset="0"/>
                <a:cs typeface="Arial" panose="020B0604020202020204" pitchFamily="34" charset="0"/>
              </a:rPr>
              <a:t>"</a:t>
            </a:r>
            <a:r>
              <a:rPr lang="en-US" sz="2000" b="0" i="0" dirty="0">
                <a:solidFill>
                  <a:srgbClr val="FF0000"/>
                </a:solidFill>
                <a:effectLst/>
                <a:latin typeface="Arial" panose="020B0604020202020204" pitchFamily="34" charset="0"/>
                <a:cs typeface="Arial" panose="020B0604020202020204" pitchFamily="34" charset="0"/>
              </a:rPr>
              <a:t> name</a:t>
            </a:r>
            <a:r>
              <a:rPr lang="en-US" sz="2000" b="0" i="0" dirty="0">
                <a:solidFill>
                  <a:srgbClr val="0000CD"/>
                </a:solidFill>
                <a:effectLst/>
                <a:latin typeface="Arial" panose="020B0604020202020204" pitchFamily="34" charset="0"/>
                <a:cs typeface="Arial" panose="020B0604020202020204" pitchFamily="34" charset="0"/>
              </a:rPr>
              <a:t>="</a:t>
            </a:r>
            <a:r>
              <a:rPr lang="en-US" sz="2000" b="0" i="0" dirty="0" err="1">
                <a:solidFill>
                  <a:srgbClr val="0000CD"/>
                </a:solidFill>
                <a:effectLst/>
                <a:latin typeface="Arial" panose="020B0604020202020204" pitchFamily="34" charset="0"/>
                <a:cs typeface="Arial" panose="020B0604020202020204" pitchFamily="34" charset="0"/>
              </a:rPr>
              <a:t>lname</a:t>
            </a:r>
            <a:r>
              <a:rPr lang="en-US" sz="2000" b="0" i="0" dirty="0">
                <a:solidFill>
                  <a:srgbClr val="0000CD"/>
                </a:solidFill>
                <a:effectLst/>
                <a:latin typeface="Arial" panose="020B0604020202020204" pitchFamily="34" charset="0"/>
                <a:cs typeface="Arial" panose="020B0604020202020204" pitchFamily="34" charset="0"/>
              </a:rPr>
              <a:t>"</a:t>
            </a:r>
            <a:r>
              <a:rPr lang="en-US" sz="2000" b="0" i="0" dirty="0">
                <a:solidFill>
                  <a:srgbClr val="FF0000"/>
                </a:solidFill>
                <a:effectLst/>
                <a:latin typeface="Arial" panose="020B0604020202020204" pitchFamily="34" charset="0"/>
                <a:cs typeface="Arial" panose="020B0604020202020204" pitchFamily="34" charset="0"/>
              </a:rPr>
              <a:t> value</a:t>
            </a:r>
            <a:r>
              <a:rPr lang="en-US" sz="2000" b="0" i="0" dirty="0">
                <a:solidFill>
                  <a:srgbClr val="0000CD"/>
                </a:solidFill>
                <a:effectLst/>
                <a:latin typeface="Arial" panose="020B0604020202020204" pitchFamily="34" charset="0"/>
                <a:cs typeface="Arial" panose="020B0604020202020204" pitchFamily="34" charset="0"/>
              </a:rPr>
              <a:t>="Doe"&gt;&lt;</a:t>
            </a:r>
            <a:r>
              <a:rPr lang="en-US" sz="2000" b="0" i="0" dirty="0" err="1">
                <a:solidFill>
                  <a:srgbClr val="A52A2A"/>
                </a:solidFill>
                <a:effectLst/>
                <a:latin typeface="Arial" panose="020B0604020202020204" pitchFamily="34" charset="0"/>
                <a:cs typeface="Arial" panose="020B0604020202020204" pitchFamily="34" charset="0"/>
              </a:rPr>
              <a:t>br</a:t>
            </a:r>
            <a:r>
              <a:rPr lang="en-US" sz="2000" b="0" i="0" dirty="0">
                <a:solidFill>
                  <a:srgbClr val="0000CD"/>
                </a:solidFill>
                <a:effectLst/>
                <a:latin typeface="Arial" panose="020B0604020202020204" pitchFamily="34" charset="0"/>
                <a:cs typeface="Arial" panose="020B0604020202020204" pitchFamily="34" charset="0"/>
              </a:rPr>
              <a:t>&gt;&lt;</a:t>
            </a:r>
            <a:r>
              <a:rPr lang="en-US" sz="2000" b="0" i="0" dirty="0" err="1">
                <a:solidFill>
                  <a:srgbClr val="A52A2A"/>
                </a:solidFill>
                <a:effectLst/>
                <a:latin typeface="Arial" panose="020B0604020202020204" pitchFamily="34" charset="0"/>
                <a:cs typeface="Arial" panose="020B0604020202020204" pitchFamily="34" charset="0"/>
              </a:rPr>
              <a:t>br</a:t>
            </a:r>
            <a:r>
              <a:rPr lang="en-US" sz="2000" b="0" i="0" dirty="0">
                <a:solidFill>
                  <a:srgbClr val="0000CD"/>
                </a:solidFill>
                <a:effectLst/>
                <a:latin typeface="Arial" panose="020B0604020202020204" pitchFamily="34" charset="0"/>
                <a:cs typeface="Arial" panose="020B0604020202020204" pitchFamily="34" charset="0"/>
              </a:rPr>
              <a:t>&gt;</a:t>
            </a:r>
            <a:br>
              <a:rPr lang="en-US" sz="2000" dirty="0">
                <a:latin typeface="Arial" panose="020B0604020202020204" pitchFamily="34" charset="0"/>
                <a:cs typeface="Arial" panose="020B0604020202020204" pitchFamily="34" charset="0"/>
              </a:rPr>
            </a:br>
            <a:r>
              <a:rPr lang="en-US" sz="2000" b="0" i="0" dirty="0">
                <a:solidFill>
                  <a:srgbClr val="000000"/>
                </a:solidFill>
                <a:effectLst/>
                <a:latin typeface="Arial" panose="020B0604020202020204" pitchFamily="34" charset="0"/>
                <a:cs typeface="Arial" panose="020B0604020202020204" pitchFamily="34" charset="0"/>
              </a:rPr>
              <a:t> 	</a:t>
            </a: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input</a:t>
            </a:r>
            <a:r>
              <a:rPr lang="en-US" sz="2000" b="0" i="0" dirty="0">
                <a:solidFill>
                  <a:srgbClr val="FF0000"/>
                </a:solidFill>
                <a:effectLst/>
                <a:latin typeface="Arial" panose="020B0604020202020204" pitchFamily="34" charset="0"/>
                <a:cs typeface="Arial" panose="020B0604020202020204" pitchFamily="34" charset="0"/>
              </a:rPr>
              <a:t> type</a:t>
            </a:r>
            <a:r>
              <a:rPr lang="en-US" sz="2000" b="0" i="0" dirty="0">
                <a:solidFill>
                  <a:srgbClr val="0000CD"/>
                </a:solidFill>
                <a:effectLst/>
                <a:latin typeface="Arial" panose="020B0604020202020204" pitchFamily="34" charset="0"/>
                <a:cs typeface="Arial" panose="020B0604020202020204" pitchFamily="34" charset="0"/>
              </a:rPr>
              <a:t>="submit"</a:t>
            </a:r>
            <a:r>
              <a:rPr lang="en-US" sz="2000" b="0" i="0" dirty="0">
                <a:solidFill>
                  <a:srgbClr val="FF0000"/>
                </a:solidFill>
                <a:effectLst/>
                <a:latin typeface="Arial" panose="020B0604020202020204" pitchFamily="34" charset="0"/>
                <a:cs typeface="Arial" panose="020B0604020202020204" pitchFamily="34" charset="0"/>
              </a:rPr>
              <a:t> value</a:t>
            </a:r>
            <a:r>
              <a:rPr lang="en-US" sz="2000" b="0" i="0" dirty="0">
                <a:solidFill>
                  <a:srgbClr val="0000CD"/>
                </a:solidFill>
                <a:effectLst/>
                <a:latin typeface="Arial" panose="020B0604020202020204" pitchFamily="34" charset="0"/>
                <a:cs typeface="Arial" panose="020B0604020202020204" pitchFamily="34" charset="0"/>
              </a:rPr>
              <a:t>="Submit"&gt;</a:t>
            </a:r>
            <a:br>
              <a:rPr lang="en-US" sz="2000" dirty="0">
                <a:latin typeface="Arial" panose="020B0604020202020204" pitchFamily="34" charset="0"/>
                <a:cs typeface="Arial" panose="020B0604020202020204" pitchFamily="34" charset="0"/>
              </a:rPr>
            </a:br>
            <a:r>
              <a:rPr lang="en-US" sz="2000" b="0" i="0" dirty="0">
                <a:solidFill>
                  <a:srgbClr val="0000CD"/>
                </a:solidFill>
                <a:effectLst/>
                <a:latin typeface="Arial" panose="020B0604020202020204" pitchFamily="34" charset="0"/>
                <a:cs typeface="Arial" panose="020B0604020202020204" pitchFamily="34" charset="0"/>
              </a:rPr>
              <a:t>&lt;</a:t>
            </a:r>
            <a:r>
              <a:rPr lang="en-US" sz="2000" b="0" i="0" dirty="0">
                <a:solidFill>
                  <a:srgbClr val="A52A2A"/>
                </a:solidFill>
                <a:effectLst/>
                <a:latin typeface="Arial" panose="020B0604020202020204" pitchFamily="34" charset="0"/>
                <a:cs typeface="Arial" panose="020B0604020202020204" pitchFamily="34" charset="0"/>
              </a:rPr>
              <a:t>/form</a:t>
            </a:r>
            <a:r>
              <a:rPr lang="en-US" sz="2000" b="0" i="0" dirty="0">
                <a:solidFill>
                  <a:srgbClr val="0000CD"/>
                </a:solidFill>
                <a:effectLst/>
                <a:latin typeface="Arial" panose="020B0604020202020204" pitchFamily="34" charset="0"/>
                <a:cs typeface="Arial" panose="020B0604020202020204" pitchFamily="34" charset="0"/>
              </a:rPr>
              <a:t>&gt;</a:t>
            </a:r>
            <a:endParaRPr lang="en-US" sz="2000" i="0" dirty="0">
              <a:solidFill>
                <a:srgbClr val="000000"/>
              </a:solidFill>
              <a:effectLst/>
              <a:latin typeface="Arial" panose="020B0604020202020204" pitchFamily="34" charset="0"/>
              <a:cs typeface="Arial" panose="020B0604020202020204" pitchFamily="34" charset="0"/>
            </a:endParaRPr>
          </a:p>
          <a:p>
            <a:pPr algn="l"/>
            <a:br>
              <a:rPr lang="en-US" sz="3200" dirty="0"/>
            </a:br>
            <a:endParaRPr lang="en-US" sz="3200" b="1" i="0" dirty="0">
              <a:solidFill>
                <a:srgbClr val="000000"/>
              </a:solidFill>
              <a:effectLst/>
              <a:latin typeface="Arial" panose="020B0604020202020204" pitchFamily="34" charset="0"/>
              <a:cs typeface="Arial" panose="020B0604020202020204" pitchFamily="34" charset="0"/>
            </a:endParaRPr>
          </a:p>
          <a:p>
            <a:pPr algn="l"/>
            <a:endParaRPr lang="en-US" sz="3200" b="1" i="0" dirty="0">
              <a:solidFill>
                <a:srgbClr val="000000"/>
              </a:solidFill>
              <a:effectLst/>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63021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7F3D8-503B-12C7-04E7-BDAA4531CEFA}"/>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DD10CF23-A291-C541-E0E9-5D3E6422157F}"/>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2BB76017-D97D-E266-7C0B-B1618C580DA7}"/>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B5A72394-E912-0836-70A2-C7691DF411B5}"/>
              </a:ext>
            </a:extLst>
          </p:cNvPr>
          <p:cNvSpPr txBox="1"/>
          <p:nvPr/>
        </p:nvSpPr>
        <p:spPr>
          <a:xfrm>
            <a:off x="1191065" y="539845"/>
            <a:ext cx="10428849" cy="6066693"/>
          </a:xfrm>
          <a:prstGeom prst="rect">
            <a:avLst/>
          </a:prstGeom>
        </p:spPr>
        <p:txBody>
          <a:bodyPr vert="horz" wrap="square" lIns="91440" tIns="45720" rIns="91440" bIns="45720" rtlCol="0">
            <a:noAutofit/>
          </a:bodyPr>
          <a:lstStyle/>
          <a:p>
            <a:r>
              <a:rPr lang="en-US" sz="3200" b="1" i="0" dirty="0">
                <a:solidFill>
                  <a:srgbClr val="000000"/>
                </a:solidFill>
                <a:effectLst/>
                <a:latin typeface="Arial" panose="020B0604020202020204" pitchFamily="34" charset="0"/>
                <a:cs typeface="Arial" panose="020B0604020202020204" pitchFamily="34" charset="0"/>
              </a:rPr>
              <a:t>HTML Input Types</a:t>
            </a:r>
          </a:p>
          <a:p>
            <a:pPr algn="l"/>
            <a:endParaRPr lang="en-US" sz="2800" i="0" dirty="0">
              <a:solidFill>
                <a:srgbClr val="000000"/>
              </a:solidFill>
              <a:effectLst/>
              <a:latin typeface="Arial" panose="020B0604020202020204" pitchFamily="34" charset="0"/>
              <a:cs typeface="Arial" panose="020B0604020202020204" pitchFamily="34" charset="0"/>
            </a:endParaRPr>
          </a:p>
          <a:p>
            <a:pPr algn="l"/>
            <a:r>
              <a:rPr lang="en-US" sz="2400" i="0" dirty="0">
                <a:solidFill>
                  <a:srgbClr val="000000"/>
                </a:solidFill>
                <a:effectLst/>
                <a:latin typeface="Arial" panose="020B0604020202020204" pitchFamily="34" charset="0"/>
                <a:cs typeface="Arial" panose="020B0604020202020204" pitchFamily="34" charset="0"/>
              </a:rPr>
              <a:t>&lt;input type="button"&gt;</a:t>
            </a:r>
          </a:p>
          <a:p>
            <a:pPr algn="l"/>
            <a:r>
              <a:rPr lang="en-US" sz="2400" i="0" dirty="0">
                <a:solidFill>
                  <a:srgbClr val="000000"/>
                </a:solidFill>
                <a:effectLst/>
                <a:latin typeface="Arial" panose="020B0604020202020204" pitchFamily="34" charset="0"/>
                <a:cs typeface="Arial" panose="020B0604020202020204" pitchFamily="34" charset="0"/>
              </a:rPr>
              <a:t>&lt;input type="checkbox"&gt;</a:t>
            </a:r>
          </a:p>
          <a:p>
            <a:pPr algn="l"/>
            <a:r>
              <a:rPr lang="en-US" sz="2400" i="0" dirty="0">
                <a:solidFill>
                  <a:srgbClr val="000000"/>
                </a:solidFill>
                <a:effectLst/>
                <a:latin typeface="Arial" panose="020B0604020202020204" pitchFamily="34" charset="0"/>
                <a:cs typeface="Arial" panose="020B0604020202020204" pitchFamily="34" charset="0"/>
              </a:rPr>
              <a:t>&lt;input type="color"&gt;</a:t>
            </a:r>
          </a:p>
          <a:p>
            <a:pPr algn="l"/>
            <a:r>
              <a:rPr lang="en-US" sz="2400" i="0" dirty="0">
                <a:solidFill>
                  <a:srgbClr val="000000"/>
                </a:solidFill>
                <a:effectLst/>
                <a:latin typeface="Arial" panose="020B0604020202020204" pitchFamily="34" charset="0"/>
                <a:cs typeface="Arial" panose="020B0604020202020204" pitchFamily="34" charset="0"/>
              </a:rPr>
              <a:t>&lt;input type="date"&gt;</a:t>
            </a:r>
          </a:p>
          <a:p>
            <a:pPr algn="l"/>
            <a:r>
              <a:rPr lang="en-US" sz="2400" i="0" dirty="0">
                <a:solidFill>
                  <a:srgbClr val="000000"/>
                </a:solidFill>
                <a:effectLst/>
                <a:latin typeface="Arial" panose="020B0604020202020204" pitchFamily="34" charset="0"/>
                <a:cs typeface="Arial" panose="020B0604020202020204" pitchFamily="34" charset="0"/>
              </a:rPr>
              <a:t>&lt;input type="datetime-local"&gt;</a:t>
            </a:r>
          </a:p>
          <a:p>
            <a:pPr algn="l"/>
            <a:r>
              <a:rPr lang="en-US" sz="2400" i="0" dirty="0">
                <a:solidFill>
                  <a:srgbClr val="000000"/>
                </a:solidFill>
                <a:effectLst/>
                <a:latin typeface="Arial" panose="020B0604020202020204" pitchFamily="34" charset="0"/>
                <a:cs typeface="Arial" panose="020B0604020202020204" pitchFamily="34" charset="0"/>
              </a:rPr>
              <a:t>&lt;input type="email"&gt;</a:t>
            </a:r>
          </a:p>
          <a:p>
            <a:pPr algn="l"/>
            <a:r>
              <a:rPr lang="en-US" sz="2400" i="0" dirty="0">
                <a:solidFill>
                  <a:srgbClr val="000000"/>
                </a:solidFill>
                <a:effectLst/>
                <a:latin typeface="Arial" panose="020B0604020202020204" pitchFamily="34" charset="0"/>
                <a:cs typeface="Arial" panose="020B0604020202020204" pitchFamily="34" charset="0"/>
              </a:rPr>
              <a:t>&lt;input type="file"&gt;</a:t>
            </a:r>
          </a:p>
          <a:p>
            <a:pPr algn="l"/>
            <a:r>
              <a:rPr lang="en-US" sz="2400" i="0" dirty="0">
                <a:solidFill>
                  <a:srgbClr val="000000"/>
                </a:solidFill>
                <a:effectLst/>
                <a:latin typeface="Arial" panose="020B0604020202020204" pitchFamily="34" charset="0"/>
                <a:cs typeface="Arial" panose="020B0604020202020204" pitchFamily="34" charset="0"/>
              </a:rPr>
              <a:t>&lt;input type="hidden"&gt;</a:t>
            </a:r>
          </a:p>
          <a:p>
            <a:pPr algn="l"/>
            <a:r>
              <a:rPr lang="en-US" sz="2400" i="0" dirty="0">
                <a:solidFill>
                  <a:srgbClr val="000000"/>
                </a:solidFill>
                <a:effectLst/>
                <a:latin typeface="Arial" panose="020B0604020202020204" pitchFamily="34" charset="0"/>
                <a:cs typeface="Arial" panose="020B0604020202020204" pitchFamily="34" charset="0"/>
              </a:rPr>
              <a:t>&lt;input type="image"&gt;</a:t>
            </a:r>
          </a:p>
          <a:p>
            <a:pPr algn="l"/>
            <a:r>
              <a:rPr lang="en-US" sz="2400" i="0" dirty="0">
                <a:solidFill>
                  <a:srgbClr val="000000"/>
                </a:solidFill>
                <a:effectLst/>
                <a:latin typeface="Arial" panose="020B0604020202020204" pitchFamily="34" charset="0"/>
                <a:cs typeface="Arial" panose="020B0604020202020204" pitchFamily="34" charset="0"/>
              </a:rPr>
              <a:t>&lt;input type="time"&gt;</a:t>
            </a:r>
          </a:p>
          <a:p>
            <a:pPr algn="l"/>
            <a:r>
              <a:rPr lang="en-US" sz="2400" i="0" dirty="0">
                <a:solidFill>
                  <a:srgbClr val="000000"/>
                </a:solidFill>
                <a:effectLst/>
                <a:latin typeface="Arial" panose="020B0604020202020204" pitchFamily="34" charset="0"/>
                <a:cs typeface="Arial" panose="020B0604020202020204" pitchFamily="34" charset="0"/>
              </a:rPr>
              <a:t>&lt;input type="</a:t>
            </a:r>
            <a:r>
              <a:rPr lang="en-US" sz="2400" i="0" dirty="0" err="1">
                <a:solidFill>
                  <a:srgbClr val="000000"/>
                </a:solidFill>
                <a:effectLst/>
                <a:latin typeface="Arial" panose="020B0604020202020204" pitchFamily="34" charset="0"/>
                <a:cs typeface="Arial" panose="020B0604020202020204" pitchFamily="34" charset="0"/>
              </a:rPr>
              <a:t>url</a:t>
            </a:r>
            <a:r>
              <a:rPr lang="en-US" sz="2400" i="0" dirty="0">
                <a:solidFill>
                  <a:srgbClr val="000000"/>
                </a:solidFill>
                <a:effectLst/>
                <a:latin typeface="Arial" panose="020B0604020202020204" pitchFamily="34" charset="0"/>
                <a:cs typeface="Arial" panose="020B0604020202020204" pitchFamily="34" charset="0"/>
              </a:rPr>
              <a:t>"&gt;</a:t>
            </a:r>
          </a:p>
          <a:p>
            <a:pPr algn="l"/>
            <a:br>
              <a:rPr lang="en-US" sz="3200" dirty="0"/>
            </a:br>
            <a:endParaRPr lang="en-US" sz="3200" b="1" i="0" dirty="0">
              <a:solidFill>
                <a:srgbClr val="000000"/>
              </a:solidFill>
              <a:effectLst/>
              <a:latin typeface="Arial" panose="020B0604020202020204" pitchFamily="34" charset="0"/>
              <a:cs typeface="Arial" panose="020B0604020202020204" pitchFamily="34" charset="0"/>
            </a:endParaRPr>
          </a:p>
          <a:p>
            <a:pPr algn="l"/>
            <a:endParaRPr lang="en-US" sz="3200" b="1" i="0" dirty="0">
              <a:solidFill>
                <a:srgbClr val="000000"/>
              </a:solidFill>
              <a:effectLst/>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8C3220C4-C544-D528-9EE6-600ED2F94E18}"/>
              </a:ext>
            </a:extLst>
          </p:cNvPr>
          <p:cNvSpPr txBox="1"/>
          <p:nvPr/>
        </p:nvSpPr>
        <p:spPr>
          <a:xfrm>
            <a:off x="6555544" y="2447778"/>
            <a:ext cx="4445391" cy="2912013"/>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E420F1D1-8358-F4FF-B0A6-B5D09032A044}"/>
              </a:ext>
            </a:extLst>
          </p:cNvPr>
          <p:cNvSpPr txBox="1"/>
          <p:nvPr/>
        </p:nvSpPr>
        <p:spPr>
          <a:xfrm>
            <a:off x="6260123" y="1659988"/>
            <a:ext cx="3334043" cy="3137095"/>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453C1096-6152-14AD-EAA9-BF5618E85F84}"/>
              </a:ext>
            </a:extLst>
          </p:cNvPr>
          <p:cNvSpPr txBox="1"/>
          <p:nvPr/>
        </p:nvSpPr>
        <p:spPr>
          <a:xfrm>
            <a:off x="6691533" y="1406766"/>
            <a:ext cx="4093698" cy="4332849"/>
          </a:xfrm>
          <a:prstGeom prst="rect">
            <a:avLst/>
          </a:prstGeom>
        </p:spPr>
        <p:txBody>
          <a:bodyPr vert="horz" wrap="square" lIns="91440" tIns="45720" rIns="91440" bIns="45720" rtlCol="0">
            <a:noAutofit/>
          </a:bodyPr>
          <a:lstStyle/>
          <a:p>
            <a:pPr algn="l"/>
            <a:r>
              <a:rPr lang="en-US" sz="2400" i="0" dirty="0">
                <a:solidFill>
                  <a:srgbClr val="000000"/>
                </a:solidFill>
                <a:effectLst/>
                <a:latin typeface="Arial" panose="020B0604020202020204" pitchFamily="34" charset="0"/>
                <a:cs typeface="Arial" panose="020B0604020202020204" pitchFamily="34" charset="0"/>
              </a:rPr>
              <a:t>&lt;input type="week"&gt;</a:t>
            </a:r>
          </a:p>
          <a:p>
            <a:pPr algn="l"/>
            <a:r>
              <a:rPr lang="en-US" sz="2400" i="0" dirty="0">
                <a:solidFill>
                  <a:srgbClr val="000000"/>
                </a:solidFill>
                <a:effectLst/>
                <a:latin typeface="Arial" panose="020B0604020202020204" pitchFamily="34" charset="0"/>
                <a:cs typeface="Arial" panose="020B0604020202020204" pitchFamily="34" charset="0"/>
              </a:rPr>
              <a:t>&lt;input type="month"&gt;</a:t>
            </a:r>
          </a:p>
          <a:p>
            <a:pPr algn="l"/>
            <a:r>
              <a:rPr lang="en-US" sz="2400" i="0" dirty="0">
                <a:solidFill>
                  <a:srgbClr val="000000"/>
                </a:solidFill>
                <a:effectLst/>
                <a:latin typeface="Arial" panose="020B0604020202020204" pitchFamily="34" charset="0"/>
                <a:cs typeface="Arial" panose="020B0604020202020204" pitchFamily="34" charset="0"/>
              </a:rPr>
              <a:t>&lt;input type="number"&gt;</a:t>
            </a:r>
          </a:p>
          <a:p>
            <a:pPr algn="l"/>
            <a:r>
              <a:rPr lang="en-US" sz="2400" i="0" dirty="0">
                <a:solidFill>
                  <a:srgbClr val="000000"/>
                </a:solidFill>
                <a:effectLst/>
                <a:latin typeface="Arial" panose="020B0604020202020204" pitchFamily="34" charset="0"/>
                <a:cs typeface="Arial" panose="020B0604020202020204" pitchFamily="34" charset="0"/>
              </a:rPr>
              <a:t>&lt;input type="password"&gt;</a:t>
            </a:r>
          </a:p>
          <a:p>
            <a:pPr algn="l"/>
            <a:r>
              <a:rPr lang="en-US" sz="2400" i="0" dirty="0">
                <a:solidFill>
                  <a:srgbClr val="000000"/>
                </a:solidFill>
                <a:effectLst/>
                <a:latin typeface="Arial" panose="020B0604020202020204" pitchFamily="34" charset="0"/>
                <a:cs typeface="Arial" panose="020B0604020202020204" pitchFamily="34" charset="0"/>
              </a:rPr>
              <a:t>&lt;input type="radio"&gt;</a:t>
            </a:r>
          </a:p>
          <a:p>
            <a:pPr algn="l"/>
            <a:r>
              <a:rPr lang="en-US" sz="2400" i="0" dirty="0">
                <a:solidFill>
                  <a:srgbClr val="000000"/>
                </a:solidFill>
                <a:effectLst/>
                <a:latin typeface="Arial" panose="020B0604020202020204" pitchFamily="34" charset="0"/>
                <a:cs typeface="Arial" panose="020B0604020202020204" pitchFamily="34" charset="0"/>
              </a:rPr>
              <a:t>&lt;input type="range"&gt;</a:t>
            </a:r>
          </a:p>
          <a:p>
            <a:pPr algn="l"/>
            <a:r>
              <a:rPr lang="en-US" sz="2400" i="0" dirty="0">
                <a:solidFill>
                  <a:srgbClr val="000000"/>
                </a:solidFill>
                <a:effectLst/>
                <a:latin typeface="Arial" panose="020B0604020202020204" pitchFamily="34" charset="0"/>
                <a:cs typeface="Arial" panose="020B0604020202020204" pitchFamily="34" charset="0"/>
              </a:rPr>
              <a:t>&lt;input type="reset"&gt;</a:t>
            </a:r>
          </a:p>
          <a:p>
            <a:pPr algn="l"/>
            <a:r>
              <a:rPr lang="en-US" sz="2400" i="0" dirty="0">
                <a:solidFill>
                  <a:srgbClr val="000000"/>
                </a:solidFill>
                <a:effectLst/>
                <a:latin typeface="Arial" panose="020B0604020202020204" pitchFamily="34" charset="0"/>
                <a:cs typeface="Arial" panose="020B0604020202020204" pitchFamily="34" charset="0"/>
              </a:rPr>
              <a:t>&lt;input type="search"&gt;</a:t>
            </a:r>
          </a:p>
          <a:p>
            <a:pPr algn="l"/>
            <a:r>
              <a:rPr lang="en-US" sz="2400" i="0" dirty="0">
                <a:solidFill>
                  <a:srgbClr val="000000"/>
                </a:solidFill>
                <a:effectLst/>
                <a:latin typeface="Arial" panose="020B0604020202020204" pitchFamily="34" charset="0"/>
                <a:cs typeface="Arial" panose="020B0604020202020204" pitchFamily="34" charset="0"/>
              </a:rPr>
              <a:t>&lt;input type="submit"&gt;</a:t>
            </a:r>
          </a:p>
          <a:p>
            <a:pPr algn="l"/>
            <a:r>
              <a:rPr lang="en-US" sz="2400" i="0" dirty="0">
                <a:solidFill>
                  <a:srgbClr val="000000"/>
                </a:solidFill>
                <a:effectLst/>
                <a:latin typeface="Arial" panose="020B0604020202020204" pitchFamily="34" charset="0"/>
                <a:cs typeface="Arial" panose="020B0604020202020204" pitchFamily="34" charset="0"/>
              </a:rPr>
              <a:t>&lt;input type="</a:t>
            </a:r>
            <a:r>
              <a:rPr lang="en-US" sz="2400" i="0" dirty="0" err="1">
                <a:solidFill>
                  <a:srgbClr val="000000"/>
                </a:solidFill>
                <a:effectLst/>
                <a:latin typeface="Arial" panose="020B0604020202020204" pitchFamily="34" charset="0"/>
                <a:cs typeface="Arial" panose="020B0604020202020204" pitchFamily="34" charset="0"/>
              </a:rPr>
              <a:t>tel</a:t>
            </a:r>
            <a:r>
              <a:rPr lang="en-US" sz="2400" i="0" dirty="0">
                <a:solidFill>
                  <a:srgbClr val="000000"/>
                </a:solidFill>
                <a:effectLst/>
                <a:latin typeface="Arial" panose="020B0604020202020204" pitchFamily="34" charset="0"/>
                <a:cs typeface="Arial" panose="020B0604020202020204" pitchFamily="34" charset="0"/>
              </a:rPr>
              <a:t>"&gt;</a:t>
            </a:r>
          </a:p>
          <a:p>
            <a:pPr algn="l"/>
            <a:r>
              <a:rPr lang="en-US" sz="2400" i="0" dirty="0">
                <a:solidFill>
                  <a:srgbClr val="000000"/>
                </a:solidFill>
                <a:effectLst/>
                <a:latin typeface="Arial" panose="020B0604020202020204" pitchFamily="34" charset="0"/>
                <a:cs typeface="Arial" panose="020B0604020202020204" pitchFamily="34" charset="0"/>
              </a:rPr>
              <a:t>&lt;input type="text"&gt;</a:t>
            </a:r>
          </a:p>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849065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889CD-8D71-C29E-3753-1ABA02F21571}"/>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57ABB3D6-85C4-8B03-90CE-8C0998386BE5}"/>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ED8692B-768D-6B2C-6D51-C24A5D28A4AB}"/>
              </a:ext>
            </a:extLst>
          </p:cNvPr>
          <p:cNvSpPr>
            <a:spLocks noGrp="1"/>
          </p:cNvSpPr>
          <p:nvPr>
            <p:ph type="title"/>
          </p:nvPr>
        </p:nvSpPr>
        <p:spPr>
          <a:xfrm>
            <a:off x="604434" y="2481189"/>
            <a:ext cx="10983132" cy="1895622"/>
          </a:xfrm>
        </p:spPr>
        <p:txBody>
          <a:bodyPr>
            <a:normAutofit/>
          </a:bodyPr>
          <a:lstStyle/>
          <a:p>
            <a:pPr algn="ctr"/>
            <a:r>
              <a:rPr lang="en-US" sz="6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pitchFamily="34" charset="0"/>
              </a:rPr>
              <a:t>FRAMES</a:t>
            </a:r>
          </a:p>
        </p:txBody>
      </p:sp>
    </p:spTree>
    <p:extLst>
      <p:ext uri="{BB962C8B-B14F-4D97-AF65-F5344CB8AC3E}">
        <p14:creationId xmlns:p14="http://schemas.microsoft.com/office/powerpoint/2010/main" val="31967295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87BB8-8F89-1A71-C7E4-5C03C1DD4A54}"/>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BB753233-980C-A4FD-86C9-2EA32032812F}"/>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99CBD0D6-8335-B814-28D2-EA4B98F21D35}"/>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A8AFC295-7E43-86CC-D183-4BE4F364DE03}"/>
              </a:ext>
            </a:extLst>
          </p:cNvPr>
          <p:cNvSpPr txBox="1"/>
          <p:nvPr/>
        </p:nvSpPr>
        <p:spPr>
          <a:xfrm>
            <a:off x="1045698" y="990011"/>
            <a:ext cx="10428849" cy="6066693"/>
          </a:xfrm>
          <a:prstGeom prst="rect">
            <a:avLst/>
          </a:prstGeom>
        </p:spPr>
        <p:txBody>
          <a:bodyPr vert="horz" wrap="square" lIns="91440" tIns="45720" rIns="91440" bIns="45720" rtlCol="0">
            <a:noAutofit/>
          </a:bodyPr>
          <a:lstStyle/>
          <a:p>
            <a:r>
              <a:rPr lang="en-US" sz="3200" b="1" i="0" dirty="0">
                <a:solidFill>
                  <a:srgbClr val="000000"/>
                </a:solidFill>
                <a:effectLst/>
                <a:latin typeface="Arial" panose="020B0604020202020204" pitchFamily="34" charset="0"/>
                <a:cs typeface="Arial" panose="020B0604020202020204" pitchFamily="34" charset="0"/>
              </a:rPr>
              <a:t>HTML </a:t>
            </a:r>
            <a:r>
              <a:rPr lang="en-US" sz="3200" b="1" dirty="0">
                <a:solidFill>
                  <a:srgbClr val="000000"/>
                </a:solidFill>
                <a:latin typeface="Arial" panose="020B0604020202020204" pitchFamily="34" charset="0"/>
                <a:cs typeface="Arial" panose="020B0604020202020204" pitchFamily="34" charset="0"/>
              </a:rPr>
              <a:t>&lt;frame&gt; Tag</a:t>
            </a:r>
            <a:endParaRPr lang="en-US" sz="3200" b="1" i="0" dirty="0">
              <a:solidFill>
                <a:srgbClr val="000000"/>
              </a:solidFill>
              <a:effectLst/>
              <a:latin typeface="Arial" panose="020B0604020202020204" pitchFamily="34" charset="0"/>
              <a:cs typeface="Arial" panose="020B0604020202020204" pitchFamily="34" charset="0"/>
            </a:endParaRPr>
          </a:p>
          <a:p>
            <a:pPr algn="l"/>
            <a:endParaRPr lang="en-US" sz="2800" i="0" dirty="0">
              <a:solidFill>
                <a:srgbClr val="000000"/>
              </a:solidFill>
              <a:effectLst/>
              <a:latin typeface="Arial" panose="020B0604020202020204" pitchFamily="34" charset="0"/>
              <a:cs typeface="Arial" panose="020B0604020202020204" pitchFamily="34" charset="0"/>
            </a:endParaRPr>
          </a:p>
          <a:p>
            <a:pPr algn="l"/>
            <a:r>
              <a:rPr lang="en-US" sz="3200" dirty="0">
                <a:latin typeface="Arial" panose="020B0604020202020204" pitchFamily="34" charset="0"/>
                <a:cs typeface="Arial" panose="020B0604020202020204" pitchFamily="34" charset="0"/>
              </a:rPr>
              <a:t>- </a:t>
            </a:r>
            <a:r>
              <a:rPr lang="en-US" sz="2800" dirty="0">
                <a:latin typeface="Arial" panose="020B0604020202020204" pitchFamily="34" charset="0"/>
                <a:cs typeface="Arial" panose="020B0604020202020204" pitchFamily="34" charset="0"/>
              </a:rPr>
              <a:t>The &lt;frame&gt; tag was used in HTML 4 to define one particular window (frame) within a &lt;frameset&gt;.</a:t>
            </a:r>
          </a:p>
          <a:p>
            <a:pPr algn="l"/>
            <a:endParaRPr lang="en-US" sz="2800" dirty="0">
              <a:latin typeface="Arial" panose="020B0604020202020204" pitchFamily="34" charset="0"/>
              <a:cs typeface="Arial" panose="020B0604020202020204" pitchFamily="34" charset="0"/>
            </a:endParaRPr>
          </a:p>
          <a:p>
            <a:pPr algn="l"/>
            <a:r>
              <a:rPr lang="en-US" sz="3200" i="1" dirty="0">
                <a:solidFill>
                  <a:srgbClr val="000000"/>
                </a:solidFill>
                <a:effectLst/>
                <a:latin typeface="Arial" panose="020B0604020202020204" pitchFamily="34" charset="0"/>
                <a:cs typeface="Arial" panose="020B0604020202020204" pitchFamily="34" charset="0"/>
              </a:rPr>
              <a:t>What to Use Instead?</a:t>
            </a:r>
          </a:p>
          <a:p>
            <a:pPr algn="l"/>
            <a:r>
              <a:rPr lang="en-US" sz="3200" b="0" i="0" dirty="0">
                <a:solidFill>
                  <a:srgbClr val="000000"/>
                </a:solidFill>
                <a:effectLst/>
                <a:latin typeface="Arial" panose="020B0604020202020204" pitchFamily="34" charset="0"/>
                <a:cs typeface="Arial" panose="020B0604020202020204" pitchFamily="34" charset="0"/>
              </a:rPr>
              <a:t>- </a:t>
            </a:r>
            <a:r>
              <a:rPr lang="en-US" sz="2800" b="0" i="0" dirty="0">
                <a:solidFill>
                  <a:srgbClr val="000000"/>
                </a:solidFill>
                <a:effectLst/>
                <a:latin typeface="Arial" panose="020B0604020202020204" pitchFamily="34" charset="0"/>
                <a:cs typeface="Arial" panose="020B0604020202020204" pitchFamily="34" charset="0"/>
              </a:rPr>
              <a:t>Use the </a:t>
            </a:r>
            <a:r>
              <a:rPr lang="en-US" sz="2800" b="0" i="0" dirty="0">
                <a:effectLst/>
                <a:latin typeface="Arial" panose="020B0604020202020204" pitchFamily="34" charset="0"/>
                <a:cs typeface="Arial" panose="020B0604020202020204" pitchFamily="34" charset="0"/>
                <a:hlinkClick r:id="rId3"/>
              </a:rPr>
              <a:t>&lt;</a:t>
            </a:r>
            <a:r>
              <a:rPr lang="en-US" sz="2800" b="0" i="0" dirty="0" err="1">
                <a:effectLst/>
                <a:latin typeface="Arial" panose="020B0604020202020204" pitchFamily="34" charset="0"/>
                <a:cs typeface="Arial" panose="020B0604020202020204" pitchFamily="34" charset="0"/>
                <a:hlinkClick r:id="rId3"/>
              </a:rPr>
              <a:t>iframe</a:t>
            </a:r>
            <a:r>
              <a:rPr lang="en-US" sz="2800" b="0" i="0" dirty="0">
                <a:effectLst/>
                <a:latin typeface="Arial" panose="020B0604020202020204" pitchFamily="34" charset="0"/>
                <a:cs typeface="Arial" panose="020B0604020202020204" pitchFamily="34" charset="0"/>
                <a:hlinkClick r:id="rId3"/>
              </a:rPr>
              <a:t>&gt;</a:t>
            </a:r>
            <a:r>
              <a:rPr lang="en-US" sz="2800" b="0" i="0" dirty="0">
                <a:solidFill>
                  <a:srgbClr val="000000"/>
                </a:solidFill>
                <a:effectLst/>
                <a:latin typeface="Arial" panose="020B0604020202020204" pitchFamily="34" charset="0"/>
                <a:cs typeface="Arial" panose="020B0604020202020204" pitchFamily="34" charset="0"/>
              </a:rPr>
              <a:t> tag to embed another document within the current HTML document:</a:t>
            </a:r>
          </a:p>
          <a:p>
            <a:pPr algn="l"/>
            <a:br>
              <a:rPr lang="en-US" sz="2800" b="0" i="0" dirty="0">
                <a:solidFill>
                  <a:srgbClr val="000000"/>
                </a:solidFill>
                <a:effectLst/>
                <a:latin typeface="Arial" panose="020B0604020202020204" pitchFamily="34" charset="0"/>
                <a:cs typeface="Arial" panose="020B0604020202020204" pitchFamily="34" charset="0"/>
              </a:rPr>
            </a:br>
            <a:r>
              <a:rPr lang="en-US" sz="2800" b="0" i="0" dirty="0">
                <a:solidFill>
                  <a:srgbClr val="000000"/>
                </a:solidFill>
                <a:effectLst/>
                <a:latin typeface="Arial" panose="020B0604020202020204" pitchFamily="34" charset="0"/>
                <a:cs typeface="Arial" panose="020B0604020202020204" pitchFamily="34" charset="0"/>
              </a:rPr>
              <a:t>Example : </a:t>
            </a:r>
            <a:r>
              <a:rPr lang="en-US" sz="2800" b="0" i="0" dirty="0">
                <a:solidFill>
                  <a:srgbClr val="0000CD"/>
                </a:solidFill>
                <a:effectLst/>
                <a:latin typeface="Arial" panose="020B0604020202020204" pitchFamily="34" charset="0"/>
                <a:cs typeface="Arial" panose="020B0604020202020204" pitchFamily="34" charset="0"/>
              </a:rPr>
              <a:t>&lt;</a:t>
            </a:r>
            <a:r>
              <a:rPr lang="en-US" sz="2800" b="0" i="0" dirty="0" err="1">
                <a:solidFill>
                  <a:srgbClr val="A52A2A"/>
                </a:solidFill>
                <a:effectLst/>
                <a:latin typeface="Arial" panose="020B0604020202020204" pitchFamily="34" charset="0"/>
                <a:cs typeface="Arial" panose="020B0604020202020204" pitchFamily="34" charset="0"/>
              </a:rPr>
              <a:t>iframe</a:t>
            </a:r>
            <a:r>
              <a:rPr lang="en-US" sz="2800" b="0" i="0" dirty="0">
                <a:solidFill>
                  <a:srgbClr val="FF0000"/>
                </a:solidFill>
                <a:effectLst/>
                <a:latin typeface="Arial" panose="020B0604020202020204" pitchFamily="34" charset="0"/>
                <a:cs typeface="Arial" panose="020B0604020202020204" pitchFamily="34" charset="0"/>
              </a:rPr>
              <a:t> </a:t>
            </a:r>
            <a:r>
              <a:rPr lang="en-US" sz="2800" b="0" i="0" dirty="0" err="1">
                <a:solidFill>
                  <a:srgbClr val="FF0000"/>
                </a:solidFill>
                <a:effectLst/>
                <a:latin typeface="Arial" panose="020B0604020202020204" pitchFamily="34" charset="0"/>
                <a:cs typeface="Arial" panose="020B0604020202020204" pitchFamily="34" charset="0"/>
              </a:rPr>
              <a:t>src</a:t>
            </a:r>
            <a:r>
              <a:rPr lang="en-US" sz="2800" b="0" i="0" dirty="0">
                <a:solidFill>
                  <a:srgbClr val="0000CD"/>
                </a:solidFill>
                <a:effectLst/>
                <a:latin typeface="Arial" panose="020B0604020202020204" pitchFamily="34" charset="0"/>
                <a:cs typeface="Arial" panose="020B0604020202020204" pitchFamily="34" charset="0"/>
              </a:rPr>
              <a:t>="https://www.w3schools.com"&gt;&lt;</a:t>
            </a:r>
            <a:r>
              <a:rPr lang="en-US" sz="2800" b="0" i="0" dirty="0">
                <a:solidFill>
                  <a:srgbClr val="A52A2A"/>
                </a:solidFill>
                <a:effectLst/>
                <a:latin typeface="Arial" panose="020B0604020202020204" pitchFamily="34" charset="0"/>
                <a:cs typeface="Arial" panose="020B0604020202020204" pitchFamily="34" charset="0"/>
              </a:rPr>
              <a:t>/iframe</a:t>
            </a:r>
            <a:r>
              <a:rPr lang="en-US" sz="2800" b="0" i="0" dirty="0">
                <a:solidFill>
                  <a:srgbClr val="0000CD"/>
                </a:solidFill>
                <a:effectLst/>
                <a:latin typeface="Arial" panose="020B0604020202020204" pitchFamily="34" charset="0"/>
                <a:cs typeface="Arial" panose="020B0604020202020204" pitchFamily="34" charset="0"/>
              </a:rPr>
              <a:t>&gt;</a:t>
            </a:r>
            <a:br>
              <a:rPr lang="en-US" sz="2800" dirty="0">
                <a:latin typeface="Arial" panose="020B0604020202020204" pitchFamily="34" charset="0"/>
                <a:cs typeface="Arial" panose="020B0604020202020204" pitchFamily="34" charset="0"/>
              </a:rPr>
            </a:br>
            <a:br>
              <a:rPr lang="en-US" sz="3200" dirty="0"/>
            </a:br>
            <a:endParaRPr lang="en-US" sz="3200" b="1" i="0" dirty="0">
              <a:solidFill>
                <a:srgbClr val="000000"/>
              </a:solidFill>
              <a:effectLst/>
              <a:latin typeface="Arial" panose="020B0604020202020204" pitchFamily="34" charset="0"/>
              <a:cs typeface="Arial" panose="020B0604020202020204" pitchFamily="34" charset="0"/>
            </a:endParaRPr>
          </a:p>
          <a:p>
            <a:pPr algn="l"/>
            <a:endParaRPr lang="en-US" sz="3200" b="1" i="0" dirty="0">
              <a:solidFill>
                <a:srgbClr val="000000"/>
              </a:solidFill>
              <a:effectLst/>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4BFB6C7F-4B38-301F-D5B9-4EA56ED587A2}"/>
              </a:ext>
            </a:extLst>
          </p:cNvPr>
          <p:cNvSpPr txBox="1"/>
          <p:nvPr/>
        </p:nvSpPr>
        <p:spPr>
          <a:xfrm>
            <a:off x="6555544" y="2447778"/>
            <a:ext cx="4445391" cy="2912013"/>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4564BDB7-BFFE-7E61-B368-76281E52E3DF}"/>
              </a:ext>
            </a:extLst>
          </p:cNvPr>
          <p:cNvSpPr txBox="1"/>
          <p:nvPr/>
        </p:nvSpPr>
        <p:spPr>
          <a:xfrm>
            <a:off x="6260123" y="1659988"/>
            <a:ext cx="3334043" cy="3137095"/>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12544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10001D-243B-BA93-1ABA-59B19F61C25B}"/>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74A47C7C-52E3-DDA4-CEF3-501BD6866BA5}"/>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F836A5C1-A60E-B9F6-39C8-A6E81C4842A6}"/>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5F30EE70-2B89-815F-692C-C71DAD7F1E02}"/>
              </a:ext>
            </a:extLst>
          </p:cNvPr>
          <p:cNvSpPr txBox="1"/>
          <p:nvPr/>
        </p:nvSpPr>
        <p:spPr>
          <a:xfrm>
            <a:off x="464233" y="545123"/>
            <a:ext cx="11479237" cy="5767754"/>
          </a:xfrm>
          <a:prstGeom prst="rect">
            <a:avLst/>
          </a:prstGeom>
        </p:spPr>
        <p:txBody>
          <a:bodyPr vert="horz" wrap="square" lIns="91440" tIns="45720" rIns="91440" bIns="45720" rtlCol="0">
            <a:noAutofit/>
          </a:bodyPr>
          <a:lstStyle/>
          <a:p>
            <a:pPr marL="0" indent="0">
              <a:spcAft>
                <a:spcPts val="600"/>
              </a:spcAft>
              <a:buNone/>
            </a:pPr>
            <a:r>
              <a:rPr lang="en-US" sz="3200" b="1" i="0" dirty="0">
                <a:solidFill>
                  <a:srgbClr val="000000"/>
                </a:solidFill>
                <a:effectLst/>
                <a:latin typeface="Arial" panose="020B0604020202020204" pitchFamily="34" charset="0"/>
                <a:cs typeface="Arial" panose="020B0604020202020204" pitchFamily="34" charset="0"/>
              </a:rPr>
              <a:t>HTML &lt;section&gt; Element</a:t>
            </a:r>
          </a:p>
          <a:p>
            <a:pPr marL="0" indent="0">
              <a:spcAft>
                <a:spcPts val="600"/>
              </a:spcAft>
              <a:buNone/>
            </a:pPr>
            <a:r>
              <a:rPr lang="en-US" sz="3200" b="1" i="0" dirty="0">
                <a:solidFill>
                  <a:srgbClr val="000000"/>
                </a:solidFill>
                <a:effectLst/>
                <a:latin typeface="Arial" panose="020B0604020202020204" pitchFamily="34" charset="0"/>
                <a:cs typeface="Arial" panose="020B0604020202020204" pitchFamily="34" charset="0"/>
              </a:rPr>
              <a:t> </a:t>
            </a:r>
          </a:p>
          <a:p>
            <a:pPr marL="0" indent="0">
              <a:spcAft>
                <a:spcPts val="600"/>
              </a:spcAft>
              <a:buNone/>
            </a:pPr>
            <a:r>
              <a:rPr lang="en-US" sz="2800" b="0" i="0" dirty="0">
                <a:solidFill>
                  <a:srgbClr val="000000"/>
                </a:solidFill>
                <a:effectLst/>
                <a:latin typeface="Arial" panose="020B0604020202020204" pitchFamily="34" charset="0"/>
                <a:cs typeface="Arial" panose="020B0604020202020204" pitchFamily="34" charset="0"/>
              </a:rPr>
              <a:t>The </a:t>
            </a:r>
            <a:r>
              <a:rPr lang="en-US" sz="2800" b="1" i="0" dirty="0">
                <a:solidFill>
                  <a:srgbClr val="000000"/>
                </a:solidFill>
                <a:effectLst/>
                <a:latin typeface="Arial" panose="020B0604020202020204" pitchFamily="34" charset="0"/>
                <a:cs typeface="Arial" panose="020B0604020202020204" pitchFamily="34" charset="0"/>
              </a:rPr>
              <a:t>&lt;section&gt; </a:t>
            </a:r>
            <a:r>
              <a:rPr lang="en-US" sz="2800" b="0" i="0" dirty="0">
                <a:solidFill>
                  <a:srgbClr val="000000"/>
                </a:solidFill>
                <a:effectLst/>
                <a:latin typeface="Arial" panose="020B0604020202020204" pitchFamily="34" charset="0"/>
                <a:cs typeface="Arial" panose="020B0604020202020204" pitchFamily="34" charset="0"/>
              </a:rPr>
              <a:t>element defines a section in a document.</a:t>
            </a:r>
            <a:r>
              <a:rPr lang="en-US" sz="2800" dirty="0">
                <a:solidFill>
                  <a:srgbClr val="000000"/>
                </a:solidFill>
                <a:latin typeface="Arial" panose="020B0604020202020204" pitchFamily="34" charset="0"/>
                <a:cs typeface="Arial" panose="020B0604020202020204" pitchFamily="34" charset="0"/>
              </a:rPr>
              <a:t> </a:t>
            </a:r>
            <a:r>
              <a:rPr lang="en-US" sz="2800" b="0" i="0" dirty="0">
                <a:solidFill>
                  <a:srgbClr val="000000"/>
                </a:solidFill>
                <a:effectLst/>
                <a:latin typeface="Arial" panose="020B0604020202020204" pitchFamily="34" charset="0"/>
                <a:cs typeface="Arial" panose="020B0604020202020204" pitchFamily="34" charset="0"/>
              </a:rPr>
              <a:t>According to W3C's HTML documentation: "A section is a thematic grouping of content, typically with a heading.“</a:t>
            </a:r>
          </a:p>
          <a:p>
            <a:pPr marL="0" indent="0">
              <a:spcAft>
                <a:spcPts val="600"/>
              </a:spcAft>
              <a:buNone/>
            </a:pPr>
            <a:endParaRPr lang="en-US" sz="2800" b="0" i="0" dirty="0">
              <a:solidFill>
                <a:srgbClr val="000000"/>
              </a:solidFill>
              <a:effectLst/>
              <a:latin typeface="Arial" panose="020B0604020202020204" pitchFamily="34" charset="0"/>
              <a:cs typeface="Arial" panose="020B0604020202020204" pitchFamily="34" charset="0"/>
            </a:endParaRPr>
          </a:p>
          <a:p>
            <a:pPr marL="0" indent="0">
              <a:spcAft>
                <a:spcPts val="600"/>
              </a:spcAft>
              <a:buNone/>
            </a:pPr>
            <a:r>
              <a:rPr lang="en-US" sz="2800" b="0" i="0" dirty="0">
                <a:solidFill>
                  <a:srgbClr val="000000"/>
                </a:solidFill>
                <a:effectLst/>
                <a:latin typeface="Arial" panose="020B0604020202020204" pitchFamily="34" charset="0"/>
                <a:cs typeface="Arial" panose="020B0604020202020204" pitchFamily="34" charset="0"/>
              </a:rPr>
              <a:t>Examples of where a </a:t>
            </a:r>
            <a:r>
              <a:rPr lang="en-US" sz="2800" b="1" i="0" dirty="0">
                <a:solidFill>
                  <a:srgbClr val="000000"/>
                </a:solidFill>
                <a:effectLst/>
                <a:latin typeface="Arial" panose="020B0604020202020204" pitchFamily="34" charset="0"/>
                <a:cs typeface="Arial" panose="020B0604020202020204" pitchFamily="34" charset="0"/>
              </a:rPr>
              <a:t>&lt;section&gt; </a:t>
            </a:r>
            <a:r>
              <a:rPr lang="en-US" sz="2800" b="0" i="0" dirty="0">
                <a:solidFill>
                  <a:srgbClr val="000000"/>
                </a:solidFill>
                <a:effectLst/>
                <a:latin typeface="Arial" panose="020B0604020202020204" pitchFamily="34" charset="0"/>
                <a:cs typeface="Arial" panose="020B0604020202020204" pitchFamily="34" charset="0"/>
              </a:rPr>
              <a:t>element can be used:</a:t>
            </a:r>
          </a:p>
          <a:p>
            <a:pPr marL="457200" indent="-457200">
              <a:spcAft>
                <a:spcPts val="600"/>
              </a:spcAft>
              <a:buFont typeface="Arial" panose="020B0604020202020204" pitchFamily="34" charset="0"/>
              <a:buChar char="•"/>
            </a:pPr>
            <a:r>
              <a:rPr lang="en-US" sz="2800" b="0" i="0" dirty="0">
                <a:solidFill>
                  <a:srgbClr val="000000"/>
                </a:solidFill>
                <a:effectLst/>
                <a:latin typeface="Arial" panose="020B0604020202020204" pitchFamily="34" charset="0"/>
                <a:cs typeface="Arial" panose="020B0604020202020204" pitchFamily="34" charset="0"/>
              </a:rPr>
              <a:t>Chapters</a:t>
            </a:r>
          </a:p>
          <a:p>
            <a:pPr marL="457200" indent="-457200">
              <a:spcAft>
                <a:spcPts val="600"/>
              </a:spcAft>
              <a:buFont typeface="Arial" panose="020B0604020202020204" pitchFamily="34" charset="0"/>
              <a:buChar char="•"/>
            </a:pPr>
            <a:r>
              <a:rPr lang="en-US" sz="2800" b="0" i="0" dirty="0">
                <a:solidFill>
                  <a:srgbClr val="000000"/>
                </a:solidFill>
                <a:effectLst/>
                <a:latin typeface="Arial" panose="020B0604020202020204" pitchFamily="34" charset="0"/>
                <a:cs typeface="Arial" panose="020B0604020202020204" pitchFamily="34" charset="0"/>
              </a:rPr>
              <a:t>Introduction</a:t>
            </a:r>
          </a:p>
          <a:p>
            <a:pPr marL="457200" indent="-457200">
              <a:spcAft>
                <a:spcPts val="600"/>
              </a:spcAft>
              <a:buFont typeface="Arial" panose="020B0604020202020204" pitchFamily="34" charset="0"/>
              <a:buChar char="•"/>
            </a:pPr>
            <a:r>
              <a:rPr lang="en-US" sz="2800" b="0" i="0" dirty="0">
                <a:solidFill>
                  <a:srgbClr val="000000"/>
                </a:solidFill>
                <a:effectLst/>
                <a:latin typeface="Arial" panose="020B0604020202020204" pitchFamily="34" charset="0"/>
                <a:cs typeface="Arial" panose="020B0604020202020204" pitchFamily="34" charset="0"/>
              </a:rPr>
              <a:t>News items</a:t>
            </a:r>
          </a:p>
          <a:p>
            <a:pPr marL="457200" indent="-457200">
              <a:spcAft>
                <a:spcPts val="600"/>
              </a:spcAft>
              <a:buFont typeface="Arial" panose="020B0604020202020204" pitchFamily="34" charset="0"/>
              <a:buChar char="•"/>
            </a:pPr>
            <a:r>
              <a:rPr lang="en-US" sz="2800" b="0" i="0" dirty="0">
                <a:solidFill>
                  <a:srgbClr val="000000"/>
                </a:solidFill>
                <a:effectLst/>
                <a:latin typeface="Arial" panose="020B0604020202020204" pitchFamily="34" charset="0"/>
                <a:cs typeface="Arial" panose="020B0604020202020204" pitchFamily="34" charset="0"/>
              </a:rPr>
              <a:t>Contact information</a:t>
            </a:r>
          </a:p>
        </p:txBody>
      </p:sp>
    </p:spTree>
    <p:extLst>
      <p:ext uri="{BB962C8B-B14F-4D97-AF65-F5344CB8AC3E}">
        <p14:creationId xmlns:p14="http://schemas.microsoft.com/office/powerpoint/2010/main" val="39980243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630A2-70FF-2D57-9EF1-632D7CBAA158}"/>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FEA31BB1-552E-AAD2-14FD-18A77C935679}"/>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2739563-0714-BDCB-FE46-5370E5E2E510}"/>
              </a:ext>
            </a:extLst>
          </p:cNvPr>
          <p:cNvSpPr>
            <a:spLocks noGrp="1"/>
          </p:cNvSpPr>
          <p:nvPr>
            <p:ph type="title"/>
          </p:nvPr>
        </p:nvSpPr>
        <p:spPr>
          <a:xfrm>
            <a:off x="604434" y="2481189"/>
            <a:ext cx="10983132" cy="1895622"/>
          </a:xfrm>
        </p:spPr>
        <p:txBody>
          <a:bodyPr>
            <a:normAutofit/>
          </a:bodyPr>
          <a:lstStyle/>
          <a:p>
            <a:pPr algn="ctr"/>
            <a:r>
              <a:rPr lang="en-US" sz="6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pitchFamily="34" charset="0"/>
              </a:rPr>
              <a:t>COLORS</a:t>
            </a:r>
          </a:p>
        </p:txBody>
      </p:sp>
    </p:spTree>
    <p:extLst>
      <p:ext uri="{BB962C8B-B14F-4D97-AF65-F5344CB8AC3E}">
        <p14:creationId xmlns:p14="http://schemas.microsoft.com/office/powerpoint/2010/main" val="12893325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6B6B9-5E6A-DEED-5BD9-94048B254AEA}"/>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38F9F3E0-0A10-385B-B310-73BD1DBF5ACF}"/>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22513B4D-5EEA-5E5D-9914-79EBE8719500}"/>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954487AF-4ECB-8548-AB3D-BA3907FED081}"/>
              </a:ext>
            </a:extLst>
          </p:cNvPr>
          <p:cNvSpPr txBox="1"/>
          <p:nvPr/>
        </p:nvSpPr>
        <p:spPr>
          <a:xfrm>
            <a:off x="951917" y="395653"/>
            <a:ext cx="10428849" cy="6066693"/>
          </a:xfrm>
          <a:prstGeom prst="rect">
            <a:avLst/>
          </a:prstGeom>
        </p:spPr>
        <p:txBody>
          <a:bodyPr vert="horz" wrap="square" lIns="91440" tIns="45720" rIns="91440" bIns="45720" rtlCol="0">
            <a:noAutofit/>
          </a:bodyPr>
          <a:lstStyle/>
          <a:p>
            <a:r>
              <a:rPr lang="en-US" sz="3200" b="1" i="0" dirty="0">
                <a:solidFill>
                  <a:srgbClr val="000000"/>
                </a:solidFill>
                <a:effectLst/>
                <a:latin typeface="Arial" panose="020B0604020202020204" pitchFamily="34" charset="0"/>
                <a:cs typeface="Arial" panose="020B0604020202020204" pitchFamily="34" charset="0"/>
              </a:rPr>
              <a:t>Color</a:t>
            </a:r>
            <a:endParaRPr lang="en-US" sz="2800" i="0" dirty="0">
              <a:solidFill>
                <a:srgbClr val="000000"/>
              </a:solidFill>
              <a:effectLst/>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 </a:t>
            </a:r>
            <a:r>
              <a:rPr lang="en-US" sz="2800" b="0" i="0" dirty="0">
                <a:solidFill>
                  <a:srgbClr val="000000"/>
                </a:solidFill>
                <a:effectLst/>
                <a:latin typeface="Arial" panose="020B0604020202020204" pitchFamily="34" charset="0"/>
                <a:cs typeface="Arial" panose="020B0604020202020204" pitchFamily="34" charset="0"/>
              </a:rPr>
              <a:t>Colors are displayed combining RED, GREEN, and BLUE light.</a:t>
            </a:r>
            <a:endParaRPr lang="en-US" sz="2800" dirty="0">
              <a:latin typeface="Arial" panose="020B0604020202020204" pitchFamily="34" charset="0"/>
              <a:cs typeface="Arial" panose="020B0604020202020204" pitchFamily="34" charset="0"/>
            </a:endParaRPr>
          </a:p>
          <a:p>
            <a:pPr algn="l"/>
            <a:endParaRPr lang="en-US" sz="2800" dirty="0">
              <a:latin typeface="Arial" panose="020B0604020202020204" pitchFamily="34" charset="0"/>
              <a:cs typeface="Arial" panose="020B0604020202020204" pitchFamily="34" charset="0"/>
            </a:endParaRPr>
          </a:p>
          <a:p>
            <a:r>
              <a:rPr lang="en-US" sz="3200" b="1" i="0" dirty="0">
                <a:solidFill>
                  <a:srgbClr val="000000"/>
                </a:solidFill>
                <a:effectLst/>
                <a:latin typeface="Arial" panose="020B0604020202020204" pitchFamily="34" charset="0"/>
                <a:cs typeface="Arial" panose="020B0604020202020204" pitchFamily="34" charset="0"/>
              </a:rPr>
              <a:t>Color Names</a:t>
            </a:r>
          </a:p>
          <a:p>
            <a:r>
              <a:rPr lang="en-US" sz="2800" b="0" i="0" dirty="0">
                <a:solidFill>
                  <a:srgbClr val="000000"/>
                </a:solidFill>
                <a:effectLst/>
                <a:latin typeface="Arial" panose="020B0604020202020204" pitchFamily="34" charset="0"/>
                <a:cs typeface="Arial" panose="020B0604020202020204" pitchFamily="34" charset="0"/>
              </a:rPr>
              <a:t>- With CSS, colors can be set by using color names:</a:t>
            </a:r>
            <a:endParaRPr lang="en-US" sz="2800" i="1" dirty="0">
              <a:solidFill>
                <a:srgbClr val="000000"/>
              </a:solidFill>
              <a:effectLst/>
              <a:latin typeface="Arial" panose="020B0604020202020204" pitchFamily="34" charset="0"/>
              <a:cs typeface="Arial" panose="020B0604020202020204" pitchFamily="34" charset="0"/>
            </a:endParaRPr>
          </a:p>
          <a:p>
            <a:pPr algn="l"/>
            <a:endParaRPr lang="en-US" sz="2800" dirty="0">
              <a:solidFill>
                <a:srgbClr val="000000"/>
              </a:solidFill>
              <a:latin typeface="Arial" panose="020B0604020202020204" pitchFamily="34" charset="0"/>
              <a:cs typeface="Arial" panose="020B0604020202020204" pitchFamily="34" charset="0"/>
            </a:endParaRPr>
          </a:p>
          <a:p>
            <a:pPr algn="l"/>
            <a:r>
              <a:rPr lang="en-US" sz="2800" dirty="0">
                <a:solidFill>
                  <a:srgbClr val="000000"/>
                </a:solidFill>
                <a:latin typeface="Arial" panose="020B0604020202020204" pitchFamily="34" charset="0"/>
                <a:cs typeface="Arial" panose="020B0604020202020204" pitchFamily="34" charset="0"/>
              </a:rPr>
              <a:t>Example : </a:t>
            </a:r>
          </a:p>
          <a:p>
            <a:pPr algn="l"/>
            <a:br>
              <a:rPr lang="en-US" sz="2800" dirty="0">
                <a:latin typeface="Arial" panose="020B0604020202020204" pitchFamily="34" charset="0"/>
                <a:cs typeface="Arial" panose="020B0604020202020204" pitchFamily="34" charset="0"/>
              </a:rPr>
            </a:br>
            <a:br>
              <a:rPr lang="en-US" sz="3200" dirty="0"/>
            </a:br>
            <a:endParaRPr lang="en-US" sz="3200" b="1" i="0" dirty="0">
              <a:solidFill>
                <a:srgbClr val="000000"/>
              </a:solidFill>
              <a:effectLst/>
              <a:latin typeface="Arial" panose="020B0604020202020204" pitchFamily="34" charset="0"/>
              <a:cs typeface="Arial" panose="020B0604020202020204" pitchFamily="34" charset="0"/>
            </a:endParaRPr>
          </a:p>
          <a:p>
            <a:pPr algn="l"/>
            <a:endParaRPr lang="en-US" sz="3200" b="1" i="0" dirty="0">
              <a:solidFill>
                <a:srgbClr val="000000"/>
              </a:solidFill>
              <a:effectLst/>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588CC90E-2760-4117-129A-8D5E6F9BB3C4}"/>
              </a:ext>
            </a:extLst>
          </p:cNvPr>
          <p:cNvSpPr txBox="1"/>
          <p:nvPr/>
        </p:nvSpPr>
        <p:spPr>
          <a:xfrm>
            <a:off x="6555544" y="2447778"/>
            <a:ext cx="4445391" cy="2912013"/>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5F20E2A9-6C4F-6F53-9CF5-1179B40697DE}"/>
              </a:ext>
            </a:extLst>
          </p:cNvPr>
          <p:cNvSpPr txBox="1"/>
          <p:nvPr/>
        </p:nvSpPr>
        <p:spPr>
          <a:xfrm>
            <a:off x="6260123" y="1659988"/>
            <a:ext cx="3334043" cy="3137095"/>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graphicFrame>
        <p:nvGraphicFramePr>
          <p:cNvPr id="4" name="Table 3">
            <a:extLst>
              <a:ext uri="{FF2B5EF4-FFF2-40B4-BE49-F238E27FC236}">
                <a16:creationId xmlns:a16="http://schemas.microsoft.com/office/drawing/2014/main" id="{8ED80A33-5DF1-4639-AD05-744DD327CAA6}"/>
              </a:ext>
            </a:extLst>
          </p:cNvPr>
          <p:cNvGraphicFramePr>
            <a:graphicFrameLocks noGrp="1"/>
          </p:cNvGraphicFramePr>
          <p:nvPr>
            <p:extLst>
              <p:ext uri="{D42A27DB-BD31-4B8C-83A1-F6EECF244321}">
                <p14:modId xmlns:p14="http://schemas.microsoft.com/office/powerpoint/2010/main" val="4210952923"/>
              </p:ext>
            </p:extLst>
          </p:nvPr>
        </p:nvGraphicFramePr>
        <p:xfrm>
          <a:off x="1045696" y="3649247"/>
          <a:ext cx="10194387" cy="2743200"/>
        </p:xfrm>
        <a:graphic>
          <a:graphicData uri="http://schemas.openxmlformats.org/drawingml/2006/table">
            <a:tbl>
              <a:tblPr/>
              <a:tblGrid>
                <a:gridCol w="3441895">
                  <a:extLst>
                    <a:ext uri="{9D8B030D-6E8A-4147-A177-3AD203B41FA5}">
                      <a16:colId xmlns:a16="http://schemas.microsoft.com/office/drawing/2014/main" val="2787843078"/>
                    </a:ext>
                  </a:extLst>
                </a:gridCol>
                <a:gridCol w="6752492">
                  <a:extLst>
                    <a:ext uri="{9D8B030D-6E8A-4147-A177-3AD203B41FA5}">
                      <a16:colId xmlns:a16="http://schemas.microsoft.com/office/drawing/2014/main" val="758595360"/>
                    </a:ext>
                  </a:extLst>
                </a:gridCol>
              </a:tblGrid>
              <a:tr h="0">
                <a:tc>
                  <a:txBody>
                    <a:bodyPr/>
                    <a:lstStyle/>
                    <a:p>
                      <a:pPr algn="l" fontAlgn="t"/>
                      <a:r>
                        <a:rPr lang="en-US" sz="2000" b="1" dirty="0">
                          <a:effectLst/>
                          <a:latin typeface="Arial" panose="020B0604020202020204" pitchFamily="34" charset="0"/>
                          <a:cs typeface="Arial" panose="020B0604020202020204" pitchFamily="34" charset="0"/>
                        </a:rPr>
                        <a:t>Color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b="1" dirty="0">
                          <a:effectLst/>
                          <a:latin typeface="Arial" panose="020B0604020202020204" pitchFamily="34" charset="0"/>
                          <a:cs typeface="Arial" panose="020B0604020202020204" pitchFamily="34" charset="0"/>
                        </a:rPr>
                        <a:t>Name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92664707"/>
                  </a:ext>
                </a:extLst>
              </a:tr>
              <a:tr h="0">
                <a:tc>
                  <a:txBody>
                    <a:bodyPr/>
                    <a:lstStyle/>
                    <a:p>
                      <a:pPr algn="l" fontAlgn="t"/>
                      <a:r>
                        <a:rPr lang="en-US" sz="2000">
                          <a:effectLst/>
                          <a:latin typeface="Arial" panose="020B0604020202020204" pitchFamily="34" charset="0"/>
                          <a:cs typeface="Arial" panose="020B0604020202020204" pitchFamily="34" charset="0"/>
                        </a:rPr>
                        <a:t> </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0000"/>
                    </a:solidFill>
                  </a:tcPr>
                </a:tc>
                <a:tc>
                  <a:txBody>
                    <a:bodyPr/>
                    <a:lstStyle/>
                    <a:p>
                      <a:pPr algn="l" fontAlgn="t"/>
                      <a:r>
                        <a:rPr lang="en-US" sz="2000">
                          <a:effectLst/>
                          <a:latin typeface="Arial" panose="020B0604020202020204" pitchFamily="34" charset="0"/>
                          <a:cs typeface="Arial" panose="020B0604020202020204" pitchFamily="34" charset="0"/>
                        </a:rPr>
                        <a:t>Red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1599649245"/>
                  </a:ext>
                </a:extLst>
              </a:tr>
              <a:tr h="0">
                <a:tc>
                  <a:txBody>
                    <a:bodyPr/>
                    <a:lstStyle/>
                    <a:p>
                      <a:pPr algn="l" fontAlgn="t"/>
                      <a:r>
                        <a:rPr lang="en-US" sz="2000">
                          <a:effectLst/>
                          <a:latin typeface="Arial" panose="020B0604020202020204" pitchFamily="34" charset="0"/>
                          <a:cs typeface="Arial" panose="020B0604020202020204" pitchFamily="34" charset="0"/>
                        </a:rPr>
                        <a:t> </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00"/>
                    </a:solidFill>
                  </a:tcPr>
                </a:tc>
                <a:tc>
                  <a:txBody>
                    <a:bodyPr/>
                    <a:lstStyle/>
                    <a:p>
                      <a:pPr algn="l" fontAlgn="t"/>
                      <a:r>
                        <a:rPr lang="en-US" sz="2000" dirty="0">
                          <a:effectLst/>
                          <a:latin typeface="Arial" panose="020B0604020202020204" pitchFamily="34" charset="0"/>
                          <a:cs typeface="Arial" panose="020B0604020202020204" pitchFamily="34" charset="0"/>
                        </a:rPr>
                        <a:t>Yellow</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30938328"/>
                  </a:ext>
                </a:extLst>
              </a:tr>
              <a:tr h="0">
                <a:tc>
                  <a:txBody>
                    <a:bodyPr/>
                    <a:lstStyle/>
                    <a:p>
                      <a:pPr algn="l" fontAlgn="t"/>
                      <a:r>
                        <a:rPr lang="en-US" sz="2000">
                          <a:effectLst/>
                          <a:latin typeface="Arial" panose="020B0604020202020204" pitchFamily="34" charset="0"/>
                          <a:cs typeface="Arial" panose="020B0604020202020204" pitchFamily="34" charset="0"/>
                        </a:rPr>
                        <a:t> </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FFFF"/>
                    </a:solidFill>
                  </a:tcPr>
                </a:tc>
                <a:tc>
                  <a:txBody>
                    <a:bodyPr/>
                    <a:lstStyle/>
                    <a:p>
                      <a:pPr algn="l" fontAlgn="t"/>
                      <a:r>
                        <a:rPr lang="en-US" sz="2000">
                          <a:effectLst/>
                          <a:latin typeface="Arial" panose="020B0604020202020204" pitchFamily="34" charset="0"/>
                          <a:cs typeface="Arial" panose="020B0604020202020204" pitchFamily="34" charset="0"/>
                        </a:rPr>
                        <a:t>Cyan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2644886772"/>
                  </a:ext>
                </a:extLst>
              </a:tr>
              <a:tr h="0">
                <a:tc>
                  <a:txBody>
                    <a:bodyPr/>
                    <a:lstStyle/>
                    <a:p>
                      <a:pPr algn="l" fontAlgn="t"/>
                      <a:r>
                        <a:rPr lang="en-US" sz="2000">
                          <a:effectLst/>
                          <a:latin typeface="Arial" panose="020B0604020202020204" pitchFamily="34" charset="0"/>
                          <a:cs typeface="Arial" panose="020B0604020202020204" pitchFamily="34" charset="0"/>
                        </a:rPr>
                        <a:t> </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00FF"/>
                    </a:solidFill>
                  </a:tcPr>
                </a:tc>
                <a:tc>
                  <a:txBody>
                    <a:bodyPr/>
                    <a:lstStyle/>
                    <a:p>
                      <a:pPr algn="l" fontAlgn="t"/>
                      <a:r>
                        <a:rPr lang="en-US" sz="2000">
                          <a:effectLst/>
                          <a:latin typeface="Arial" panose="020B0604020202020204" pitchFamily="34" charset="0"/>
                          <a:cs typeface="Arial" panose="020B0604020202020204" pitchFamily="34" charset="0"/>
                        </a:rPr>
                        <a:t>Blue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63947095"/>
                  </a:ext>
                </a:extLst>
              </a:tr>
              <a:tr h="0">
                <a:tc>
                  <a:txBody>
                    <a:bodyPr/>
                    <a:lstStyle/>
                    <a:p>
                      <a:pPr algn="l" fontAlgn="t"/>
                      <a:r>
                        <a:rPr lang="en-US" sz="2000">
                          <a:effectLst/>
                          <a:latin typeface="Arial" panose="020B0604020202020204" pitchFamily="34" charset="0"/>
                          <a:cs typeface="Arial" panose="020B0604020202020204" pitchFamily="34" charset="0"/>
                        </a:rPr>
                        <a:t> </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00FF"/>
                    </a:solidFill>
                  </a:tcPr>
                </a:tc>
                <a:tc>
                  <a:txBody>
                    <a:bodyPr/>
                    <a:lstStyle/>
                    <a:p>
                      <a:pPr algn="l" fontAlgn="t"/>
                      <a:r>
                        <a:rPr lang="en-US" sz="2000" dirty="0">
                          <a:effectLst/>
                          <a:latin typeface="Arial" panose="020B0604020202020204" pitchFamily="34" charset="0"/>
                          <a:cs typeface="Arial" panose="020B0604020202020204" pitchFamily="34" charset="0"/>
                        </a:rPr>
                        <a:t>Magenta</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298593490"/>
                  </a:ext>
                </a:extLst>
              </a:tr>
            </a:tbl>
          </a:graphicData>
        </a:graphic>
      </p:graphicFrame>
    </p:spTree>
    <p:extLst>
      <p:ext uri="{BB962C8B-B14F-4D97-AF65-F5344CB8AC3E}">
        <p14:creationId xmlns:p14="http://schemas.microsoft.com/office/powerpoint/2010/main" val="32190219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FDC50-86D2-8E82-97A1-C729E3F1C39C}"/>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42D35C01-01E0-7F77-B3E6-71E45C67D57A}"/>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CCD860A3-0B82-2C6F-7E20-093E8DBAF043}"/>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00D88A6A-22A8-2F38-AC1B-D2F240A24DFC}"/>
              </a:ext>
            </a:extLst>
          </p:cNvPr>
          <p:cNvSpPr txBox="1"/>
          <p:nvPr/>
        </p:nvSpPr>
        <p:spPr>
          <a:xfrm>
            <a:off x="1191065" y="870437"/>
            <a:ext cx="10428849" cy="6066693"/>
          </a:xfrm>
          <a:prstGeom prst="rect">
            <a:avLst/>
          </a:prstGeom>
        </p:spPr>
        <p:txBody>
          <a:bodyPr vert="horz" wrap="square" lIns="91440" tIns="45720" rIns="91440" bIns="45720" rtlCol="0">
            <a:noAutofit/>
          </a:bodyPr>
          <a:lstStyle/>
          <a:p>
            <a:r>
              <a:rPr lang="en-US" sz="3200" b="1" i="0" dirty="0">
                <a:solidFill>
                  <a:srgbClr val="000000"/>
                </a:solidFill>
                <a:effectLst/>
                <a:latin typeface="Arial" panose="020B0604020202020204" pitchFamily="34" charset="0"/>
                <a:cs typeface="Arial" panose="020B0604020202020204" pitchFamily="34" charset="0"/>
              </a:rPr>
              <a:t>CSS Color Values</a:t>
            </a:r>
          </a:p>
          <a:p>
            <a:endParaRPr lang="en-US" sz="2800" i="0" dirty="0">
              <a:solidFill>
                <a:srgbClr val="000000"/>
              </a:solidFill>
              <a:effectLst/>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 With CSS, colors can be specified in different ways:</a:t>
            </a:r>
          </a:p>
          <a:p>
            <a:pPr algn="l"/>
            <a:endParaRPr lang="en-US" sz="2800" dirty="0">
              <a:latin typeface="Arial" panose="020B0604020202020204" pitchFamily="34" charset="0"/>
              <a:cs typeface="Arial" panose="020B0604020202020204" pitchFamily="34" charset="0"/>
            </a:endParaRP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By color names</a:t>
            </a: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As RGB values</a:t>
            </a: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As hexadecimal values</a:t>
            </a: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As HSL values (CSS3)</a:t>
            </a: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As HWB values (CSS4)</a:t>
            </a:r>
          </a:p>
          <a:p>
            <a:pPr marL="457200" indent="-457200" algn="l">
              <a:buFont typeface="Arial" panose="020B0604020202020204" pitchFamily="34" charset="0"/>
              <a:buChar char="•"/>
            </a:pPr>
            <a:r>
              <a:rPr lang="en-US" sz="2800" dirty="0">
                <a:latin typeface="Arial" panose="020B0604020202020204" pitchFamily="34" charset="0"/>
                <a:cs typeface="Arial" panose="020B0604020202020204" pitchFamily="34" charset="0"/>
              </a:rPr>
              <a:t>With the </a:t>
            </a:r>
            <a:r>
              <a:rPr lang="en-US" sz="2800" dirty="0" err="1">
                <a:latin typeface="Arial" panose="020B0604020202020204" pitchFamily="34" charset="0"/>
                <a:cs typeface="Arial" panose="020B0604020202020204" pitchFamily="34" charset="0"/>
              </a:rPr>
              <a:t>currentcolor</a:t>
            </a:r>
            <a:r>
              <a:rPr lang="en-US" sz="2800" dirty="0">
                <a:latin typeface="Arial" panose="020B0604020202020204" pitchFamily="34" charset="0"/>
                <a:cs typeface="Arial" panose="020B0604020202020204" pitchFamily="34" charset="0"/>
              </a:rPr>
              <a:t> keyword</a:t>
            </a:r>
            <a:br>
              <a:rPr lang="en-US" sz="2800" dirty="0">
                <a:latin typeface="Arial" panose="020B0604020202020204" pitchFamily="34" charset="0"/>
                <a:cs typeface="Arial" panose="020B0604020202020204" pitchFamily="34" charset="0"/>
              </a:rPr>
            </a:br>
            <a:br>
              <a:rPr lang="en-US" sz="3200" dirty="0"/>
            </a:br>
            <a:endParaRPr lang="en-US" sz="3200" b="1" i="0" dirty="0">
              <a:solidFill>
                <a:srgbClr val="000000"/>
              </a:solidFill>
              <a:effectLst/>
              <a:latin typeface="Arial" panose="020B0604020202020204" pitchFamily="34" charset="0"/>
              <a:cs typeface="Arial" panose="020B0604020202020204" pitchFamily="34" charset="0"/>
            </a:endParaRPr>
          </a:p>
          <a:p>
            <a:pPr algn="l"/>
            <a:endParaRPr lang="en-US" sz="3200" b="1" i="0" dirty="0">
              <a:solidFill>
                <a:srgbClr val="000000"/>
              </a:solidFill>
              <a:effectLst/>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350EC155-D3F1-A900-42CC-EE3AC6BE2FEA}"/>
              </a:ext>
            </a:extLst>
          </p:cNvPr>
          <p:cNvSpPr txBox="1"/>
          <p:nvPr/>
        </p:nvSpPr>
        <p:spPr>
          <a:xfrm>
            <a:off x="6555544" y="2447778"/>
            <a:ext cx="4445391" cy="2912013"/>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B0C3E7C0-DD3A-1C47-AA33-ECC780D06A6F}"/>
              </a:ext>
            </a:extLst>
          </p:cNvPr>
          <p:cNvSpPr txBox="1"/>
          <p:nvPr/>
        </p:nvSpPr>
        <p:spPr>
          <a:xfrm>
            <a:off x="6260123" y="1659988"/>
            <a:ext cx="3334043" cy="3137095"/>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5836407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0BD0E-C4CD-9E79-B797-DE20B19724BF}"/>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A6B6A187-F747-5455-2552-BFB3EDD09D74}"/>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75A20474-05FA-939E-9F8A-0D5B5174FB81}"/>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0D477363-8149-24E5-B1C8-7587314EACD5}"/>
              </a:ext>
            </a:extLst>
          </p:cNvPr>
          <p:cNvSpPr txBox="1"/>
          <p:nvPr/>
        </p:nvSpPr>
        <p:spPr>
          <a:xfrm>
            <a:off x="1045698" y="501161"/>
            <a:ext cx="10428849" cy="6066693"/>
          </a:xfrm>
          <a:prstGeom prst="rect">
            <a:avLst/>
          </a:prstGeom>
        </p:spPr>
        <p:txBody>
          <a:bodyPr vert="horz" wrap="square" lIns="91440" tIns="45720" rIns="91440" bIns="45720" rtlCol="0">
            <a:noAutofit/>
          </a:bodyPr>
          <a:lstStyle/>
          <a:p>
            <a:r>
              <a:rPr lang="en-US" sz="3200" b="1" i="0" dirty="0">
                <a:solidFill>
                  <a:srgbClr val="000000"/>
                </a:solidFill>
                <a:effectLst/>
                <a:latin typeface="Arial" panose="020B0604020202020204" pitchFamily="34" charset="0"/>
                <a:cs typeface="Arial" panose="020B0604020202020204" pitchFamily="34" charset="0"/>
              </a:rPr>
              <a:t>RGB Colors</a:t>
            </a:r>
          </a:p>
          <a:p>
            <a:endParaRPr lang="en-US" sz="2800" i="0" dirty="0">
              <a:solidFill>
                <a:srgbClr val="000000"/>
              </a:solidFill>
              <a:effectLst/>
              <a:latin typeface="Arial" panose="020B0604020202020204" pitchFamily="34" charset="0"/>
              <a:cs typeface="Arial" panose="020B0604020202020204" pitchFamily="34" charset="0"/>
            </a:endParaRPr>
          </a:p>
          <a:p>
            <a:pPr algn="l"/>
            <a:r>
              <a:rPr lang="en-US" sz="2800" dirty="0">
                <a:latin typeface="Arial" panose="020B0604020202020204" pitchFamily="34" charset="0"/>
                <a:cs typeface="Arial" panose="020B0604020202020204" pitchFamily="34" charset="0"/>
              </a:rPr>
              <a:t>- </a:t>
            </a:r>
            <a:r>
              <a:rPr lang="en-US" sz="2800" b="0" i="0" dirty="0">
                <a:solidFill>
                  <a:srgbClr val="000000"/>
                </a:solidFill>
                <a:effectLst/>
                <a:latin typeface="Arial" panose="020B0604020202020204" pitchFamily="34" charset="0"/>
                <a:cs typeface="Arial" panose="020B0604020202020204" pitchFamily="34" charset="0"/>
              </a:rPr>
              <a:t>RGB color values are supported in all browsers.</a:t>
            </a:r>
          </a:p>
          <a:p>
            <a:pPr algn="l"/>
            <a:r>
              <a:rPr lang="en-US" sz="2800" b="1" i="0" dirty="0">
                <a:solidFill>
                  <a:srgbClr val="000000"/>
                </a:solidFill>
                <a:effectLst/>
                <a:latin typeface="Arial" panose="020B0604020202020204" pitchFamily="34" charset="0"/>
                <a:cs typeface="Arial" panose="020B0604020202020204" pitchFamily="34" charset="0"/>
              </a:rPr>
              <a:t>An RGB color value is specified with: </a:t>
            </a:r>
            <a:r>
              <a:rPr lang="en-US" sz="2800" b="1" i="0" dirty="0" err="1">
                <a:solidFill>
                  <a:srgbClr val="000000"/>
                </a:solidFill>
                <a:effectLst/>
                <a:latin typeface="Arial" panose="020B0604020202020204" pitchFamily="34" charset="0"/>
                <a:cs typeface="Arial" panose="020B0604020202020204" pitchFamily="34" charset="0"/>
              </a:rPr>
              <a:t>rgb</a:t>
            </a:r>
            <a:r>
              <a:rPr lang="en-US" sz="2800" b="1" i="0" dirty="0">
                <a:solidFill>
                  <a:srgbClr val="000000"/>
                </a:solidFill>
                <a:effectLst/>
                <a:latin typeface="Arial" panose="020B0604020202020204" pitchFamily="34" charset="0"/>
                <a:cs typeface="Arial" panose="020B0604020202020204" pitchFamily="34" charset="0"/>
              </a:rPr>
              <a:t>( </a:t>
            </a:r>
            <a:r>
              <a:rPr lang="en-US" sz="2800" b="1" i="0" dirty="0">
                <a:solidFill>
                  <a:srgbClr val="FF0000"/>
                </a:solidFill>
                <a:effectLst/>
                <a:latin typeface="Arial" panose="020B0604020202020204" pitchFamily="34" charset="0"/>
                <a:cs typeface="Arial" panose="020B0604020202020204" pitchFamily="34" charset="0"/>
              </a:rPr>
              <a:t>RED</a:t>
            </a:r>
            <a:r>
              <a:rPr lang="en-US" sz="2800" b="1" i="0" dirty="0">
                <a:solidFill>
                  <a:srgbClr val="000000"/>
                </a:solidFill>
                <a:effectLst/>
                <a:latin typeface="Arial" panose="020B0604020202020204" pitchFamily="34" charset="0"/>
                <a:cs typeface="Arial" panose="020B0604020202020204" pitchFamily="34" charset="0"/>
              </a:rPr>
              <a:t> , </a:t>
            </a:r>
            <a:r>
              <a:rPr lang="en-US" sz="2800" b="1" i="0" dirty="0">
                <a:solidFill>
                  <a:srgbClr val="008000"/>
                </a:solidFill>
                <a:effectLst/>
                <a:latin typeface="Arial" panose="020B0604020202020204" pitchFamily="34" charset="0"/>
                <a:cs typeface="Arial" panose="020B0604020202020204" pitchFamily="34" charset="0"/>
              </a:rPr>
              <a:t>GREEN</a:t>
            </a:r>
            <a:r>
              <a:rPr lang="en-US" sz="2800" b="1" i="0" dirty="0">
                <a:solidFill>
                  <a:srgbClr val="000000"/>
                </a:solidFill>
                <a:effectLst/>
                <a:latin typeface="Arial" panose="020B0604020202020204" pitchFamily="34" charset="0"/>
                <a:cs typeface="Arial" panose="020B0604020202020204" pitchFamily="34" charset="0"/>
              </a:rPr>
              <a:t> , </a:t>
            </a:r>
            <a:r>
              <a:rPr lang="en-US" sz="2800" b="1" i="0" dirty="0">
                <a:solidFill>
                  <a:srgbClr val="0000FF"/>
                </a:solidFill>
                <a:effectLst/>
                <a:latin typeface="Arial" panose="020B0604020202020204" pitchFamily="34" charset="0"/>
                <a:cs typeface="Arial" panose="020B0604020202020204" pitchFamily="34" charset="0"/>
              </a:rPr>
              <a:t>BLUE</a:t>
            </a:r>
            <a:r>
              <a:rPr lang="en-US" sz="2800" b="1" i="0" dirty="0">
                <a:solidFill>
                  <a:srgbClr val="000000"/>
                </a:solidFill>
                <a:effectLst/>
                <a:latin typeface="Arial" panose="020B0604020202020204" pitchFamily="34" charset="0"/>
                <a:cs typeface="Arial" panose="020B0604020202020204" pitchFamily="34" charset="0"/>
              </a:rPr>
              <a:t> ).</a:t>
            </a:r>
            <a:r>
              <a:rPr lang="en-US" sz="2800" dirty="0">
                <a:solidFill>
                  <a:srgbClr val="000000"/>
                </a:solidFill>
                <a:latin typeface="Arial" panose="020B0604020202020204" pitchFamily="34" charset="0"/>
                <a:cs typeface="Arial" panose="020B0604020202020204" pitchFamily="34" charset="0"/>
              </a:rPr>
              <a:t> </a:t>
            </a:r>
            <a:r>
              <a:rPr lang="en-US" sz="2800" b="0" i="0" dirty="0">
                <a:solidFill>
                  <a:srgbClr val="000000"/>
                </a:solidFill>
                <a:effectLst/>
                <a:latin typeface="Arial" panose="020B0604020202020204" pitchFamily="34" charset="0"/>
                <a:cs typeface="Arial" panose="020B0604020202020204" pitchFamily="34" charset="0"/>
              </a:rPr>
              <a:t>Each parameter defines the intensity of the color as an integer between 0 and 255.</a:t>
            </a:r>
          </a:p>
          <a:p>
            <a:pPr algn="l"/>
            <a:r>
              <a:rPr lang="en-US" sz="2800" b="0" i="0" dirty="0">
                <a:solidFill>
                  <a:srgbClr val="000000"/>
                </a:solidFill>
                <a:effectLst/>
                <a:latin typeface="Arial" panose="020B0604020202020204" pitchFamily="34" charset="0"/>
                <a:cs typeface="Arial" panose="020B0604020202020204" pitchFamily="34" charset="0"/>
              </a:rPr>
              <a:t>For example, </a:t>
            </a:r>
            <a:r>
              <a:rPr lang="en-US" sz="2800" b="0" i="0" dirty="0" err="1">
                <a:solidFill>
                  <a:srgbClr val="000000"/>
                </a:solidFill>
                <a:effectLst/>
                <a:latin typeface="Arial" panose="020B0604020202020204" pitchFamily="34" charset="0"/>
                <a:cs typeface="Arial" panose="020B0604020202020204" pitchFamily="34" charset="0"/>
              </a:rPr>
              <a:t>rgb</a:t>
            </a:r>
            <a:r>
              <a:rPr lang="en-US" sz="2800" b="0" i="0" dirty="0">
                <a:solidFill>
                  <a:srgbClr val="000000"/>
                </a:solidFill>
                <a:effectLst/>
                <a:latin typeface="Arial" panose="020B0604020202020204" pitchFamily="34" charset="0"/>
                <a:cs typeface="Arial" panose="020B0604020202020204" pitchFamily="34" charset="0"/>
              </a:rPr>
              <a:t>(0,0,255) is rendered as blue, because the blue parameter is set to its highest value (255) and the others are set to 0.</a:t>
            </a:r>
          </a:p>
          <a:p>
            <a:pPr algn="l"/>
            <a:endParaRPr lang="en-US" sz="2800" b="0" i="0" dirty="0">
              <a:solidFill>
                <a:srgbClr val="000000"/>
              </a:solidFill>
              <a:effectLst/>
              <a:latin typeface="Arial" panose="020B0604020202020204" pitchFamily="34" charset="0"/>
              <a:cs typeface="Arial" panose="020B0604020202020204" pitchFamily="34" charset="0"/>
            </a:endParaRPr>
          </a:p>
          <a:p>
            <a:pPr algn="l"/>
            <a:r>
              <a:rPr lang="en-US" sz="2800" dirty="0">
                <a:solidFill>
                  <a:srgbClr val="000000"/>
                </a:solidFill>
                <a:latin typeface="Arial" panose="020B0604020202020204" pitchFamily="34" charset="0"/>
                <a:cs typeface="Arial" panose="020B0604020202020204" pitchFamily="34" charset="0"/>
              </a:rPr>
              <a:t>Example :</a:t>
            </a:r>
          </a:p>
          <a:p>
            <a:pPr algn="l"/>
            <a:endParaRPr lang="en-US" sz="2800" b="0" i="0" dirty="0">
              <a:solidFill>
                <a:srgbClr val="000000"/>
              </a:solidFill>
              <a:effectLst/>
              <a:latin typeface="Arial" panose="020B0604020202020204" pitchFamily="34" charset="0"/>
              <a:cs typeface="Arial" panose="020B0604020202020204" pitchFamily="34" charset="0"/>
            </a:endParaRPr>
          </a:p>
          <a:p>
            <a:pPr algn="l"/>
            <a:br>
              <a:rPr lang="en-US" sz="2800" dirty="0">
                <a:latin typeface="Arial" panose="020B0604020202020204" pitchFamily="34" charset="0"/>
                <a:cs typeface="Arial" panose="020B0604020202020204" pitchFamily="34" charset="0"/>
              </a:rPr>
            </a:br>
            <a:br>
              <a:rPr lang="en-US" sz="3200" dirty="0"/>
            </a:br>
            <a:endParaRPr lang="en-US" sz="3200" b="1" i="0" dirty="0">
              <a:solidFill>
                <a:srgbClr val="000000"/>
              </a:solidFill>
              <a:effectLst/>
              <a:latin typeface="Arial" panose="020B0604020202020204" pitchFamily="34" charset="0"/>
              <a:cs typeface="Arial" panose="020B0604020202020204" pitchFamily="34" charset="0"/>
            </a:endParaRPr>
          </a:p>
          <a:p>
            <a:pPr algn="l"/>
            <a:endParaRPr lang="en-US" sz="3200" b="1" i="0" dirty="0">
              <a:solidFill>
                <a:srgbClr val="000000"/>
              </a:solidFill>
              <a:effectLst/>
              <a:latin typeface="Arial" panose="020B0604020202020204" pitchFamily="34" charset="0"/>
              <a:cs typeface="Arial" panose="020B0604020202020204" pitchFamily="34" charset="0"/>
            </a:endParaRPr>
          </a:p>
          <a:p>
            <a:endParaRPr lang="en-US" sz="2800"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AA456BDA-1F8D-8C31-8219-56855923AFB5}"/>
              </a:ext>
            </a:extLst>
          </p:cNvPr>
          <p:cNvSpPr txBox="1"/>
          <p:nvPr/>
        </p:nvSpPr>
        <p:spPr>
          <a:xfrm>
            <a:off x="6555544" y="2447778"/>
            <a:ext cx="4445391" cy="2912013"/>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F978FC63-3F12-D739-3B9E-5889CA8FECCC}"/>
              </a:ext>
            </a:extLst>
          </p:cNvPr>
          <p:cNvSpPr txBox="1"/>
          <p:nvPr/>
        </p:nvSpPr>
        <p:spPr>
          <a:xfrm>
            <a:off x="6260123" y="1659988"/>
            <a:ext cx="3334043" cy="3137095"/>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graphicFrame>
        <p:nvGraphicFramePr>
          <p:cNvPr id="4" name="Table 3">
            <a:extLst>
              <a:ext uri="{FF2B5EF4-FFF2-40B4-BE49-F238E27FC236}">
                <a16:creationId xmlns:a16="http://schemas.microsoft.com/office/drawing/2014/main" id="{5BE5A69C-19CF-A67D-0DDC-84E9DD566C90}"/>
              </a:ext>
            </a:extLst>
          </p:cNvPr>
          <p:cNvGraphicFramePr>
            <a:graphicFrameLocks noGrp="1"/>
          </p:cNvGraphicFramePr>
          <p:nvPr>
            <p:extLst>
              <p:ext uri="{D42A27DB-BD31-4B8C-83A1-F6EECF244321}">
                <p14:modId xmlns:p14="http://schemas.microsoft.com/office/powerpoint/2010/main" val="998228327"/>
              </p:ext>
            </p:extLst>
          </p:nvPr>
        </p:nvGraphicFramePr>
        <p:xfrm>
          <a:off x="3062067" y="4334607"/>
          <a:ext cx="7938868" cy="1828800"/>
        </p:xfrm>
        <a:graphic>
          <a:graphicData uri="http://schemas.openxmlformats.org/drawingml/2006/table">
            <a:tbl>
              <a:tblPr/>
              <a:tblGrid>
                <a:gridCol w="1982347">
                  <a:extLst>
                    <a:ext uri="{9D8B030D-6E8A-4147-A177-3AD203B41FA5}">
                      <a16:colId xmlns:a16="http://schemas.microsoft.com/office/drawing/2014/main" val="3695579905"/>
                    </a:ext>
                  </a:extLst>
                </a:gridCol>
                <a:gridCol w="1982347">
                  <a:extLst>
                    <a:ext uri="{9D8B030D-6E8A-4147-A177-3AD203B41FA5}">
                      <a16:colId xmlns:a16="http://schemas.microsoft.com/office/drawing/2014/main" val="623691964"/>
                    </a:ext>
                  </a:extLst>
                </a:gridCol>
                <a:gridCol w="3974174">
                  <a:extLst>
                    <a:ext uri="{9D8B030D-6E8A-4147-A177-3AD203B41FA5}">
                      <a16:colId xmlns:a16="http://schemas.microsoft.com/office/drawing/2014/main" val="2389539755"/>
                    </a:ext>
                  </a:extLst>
                </a:gridCol>
              </a:tblGrid>
              <a:tr h="0">
                <a:tc>
                  <a:txBody>
                    <a:bodyPr/>
                    <a:lstStyle/>
                    <a:p>
                      <a:pPr algn="l" fontAlgn="t"/>
                      <a:r>
                        <a:rPr lang="en-US" sz="2000" b="1" dirty="0">
                          <a:effectLst/>
                          <a:latin typeface="Arial" panose="020B0604020202020204" pitchFamily="34" charset="0"/>
                          <a:cs typeface="Arial" panose="020B0604020202020204" pitchFamily="34" charset="0"/>
                        </a:rPr>
                        <a:t>Color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b="1" dirty="0">
                          <a:effectLst/>
                          <a:latin typeface="Arial" panose="020B0604020202020204" pitchFamily="34" charset="0"/>
                          <a:cs typeface="Arial" panose="020B0604020202020204" pitchFamily="34" charset="0"/>
                        </a:rPr>
                        <a:t>RGB</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b="1" dirty="0">
                          <a:effectLst/>
                          <a:latin typeface="Arial" panose="020B0604020202020204" pitchFamily="34" charset="0"/>
                          <a:cs typeface="Arial" panose="020B0604020202020204" pitchFamily="34" charset="0"/>
                        </a:rPr>
                        <a:t>Color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769634358"/>
                  </a:ext>
                </a:extLst>
              </a:tr>
              <a:tr h="0">
                <a:tc>
                  <a:txBody>
                    <a:bodyPr/>
                    <a:lstStyle/>
                    <a:p>
                      <a:pPr algn="l" fontAlgn="t"/>
                      <a:r>
                        <a:rPr lang="en-US" sz="2000">
                          <a:effectLst/>
                          <a:latin typeface="Arial" panose="020B0604020202020204" pitchFamily="34" charset="0"/>
                          <a:cs typeface="Arial" panose="020B0604020202020204" pitchFamily="34" charset="0"/>
                        </a:rPr>
                        <a:t> </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0000"/>
                    </a:solidFill>
                  </a:tcPr>
                </a:tc>
                <a:tc>
                  <a:txBody>
                    <a:bodyPr/>
                    <a:lstStyle/>
                    <a:p>
                      <a:pPr algn="l" fontAlgn="t"/>
                      <a:r>
                        <a:rPr lang="en-US" sz="2000">
                          <a:effectLst/>
                          <a:latin typeface="Arial" panose="020B0604020202020204" pitchFamily="34" charset="0"/>
                          <a:cs typeface="Arial" panose="020B0604020202020204" pitchFamily="34" charset="0"/>
                        </a:rPr>
                        <a:t>rgb(255,0,0)</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tc>
                  <a:txBody>
                    <a:bodyPr/>
                    <a:lstStyle/>
                    <a:p>
                      <a:pPr algn="l" fontAlgn="t"/>
                      <a:r>
                        <a:rPr lang="en-US" sz="2000">
                          <a:effectLst/>
                          <a:latin typeface="Arial" panose="020B0604020202020204" pitchFamily="34" charset="0"/>
                          <a:cs typeface="Arial" panose="020B0604020202020204" pitchFamily="34" charset="0"/>
                        </a:rPr>
                        <a:t>Red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E7E9EB"/>
                    </a:solidFill>
                  </a:tcPr>
                </a:tc>
                <a:extLst>
                  <a:ext uri="{0D108BD9-81ED-4DB2-BD59-A6C34878D82A}">
                    <a16:rowId xmlns:a16="http://schemas.microsoft.com/office/drawing/2014/main" val="333351555"/>
                  </a:ext>
                </a:extLst>
              </a:tr>
              <a:tr h="0">
                <a:tc>
                  <a:txBody>
                    <a:bodyPr/>
                    <a:lstStyle/>
                    <a:p>
                      <a:pPr algn="l" fontAlgn="t"/>
                      <a:r>
                        <a:rPr lang="en-US" sz="2000">
                          <a:effectLst/>
                          <a:latin typeface="Arial" panose="020B0604020202020204" pitchFamily="34" charset="0"/>
                          <a:cs typeface="Arial" panose="020B0604020202020204" pitchFamily="34" charset="0"/>
                        </a:rPr>
                        <a:t> </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FF00"/>
                    </a:solidFill>
                  </a:tcPr>
                </a:tc>
                <a:tc>
                  <a:txBody>
                    <a:bodyPr/>
                    <a:lstStyle/>
                    <a:p>
                      <a:pPr algn="l" fontAlgn="t"/>
                      <a:r>
                        <a:rPr lang="en-US" sz="2000" dirty="0" err="1">
                          <a:effectLst/>
                          <a:latin typeface="Arial" panose="020B0604020202020204" pitchFamily="34" charset="0"/>
                          <a:cs typeface="Arial" panose="020B0604020202020204" pitchFamily="34" charset="0"/>
                        </a:rPr>
                        <a:t>rgb</a:t>
                      </a:r>
                      <a:r>
                        <a:rPr lang="en-US" sz="2000" dirty="0">
                          <a:effectLst/>
                          <a:latin typeface="Arial" panose="020B0604020202020204" pitchFamily="34" charset="0"/>
                          <a:cs typeface="Arial" panose="020B0604020202020204" pitchFamily="34" charset="0"/>
                        </a:rPr>
                        <a:t>(0,255,0)</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2000">
                          <a:effectLst/>
                          <a:latin typeface="Arial" panose="020B0604020202020204" pitchFamily="34" charset="0"/>
                          <a:cs typeface="Arial" panose="020B0604020202020204" pitchFamily="34" charset="0"/>
                        </a:rPr>
                        <a:t>Green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602812725"/>
                  </a:ext>
                </a:extLst>
              </a:tr>
              <a:tr h="0">
                <a:tc>
                  <a:txBody>
                    <a:bodyPr/>
                    <a:lstStyle/>
                    <a:p>
                      <a:pPr algn="l" fontAlgn="t"/>
                      <a:r>
                        <a:rPr lang="en-US" sz="2000">
                          <a:effectLst/>
                          <a:latin typeface="Arial" panose="020B0604020202020204" pitchFamily="34" charset="0"/>
                          <a:cs typeface="Arial" panose="020B0604020202020204" pitchFamily="34" charset="0"/>
                        </a:rPr>
                        <a:t> </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00FF"/>
                    </a:solidFill>
                  </a:tcPr>
                </a:tc>
                <a:tc>
                  <a:txBody>
                    <a:bodyPr/>
                    <a:lstStyle/>
                    <a:p>
                      <a:pPr algn="l" fontAlgn="t"/>
                      <a:r>
                        <a:rPr lang="en-US" sz="2000">
                          <a:effectLst/>
                          <a:latin typeface="Arial" panose="020B0604020202020204" pitchFamily="34" charset="0"/>
                          <a:cs typeface="Arial" panose="020B0604020202020204" pitchFamily="34" charset="0"/>
                        </a:rPr>
                        <a:t>rgb(0,0,255)</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tc>
                  <a:txBody>
                    <a:bodyPr/>
                    <a:lstStyle/>
                    <a:p>
                      <a:pPr algn="l" fontAlgn="t"/>
                      <a:r>
                        <a:rPr lang="en-US" sz="2000" dirty="0">
                          <a:effectLst/>
                          <a:latin typeface="Arial" panose="020B0604020202020204" pitchFamily="34" charset="0"/>
                          <a:cs typeface="Arial" panose="020B0604020202020204" pitchFamily="34" charset="0"/>
                        </a:rPr>
                        <a:t>Blue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7E9EB"/>
                    </a:solidFill>
                  </a:tcPr>
                </a:tc>
                <a:extLst>
                  <a:ext uri="{0D108BD9-81ED-4DB2-BD59-A6C34878D82A}">
                    <a16:rowId xmlns:a16="http://schemas.microsoft.com/office/drawing/2014/main" val="125106182"/>
                  </a:ext>
                </a:extLst>
              </a:tr>
            </a:tbl>
          </a:graphicData>
        </a:graphic>
      </p:graphicFrame>
    </p:spTree>
    <p:extLst>
      <p:ext uri="{BB962C8B-B14F-4D97-AF65-F5344CB8AC3E}">
        <p14:creationId xmlns:p14="http://schemas.microsoft.com/office/powerpoint/2010/main" val="12076082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46229-2232-2DAD-76C8-30FE81548FEF}"/>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D20DA831-928C-7BA3-23DB-CEA4A3DBCD9C}"/>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99327909-E291-C2AC-5E01-F5B6D2882170}"/>
              </a:ext>
            </a:extLst>
          </p:cNvPr>
          <p:cNvSpPr>
            <a:spLocks noGrp="1"/>
          </p:cNvSpPr>
          <p:nvPr>
            <p:ph type="title"/>
          </p:nvPr>
        </p:nvSpPr>
        <p:spPr>
          <a:xfrm>
            <a:off x="604434" y="2481189"/>
            <a:ext cx="10983132" cy="1895622"/>
          </a:xfrm>
        </p:spPr>
        <p:txBody>
          <a:bodyPr>
            <a:normAutofit/>
          </a:bodyPr>
          <a:lstStyle/>
          <a:p>
            <a:pPr algn="ctr"/>
            <a:r>
              <a:rPr lang="en-US" sz="6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pitchFamily="34" charset="0"/>
              </a:rPr>
              <a:t>Thank you!</a:t>
            </a:r>
          </a:p>
        </p:txBody>
      </p:sp>
      <p:sp>
        <p:nvSpPr>
          <p:cNvPr id="3" name="TextBox 2">
            <a:extLst>
              <a:ext uri="{FF2B5EF4-FFF2-40B4-BE49-F238E27FC236}">
                <a16:creationId xmlns:a16="http://schemas.microsoft.com/office/drawing/2014/main" id="{278B80FC-C368-4AEC-3594-9A0357E90337}"/>
              </a:ext>
            </a:extLst>
          </p:cNvPr>
          <p:cNvSpPr txBox="1"/>
          <p:nvPr/>
        </p:nvSpPr>
        <p:spPr>
          <a:xfrm>
            <a:off x="7765367" y="5809957"/>
            <a:ext cx="4557933" cy="829994"/>
          </a:xfrm>
          <a:prstGeom prst="rect">
            <a:avLst/>
          </a:prstGeom>
        </p:spPr>
        <p:txBody>
          <a:bodyPr vert="horz" wrap="square" lIns="91440" tIns="45720" rIns="91440" bIns="45720" rtlCol="0">
            <a:noAutofit/>
          </a:bodyPr>
          <a:lstStyle/>
          <a:p>
            <a:pPr marL="0" indent="0" algn="l">
              <a:lnSpc>
                <a:spcPts val="1800"/>
              </a:lnSpc>
              <a:spcAft>
                <a:spcPts val="600"/>
              </a:spcAft>
              <a:buNone/>
            </a:pPr>
            <a:r>
              <a:rPr lang="en-US" sz="2000" b="1" dirty="0">
                <a:solidFill>
                  <a:prstClr val="black">
                    <a:lumMod val="75000"/>
                    <a:lumOff val="25000"/>
                  </a:prstClr>
                </a:solidFill>
                <a:latin typeface="Arial" panose="020B0604020202020204" pitchFamily="34" charset="0"/>
                <a:cs typeface="Arial" panose="020B0604020202020204" pitchFamily="34" charset="0"/>
              </a:rPr>
              <a:t>Prepared by :</a:t>
            </a:r>
          </a:p>
          <a:p>
            <a:pPr marL="0" indent="0" algn="l">
              <a:lnSpc>
                <a:spcPts val="1800"/>
              </a:lnSpc>
              <a:spcAft>
                <a:spcPts val="600"/>
              </a:spcAft>
              <a:buNone/>
            </a:pPr>
            <a:r>
              <a:rPr lang="en-US" sz="2000" b="1" dirty="0">
                <a:solidFill>
                  <a:prstClr val="black">
                    <a:lumMod val="75000"/>
                    <a:lumOff val="25000"/>
                  </a:prstClr>
                </a:solidFill>
                <a:latin typeface="Arial" panose="020B0604020202020204" pitchFamily="34" charset="0"/>
                <a:cs typeface="Arial" panose="020B0604020202020204" pitchFamily="34" charset="0"/>
              </a:rPr>
              <a:t>	Sonny Boy R. Ellema, Jr</a:t>
            </a:r>
            <a:r>
              <a:rPr lang="en-US" b="1" dirty="0">
                <a:solidFill>
                  <a:prstClr val="black">
                    <a:lumMod val="75000"/>
                    <a:lumOff val="25000"/>
                  </a:prst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16007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42220B-A03A-4A38-02D2-3F39048BDA8F}"/>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6193D138-BD74-9018-4417-67069766EFEC}"/>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3802BAA-2ACD-0AE4-89DD-6160C57155EA}"/>
              </a:ext>
            </a:extLst>
          </p:cNvPr>
          <p:cNvSpPr>
            <a:spLocks noGrp="1"/>
          </p:cNvSpPr>
          <p:nvPr>
            <p:ph type="title"/>
          </p:nvPr>
        </p:nvSpPr>
        <p:spPr>
          <a:xfrm>
            <a:off x="604434" y="2481189"/>
            <a:ext cx="10983132" cy="1895622"/>
          </a:xfrm>
        </p:spPr>
        <p:txBody>
          <a:bodyPr>
            <a:normAutofit/>
          </a:bodyPr>
          <a:lstStyle/>
          <a:p>
            <a:pPr algn="ctr"/>
            <a:r>
              <a:rPr lang="en-US" sz="6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pitchFamily="34" charset="0"/>
              </a:rPr>
              <a:t>TEXT FORMATTING</a:t>
            </a:r>
          </a:p>
        </p:txBody>
      </p:sp>
    </p:spTree>
    <p:extLst>
      <p:ext uri="{BB962C8B-B14F-4D97-AF65-F5344CB8AC3E}">
        <p14:creationId xmlns:p14="http://schemas.microsoft.com/office/powerpoint/2010/main" val="622525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7A37BE-4CCC-435B-9C41-AC9C874896D2}"/>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7B80B748-F313-14FF-E579-E19BE6B16290}"/>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197FBB36-4D96-630C-FCF0-DA9FDBA66DEF}"/>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91C9B1ED-81D0-523D-E740-0CD1FBDC9D9F}"/>
              </a:ext>
            </a:extLst>
          </p:cNvPr>
          <p:cNvSpPr txBox="1"/>
          <p:nvPr/>
        </p:nvSpPr>
        <p:spPr>
          <a:xfrm>
            <a:off x="506436" y="320040"/>
            <a:ext cx="11479237" cy="6277708"/>
          </a:xfrm>
          <a:prstGeom prst="rect">
            <a:avLst/>
          </a:prstGeom>
        </p:spPr>
        <p:txBody>
          <a:bodyPr vert="horz" wrap="square" lIns="91440" tIns="45720" rIns="91440" bIns="45720" rtlCol="0">
            <a:noAutofit/>
          </a:bodyPr>
          <a:lstStyle/>
          <a:p>
            <a:r>
              <a:rPr lang="en-US" sz="3200" b="1" dirty="0">
                <a:latin typeface="Arial" panose="020B0604020202020204" pitchFamily="34" charset="0"/>
                <a:cs typeface="Arial" panose="020B0604020202020204" pitchFamily="34" charset="0"/>
              </a:rPr>
              <a:t>HTML Formatting Elements</a:t>
            </a:r>
          </a:p>
          <a:p>
            <a:endParaRPr lang="en-US" sz="3200" b="1"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Formatting elements were designed to display special types of text:</a:t>
            </a:r>
          </a:p>
          <a:p>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b="1" dirty="0">
                <a:latin typeface="Arial" panose="020B0604020202020204" pitchFamily="34" charset="0"/>
                <a:cs typeface="Arial" panose="020B0604020202020204" pitchFamily="34" charset="0"/>
              </a:rPr>
              <a:t>&lt;b&gt; </a:t>
            </a:r>
            <a:r>
              <a:rPr lang="en-US" sz="2800" dirty="0">
                <a:latin typeface="Arial" panose="020B0604020202020204" pitchFamily="34" charset="0"/>
                <a:cs typeface="Arial" panose="020B0604020202020204" pitchFamily="34" charset="0"/>
              </a:rPr>
              <a:t>- Bold text</a:t>
            </a:r>
          </a:p>
          <a:p>
            <a:pPr marL="457200" indent="-457200">
              <a:buFont typeface="Arial" panose="020B0604020202020204" pitchFamily="34" charset="0"/>
              <a:buChar char="•"/>
            </a:pPr>
            <a:r>
              <a:rPr lang="en-US" sz="2800" b="1" dirty="0">
                <a:latin typeface="Arial" panose="020B0604020202020204" pitchFamily="34" charset="0"/>
                <a:cs typeface="Arial" panose="020B0604020202020204" pitchFamily="34" charset="0"/>
              </a:rPr>
              <a:t>&lt;strong&gt; </a:t>
            </a:r>
            <a:r>
              <a:rPr lang="en-US" sz="2800" dirty="0">
                <a:latin typeface="Arial" panose="020B0604020202020204" pitchFamily="34" charset="0"/>
                <a:cs typeface="Arial" panose="020B0604020202020204" pitchFamily="34" charset="0"/>
              </a:rPr>
              <a:t>- Important text</a:t>
            </a:r>
          </a:p>
          <a:p>
            <a:pPr marL="457200" indent="-457200">
              <a:buFont typeface="Arial" panose="020B0604020202020204" pitchFamily="34" charset="0"/>
              <a:buChar char="•"/>
            </a:pPr>
            <a:r>
              <a:rPr lang="en-US" sz="2800" b="1" dirty="0">
                <a:latin typeface="Arial" panose="020B0604020202020204" pitchFamily="34" charset="0"/>
                <a:cs typeface="Arial" panose="020B0604020202020204" pitchFamily="34" charset="0"/>
              </a:rPr>
              <a:t>&lt;</a:t>
            </a:r>
            <a:r>
              <a:rPr lang="en-US" sz="2800" b="1" dirty="0" err="1">
                <a:latin typeface="Arial" panose="020B0604020202020204" pitchFamily="34" charset="0"/>
                <a:cs typeface="Arial" panose="020B0604020202020204" pitchFamily="34" charset="0"/>
              </a:rPr>
              <a:t>i</a:t>
            </a:r>
            <a:r>
              <a:rPr lang="en-US" sz="2800" b="1" dirty="0">
                <a:latin typeface="Arial" panose="020B0604020202020204" pitchFamily="34" charset="0"/>
                <a:cs typeface="Arial" panose="020B0604020202020204" pitchFamily="34" charset="0"/>
              </a:rPr>
              <a:t>&gt; </a:t>
            </a:r>
            <a:r>
              <a:rPr lang="en-US" sz="2800" dirty="0">
                <a:latin typeface="Arial" panose="020B0604020202020204" pitchFamily="34" charset="0"/>
                <a:cs typeface="Arial" panose="020B0604020202020204" pitchFamily="34" charset="0"/>
              </a:rPr>
              <a:t>- Italic text</a:t>
            </a:r>
          </a:p>
          <a:p>
            <a:pPr marL="457200" indent="-457200">
              <a:buFont typeface="Arial" panose="020B0604020202020204" pitchFamily="34" charset="0"/>
              <a:buChar char="•"/>
            </a:pPr>
            <a:r>
              <a:rPr lang="en-US" sz="2800" b="1" dirty="0">
                <a:latin typeface="Arial" panose="020B0604020202020204" pitchFamily="34" charset="0"/>
                <a:cs typeface="Arial" panose="020B0604020202020204" pitchFamily="34" charset="0"/>
              </a:rPr>
              <a:t>&lt;</a:t>
            </a:r>
            <a:r>
              <a:rPr lang="en-US" sz="2800" b="1" dirty="0" err="1">
                <a:latin typeface="Arial" panose="020B0604020202020204" pitchFamily="34" charset="0"/>
                <a:cs typeface="Arial" panose="020B0604020202020204" pitchFamily="34" charset="0"/>
              </a:rPr>
              <a:t>em</a:t>
            </a:r>
            <a:r>
              <a:rPr lang="en-US" sz="2800" b="1" dirty="0">
                <a:latin typeface="Arial" panose="020B0604020202020204" pitchFamily="34" charset="0"/>
                <a:cs typeface="Arial" panose="020B0604020202020204" pitchFamily="34" charset="0"/>
              </a:rPr>
              <a:t>&gt; </a:t>
            </a:r>
            <a:r>
              <a:rPr lang="en-US" sz="2800" dirty="0">
                <a:latin typeface="Arial" panose="020B0604020202020204" pitchFamily="34" charset="0"/>
                <a:cs typeface="Arial" panose="020B0604020202020204" pitchFamily="34" charset="0"/>
              </a:rPr>
              <a:t>- Emphasized text</a:t>
            </a:r>
          </a:p>
          <a:p>
            <a:pPr marL="457200" indent="-457200">
              <a:buFont typeface="Arial" panose="020B0604020202020204" pitchFamily="34" charset="0"/>
              <a:buChar char="•"/>
            </a:pPr>
            <a:r>
              <a:rPr lang="en-US" sz="2800" b="1" dirty="0">
                <a:latin typeface="Arial" panose="020B0604020202020204" pitchFamily="34" charset="0"/>
                <a:cs typeface="Arial" panose="020B0604020202020204" pitchFamily="34" charset="0"/>
              </a:rPr>
              <a:t>&lt;mark&gt; </a:t>
            </a:r>
            <a:r>
              <a:rPr lang="en-US" sz="2800" dirty="0">
                <a:latin typeface="Arial" panose="020B0604020202020204" pitchFamily="34" charset="0"/>
                <a:cs typeface="Arial" panose="020B0604020202020204" pitchFamily="34" charset="0"/>
              </a:rPr>
              <a:t>- Marked text</a:t>
            </a:r>
          </a:p>
          <a:p>
            <a:pPr marL="457200" indent="-457200">
              <a:buFont typeface="Arial" panose="020B0604020202020204" pitchFamily="34" charset="0"/>
              <a:buChar char="•"/>
            </a:pPr>
            <a:r>
              <a:rPr lang="en-US" sz="2800" b="1" dirty="0">
                <a:latin typeface="Arial" panose="020B0604020202020204" pitchFamily="34" charset="0"/>
                <a:cs typeface="Arial" panose="020B0604020202020204" pitchFamily="34" charset="0"/>
              </a:rPr>
              <a:t>&lt;small&gt; </a:t>
            </a:r>
            <a:r>
              <a:rPr lang="en-US" sz="2800" dirty="0">
                <a:latin typeface="Arial" panose="020B0604020202020204" pitchFamily="34" charset="0"/>
                <a:cs typeface="Arial" panose="020B0604020202020204" pitchFamily="34" charset="0"/>
              </a:rPr>
              <a:t>- Smaller text</a:t>
            </a:r>
          </a:p>
          <a:p>
            <a:pPr marL="457200" indent="-457200">
              <a:buFont typeface="Arial" panose="020B0604020202020204" pitchFamily="34" charset="0"/>
              <a:buChar char="•"/>
            </a:pPr>
            <a:r>
              <a:rPr lang="en-US" sz="2800" b="1" dirty="0">
                <a:latin typeface="Arial" panose="020B0604020202020204" pitchFamily="34" charset="0"/>
                <a:cs typeface="Arial" panose="020B0604020202020204" pitchFamily="34" charset="0"/>
              </a:rPr>
              <a:t>&lt;del&gt; </a:t>
            </a:r>
            <a:r>
              <a:rPr lang="en-US" sz="2800" dirty="0">
                <a:latin typeface="Arial" panose="020B0604020202020204" pitchFamily="34" charset="0"/>
                <a:cs typeface="Arial" panose="020B0604020202020204" pitchFamily="34" charset="0"/>
              </a:rPr>
              <a:t>- Deleted text</a:t>
            </a:r>
          </a:p>
          <a:p>
            <a:pPr marL="457200" indent="-457200">
              <a:buFont typeface="Arial" panose="020B0604020202020204" pitchFamily="34" charset="0"/>
              <a:buChar char="•"/>
            </a:pPr>
            <a:r>
              <a:rPr lang="en-US" sz="2800" b="1" dirty="0">
                <a:latin typeface="Arial" panose="020B0604020202020204" pitchFamily="34" charset="0"/>
                <a:cs typeface="Arial" panose="020B0604020202020204" pitchFamily="34" charset="0"/>
              </a:rPr>
              <a:t>&lt;ins&gt; </a:t>
            </a:r>
            <a:r>
              <a:rPr lang="en-US" sz="2800" dirty="0">
                <a:latin typeface="Arial" panose="020B0604020202020204" pitchFamily="34" charset="0"/>
                <a:cs typeface="Arial" panose="020B0604020202020204" pitchFamily="34" charset="0"/>
              </a:rPr>
              <a:t>- Inserted text</a:t>
            </a:r>
          </a:p>
          <a:p>
            <a:pPr marL="457200" indent="-457200">
              <a:buFont typeface="Arial" panose="020B0604020202020204" pitchFamily="34" charset="0"/>
              <a:buChar char="•"/>
            </a:pPr>
            <a:r>
              <a:rPr lang="en-US" sz="2800" b="1" dirty="0">
                <a:latin typeface="Arial" panose="020B0604020202020204" pitchFamily="34" charset="0"/>
                <a:cs typeface="Arial" panose="020B0604020202020204" pitchFamily="34" charset="0"/>
              </a:rPr>
              <a:t>&lt;sub&gt; </a:t>
            </a:r>
            <a:r>
              <a:rPr lang="en-US" sz="2800" dirty="0">
                <a:latin typeface="Arial" panose="020B0604020202020204" pitchFamily="34" charset="0"/>
                <a:cs typeface="Arial" panose="020B0604020202020204" pitchFamily="34" charset="0"/>
              </a:rPr>
              <a:t>- Subscript text</a:t>
            </a:r>
          </a:p>
          <a:p>
            <a:pPr marL="457200" indent="-457200">
              <a:buFont typeface="Arial" panose="020B0604020202020204" pitchFamily="34" charset="0"/>
              <a:buChar char="•"/>
            </a:pPr>
            <a:r>
              <a:rPr lang="en-US" sz="2800" b="1" dirty="0">
                <a:latin typeface="Arial" panose="020B0604020202020204" pitchFamily="34" charset="0"/>
                <a:cs typeface="Arial" panose="020B0604020202020204" pitchFamily="34" charset="0"/>
              </a:rPr>
              <a:t>&lt;sup&gt; </a:t>
            </a:r>
            <a:r>
              <a:rPr lang="en-US" sz="2800" dirty="0">
                <a:latin typeface="Arial" panose="020B0604020202020204" pitchFamily="34" charset="0"/>
                <a:cs typeface="Arial" panose="020B0604020202020204" pitchFamily="34" charset="0"/>
              </a:rPr>
              <a:t>- Superscript text</a:t>
            </a:r>
            <a:endParaRPr lang="en-US" sz="2800" b="1" i="0" dirty="0">
              <a:solidFill>
                <a:srgbClr val="000000"/>
              </a:solidFill>
              <a:effectLst/>
              <a:latin typeface="Arial" panose="020B0604020202020204" pitchFamily="34" charset="0"/>
              <a:cs typeface="Arial" panose="020B0604020202020204" pitchFamily="34" charset="0"/>
            </a:endParaRPr>
          </a:p>
          <a:p>
            <a:pPr marL="0" indent="0">
              <a:spcAft>
                <a:spcPts val="600"/>
              </a:spcAft>
              <a:buNone/>
            </a:pPr>
            <a:r>
              <a:rPr lang="en-US" sz="2800" b="1" i="0" dirty="0">
                <a:solidFill>
                  <a:srgbClr val="000000"/>
                </a:solidFill>
                <a:effectLst/>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898777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B9675-FD75-1810-8335-FC4E93396321}"/>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376EC782-2976-BCC1-34D8-8A74FC3810E7}"/>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FA2C9D54-22F6-7069-ED1B-101909EFA842}"/>
              </a:ext>
            </a:extLst>
          </p:cNvPr>
          <p:cNvSpPr>
            <a:spLocks noGrp="1"/>
          </p:cNvSpPr>
          <p:nvPr>
            <p:ph type="title"/>
          </p:nvPr>
        </p:nvSpPr>
        <p:spPr>
          <a:xfrm>
            <a:off x="604434" y="2481189"/>
            <a:ext cx="10983132" cy="1895622"/>
          </a:xfrm>
        </p:spPr>
        <p:txBody>
          <a:bodyPr>
            <a:normAutofit/>
          </a:bodyPr>
          <a:lstStyle/>
          <a:p>
            <a:pPr algn="ctr"/>
            <a:r>
              <a:rPr lang="en-US" sz="6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pitchFamily="34" charset="0"/>
              </a:rPr>
              <a:t>STYLES</a:t>
            </a:r>
          </a:p>
        </p:txBody>
      </p:sp>
    </p:spTree>
    <p:extLst>
      <p:ext uri="{BB962C8B-B14F-4D97-AF65-F5344CB8AC3E}">
        <p14:creationId xmlns:p14="http://schemas.microsoft.com/office/powerpoint/2010/main" val="1869152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4EDC3-5B08-2F5D-7F82-533A1D34E210}"/>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3AD99D5F-B899-19BC-4708-F92F838B8E7F}"/>
              </a:ext>
            </a:extLst>
          </p:cNvPr>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a16="http://schemas.microsoft.com/office/drawing/2014/main" id="{732D5119-7A99-8BA8-01C1-589669B0BD4E}"/>
              </a:ext>
            </a:extLst>
          </p:cNvPr>
          <p:cNvSpPr txBox="1"/>
          <p:nvPr/>
        </p:nvSpPr>
        <p:spPr>
          <a:xfrm>
            <a:off x="5641144" y="2919046"/>
            <a:ext cx="914400" cy="914400"/>
          </a:xfrm>
          <a:prstGeom prst="rect">
            <a:avLst/>
          </a:prstGeom>
        </p:spPr>
        <p:txBody>
          <a:bodyPr vert="horz" wrap="square" lIns="91440" tIns="45720" rIns="91440" bIns="45720" rtlCol="0">
            <a:noAutofit/>
          </a:bodyPr>
          <a:lstStyle/>
          <a:p>
            <a:pPr marL="0" indent="0" algn="l">
              <a:lnSpc>
                <a:spcPts val="1800"/>
              </a:lnSpc>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136AC26F-B688-2C87-950B-F57F2EBF94F9}"/>
              </a:ext>
            </a:extLst>
          </p:cNvPr>
          <p:cNvSpPr txBox="1"/>
          <p:nvPr/>
        </p:nvSpPr>
        <p:spPr>
          <a:xfrm>
            <a:off x="698695" y="812409"/>
            <a:ext cx="11479237" cy="5644662"/>
          </a:xfrm>
          <a:prstGeom prst="rect">
            <a:avLst/>
          </a:prstGeom>
        </p:spPr>
        <p:txBody>
          <a:bodyPr vert="horz" wrap="square" lIns="91440" tIns="45720" rIns="91440" bIns="45720" rtlCol="0">
            <a:noAutofit/>
          </a:bodyPr>
          <a:lstStyle/>
          <a:p>
            <a:r>
              <a:rPr lang="en-US" sz="3200" b="1" dirty="0">
                <a:latin typeface="Arial" panose="020B0604020202020204" pitchFamily="34" charset="0"/>
                <a:cs typeface="Arial" panose="020B0604020202020204" pitchFamily="34" charset="0"/>
              </a:rPr>
              <a:t>HTML style attribute</a:t>
            </a:r>
          </a:p>
          <a:p>
            <a:endParaRPr lang="en-US" sz="3200" b="1" dirty="0">
              <a:latin typeface="Arial" panose="020B0604020202020204" pitchFamily="34" charset="0"/>
              <a:cs typeface="Arial" panose="020B0604020202020204" pitchFamily="34" charset="0"/>
            </a:endParaRPr>
          </a:p>
          <a:p>
            <a:r>
              <a:rPr lang="en-US" sz="2800" dirty="0">
                <a:latin typeface="Arial" panose="020B0604020202020204" pitchFamily="34" charset="0"/>
                <a:cs typeface="Arial" panose="020B0604020202020204" pitchFamily="34" charset="0"/>
              </a:rPr>
              <a:t> - is used to add styles to an element, such as color, font, size, and more.</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HTML style attribute has the following syntax :</a:t>
            </a:r>
          </a:p>
          <a:p>
            <a:r>
              <a:rPr lang="en-US" sz="2800" dirty="0">
                <a:solidFill>
                  <a:srgbClr val="0000CD"/>
                </a:solidFill>
                <a:latin typeface="Arial" panose="020B0604020202020204" pitchFamily="34" charset="0"/>
                <a:cs typeface="Arial" panose="020B0604020202020204" pitchFamily="34" charset="0"/>
              </a:rPr>
              <a:t>     </a:t>
            </a:r>
            <a:r>
              <a:rPr lang="en-US" sz="2800" b="0" i="0" dirty="0">
                <a:solidFill>
                  <a:srgbClr val="0000CD"/>
                </a:solidFill>
                <a:effectLst/>
                <a:latin typeface="Arial" panose="020B0604020202020204" pitchFamily="34" charset="0"/>
                <a:cs typeface="Arial" panose="020B0604020202020204" pitchFamily="34" charset="0"/>
              </a:rPr>
              <a:t>&lt;</a:t>
            </a:r>
            <a:r>
              <a:rPr lang="en-US" sz="2800" b="0" i="1" dirty="0" err="1">
                <a:solidFill>
                  <a:srgbClr val="A52A2A"/>
                </a:solidFill>
                <a:effectLst/>
                <a:latin typeface="Arial" panose="020B0604020202020204" pitchFamily="34" charset="0"/>
                <a:cs typeface="Arial" panose="020B0604020202020204" pitchFamily="34" charset="0"/>
              </a:rPr>
              <a:t>tagname</a:t>
            </a:r>
            <a:r>
              <a:rPr lang="en-US" sz="2800" b="0" i="0" dirty="0">
                <a:solidFill>
                  <a:srgbClr val="FF0000"/>
                </a:solidFill>
                <a:effectLst/>
                <a:latin typeface="Arial" panose="020B0604020202020204" pitchFamily="34" charset="0"/>
                <a:cs typeface="Arial" panose="020B0604020202020204" pitchFamily="34" charset="0"/>
              </a:rPr>
              <a:t> style</a:t>
            </a:r>
            <a:r>
              <a:rPr lang="en-US" sz="2800" b="0" i="0" dirty="0">
                <a:solidFill>
                  <a:srgbClr val="0000CD"/>
                </a:solidFill>
                <a:effectLst/>
                <a:latin typeface="Arial" panose="020B0604020202020204" pitchFamily="34" charset="0"/>
                <a:cs typeface="Arial" panose="020B0604020202020204" pitchFamily="34" charset="0"/>
              </a:rPr>
              <a:t>="</a:t>
            </a:r>
            <a:r>
              <a:rPr lang="en-US" sz="2800" b="0" i="1" dirty="0" err="1">
                <a:solidFill>
                  <a:srgbClr val="0000CD"/>
                </a:solidFill>
                <a:effectLst/>
                <a:latin typeface="Arial" panose="020B0604020202020204" pitchFamily="34" charset="0"/>
                <a:cs typeface="Arial" panose="020B0604020202020204" pitchFamily="34" charset="0"/>
              </a:rPr>
              <a:t>property</a:t>
            </a:r>
            <a:r>
              <a:rPr lang="en-US" sz="2800" b="0" i="0" dirty="0" err="1">
                <a:solidFill>
                  <a:srgbClr val="0000CD"/>
                </a:solidFill>
                <a:effectLst/>
                <a:latin typeface="Arial" panose="020B0604020202020204" pitchFamily="34" charset="0"/>
                <a:cs typeface="Arial" panose="020B0604020202020204" pitchFamily="34" charset="0"/>
              </a:rPr>
              <a:t>:</a:t>
            </a:r>
            <a:r>
              <a:rPr lang="en-US" sz="2800" b="0" i="1" dirty="0" err="1">
                <a:solidFill>
                  <a:srgbClr val="0000CD"/>
                </a:solidFill>
                <a:effectLst/>
                <a:latin typeface="Arial" panose="020B0604020202020204" pitchFamily="34" charset="0"/>
                <a:cs typeface="Arial" panose="020B0604020202020204" pitchFamily="34" charset="0"/>
              </a:rPr>
              <a:t>value</a:t>
            </a:r>
            <a:r>
              <a:rPr lang="en-US" sz="2800" b="0" i="1" dirty="0">
                <a:solidFill>
                  <a:srgbClr val="0000CD"/>
                </a:solidFill>
                <a:effectLst/>
                <a:latin typeface="Arial" panose="020B0604020202020204" pitchFamily="34" charset="0"/>
                <a:cs typeface="Arial" panose="020B0604020202020204" pitchFamily="34" charset="0"/>
              </a:rPr>
              <a:t>;</a:t>
            </a:r>
            <a:r>
              <a:rPr lang="en-US" sz="2800" b="0" i="0" dirty="0">
                <a:solidFill>
                  <a:srgbClr val="0000CD"/>
                </a:solidFill>
                <a:effectLst/>
                <a:latin typeface="Arial" panose="020B0604020202020204" pitchFamily="34" charset="0"/>
                <a:cs typeface="Arial" panose="020B0604020202020204" pitchFamily="34" charset="0"/>
              </a:rPr>
              <a:t>"&gt;</a:t>
            </a:r>
          </a:p>
          <a:p>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b="0" i="0" dirty="0">
                <a:solidFill>
                  <a:srgbClr val="000000"/>
                </a:solidFill>
                <a:effectLst/>
                <a:latin typeface="Arial" panose="020B0604020202020204" pitchFamily="34" charset="0"/>
                <a:cs typeface="Arial" panose="020B0604020202020204" pitchFamily="34" charset="0"/>
              </a:rPr>
              <a:t>The </a:t>
            </a:r>
            <a:r>
              <a:rPr lang="en-US" sz="2800" b="1" i="1" dirty="0">
                <a:solidFill>
                  <a:srgbClr val="000000"/>
                </a:solidFill>
                <a:effectLst/>
                <a:latin typeface="Arial" panose="020B0604020202020204" pitchFamily="34" charset="0"/>
                <a:cs typeface="Arial" panose="020B0604020202020204" pitchFamily="34" charset="0"/>
              </a:rPr>
              <a:t>property</a:t>
            </a:r>
            <a:r>
              <a:rPr lang="en-US" sz="2800" b="0" i="0" dirty="0">
                <a:solidFill>
                  <a:srgbClr val="000000"/>
                </a:solidFill>
                <a:effectLst/>
                <a:latin typeface="Arial" panose="020B0604020202020204" pitchFamily="34" charset="0"/>
                <a:cs typeface="Arial" panose="020B0604020202020204" pitchFamily="34" charset="0"/>
              </a:rPr>
              <a:t> is a CSS property. The </a:t>
            </a:r>
            <a:r>
              <a:rPr lang="en-US" sz="2800" b="1" i="1" dirty="0">
                <a:solidFill>
                  <a:srgbClr val="000000"/>
                </a:solidFill>
                <a:effectLst/>
                <a:latin typeface="Arial" panose="020B0604020202020204" pitchFamily="34" charset="0"/>
                <a:cs typeface="Arial" panose="020B0604020202020204" pitchFamily="34" charset="0"/>
              </a:rPr>
              <a:t>value</a:t>
            </a:r>
            <a:r>
              <a:rPr lang="en-US" sz="2800" b="0" i="0" dirty="0">
                <a:solidFill>
                  <a:srgbClr val="000000"/>
                </a:solidFill>
                <a:effectLst/>
                <a:latin typeface="Arial" panose="020B0604020202020204" pitchFamily="34" charset="0"/>
                <a:cs typeface="Arial" panose="020B0604020202020204" pitchFamily="34" charset="0"/>
              </a:rPr>
              <a:t> is a CSS value.</a:t>
            </a:r>
            <a:endParaRPr lang="en-US" sz="2800" b="1" i="0" dirty="0">
              <a:solidFill>
                <a:srgbClr val="000000"/>
              </a:solidFill>
              <a:effectLst/>
              <a:latin typeface="Arial" panose="020B0604020202020204" pitchFamily="34" charset="0"/>
              <a:cs typeface="Arial" panose="020B0604020202020204" pitchFamily="34" charset="0"/>
            </a:endParaRPr>
          </a:p>
          <a:p>
            <a:pPr marL="0" indent="0">
              <a:spcAft>
                <a:spcPts val="600"/>
              </a:spcAft>
              <a:buNone/>
            </a:pPr>
            <a:endParaRPr lang="en-US" sz="2800" i="0" dirty="0">
              <a:solidFill>
                <a:srgbClr val="000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07329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5085D-0E10-A4E8-7D8B-750527D6083D}"/>
            </a:ext>
          </a:extLst>
        </p:cNvPr>
        <p:cNvGrpSpPr/>
        <p:nvPr/>
      </p:nvGrpSpPr>
      <p:grpSpPr>
        <a:xfrm>
          <a:off x="0" y="0"/>
          <a:ext cx="0" cy="0"/>
          <a:chOff x="0" y="0"/>
          <a:chExt cx="0" cy="0"/>
        </a:xfrm>
      </p:grpSpPr>
      <p:pic>
        <p:nvPicPr>
          <p:cNvPr id="34" name="Picture 33">
            <a:extLst>
              <a:ext uri="{FF2B5EF4-FFF2-40B4-BE49-F238E27FC236}">
                <a16:creationId xmlns:a16="http://schemas.microsoft.com/office/drawing/2014/main" id="{F2618F5C-2ACA-2B97-F461-9089D1E55FEF}"/>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C7697DB-A405-98F3-6D95-9A80424A83EA}"/>
              </a:ext>
            </a:extLst>
          </p:cNvPr>
          <p:cNvSpPr>
            <a:spLocks noGrp="1"/>
          </p:cNvSpPr>
          <p:nvPr>
            <p:ph type="title"/>
          </p:nvPr>
        </p:nvSpPr>
        <p:spPr>
          <a:xfrm>
            <a:off x="604434" y="2481189"/>
            <a:ext cx="10983132" cy="1895622"/>
          </a:xfrm>
        </p:spPr>
        <p:txBody>
          <a:bodyPr>
            <a:normAutofit/>
          </a:bodyPr>
          <a:lstStyle/>
          <a:p>
            <a:pPr algn="ctr"/>
            <a:r>
              <a:rPr lang="en-US" sz="60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rial Black" panose="020B0A04020102020204" pitchFamily="34" charset="0"/>
              </a:rPr>
              <a:t>LINKS</a:t>
            </a:r>
          </a:p>
        </p:txBody>
      </p:sp>
    </p:spTree>
    <p:extLst>
      <p:ext uri="{BB962C8B-B14F-4D97-AF65-F5344CB8AC3E}">
        <p14:creationId xmlns:p14="http://schemas.microsoft.com/office/powerpoint/2010/main" val="2047454920"/>
      </p:ext>
    </p:extLst>
  </p:cSld>
  <p:clrMapOvr>
    <a:masterClrMapping/>
  </p:clrMapOvr>
</p:sld>
</file>

<file path=ppt/theme/theme1.xml><?xml version="1.0" encoding="utf-8"?>
<a:theme xmlns:a="http://schemas.openxmlformats.org/drawingml/2006/main" name="Get Started with 3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marL="0" indent="0" algn="l">
          <a:lnSpc>
            <a:spcPts val="1800"/>
          </a:lnSpc>
          <a:spcAft>
            <a:spcPts val="600"/>
          </a:spcAft>
          <a:buNone/>
          <a:defRPr sz="1200" dirty="0" smtClean="0">
            <a:solidFill>
              <a:prstClr val="black">
                <a:lumMod val="75000"/>
                <a:lumOff val="25000"/>
              </a:prstClr>
            </a:solidFill>
            <a:latin typeface="Segoe UI" panose="020B0502040204020203" pitchFamily="34" charset="0"/>
            <a:cs typeface="Segoe UI" panose="020B0502040204020203" pitchFamily="34" charset="0"/>
          </a:defRPr>
        </a:defPPr>
      </a:lstStyle>
    </a:txDef>
  </a:objectDefaults>
  <a:extraClrSchemeLst/>
  <a:extLst>
    <a:ext uri="{05A4C25C-085E-4340-85A3-A5531E510DB2}">
      <thm15:themeFamily xmlns:thm15="http://schemas.microsoft.com/office/thememl/2012/main" name="tf16411177_win32_fixed.potx" id="{2BE36628-40A7-4124-9B03-283680FDB08B}" vid="{1F788C18-5B90-4886-BC26-C8416480C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{C003EE6F-2199-4122-A8D5-402C8ACDAD37}tf16411177_win32</Template>
  <TotalTime>371</TotalTime>
  <Words>3149</Words>
  <Application>Microsoft Office PowerPoint</Application>
  <PresentationFormat>Widescreen</PresentationFormat>
  <Paragraphs>389</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Arial Black</vt:lpstr>
      <vt:lpstr>Calibri</vt:lpstr>
      <vt:lpstr>Segoe UI</vt:lpstr>
      <vt:lpstr>Segoe UI Light</vt:lpstr>
      <vt:lpstr>Get Started with 3D</vt:lpstr>
      <vt:lpstr>SEMANTIC TAGS</vt:lpstr>
      <vt:lpstr>PowerPoint Presentation</vt:lpstr>
      <vt:lpstr>PowerPoint Presentation</vt:lpstr>
      <vt:lpstr>PowerPoint Presentation</vt:lpstr>
      <vt:lpstr>TEXT FORMATTING</vt:lpstr>
      <vt:lpstr>PowerPoint Presentation</vt:lpstr>
      <vt:lpstr>STYLES</vt:lpstr>
      <vt:lpstr>PowerPoint Presentation</vt:lpstr>
      <vt:lpstr>LINKS</vt:lpstr>
      <vt:lpstr>PowerPoint Presentation</vt:lpstr>
      <vt:lpstr>PowerPoint Presentation</vt:lpstr>
      <vt:lpstr>PowerPoint Presentation</vt:lpstr>
      <vt:lpstr>LISTS</vt:lpstr>
      <vt:lpstr>PowerPoint Presentation</vt:lpstr>
      <vt:lpstr>PowerPoint Presentation</vt:lpstr>
      <vt:lpstr>PowerPoint Presentation</vt:lpstr>
      <vt:lpstr>PowerPoint Presentation</vt:lpstr>
      <vt:lpstr>PowerPoint Presentation</vt:lpstr>
      <vt:lpstr>IMAGES</vt:lpstr>
      <vt:lpstr>PowerPoint Presentation</vt:lpstr>
      <vt:lpstr>PowerPoint Presentation</vt:lpstr>
      <vt:lpstr>PowerPoint Presentation</vt:lpstr>
      <vt:lpstr>PowerPoint Presentation</vt:lpstr>
      <vt:lpstr>PowerPoint Presentation</vt:lpstr>
      <vt:lpstr>TABLES</vt:lpstr>
      <vt:lpstr>PowerPoint Presentation</vt:lpstr>
      <vt:lpstr>PowerPoint Presentation</vt:lpstr>
      <vt:lpstr>PowerPoint Presentation</vt:lpstr>
      <vt:lpstr>FORMS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FRAMES</vt:lpstr>
      <vt:lpstr>PowerPoint Presentation</vt:lpstr>
      <vt:lpstr>COLORS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Sonny Boy Ellema Jr.</dc:creator>
  <cp:lastModifiedBy>Sonny Boy Ellema Jr.</cp:lastModifiedBy>
  <cp:revision>15</cp:revision>
  <dcterms:created xsi:type="dcterms:W3CDTF">2024-10-13T09:32:58Z</dcterms:created>
  <dcterms:modified xsi:type="dcterms:W3CDTF">2024-10-13T15:44:44Z</dcterms:modified>
</cp:coreProperties>
</file>