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4" r:id="rId4"/>
  </p:sldMasterIdLst>
  <p:notesMasterIdLst>
    <p:notesMasterId r:id="rId14"/>
  </p:notesMasterIdLst>
  <p:handoutMasterIdLst>
    <p:handoutMasterId r:id="rId15"/>
  </p:handoutMasterIdLst>
  <p:sldIdLst>
    <p:sldId id="256" r:id="rId5"/>
    <p:sldId id="283" r:id="rId6"/>
    <p:sldId id="279" r:id="rId7"/>
    <p:sldId id="277" r:id="rId8"/>
    <p:sldId id="278" r:id="rId9"/>
    <p:sldId id="280" r:id="rId10"/>
    <p:sldId id="281" r:id="rId11"/>
    <p:sldId id="282"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47" autoAdjust="0"/>
    <p:restoredTop sz="95033" autoAdjust="0"/>
  </p:normalViewPr>
  <p:slideViewPr>
    <p:cSldViewPr snapToGrid="0" snapToObjects="1">
      <p:cViewPr>
        <p:scale>
          <a:sx n="75" d="100"/>
          <a:sy n="75" d="100"/>
        </p:scale>
        <p:origin x="708" y="-90"/>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10/12/2024</a:t>
            </a:fld>
            <a:endParaRPr lang="en-US" dirty="0"/>
          </a:p>
        </p:txBody>
      </p:sp>
      <p:sp>
        <p:nvSpPr>
          <p:cNvPr id="4" name="Footer Placeholder 3">
            <a:extLst>
              <a:ext uri="{FF2B5EF4-FFF2-40B4-BE49-F238E27FC236}">
                <a16:creationId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10/12/2024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10/12/2024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10/12/2024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10/12/2024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10/12/2024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10/12/2024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10/12/2024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10/12/2024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www.w3schools.com/tags/tag_applet.asp" TargetMode="External"/><Relationship Id="rId13" Type="http://schemas.openxmlformats.org/officeDocument/2006/relationships/hyperlink" Target="https://www.w3schools.com/tags/tag_aside.asp" TargetMode="External"/><Relationship Id="rId3" Type="http://schemas.openxmlformats.org/officeDocument/2006/relationships/hyperlink" Target="https://www.w3schools.com/tags/tag_doctype.asp" TargetMode="External"/><Relationship Id="rId7" Type="http://schemas.openxmlformats.org/officeDocument/2006/relationships/hyperlink" Target="https://www.w3schools.com/tags/tag_address.asp" TargetMode="External"/><Relationship Id="rId12" Type="http://schemas.openxmlformats.org/officeDocument/2006/relationships/hyperlink" Target="https://www.w3schools.com/tags/tag_article.asp" TargetMode="External"/><Relationship Id="rId2" Type="http://schemas.openxmlformats.org/officeDocument/2006/relationships/hyperlink" Target="https://www.w3schools.com/tags/tag_comment.asp" TargetMode="External"/><Relationship Id="rId1" Type="http://schemas.openxmlformats.org/officeDocument/2006/relationships/slideLayout" Target="../slideLayouts/slideLayout6.xml"/><Relationship Id="rId6" Type="http://schemas.openxmlformats.org/officeDocument/2006/relationships/hyperlink" Target="https://www.w3schools.com/tags/tag_acronym.asp" TargetMode="External"/><Relationship Id="rId11" Type="http://schemas.openxmlformats.org/officeDocument/2006/relationships/hyperlink" Target="https://www.w3schools.com/tags/tag_area.asp" TargetMode="External"/><Relationship Id="rId5" Type="http://schemas.openxmlformats.org/officeDocument/2006/relationships/hyperlink" Target="https://www.w3schools.com/tags/tag_abbr.asp" TargetMode="External"/><Relationship Id="rId10" Type="http://schemas.openxmlformats.org/officeDocument/2006/relationships/hyperlink" Target="https://www.w3schools.com/tags/tag_object.asp" TargetMode="External"/><Relationship Id="rId4" Type="http://schemas.openxmlformats.org/officeDocument/2006/relationships/hyperlink" Target="https://www.w3schools.com/tags/tag_a.asp" TargetMode="External"/><Relationship Id="rId9" Type="http://schemas.openxmlformats.org/officeDocument/2006/relationships/hyperlink" Target="https://www.w3schools.com/tags/tag_embed.asp" TargetMode="External"/><Relationship Id="rId14" Type="http://schemas.openxmlformats.org/officeDocument/2006/relationships/hyperlink" Target="https://www.w3schools.com/tags/tag_audio.asp"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www.w3schools.com/tags/tag_blockquote.asp" TargetMode="External"/><Relationship Id="rId13" Type="http://schemas.openxmlformats.org/officeDocument/2006/relationships/hyperlink" Target="https://www.w3schools.com/tags/tag_caption.asp" TargetMode="External"/><Relationship Id="rId3" Type="http://schemas.openxmlformats.org/officeDocument/2006/relationships/hyperlink" Target="https://www.w3schools.com/tags/tag_base.asp" TargetMode="External"/><Relationship Id="rId7" Type="http://schemas.openxmlformats.org/officeDocument/2006/relationships/hyperlink" Target="https://www.w3schools.com/tags/tag_big.asp" TargetMode="External"/><Relationship Id="rId12" Type="http://schemas.openxmlformats.org/officeDocument/2006/relationships/hyperlink" Target="https://www.w3schools.com/tags/tag_canvas.asp" TargetMode="External"/><Relationship Id="rId2" Type="http://schemas.openxmlformats.org/officeDocument/2006/relationships/hyperlink" Target="https://www.w3schools.com/tags/tag_b.asp" TargetMode="External"/><Relationship Id="rId1" Type="http://schemas.openxmlformats.org/officeDocument/2006/relationships/slideLayout" Target="../slideLayouts/slideLayout2.xml"/><Relationship Id="rId6" Type="http://schemas.openxmlformats.org/officeDocument/2006/relationships/hyperlink" Target="https://www.w3schools.com/tags/tag_bdo.asp" TargetMode="External"/><Relationship Id="rId11" Type="http://schemas.openxmlformats.org/officeDocument/2006/relationships/hyperlink" Target="https://www.w3schools.com/tags/tag_button.asp" TargetMode="External"/><Relationship Id="rId5" Type="http://schemas.openxmlformats.org/officeDocument/2006/relationships/hyperlink" Target="https://www.w3schools.com/tags/tag_bdi.asp" TargetMode="External"/><Relationship Id="rId10" Type="http://schemas.openxmlformats.org/officeDocument/2006/relationships/hyperlink" Target="https://www.w3schools.com/tags/tag_br.asp" TargetMode="External"/><Relationship Id="rId4" Type="http://schemas.openxmlformats.org/officeDocument/2006/relationships/hyperlink" Target="https://www.w3schools.com/tags/tag_basefont.asp" TargetMode="External"/><Relationship Id="rId9" Type="http://schemas.openxmlformats.org/officeDocument/2006/relationships/hyperlink" Target="https://www.w3schools.com/tags/tag_body.asp"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
            <a:ext cx="12191980" cy="6858001"/>
          </a:xfrm>
          <a:prstGeom prst="rect">
            <a:avLst/>
          </a:prstGeom>
        </p:spPr>
      </p:pic>
      <p:sp>
        <p:nvSpPr>
          <p:cNvPr id="2" name="Title 1">
            <a:extLst>
              <a:ext uri="{FF2B5EF4-FFF2-40B4-BE49-F238E27FC236}">
                <a16:creationId xmlns:a16="http://schemas.microsoft.com/office/drawing/2014/main" id="{340C7600-5BA8-4A54-887F-74AF87750A31}"/>
              </a:ext>
            </a:extLst>
          </p:cNvPr>
          <p:cNvSpPr>
            <a:spLocks noGrp="1"/>
          </p:cNvSpPr>
          <p:nvPr>
            <p:ph type="ctrTitle"/>
          </p:nvPr>
        </p:nvSpPr>
        <p:spPr>
          <a:xfrm>
            <a:off x="1058779" y="2176100"/>
            <a:ext cx="10651957" cy="2505797"/>
          </a:xfrm>
        </p:spPr>
        <p:txBody>
          <a:bodyPr>
            <a:normAutofit/>
          </a:bodyPr>
          <a:lstStyle/>
          <a:p>
            <a:pPr algn="ctr"/>
            <a:r>
              <a:rPr lang="en-US" sz="4400" b="1" dirty="0">
                <a:latin typeface="Bodoni MT Black" panose="02070A03080606020203" pitchFamily="18" charset="0"/>
              </a:rPr>
              <a:t>INTRODUCTION IN </a:t>
            </a:r>
            <a:br>
              <a:rPr lang="en-US" sz="4400" b="1" dirty="0">
                <a:latin typeface="Bodoni MT Black" panose="02070A03080606020203" pitchFamily="18" charset="0"/>
              </a:rPr>
            </a:br>
            <a:r>
              <a:rPr lang="en-US" sz="4400" b="1" dirty="0">
                <a:latin typeface="Bodoni MT Black" panose="02070A03080606020203" pitchFamily="18" charset="0"/>
              </a:rPr>
              <a:t>HTML TAGs, elements &amp; attributes</a:t>
            </a:r>
          </a:p>
        </p:txBody>
      </p:sp>
      <p:sp>
        <p:nvSpPr>
          <p:cNvPr id="3" name="Subtitle 2">
            <a:extLst>
              <a:ext uri="{FF2B5EF4-FFF2-40B4-BE49-F238E27FC236}">
                <a16:creationId xmlns:a16="http://schemas.microsoft.com/office/drawing/2014/main" id="{AE584786-6548-4BB4-95FD-977AD1F362C6}"/>
              </a:ext>
            </a:extLst>
          </p:cNvPr>
          <p:cNvSpPr>
            <a:spLocks noGrp="1"/>
          </p:cNvSpPr>
          <p:nvPr>
            <p:ph type="subTitle" idx="1"/>
          </p:nvPr>
        </p:nvSpPr>
        <p:spPr>
          <a:xfrm>
            <a:off x="4994254" y="6243609"/>
            <a:ext cx="7197726" cy="494076"/>
          </a:xfrm>
        </p:spPr>
        <p:txBody>
          <a:bodyPr>
            <a:normAutofit/>
          </a:bodyPr>
          <a:lstStyle/>
          <a:p>
            <a:r>
              <a:rPr lang="en-US" dirty="0">
                <a:solidFill>
                  <a:schemeClr val="accent1">
                    <a:lumMod val="40000"/>
                    <a:lumOff val="60000"/>
                  </a:schemeClr>
                </a:solidFill>
              </a:rPr>
              <a:t>Instructor: sonny boy r. Ellema, jr.</a:t>
            </a: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B9C0D-040A-4F5E-12E7-097321F91CB7}"/>
              </a:ext>
            </a:extLst>
          </p:cNvPr>
          <p:cNvSpPr>
            <a:spLocks noGrp="1"/>
          </p:cNvSpPr>
          <p:nvPr>
            <p:ph type="title"/>
          </p:nvPr>
        </p:nvSpPr>
        <p:spPr>
          <a:xfrm>
            <a:off x="304801" y="387351"/>
            <a:ext cx="10131425" cy="876300"/>
          </a:xfrm>
        </p:spPr>
        <p:txBody>
          <a:bodyPr/>
          <a:lstStyle/>
          <a:p>
            <a:pPr marL="571500" indent="-571500">
              <a:buFont typeface="Wingdings" panose="05000000000000000000" pitchFamily="2" charset="2"/>
              <a:buChar char="Ø"/>
            </a:pPr>
            <a:r>
              <a:rPr lang="en-US" dirty="0" err="1">
                <a:solidFill>
                  <a:srgbClr val="FFFF00"/>
                </a:solidFill>
                <a:latin typeface="Times New Roman" panose="02020603050405020304" pitchFamily="18" charset="0"/>
                <a:cs typeface="Times New Roman" panose="02020603050405020304" pitchFamily="18" charset="0"/>
              </a:rPr>
              <a:t>HtMl</a:t>
            </a:r>
            <a:r>
              <a:rPr lang="en-US" dirty="0">
                <a:solidFill>
                  <a:srgbClr val="FFFF00"/>
                </a:solidFill>
                <a:latin typeface="Times New Roman" panose="02020603050405020304" pitchFamily="18" charset="0"/>
                <a:cs typeface="Times New Roman" panose="02020603050405020304" pitchFamily="18" charset="0"/>
              </a:rPr>
              <a:t> </a:t>
            </a:r>
            <a:r>
              <a:rPr lang="en-US" dirty="0" err="1">
                <a:solidFill>
                  <a:srgbClr val="FFFF00"/>
                </a:solidFill>
                <a:latin typeface="Times New Roman" panose="02020603050405020304" pitchFamily="18" charset="0"/>
                <a:cs typeface="Times New Roman" panose="02020603050405020304" pitchFamily="18" charset="0"/>
              </a:rPr>
              <a:t>tAGS</a:t>
            </a:r>
            <a:endParaRPr lang="en-US" dirty="0"/>
          </a:p>
        </p:txBody>
      </p:sp>
      <p:sp>
        <p:nvSpPr>
          <p:cNvPr id="3" name="Content Placeholder 2">
            <a:extLst>
              <a:ext uri="{FF2B5EF4-FFF2-40B4-BE49-F238E27FC236}">
                <a16:creationId xmlns:a16="http://schemas.microsoft.com/office/drawing/2014/main" id="{436B9691-34C3-9693-539E-69B614320F07}"/>
              </a:ext>
            </a:extLst>
          </p:cNvPr>
          <p:cNvSpPr>
            <a:spLocks noGrp="1"/>
          </p:cNvSpPr>
          <p:nvPr>
            <p:ph idx="1"/>
          </p:nvPr>
        </p:nvSpPr>
        <p:spPr>
          <a:xfrm>
            <a:off x="495301" y="1424518"/>
            <a:ext cx="10131425" cy="3649133"/>
          </a:xfrm>
        </p:spPr>
        <p:txBody>
          <a:bodyPr>
            <a:normAutofit/>
          </a:bodyPr>
          <a:lstStyle/>
          <a:p>
            <a:r>
              <a:rPr lang="en-US" sz="2000" b="0" i="0" dirty="0">
                <a:solidFill>
                  <a:schemeClr val="bg1"/>
                </a:solidFill>
                <a:effectLst/>
                <a:latin typeface="Verdana" panose="020B0604030504040204" pitchFamily="34" charset="0"/>
                <a:ea typeface="Verdana" panose="020B0604030504040204" pitchFamily="34" charset="0"/>
              </a:rPr>
              <a:t>Definition and Usage</a:t>
            </a:r>
          </a:p>
          <a:p>
            <a:pPr marL="0" indent="0">
              <a:buNone/>
            </a:pPr>
            <a:endParaRPr lang="en-US" sz="2000" b="0" i="0" dirty="0">
              <a:solidFill>
                <a:schemeClr val="bg1"/>
              </a:solidFill>
              <a:effectLst/>
              <a:latin typeface="Verdana" panose="020B0604030504040204" pitchFamily="34" charset="0"/>
              <a:ea typeface="Verdana" panose="020B0604030504040204" pitchFamily="34" charset="0"/>
            </a:endParaRPr>
          </a:p>
          <a:p>
            <a:pPr marL="0" indent="0">
              <a:buNone/>
            </a:pPr>
            <a:r>
              <a:rPr lang="en-US" sz="2000" dirty="0">
                <a:solidFill>
                  <a:schemeClr val="bg1"/>
                </a:solidFill>
                <a:latin typeface="Verdana" panose="020B0604030504040204" pitchFamily="34" charset="0"/>
                <a:ea typeface="Verdana" panose="020B0604030504040204" pitchFamily="34" charset="0"/>
              </a:rPr>
              <a:t>The </a:t>
            </a:r>
            <a:r>
              <a:rPr lang="en-US" sz="2000" dirty="0">
                <a:latin typeface="Verdana" panose="020B0604030504040204" pitchFamily="34" charset="0"/>
                <a:ea typeface="Verdana" panose="020B0604030504040204" pitchFamily="34" charset="0"/>
              </a:rPr>
              <a:t>&lt;html&gt; </a:t>
            </a:r>
            <a:r>
              <a:rPr lang="en-US" sz="2000" dirty="0">
                <a:solidFill>
                  <a:schemeClr val="bg1"/>
                </a:solidFill>
                <a:latin typeface="Verdana" panose="020B0604030504040204" pitchFamily="34" charset="0"/>
                <a:ea typeface="Verdana" panose="020B0604030504040204" pitchFamily="34" charset="0"/>
              </a:rPr>
              <a:t>tag represents the root of an HTML document</a:t>
            </a:r>
          </a:p>
          <a:p>
            <a:pPr marL="0" indent="0">
              <a:buNone/>
            </a:pPr>
            <a:r>
              <a:rPr lang="en-US" sz="2000" dirty="0">
                <a:solidFill>
                  <a:schemeClr val="bg1"/>
                </a:solidFill>
                <a:latin typeface="Verdana" panose="020B0604030504040204" pitchFamily="34" charset="0"/>
                <a:ea typeface="Verdana" panose="020B0604030504040204" pitchFamily="34" charset="0"/>
              </a:rPr>
              <a:t>The </a:t>
            </a:r>
            <a:r>
              <a:rPr lang="en-US" sz="2000" dirty="0">
                <a:latin typeface="Verdana" panose="020B0604030504040204" pitchFamily="34" charset="0"/>
                <a:ea typeface="Verdana" panose="020B0604030504040204" pitchFamily="34" charset="0"/>
              </a:rPr>
              <a:t>&lt;html&gt; </a:t>
            </a:r>
            <a:r>
              <a:rPr lang="en-US" sz="2000" dirty="0">
                <a:solidFill>
                  <a:schemeClr val="bg1"/>
                </a:solidFill>
                <a:latin typeface="Verdana" panose="020B0604030504040204" pitchFamily="34" charset="0"/>
                <a:ea typeface="Verdana" panose="020B0604030504040204" pitchFamily="34" charset="0"/>
              </a:rPr>
              <a:t>tag is the container for all other HTML elements (except for the </a:t>
            </a:r>
            <a:r>
              <a:rPr lang="en-US" sz="2000" u="sng" dirty="0">
                <a:solidFill>
                  <a:schemeClr val="bg1"/>
                </a:solidFill>
                <a:latin typeface="Verdana" panose="020B0604030504040204" pitchFamily="34" charset="0"/>
                <a:ea typeface="Verdana" panose="020B0604030504040204" pitchFamily="34" charset="0"/>
              </a:rPr>
              <a:t>&lt;!DOCTYPE&gt; </a:t>
            </a:r>
            <a:r>
              <a:rPr lang="en-US" sz="2000" dirty="0">
                <a:solidFill>
                  <a:schemeClr val="bg1"/>
                </a:solidFill>
                <a:latin typeface="Verdana" panose="020B0604030504040204" pitchFamily="34" charset="0"/>
                <a:ea typeface="Verdana" panose="020B0604030504040204" pitchFamily="34" charset="0"/>
              </a:rPr>
              <a:t>tag).</a:t>
            </a:r>
          </a:p>
          <a:p>
            <a:pPr marL="0" indent="0">
              <a:buNone/>
            </a:pPr>
            <a:r>
              <a:rPr lang="en-US" sz="2000" dirty="0">
                <a:solidFill>
                  <a:schemeClr val="bg1"/>
                </a:solidFill>
                <a:latin typeface="Verdana" panose="020B0604030504040204" pitchFamily="34" charset="0"/>
                <a:ea typeface="Verdana" panose="020B0604030504040204" pitchFamily="34" charset="0"/>
              </a:rPr>
              <a:t>Note: You should always include the lang attribute inside the </a:t>
            </a:r>
            <a:r>
              <a:rPr lang="en-US" sz="2000" dirty="0">
                <a:latin typeface="Verdana" panose="020B0604030504040204" pitchFamily="34" charset="0"/>
                <a:ea typeface="Verdana" panose="020B0604030504040204" pitchFamily="34" charset="0"/>
              </a:rPr>
              <a:t>&lt;html&gt; </a:t>
            </a:r>
            <a:r>
              <a:rPr lang="en-US" sz="2000" dirty="0">
                <a:solidFill>
                  <a:schemeClr val="bg1"/>
                </a:solidFill>
                <a:latin typeface="Verdana" panose="020B0604030504040204" pitchFamily="34" charset="0"/>
                <a:ea typeface="Verdana" panose="020B0604030504040204" pitchFamily="34" charset="0"/>
              </a:rPr>
              <a:t>tag, to declare the language of the Web page. This is meant to assist search engines and browsers.</a:t>
            </a:r>
          </a:p>
        </p:txBody>
      </p:sp>
    </p:spTree>
    <p:extLst>
      <p:ext uri="{BB962C8B-B14F-4D97-AF65-F5344CB8AC3E}">
        <p14:creationId xmlns:p14="http://schemas.microsoft.com/office/powerpoint/2010/main" val="2865550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6F81F-E912-4EBB-7DCF-43FC2FB6126E}"/>
              </a:ext>
            </a:extLst>
          </p:cNvPr>
          <p:cNvSpPr>
            <a:spLocks noGrp="1"/>
          </p:cNvSpPr>
          <p:nvPr>
            <p:ph type="title"/>
          </p:nvPr>
        </p:nvSpPr>
        <p:spPr>
          <a:xfrm>
            <a:off x="140370" y="176463"/>
            <a:ext cx="10960767" cy="1090863"/>
          </a:xfrm>
        </p:spPr>
        <p:txBody>
          <a:bodyPr/>
          <a:lstStyle/>
          <a:p>
            <a:pPr marL="571500" indent="-571500">
              <a:buFont typeface="Wingdings" panose="05000000000000000000" pitchFamily="2" charset="2"/>
              <a:buChar char="Ø"/>
            </a:pPr>
            <a:r>
              <a:rPr lang="en-US" dirty="0" err="1">
                <a:solidFill>
                  <a:srgbClr val="FFFF00"/>
                </a:solidFill>
                <a:latin typeface="Times New Roman" panose="02020603050405020304" pitchFamily="18" charset="0"/>
                <a:cs typeface="Times New Roman" panose="02020603050405020304" pitchFamily="18" charset="0"/>
              </a:rPr>
              <a:t>HtMl</a:t>
            </a:r>
            <a:r>
              <a:rPr lang="en-US" dirty="0">
                <a:solidFill>
                  <a:srgbClr val="FFFF00"/>
                </a:solidFill>
                <a:latin typeface="Times New Roman" panose="02020603050405020304" pitchFamily="18" charset="0"/>
                <a:cs typeface="Times New Roman" panose="02020603050405020304" pitchFamily="18" charset="0"/>
              </a:rPr>
              <a:t> </a:t>
            </a:r>
            <a:r>
              <a:rPr lang="en-US" dirty="0" err="1">
                <a:solidFill>
                  <a:srgbClr val="FFFF00"/>
                </a:solidFill>
                <a:latin typeface="Times New Roman" panose="02020603050405020304" pitchFamily="18" charset="0"/>
                <a:cs typeface="Times New Roman" panose="02020603050405020304" pitchFamily="18" charset="0"/>
              </a:rPr>
              <a:t>tAGS</a:t>
            </a:r>
            <a:endParaRPr lang="en-US" dirty="0"/>
          </a:p>
        </p:txBody>
      </p:sp>
      <p:graphicFrame>
        <p:nvGraphicFramePr>
          <p:cNvPr id="3" name="Table 2">
            <a:extLst>
              <a:ext uri="{FF2B5EF4-FFF2-40B4-BE49-F238E27FC236}">
                <a16:creationId xmlns:a16="http://schemas.microsoft.com/office/drawing/2014/main" id="{34080DE8-4C65-BA76-1FF2-EA82234BC4A1}"/>
              </a:ext>
            </a:extLst>
          </p:cNvPr>
          <p:cNvGraphicFramePr>
            <a:graphicFrameLocks noGrp="1"/>
          </p:cNvGraphicFramePr>
          <p:nvPr>
            <p:extLst>
              <p:ext uri="{D42A27DB-BD31-4B8C-83A1-F6EECF244321}">
                <p14:modId xmlns:p14="http://schemas.microsoft.com/office/powerpoint/2010/main" val="3984998822"/>
              </p:ext>
            </p:extLst>
          </p:nvPr>
        </p:nvGraphicFramePr>
        <p:xfrm>
          <a:off x="140370" y="1098333"/>
          <a:ext cx="11855116" cy="5311808"/>
        </p:xfrm>
        <a:graphic>
          <a:graphicData uri="http://schemas.openxmlformats.org/drawingml/2006/table">
            <a:tbl>
              <a:tblPr firstRow="1" bandRow="1">
                <a:tableStyleId>{5C22544A-7EE6-4342-B048-85BDC9FD1C3A}</a:tableStyleId>
              </a:tblPr>
              <a:tblGrid>
                <a:gridCol w="5927558">
                  <a:extLst>
                    <a:ext uri="{9D8B030D-6E8A-4147-A177-3AD203B41FA5}">
                      <a16:colId xmlns:a16="http://schemas.microsoft.com/office/drawing/2014/main" val="899606473"/>
                    </a:ext>
                  </a:extLst>
                </a:gridCol>
                <a:gridCol w="5927558">
                  <a:extLst>
                    <a:ext uri="{9D8B030D-6E8A-4147-A177-3AD203B41FA5}">
                      <a16:colId xmlns:a16="http://schemas.microsoft.com/office/drawing/2014/main" val="3267849586"/>
                    </a:ext>
                  </a:extLst>
                </a:gridCol>
              </a:tblGrid>
              <a:tr h="490888">
                <a:tc>
                  <a:txBody>
                    <a:bodyPr/>
                    <a:lstStyle/>
                    <a:p>
                      <a:pPr algn="ctr">
                        <a:lnSpc>
                          <a:spcPct val="150000"/>
                        </a:lnSpc>
                      </a:pPr>
                      <a:r>
                        <a:rPr lang="en-US" sz="1600" dirty="0">
                          <a:latin typeface="Bodoni MT Black" panose="02070A03080606020203" pitchFamily="18" charset="0"/>
                          <a:ea typeface="Tahoma" panose="020B0604030504040204" pitchFamily="34" charset="0"/>
                          <a:cs typeface="Tahoma" panose="020B0604030504040204" pitchFamily="34" charset="0"/>
                        </a:rPr>
                        <a:t>TAG</a:t>
                      </a:r>
                    </a:p>
                  </a:txBody>
                  <a:tcPr>
                    <a:noFill/>
                  </a:tcPr>
                </a:tc>
                <a:tc>
                  <a:txBody>
                    <a:bodyPr/>
                    <a:lstStyle/>
                    <a:p>
                      <a:pPr algn="ctr">
                        <a:lnSpc>
                          <a:spcPct val="150000"/>
                        </a:lnSpc>
                      </a:pPr>
                      <a:r>
                        <a:rPr lang="en-US" sz="1600" dirty="0">
                          <a:latin typeface="Bodoni MT Black" panose="02070A03080606020203" pitchFamily="18" charset="0"/>
                        </a:rPr>
                        <a:t>DESCRIPTION</a:t>
                      </a:r>
                    </a:p>
                  </a:txBody>
                  <a:tcPr>
                    <a:noFill/>
                  </a:tcPr>
                </a:tc>
                <a:extLst>
                  <a:ext uri="{0D108BD9-81ED-4DB2-BD59-A6C34878D82A}">
                    <a16:rowId xmlns:a16="http://schemas.microsoft.com/office/drawing/2014/main" val="2520561898"/>
                  </a:ext>
                </a:extLst>
              </a:tr>
              <a:tr h="370840">
                <a:tc>
                  <a:txBody>
                    <a:bodyPr/>
                    <a:lstStyle/>
                    <a:p>
                      <a:pPr lvl="1" algn="l"/>
                      <a:r>
                        <a:rPr lang="en-US" sz="1600" b="0" i="0" kern="1200" dirty="0">
                          <a:solidFill>
                            <a:srgbClr val="FFFF00"/>
                          </a:solidFill>
                          <a:effectLst/>
                          <a:latin typeface="+mn-lt"/>
                          <a:ea typeface="+mn-ea"/>
                          <a:cs typeface="+mn-cs"/>
                          <a:hlinkClick r:id="rId2">
                            <a:extLst>
                              <a:ext uri="{A12FA001-AC4F-418D-AE19-62706E023703}">
                                <ahyp:hlinkClr xmlns:ahyp="http://schemas.microsoft.com/office/drawing/2018/hyperlinkcolor" val="tx"/>
                              </a:ext>
                            </a:extLst>
                          </a:hlinkClick>
                        </a:rPr>
                        <a:t>&lt;!--...--&gt;</a:t>
                      </a:r>
                      <a:endParaRPr lang="en-US" sz="1600" dirty="0">
                        <a:solidFill>
                          <a:srgbClr val="FFFF00"/>
                        </a:solidFill>
                      </a:endParaRPr>
                    </a:p>
                  </a:txBody>
                  <a:tcPr>
                    <a:noFill/>
                  </a:tcPr>
                </a:tc>
                <a:tc>
                  <a:txBody>
                    <a:bodyPr/>
                    <a:lstStyle/>
                    <a:p>
                      <a:pPr lvl="1"/>
                      <a:r>
                        <a:rPr lang="en-US" sz="1600" b="0" i="0" kern="1200" dirty="0">
                          <a:solidFill>
                            <a:srgbClr val="FFFF00"/>
                          </a:solidFill>
                          <a:effectLst/>
                          <a:latin typeface="+mn-lt"/>
                          <a:ea typeface="+mn-ea"/>
                          <a:cs typeface="+mn-cs"/>
                        </a:rPr>
                        <a:t>Defines a comment</a:t>
                      </a:r>
                      <a:endParaRPr lang="en-US" sz="1600" dirty="0">
                        <a:solidFill>
                          <a:srgbClr val="FFFF00"/>
                        </a:solidFill>
                      </a:endParaRPr>
                    </a:p>
                  </a:txBody>
                  <a:tcPr>
                    <a:noFill/>
                  </a:tcPr>
                </a:tc>
                <a:extLst>
                  <a:ext uri="{0D108BD9-81ED-4DB2-BD59-A6C34878D82A}">
                    <a16:rowId xmlns:a16="http://schemas.microsoft.com/office/drawing/2014/main" val="721907971"/>
                  </a:ext>
                </a:extLst>
              </a:tr>
              <a:tr h="370840">
                <a:tc>
                  <a:txBody>
                    <a:bodyPr/>
                    <a:lstStyle/>
                    <a:p>
                      <a:pPr lvl="1" algn="l"/>
                      <a:r>
                        <a:rPr lang="en-US" sz="1600" b="0" i="0" kern="1200" dirty="0">
                          <a:solidFill>
                            <a:srgbClr val="FFFF00"/>
                          </a:solidFill>
                          <a:effectLst/>
                          <a:latin typeface="+mn-lt"/>
                          <a:ea typeface="+mn-ea"/>
                          <a:cs typeface="+mn-cs"/>
                          <a:hlinkClick r:id="rId3">
                            <a:extLst>
                              <a:ext uri="{A12FA001-AC4F-418D-AE19-62706E023703}">
                                <ahyp:hlinkClr xmlns:ahyp="http://schemas.microsoft.com/office/drawing/2018/hyperlinkcolor" val="tx"/>
                              </a:ext>
                            </a:extLst>
                          </a:hlinkClick>
                        </a:rPr>
                        <a:t>&lt;!DOCTYPE&gt;</a:t>
                      </a:r>
                      <a:r>
                        <a:rPr lang="en-US" sz="1600" b="0" i="0" kern="1200" dirty="0">
                          <a:solidFill>
                            <a:srgbClr val="FFFF00"/>
                          </a:solidFill>
                          <a:effectLst/>
                          <a:latin typeface="+mn-lt"/>
                          <a:ea typeface="+mn-ea"/>
                          <a:cs typeface="+mn-cs"/>
                        </a:rPr>
                        <a:t> </a:t>
                      </a:r>
                      <a:endParaRPr lang="en-US" sz="1600" dirty="0">
                        <a:solidFill>
                          <a:srgbClr val="FFFF00"/>
                        </a:solidFill>
                      </a:endParaRPr>
                    </a:p>
                  </a:txBody>
                  <a:tcPr>
                    <a:noFill/>
                  </a:tcPr>
                </a:tc>
                <a:tc>
                  <a:txBody>
                    <a:bodyPr/>
                    <a:lstStyle/>
                    <a:p>
                      <a:pPr lvl="1"/>
                      <a:r>
                        <a:rPr lang="en-US" sz="1600" b="0" i="0" kern="1200" dirty="0">
                          <a:solidFill>
                            <a:srgbClr val="FFFF00"/>
                          </a:solidFill>
                          <a:effectLst/>
                          <a:latin typeface="+mn-lt"/>
                          <a:ea typeface="+mn-ea"/>
                          <a:cs typeface="+mn-cs"/>
                        </a:rPr>
                        <a:t>Defines the document type</a:t>
                      </a:r>
                      <a:endParaRPr lang="en-US" sz="1600" dirty="0">
                        <a:solidFill>
                          <a:srgbClr val="FFFF00"/>
                        </a:solidFill>
                      </a:endParaRPr>
                    </a:p>
                  </a:txBody>
                  <a:tcPr>
                    <a:noFill/>
                  </a:tcPr>
                </a:tc>
                <a:extLst>
                  <a:ext uri="{0D108BD9-81ED-4DB2-BD59-A6C34878D82A}">
                    <a16:rowId xmlns:a16="http://schemas.microsoft.com/office/drawing/2014/main" val="2629854855"/>
                  </a:ext>
                </a:extLst>
              </a:tr>
              <a:tr h="370840">
                <a:tc>
                  <a:txBody>
                    <a:bodyPr/>
                    <a:lstStyle/>
                    <a:p>
                      <a:pPr lvl="1" algn="l"/>
                      <a:r>
                        <a:rPr lang="en-US" sz="1600" b="0" i="0" kern="1200" dirty="0">
                          <a:solidFill>
                            <a:srgbClr val="FFFF00"/>
                          </a:solidFill>
                          <a:effectLst/>
                          <a:latin typeface="+mn-lt"/>
                          <a:ea typeface="+mn-ea"/>
                          <a:cs typeface="+mn-cs"/>
                          <a:hlinkClick r:id="rId4">
                            <a:extLst>
                              <a:ext uri="{A12FA001-AC4F-418D-AE19-62706E023703}">
                                <ahyp:hlinkClr xmlns:ahyp="http://schemas.microsoft.com/office/drawing/2018/hyperlinkcolor" val="tx"/>
                              </a:ext>
                            </a:extLst>
                          </a:hlinkClick>
                        </a:rPr>
                        <a:t>&lt;a&gt;</a:t>
                      </a:r>
                      <a:endParaRPr lang="en-US" sz="1600" dirty="0">
                        <a:solidFill>
                          <a:srgbClr val="FFFF00"/>
                        </a:solidFill>
                      </a:endParaRPr>
                    </a:p>
                  </a:txBody>
                  <a:tcPr>
                    <a:noFill/>
                  </a:tcPr>
                </a:tc>
                <a:tc>
                  <a:txBody>
                    <a:bodyPr/>
                    <a:lstStyle/>
                    <a:p>
                      <a:pPr lvl="1"/>
                      <a:r>
                        <a:rPr lang="en-US" sz="1600" b="0" i="0" kern="1200" dirty="0">
                          <a:solidFill>
                            <a:srgbClr val="FFFF00"/>
                          </a:solidFill>
                          <a:effectLst/>
                          <a:latin typeface="+mn-lt"/>
                          <a:ea typeface="+mn-ea"/>
                          <a:cs typeface="+mn-cs"/>
                        </a:rPr>
                        <a:t>Defines a hyperlink</a:t>
                      </a:r>
                      <a:endParaRPr lang="en-US" sz="1600" dirty="0">
                        <a:solidFill>
                          <a:srgbClr val="FFFF00"/>
                        </a:solidFill>
                      </a:endParaRPr>
                    </a:p>
                  </a:txBody>
                  <a:tcPr>
                    <a:noFill/>
                  </a:tcPr>
                </a:tc>
                <a:extLst>
                  <a:ext uri="{0D108BD9-81ED-4DB2-BD59-A6C34878D82A}">
                    <a16:rowId xmlns:a16="http://schemas.microsoft.com/office/drawing/2014/main" val="1943665465"/>
                  </a:ext>
                </a:extLst>
              </a:tr>
              <a:tr h="370840">
                <a:tc>
                  <a:txBody>
                    <a:bodyPr/>
                    <a:lstStyle/>
                    <a:p>
                      <a:pPr lvl="1" algn="l"/>
                      <a:r>
                        <a:rPr lang="en-US" sz="1600" b="0" i="0" kern="1200" dirty="0">
                          <a:solidFill>
                            <a:srgbClr val="FFFF00"/>
                          </a:solidFill>
                          <a:effectLst/>
                          <a:latin typeface="+mn-lt"/>
                          <a:ea typeface="+mn-ea"/>
                          <a:cs typeface="+mn-cs"/>
                          <a:hlinkClick r:id="rId5">
                            <a:extLst>
                              <a:ext uri="{A12FA001-AC4F-418D-AE19-62706E023703}">
                                <ahyp:hlinkClr xmlns:ahyp="http://schemas.microsoft.com/office/drawing/2018/hyperlinkcolor" val="tx"/>
                              </a:ext>
                            </a:extLst>
                          </a:hlinkClick>
                        </a:rPr>
                        <a:t>&lt;</a:t>
                      </a:r>
                      <a:r>
                        <a:rPr lang="en-US" sz="1600" b="0" i="0" kern="1200" dirty="0" err="1">
                          <a:solidFill>
                            <a:srgbClr val="FFFF00"/>
                          </a:solidFill>
                          <a:effectLst/>
                          <a:latin typeface="+mn-lt"/>
                          <a:ea typeface="+mn-ea"/>
                          <a:cs typeface="+mn-cs"/>
                          <a:hlinkClick r:id="rId5">
                            <a:extLst>
                              <a:ext uri="{A12FA001-AC4F-418D-AE19-62706E023703}">
                                <ahyp:hlinkClr xmlns:ahyp="http://schemas.microsoft.com/office/drawing/2018/hyperlinkcolor" val="tx"/>
                              </a:ext>
                            </a:extLst>
                          </a:hlinkClick>
                        </a:rPr>
                        <a:t>abbr</a:t>
                      </a:r>
                      <a:r>
                        <a:rPr lang="en-US" sz="1600" b="0" i="0" kern="1200" dirty="0">
                          <a:solidFill>
                            <a:srgbClr val="FFFF00"/>
                          </a:solidFill>
                          <a:effectLst/>
                          <a:latin typeface="+mn-lt"/>
                          <a:ea typeface="+mn-ea"/>
                          <a:cs typeface="+mn-cs"/>
                          <a:hlinkClick r:id="rId5">
                            <a:extLst>
                              <a:ext uri="{A12FA001-AC4F-418D-AE19-62706E023703}">
                                <ahyp:hlinkClr xmlns:ahyp="http://schemas.microsoft.com/office/drawing/2018/hyperlinkcolor" val="tx"/>
                              </a:ext>
                            </a:extLst>
                          </a:hlinkClick>
                        </a:rPr>
                        <a:t>&gt;</a:t>
                      </a:r>
                      <a:endParaRPr lang="en-US" sz="1600" dirty="0">
                        <a:solidFill>
                          <a:srgbClr val="FFFF00"/>
                        </a:solidFill>
                      </a:endParaRPr>
                    </a:p>
                  </a:txBody>
                  <a:tcPr>
                    <a:noFill/>
                  </a:tcPr>
                </a:tc>
                <a:tc>
                  <a:txBody>
                    <a:bodyPr/>
                    <a:lstStyle/>
                    <a:p>
                      <a:pPr lvl="1"/>
                      <a:r>
                        <a:rPr lang="en-US" sz="1600" b="0" i="0" kern="1200" dirty="0">
                          <a:solidFill>
                            <a:srgbClr val="FFFF00"/>
                          </a:solidFill>
                          <a:effectLst/>
                          <a:latin typeface="+mn-lt"/>
                          <a:ea typeface="+mn-ea"/>
                          <a:cs typeface="+mn-cs"/>
                        </a:rPr>
                        <a:t>Defines an abbreviation or an acronym</a:t>
                      </a:r>
                      <a:endParaRPr lang="en-US" sz="1600" dirty="0">
                        <a:solidFill>
                          <a:srgbClr val="FFFF00"/>
                        </a:solidFill>
                      </a:endParaRPr>
                    </a:p>
                  </a:txBody>
                  <a:tcPr>
                    <a:noFill/>
                  </a:tcPr>
                </a:tc>
                <a:extLst>
                  <a:ext uri="{0D108BD9-81ED-4DB2-BD59-A6C34878D82A}">
                    <a16:rowId xmlns:a16="http://schemas.microsoft.com/office/drawing/2014/main" val="2008096566"/>
                  </a:ext>
                </a:extLst>
              </a:tr>
              <a:tr h="370840">
                <a:tc>
                  <a:txBody>
                    <a:bodyPr/>
                    <a:lstStyle/>
                    <a:p>
                      <a:pPr lvl="1" algn="l"/>
                      <a:r>
                        <a:rPr lang="en-US" sz="1600" b="0" i="0" kern="1200" dirty="0">
                          <a:solidFill>
                            <a:srgbClr val="FFFF00"/>
                          </a:solidFill>
                          <a:effectLst/>
                          <a:latin typeface="+mn-lt"/>
                          <a:ea typeface="+mn-ea"/>
                          <a:cs typeface="+mn-cs"/>
                          <a:hlinkClick r:id="rId6">
                            <a:extLst>
                              <a:ext uri="{A12FA001-AC4F-418D-AE19-62706E023703}">
                                <ahyp:hlinkClr xmlns:ahyp="http://schemas.microsoft.com/office/drawing/2018/hyperlinkcolor" val="tx"/>
                              </a:ext>
                            </a:extLst>
                          </a:hlinkClick>
                        </a:rPr>
                        <a:t>&lt;acronym&gt;</a:t>
                      </a:r>
                      <a:endParaRPr lang="en-US" sz="1600" dirty="0">
                        <a:solidFill>
                          <a:srgbClr val="FFFF00"/>
                        </a:solidFill>
                      </a:endParaRPr>
                    </a:p>
                  </a:txBody>
                  <a:tcPr>
                    <a:noFill/>
                  </a:tcPr>
                </a:tc>
                <a:tc>
                  <a:txBody>
                    <a:bodyPr/>
                    <a:lstStyle/>
                    <a:p>
                      <a:pPr lvl="1" algn="l" fontAlgn="t"/>
                      <a:r>
                        <a:rPr lang="en-US" sz="1600" dirty="0">
                          <a:solidFill>
                            <a:srgbClr val="E80000"/>
                          </a:solidFill>
                          <a:effectLst/>
                        </a:rPr>
                        <a:t>Not supported in HTML5. Use </a:t>
                      </a:r>
                      <a:r>
                        <a:rPr lang="en-US" sz="1600" dirty="0">
                          <a:solidFill>
                            <a:srgbClr val="E80000"/>
                          </a:solidFill>
                          <a:effectLst/>
                          <a:hlinkClick r:id="rId5"/>
                        </a:rPr>
                        <a:t>&lt;</a:t>
                      </a:r>
                      <a:r>
                        <a:rPr lang="en-US" sz="1600" dirty="0" err="1">
                          <a:solidFill>
                            <a:srgbClr val="E80000"/>
                          </a:solidFill>
                          <a:effectLst/>
                          <a:hlinkClick r:id="rId5"/>
                        </a:rPr>
                        <a:t>abbr</a:t>
                      </a:r>
                      <a:r>
                        <a:rPr lang="en-US" sz="1600" dirty="0">
                          <a:solidFill>
                            <a:srgbClr val="E80000"/>
                          </a:solidFill>
                          <a:effectLst/>
                          <a:hlinkClick r:id="rId5"/>
                        </a:rPr>
                        <a:t>&gt;</a:t>
                      </a:r>
                      <a:r>
                        <a:rPr lang="en-US" sz="1600" dirty="0">
                          <a:solidFill>
                            <a:srgbClr val="E80000"/>
                          </a:solidFill>
                          <a:effectLst/>
                        </a:rPr>
                        <a:t> instead.</a:t>
                      </a:r>
                      <a:br>
                        <a:rPr lang="en-US" sz="1600" dirty="0">
                          <a:solidFill>
                            <a:srgbClr val="E80000"/>
                          </a:solidFill>
                          <a:effectLst/>
                        </a:rPr>
                      </a:br>
                      <a:r>
                        <a:rPr lang="en-US" sz="1600" dirty="0">
                          <a:solidFill>
                            <a:srgbClr val="FFFF00"/>
                          </a:solidFill>
                          <a:effectLst/>
                        </a:rPr>
                        <a:t>Defines an acronym</a:t>
                      </a:r>
                    </a:p>
                  </a:txBody>
                  <a:tcPr marL="76200" marR="76200" marT="76200" marB="76200">
                    <a:noFill/>
                  </a:tcPr>
                </a:tc>
                <a:extLst>
                  <a:ext uri="{0D108BD9-81ED-4DB2-BD59-A6C34878D82A}">
                    <a16:rowId xmlns:a16="http://schemas.microsoft.com/office/drawing/2014/main" val="3174257346"/>
                  </a:ext>
                </a:extLst>
              </a:tr>
              <a:tr h="370840">
                <a:tc>
                  <a:txBody>
                    <a:bodyPr/>
                    <a:lstStyle/>
                    <a:p>
                      <a:pPr lvl="1" algn="l"/>
                      <a:r>
                        <a:rPr lang="en-US" sz="1600" b="0" i="0" kern="1200" dirty="0">
                          <a:solidFill>
                            <a:srgbClr val="FFFF00"/>
                          </a:solidFill>
                          <a:effectLst/>
                          <a:latin typeface="+mn-lt"/>
                          <a:ea typeface="+mn-ea"/>
                          <a:cs typeface="+mn-cs"/>
                          <a:hlinkClick r:id="rId7">
                            <a:extLst>
                              <a:ext uri="{A12FA001-AC4F-418D-AE19-62706E023703}">
                                <ahyp:hlinkClr xmlns:ahyp="http://schemas.microsoft.com/office/drawing/2018/hyperlinkcolor" val="tx"/>
                              </a:ext>
                            </a:extLst>
                          </a:hlinkClick>
                        </a:rPr>
                        <a:t>&lt;address&gt;</a:t>
                      </a:r>
                      <a:endParaRPr lang="en-US" sz="1600" dirty="0">
                        <a:solidFill>
                          <a:srgbClr val="FFFF00"/>
                        </a:solidFill>
                      </a:endParaRPr>
                    </a:p>
                  </a:txBody>
                  <a:tcPr>
                    <a:noFill/>
                  </a:tcPr>
                </a:tc>
                <a:tc>
                  <a:txBody>
                    <a:bodyPr/>
                    <a:lstStyle/>
                    <a:p>
                      <a:pPr lvl="1"/>
                      <a:r>
                        <a:rPr lang="en-US" sz="1600" b="0" i="0" kern="1200" dirty="0">
                          <a:solidFill>
                            <a:srgbClr val="FFFF00"/>
                          </a:solidFill>
                          <a:effectLst/>
                          <a:latin typeface="+mn-lt"/>
                          <a:ea typeface="+mn-ea"/>
                          <a:cs typeface="+mn-cs"/>
                        </a:rPr>
                        <a:t>Defines contact information for the author/owner of a document</a:t>
                      </a:r>
                      <a:endParaRPr lang="en-US" sz="1600" dirty="0">
                        <a:solidFill>
                          <a:srgbClr val="FFFF00"/>
                        </a:solidFill>
                      </a:endParaRPr>
                    </a:p>
                  </a:txBody>
                  <a:tcPr>
                    <a:noFill/>
                  </a:tcPr>
                </a:tc>
                <a:extLst>
                  <a:ext uri="{0D108BD9-81ED-4DB2-BD59-A6C34878D82A}">
                    <a16:rowId xmlns:a16="http://schemas.microsoft.com/office/drawing/2014/main" val="4154894165"/>
                  </a:ext>
                </a:extLst>
              </a:tr>
              <a:tr h="370840">
                <a:tc>
                  <a:txBody>
                    <a:bodyPr/>
                    <a:lstStyle/>
                    <a:p>
                      <a:pPr lvl="1" algn="l"/>
                      <a:r>
                        <a:rPr lang="en-US" sz="1600" b="0" i="0" kern="1200" dirty="0">
                          <a:solidFill>
                            <a:srgbClr val="FFFF00"/>
                          </a:solidFill>
                          <a:effectLst/>
                          <a:latin typeface="+mn-lt"/>
                          <a:ea typeface="+mn-ea"/>
                          <a:cs typeface="+mn-cs"/>
                          <a:hlinkClick r:id="rId8">
                            <a:extLst>
                              <a:ext uri="{A12FA001-AC4F-418D-AE19-62706E023703}">
                                <ahyp:hlinkClr xmlns:ahyp="http://schemas.microsoft.com/office/drawing/2018/hyperlinkcolor" val="tx"/>
                              </a:ext>
                            </a:extLst>
                          </a:hlinkClick>
                        </a:rPr>
                        <a:t>&lt;applet&gt;</a:t>
                      </a:r>
                      <a:endParaRPr lang="en-US" sz="1600" dirty="0">
                        <a:solidFill>
                          <a:srgbClr val="FFFF00"/>
                        </a:solidFill>
                      </a:endParaRPr>
                    </a:p>
                  </a:txBody>
                  <a:tcPr>
                    <a:noFill/>
                  </a:tcPr>
                </a:tc>
                <a:tc>
                  <a:txBody>
                    <a:bodyPr/>
                    <a:lstStyle/>
                    <a:p>
                      <a:pPr lvl="1"/>
                      <a:r>
                        <a:rPr lang="en-US" sz="1600" b="0" i="0" kern="1200" dirty="0">
                          <a:solidFill>
                            <a:srgbClr val="FF0000"/>
                          </a:solidFill>
                          <a:effectLst/>
                          <a:latin typeface="+mn-lt"/>
                          <a:ea typeface="+mn-ea"/>
                          <a:cs typeface="+mn-cs"/>
                        </a:rPr>
                        <a:t>Not supported in HTML5. Use </a:t>
                      </a:r>
                      <a:r>
                        <a:rPr lang="en-US" sz="1600" b="0" i="0" kern="1200" dirty="0">
                          <a:solidFill>
                            <a:srgbClr val="FF0000"/>
                          </a:solidFill>
                          <a:effectLst/>
                          <a:latin typeface="+mn-lt"/>
                          <a:ea typeface="+mn-ea"/>
                          <a:cs typeface="+mn-cs"/>
                          <a:hlinkClick r:id="rId9">
                            <a:extLst>
                              <a:ext uri="{A12FA001-AC4F-418D-AE19-62706E023703}">
                                <ahyp:hlinkClr xmlns:ahyp="http://schemas.microsoft.com/office/drawing/2018/hyperlinkcolor" val="tx"/>
                              </a:ext>
                            </a:extLst>
                          </a:hlinkClick>
                        </a:rPr>
                        <a:t>&lt;embed&gt;</a:t>
                      </a:r>
                      <a:r>
                        <a:rPr lang="en-US" sz="1600" b="0" i="0" kern="1200" dirty="0">
                          <a:solidFill>
                            <a:srgbClr val="FF0000"/>
                          </a:solidFill>
                          <a:effectLst/>
                          <a:latin typeface="+mn-lt"/>
                          <a:ea typeface="+mn-ea"/>
                          <a:cs typeface="+mn-cs"/>
                        </a:rPr>
                        <a:t> or </a:t>
                      </a:r>
                      <a:r>
                        <a:rPr lang="en-US" sz="1600" b="0" i="0" kern="1200" dirty="0">
                          <a:solidFill>
                            <a:srgbClr val="FF0000"/>
                          </a:solidFill>
                          <a:effectLst/>
                          <a:latin typeface="+mn-lt"/>
                          <a:ea typeface="+mn-ea"/>
                          <a:cs typeface="+mn-cs"/>
                          <a:hlinkClick r:id="rId10">
                            <a:extLst>
                              <a:ext uri="{A12FA001-AC4F-418D-AE19-62706E023703}">
                                <ahyp:hlinkClr xmlns:ahyp="http://schemas.microsoft.com/office/drawing/2018/hyperlinkcolor" val="tx"/>
                              </a:ext>
                            </a:extLst>
                          </a:hlinkClick>
                        </a:rPr>
                        <a:t>&lt;object&gt;</a:t>
                      </a:r>
                      <a:r>
                        <a:rPr lang="en-US" sz="1600" b="0" i="0" kern="1200" dirty="0">
                          <a:solidFill>
                            <a:srgbClr val="FF0000"/>
                          </a:solidFill>
                          <a:effectLst/>
                          <a:latin typeface="+mn-lt"/>
                          <a:ea typeface="+mn-ea"/>
                          <a:cs typeface="+mn-cs"/>
                        </a:rPr>
                        <a:t> instead.</a:t>
                      </a:r>
                      <a:br>
                        <a:rPr lang="en-US" sz="1600" b="0" i="0" kern="1200" dirty="0">
                          <a:solidFill>
                            <a:srgbClr val="FF0000"/>
                          </a:solidFill>
                          <a:effectLst/>
                          <a:latin typeface="+mn-lt"/>
                          <a:ea typeface="+mn-ea"/>
                          <a:cs typeface="+mn-cs"/>
                        </a:rPr>
                      </a:br>
                      <a:r>
                        <a:rPr lang="en-US" sz="1600" b="0" i="0" kern="1200" dirty="0">
                          <a:solidFill>
                            <a:srgbClr val="FFFF00"/>
                          </a:solidFill>
                          <a:effectLst/>
                          <a:latin typeface="+mn-lt"/>
                          <a:ea typeface="+mn-ea"/>
                          <a:cs typeface="+mn-cs"/>
                        </a:rPr>
                        <a:t>Defines an embedded applet</a:t>
                      </a:r>
                    </a:p>
                  </a:txBody>
                  <a:tcPr>
                    <a:noFill/>
                  </a:tcPr>
                </a:tc>
                <a:extLst>
                  <a:ext uri="{0D108BD9-81ED-4DB2-BD59-A6C34878D82A}">
                    <a16:rowId xmlns:a16="http://schemas.microsoft.com/office/drawing/2014/main" val="449106073"/>
                  </a:ext>
                </a:extLst>
              </a:tr>
              <a:tr h="370840">
                <a:tc>
                  <a:txBody>
                    <a:bodyPr/>
                    <a:lstStyle/>
                    <a:p>
                      <a:pPr lvl="1" algn="l"/>
                      <a:r>
                        <a:rPr lang="en-US" sz="1600" b="0" i="0" kern="1200" dirty="0">
                          <a:solidFill>
                            <a:srgbClr val="FFFF00"/>
                          </a:solidFill>
                          <a:effectLst/>
                          <a:latin typeface="+mn-lt"/>
                          <a:ea typeface="+mn-ea"/>
                          <a:cs typeface="+mn-cs"/>
                          <a:hlinkClick r:id="rId11">
                            <a:extLst>
                              <a:ext uri="{A12FA001-AC4F-418D-AE19-62706E023703}">
                                <ahyp:hlinkClr xmlns:ahyp="http://schemas.microsoft.com/office/drawing/2018/hyperlinkcolor" val="tx"/>
                              </a:ext>
                            </a:extLst>
                          </a:hlinkClick>
                        </a:rPr>
                        <a:t>&lt;area&gt;</a:t>
                      </a:r>
                      <a:endParaRPr lang="en-US" sz="1600" dirty="0">
                        <a:solidFill>
                          <a:srgbClr val="FFFF00"/>
                        </a:solidFill>
                      </a:endParaRPr>
                    </a:p>
                  </a:txBody>
                  <a:tcPr>
                    <a:noFill/>
                  </a:tcPr>
                </a:tc>
                <a:tc>
                  <a:txBody>
                    <a:bodyPr/>
                    <a:lstStyle/>
                    <a:p>
                      <a:pPr lvl="1"/>
                      <a:r>
                        <a:rPr lang="en-US" sz="1800" b="0" i="0" kern="1200" dirty="0">
                          <a:solidFill>
                            <a:srgbClr val="FFFF00"/>
                          </a:solidFill>
                          <a:effectLst/>
                          <a:latin typeface="+mn-lt"/>
                          <a:ea typeface="+mn-ea"/>
                          <a:cs typeface="+mn-cs"/>
                        </a:rPr>
                        <a:t>Defines an area inside an image map</a:t>
                      </a:r>
                      <a:endParaRPr lang="en-US" sz="1600" dirty="0">
                        <a:solidFill>
                          <a:srgbClr val="FFFF00"/>
                        </a:solidFill>
                      </a:endParaRPr>
                    </a:p>
                  </a:txBody>
                  <a:tcPr>
                    <a:noFill/>
                  </a:tcPr>
                </a:tc>
                <a:extLst>
                  <a:ext uri="{0D108BD9-81ED-4DB2-BD59-A6C34878D82A}">
                    <a16:rowId xmlns:a16="http://schemas.microsoft.com/office/drawing/2014/main" val="558012643"/>
                  </a:ext>
                </a:extLst>
              </a:tr>
              <a:tr h="370840">
                <a:tc>
                  <a:txBody>
                    <a:bodyPr/>
                    <a:lstStyle/>
                    <a:p>
                      <a:pPr lvl="1" algn="l"/>
                      <a:r>
                        <a:rPr lang="en-US" sz="1600" b="0" i="0" kern="1200" dirty="0">
                          <a:solidFill>
                            <a:srgbClr val="FFFF00"/>
                          </a:solidFill>
                          <a:effectLst/>
                          <a:latin typeface="+mn-lt"/>
                          <a:ea typeface="+mn-ea"/>
                          <a:cs typeface="+mn-cs"/>
                          <a:hlinkClick r:id="rId12">
                            <a:extLst>
                              <a:ext uri="{A12FA001-AC4F-418D-AE19-62706E023703}">
                                <ahyp:hlinkClr xmlns:ahyp="http://schemas.microsoft.com/office/drawing/2018/hyperlinkcolor" val="tx"/>
                              </a:ext>
                            </a:extLst>
                          </a:hlinkClick>
                        </a:rPr>
                        <a:t>&lt;article&gt;</a:t>
                      </a:r>
                      <a:endParaRPr lang="en-US" sz="1600" dirty="0">
                        <a:solidFill>
                          <a:srgbClr val="FFFF00"/>
                        </a:solidFill>
                      </a:endParaRPr>
                    </a:p>
                  </a:txBody>
                  <a:tcPr>
                    <a:noFill/>
                  </a:tcPr>
                </a:tc>
                <a:tc>
                  <a:txBody>
                    <a:bodyPr/>
                    <a:lstStyle/>
                    <a:p>
                      <a:pPr lvl="1" algn="l" fontAlgn="t"/>
                      <a:r>
                        <a:rPr lang="en-US" dirty="0">
                          <a:solidFill>
                            <a:srgbClr val="FFFF00"/>
                          </a:solidFill>
                          <a:effectLst/>
                        </a:rPr>
                        <a:t>Defines an article</a:t>
                      </a:r>
                    </a:p>
                  </a:txBody>
                  <a:tcPr marL="76200" marR="76200" marT="76200" marB="76200">
                    <a:noFill/>
                  </a:tcPr>
                </a:tc>
                <a:extLst>
                  <a:ext uri="{0D108BD9-81ED-4DB2-BD59-A6C34878D82A}">
                    <a16:rowId xmlns:a16="http://schemas.microsoft.com/office/drawing/2014/main" val="3479036953"/>
                  </a:ext>
                </a:extLst>
              </a:tr>
              <a:tr h="370840">
                <a:tc>
                  <a:txBody>
                    <a:bodyPr/>
                    <a:lstStyle/>
                    <a:p>
                      <a:pPr lvl="1" algn="l"/>
                      <a:r>
                        <a:rPr lang="en-US" sz="1600" b="0" i="0" kern="1200" dirty="0">
                          <a:solidFill>
                            <a:srgbClr val="FFFF00"/>
                          </a:solidFill>
                          <a:effectLst/>
                          <a:latin typeface="+mn-lt"/>
                          <a:ea typeface="+mn-ea"/>
                          <a:cs typeface="+mn-cs"/>
                          <a:hlinkClick r:id="rId13">
                            <a:extLst>
                              <a:ext uri="{A12FA001-AC4F-418D-AE19-62706E023703}">
                                <ahyp:hlinkClr xmlns:ahyp="http://schemas.microsoft.com/office/drawing/2018/hyperlinkcolor" val="tx"/>
                              </a:ext>
                            </a:extLst>
                          </a:hlinkClick>
                        </a:rPr>
                        <a:t>&lt;aside&gt;</a:t>
                      </a:r>
                      <a:endParaRPr lang="en-US" sz="1600" dirty="0">
                        <a:solidFill>
                          <a:srgbClr val="FFFF00"/>
                        </a:solidFill>
                      </a:endParaRPr>
                    </a:p>
                  </a:txBody>
                  <a:tcPr>
                    <a:noFill/>
                  </a:tcPr>
                </a:tc>
                <a:tc>
                  <a:txBody>
                    <a:bodyPr/>
                    <a:lstStyle/>
                    <a:p>
                      <a:pPr lvl="1"/>
                      <a:r>
                        <a:rPr lang="en-US" sz="1800" b="0" i="0" kern="1200" dirty="0">
                          <a:solidFill>
                            <a:srgbClr val="FFFF00"/>
                          </a:solidFill>
                          <a:effectLst/>
                          <a:latin typeface="+mn-lt"/>
                          <a:ea typeface="+mn-ea"/>
                          <a:cs typeface="+mn-cs"/>
                        </a:rPr>
                        <a:t>Defines content aside from the page content</a:t>
                      </a:r>
                      <a:endParaRPr lang="en-US" sz="1600" dirty="0">
                        <a:solidFill>
                          <a:srgbClr val="FFFF00"/>
                        </a:solidFill>
                      </a:endParaRPr>
                    </a:p>
                  </a:txBody>
                  <a:tcPr>
                    <a:noFill/>
                  </a:tcPr>
                </a:tc>
                <a:extLst>
                  <a:ext uri="{0D108BD9-81ED-4DB2-BD59-A6C34878D82A}">
                    <a16:rowId xmlns:a16="http://schemas.microsoft.com/office/drawing/2014/main" val="3930791960"/>
                  </a:ext>
                </a:extLst>
              </a:tr>
              <a:tr h="370840">
                <a:tc>
                  <a:txBody>
                    <a:bodyPr/>
                    <a:lstStyle/>
                    <a:p>
                      <a:pPr lvl="1" algn="l"/>
                      <a:r>
                        <a:rPr lang="en-US" sz="1600" b="0" i="0" kern="1200" dirty="0">
                          <a:solidFill>
                            <a:srgbClr val="FFFF00"/>
                          </a:solidFill>
                          <a:effectLst/>
                          <a:latin typeface="+mn-lt"/>
                          <a:ea typeface="+mn-ea"/>
                          <a:cs typeface="+mn-cs"/>
                          <a:hlinkClick r:id="rId14">
                            <a:extLst>
                              <a:ext uri="{A12FA001-AC4F-418D-AE19-62706E023703}">
                                <ahyp:hlinkClr xmlns:ahyp="http://schemas.microsoft.com/office/drawing/2018/hyperlinkcolor" val="tx"/>
                              </a:ext>
                            </a:extLst>
                          </a:hlinkClick>
                        </a:rPr>
                        <a:t>&lt;audio&gt;</a:t>
                      </a:r>
                      <a:endParaRPr lang="en-US" sz="1600" dirty="0">
                        <a:solidFill>
                          <a:srgbClr val="FFFF00"/>
                        </a:solidFill>
                      </a:endParaRPr>
                    </a:p>
                  </a:txBody>
                  <a:tcPr>
                    <a:noFill/>
                  </a:tcPr>
                </a:tc>
                <a:tc>
                  <a:txBody>
                    <a:bodyPr/>
                    <a:lstStyle/>
                    <a:p>
                      <a:pPr lvl="1"/>
                      <a:r>
                        <a:rPr lang="en-US" sz="1800" b="0" i="0" kern="1200" dirty="0">
                          <a:solidFill>
                            <a:srgbClr val="FFFF00"/>
                          </a:solidFill>
                          <a:effectLst/>
                          <a:latin typeface="+mn-lt"/>
                          <a:ea typeface="+mn-ea"/>
                          <a:cs typeface="+mn-cs"/>
                        </a:rPr>
                        <a:t>Defines embedded sound content</a:t>
                      </a:r>
                      <a:endParaRPr lang="en-US" sz="1600" dirty="0">
                        <a:solidFill>
                          <a:srgbClr val="FFFF00"/>
                        </a:solidFill>
                      </a:endParaRPr>
                    </a:p>
                  </a:txBody>
                  <a:tcPr>
                    <a:noFill/>
                  </a:tcPr>
                </a:tc>
                <a:extLst>
                  <a:ext uri="{0D108BD9-81ED-4DB2-BD59-A6C34878D82A}">
                    <a16:rowId xmlns:a16="http://schemas.microsoft.com/office/drawing/2014/main" val="3579245052"/>
                  </a:ext>
                </a:extLst>
              </a:tr>
            </a:tbl>
          </a:graphicData>
        </a:graphic>
      </p:graphicFrame>
    </p:spTree>
    <p:extLst>
      <p:ext uri="{BB962C8B-B14F-4D97-AF65-F5344CB8AC3E}">
        <p14:creationId xmlns:p14="http://schemas.microsoft.com/office/powerpoint/2010/main" val="1377386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FDED5B2-0013-4940-ADFF-AC7CD2D443D5}"/>
              </a:ext>
            </a:extLst>
          </p:cNvPr>
          <p:cNvGraphicFramePr>
            <a:graphicFrameLocks noGrp="1"/>
          </p:cNvGraphicFramePr>
          <p:nvPr>
            <p:extLst>
              <p:ext uri="{D42A27DB-BD31-4B8C-83A1-F6EECF244321}">
                <p14:modId xmlns:p14="http://schemas.microsoft.com/office/powerpoint/2010/main" val="3275563818"/>
              </p:ext>
            </p:extLst>
          </p:nvPr>
        </p:nvGraphicFramePr>
        <p:xfrm>
          <a:off x="160421" y="92376"/>
          <a:ext cx="11855116" cy="6673248"/>
        </p:xfrm>
        <a:graphic>
          <a:graphicData uri="http://schemas.openxmlformats.org/drawingml/2006/table">
            <a:tbl>
              <a:tblPr firstRow="1" bandRow="1">
                <a:tableStyleId>{5C22544A-7EE6-4342-B048-85BDC9FD1C3A}</a:tableStyleId>
              </a:tblPr>
              <a:tblGrid>
                <a:gridCol w="5927558">
                  <a:extLst>
                    <a:ext uri="{9D8B030D-6E8A-4147-A177-3AD203B41FA5}">
                      <a16:colId xmlns:a16="http://schemas.microsoft.com/office/drawing/2014/main" val="899606473"/>
                    </a:ext>
                  </a:extLst>
                </a:gridCol>
                <a:gridCol w="5927558">
                  <a:extLst>
                    <a:ext uri="{9D8B030D-6E8A-4147-A177-3AD203B41FA5}">
                      <a16:colId xmlns:a16="http://schemas.microsoft.com/office/drawing/2014/main" val="3267849586"/>
                    </a:ext>
                  </a:extLst>
                </a:gridCol>
              </a:tblGrid>
              <a:tr h="490888">
                <a:tc>
                  <a:txBody>
                    <a:bodyPr/>
                    <a:lstStyle/>
                    <a:p>
                      <a:pPr algn="ctr">
                        <a:lnSpc>
                          <a:spcPct val="150000"/>
                        </a:lnSpc>
                      </a:pPr>
                      <a:r>
                        <a:rPr lang="en-US" sz="1600" dirty="0">
                          <a:latin typeface="Bodoni MT Black" panose="02070A03080606020203" pitchFamily="18" charset="0"/>
                          <a:ea typeface="Tahoma" panose="020B0604030504040204" pitchFamily="34" charset="0"/>
                          <a:cs typeface="Tahoma" panose="020B0604030504040204" pitchFamily="34" charset="0"/>
                        </a:rPr>
                        <a:t>TAG</a:t>
                      </a:r>
                    </a:p>
                  </a:txBody>
                  <a:tcPr>
                    <a:noFill/>
                  </a:tcPr>
                </a:tc>
                <a:tc>
                  <a:txBody>
                    <a:bodyPr/>
                    <a:lstStyle/>
                    <a:p>
                      <a:pPr algn="ctr">
                        <a:lnSpc>
                          <a:spcPct val="150000"/>
                        </a:lnSpc>
                      </a:pPr>
                      <a:r>
                        <a:rPr lang="en-US" sz="1600" dirty="0">
                          <a:latin typeface="Bodoni MT Black" panose="02070A03080606020203" pitchFamily="18" charset="0"/>
                        </a:rPr>
                        <a:t>DESCRIPTION</a:t>
                      </a:r>
                    </a:p>
                  </a:txBody>
                  <a:tcPr>
                    <a:noFill/>
                  </a:tcPr>
                </a:tc>
                <a:extLst>
                  <a:ext uri="{0D108BD9-81ED-4DB2-BD59-A6C34878D82A}">
                    <a16:rowId xmlns:a16="http://schemas.microsoft.com/office/drawing/2014/main" val="2520561898"/>
                  </a:ext>
                </a:extLst>
              </a:tr>
              <a:tr h="370840">
                <a:tc>
                  <a:txBody>
                    <a:bodyPr/>
                    <a:lstStyle/>
                    <a:p>
                      <a:pPr lvl="1" algn="l"/>
                      <a:r>
                        <a:rPr lang="en-US" sz="1600" b="0" i="0" kern="1200" dirty="0">
                          <a:solidFill>
                            <a:srgbClr val="FFFF00"/>
                          </a:solidFill>
                          <a:effectLst/>
                          <a:latin typeface="+mn-lt"/>
                          <a:ea typeface="+mn-ea"/>
                          <a:cs typeface="+mn-cs"/>
                          <a:hlinkClick r:id="rId2">
                            <a:extLst>
                              <a:ext uri="{A12FA001-AC4F-418D-AE19-62706E023703}">
                                <ahyp:hlinkClr xmlns:ahyp="http://schemas.microsoft.com/office/drawing/2018/hyperlinkcolor" val="tx"/>
                              </a:ext>
                            </a:extLst>
                          </a:hlinkClick>
                        </a:rPr>
                        <a:t>&lt;b&gt;</a:t>
                      </a:r>
                      <a:endParaRPr lang="en-US" sz="1600" dirty="0">
                        <a:solidFill>
                          <a:srgbClr val="FFFF00"/>
                        </a:solidFill>
                      </a:endParaRPr>
                    </a:p>
                  </a:txBody>
                  <a:tcPr>
                    <a:noFill/>
                  </a:tcPr>
                </a:tc>
                <a:tc>
                  <a:txBody>
                    <a:bodyPr/>
                    <a:lstStyle/>
                    <a:p>
                      <a:pPr lvl="1"/>
                      <a:r>
                        <a:rPr lang="en-US" sz="1800" b="0" i="0" kern="1200" dirty="0">
                          <a:solidFill>
                            <a:srgbClr val="FFFF00"/>
                          </a:solidFill>
                          <a:effectLst/>
                          <a:latin typeface="+mn-lt"/>
                          <a:ea typeface="+mn-ea"/>
                          <a:cs typeface="+mn-cs"/>
                        </a:rPr>
                        <a:t>Defines bold text</a:t>
                      </a:r>
                      <a:endParaRPr lang="en-US" sz="1600" dirty="0">
                        <a:solidFill>
                          <a:srgbClr val="FFFF00"/>
                        </a:solidFill>
                      </a:endParaRPr>
                    </a:p>
                  </a:txBody>
                  <a:tcPr>
                    <a:noFill/>
                  </a:tcPr>
                </a:tc>
                <a:extLst>
                  <a:ext uri="{0D108BD9-81ED-4DB2-BD59-A6C34878D82A}">
                    <a16:rowId xmlns:a16="http://schemas.microsoft.com/office/drawing/2014/main" val="721907971"/>
                  </a:ext>
                </a:extLst>
              </a:tr>
              <a:tr h="370840">
                <a:tc>
                  <a:txBody>
                    <a:bodyPr/>
                    <a:lstStyle/>
                    <a:p>
                      <a:pPr lvl="1" algn="l"/>
                      <a:r>
                        <a:rPr lang="en-US" sz="1600" b="0" i="0" kern="1200" dirty="0">
                          <a:solidFill>
                            <a:srgbClr val="FFFF00"/>
                          </a:solidFill>
                          <a:effectLst/>
                          <a:latin typeface="+mn-lt"/>
                          <a:ea typeface="+mn-ea"/>
                          <a:cs typeface="+mn-cs"/>
                          <a:hlinkClick r:id="rId3">
                            <a:extLst>
                              <a:ext uri="{A12FA001-AC4F-418D-AE19-62706E023703}">
                                <ahyp:hlinkClr xmlns:ahyp="http://schemas.microsoft.com/office/drawing/2018/hyperlinkcolor" val="tx"/>
                              </a:ext>
                            </a:extLst>
                          </a:hlinkClick>
                        </a:rPr>
                        <a:t>&lt;base&gt;</a:t>
                      </a:r>
                      <a:endParaRPr lang="en-US" sz="1600" dirty="0">
                        <a:solidFill>
                          <a:srgbClr val="FFFF00"/>
                        </a:solidFill>
                      </a:endParaRPr>
                    </a:p>
                  </a:txBody>
                  <a:tcPr>
                    <a:noFill/>
                  </a:tcPr>
                </a:tc>
                <a:tc>
                  <a:txBody>
                    <a:bodyPr/>
                    <a:lstStyle/>
                    <a:p>
                      <a:pPr lvl="1"/>
                      <a:r>
                        <a:rPr lang="en-US" sz="1800" b="0" i="0" kern="1200" dirty="0">
                          <a:solidFill>
                            <a:srgbClr val="FFFF00"/>
                          </a:solidFill>
                          <a:effectLst/>
                          <a:latin typeface="+mn-lt"/>
                          <a:ea typeface="+mn-ea"/>
                          <a:cs typeface="+mn-cs"/>
                        </a:rPr>
                        <a:t>Specifies the base URL/target for all relative URLs in a document</a:t>
                      </a:r>
                      <a:endParaRPr lang="en-US" sz="1600" dirty="0">
                        <a:solidFill>
                          <a:srgbClr val="FFFF00"/>
                        </a:solidFill>
                      </a:endParaRPr>
                    </a:p>
                  </a:txBody>
                  <a:tcPr>
                    <a:noFill/>
                  </a:tcPr>
                </a:tc>
                <a:extLst>
                  <a:ext uri="{0D108BD9-81ED-4DB2-BD59-A6C34878D82A}">
                    <a16:rowId xmlns:a16="http://schemas.microsoft.com/office/drawing/2014/main" val="2629854855"/>
                  </a:ext>
                </a:extLst>
              </a:tr>
              <a:tr h="370840">
                <a:tc>
                  <a:txBody>
                    <a:bodyPr/>
                    <a:lstStyle/>
                    <a:p>
                      <a:pPr lvl="1" algn="l"/>
                      <a:r>
                        <a:rPr lang="en-US" sz="1800" b="0" i="0" kern="1200" dirty="0">
                          <a:solidFill>
                            <a:srgbClr val="FFFF00"/>
                          </a:solidFill>
                          <a:effectLst/>
                          <a:latin typeface="+mn-lt"/>
                          <a:ea typeface="+mn-ea"/>
                          <a:cs typeface="+mn-cs"/>
                          <a:hlinkClick r:id="rId4">
                            <a:extLst>
                              <a:ext uri="{A12FA001-AC4F-418D-AE19-62706E023703}">
                                <ahyp:hlinkClr xmlns:ahyp="http://schemas.microsoft.com/office/drawing/2018/hyperlinkcolor" val="tx"/>
                              </a:ext>
                            </a:extLst>
                          </a:hlinkClick>
                        </a:rPr>
                        <a:t>&lt;</a:t>
                      </a:r>
                      <a:r>
                        <a:rPr lang="en-US" sz="1800" b="0" i="0" kern="1200" dirty="0" err="1">
                          <a:solidFill>
                            <a:srgbClr val="FFFF00"/>
                          </a:solidFill>
                          <a:effectLst/>
                          <a:latin typeface="+mn-lt"/>
                          <a:ea typeface="+mn-ea"/>
                          <a:cs typeface="+mn-cs"/>
                          <a:hlinkClick r:id="rId4">
                            <a:extLst>
                              <a:ext uri="{A12FA001-AC4F-418D-AE19-62706E023703}">
                                <ahyp:hlinkClr xmlns:ahyp="http://schemas.microsoft.com/office/drawing/2018/hyperlinkcolor" val="tx"/>
                              </a:ext>
                            </a:extLst>
                          </a:hlinkClick>
                        </a:rPr>
                        <a:t>basefont</a:t>
                      </a:r>
                      <a:r>
                        <a:rPr lang="en-US" sz="1800" b="0" i="0" kern="1200" dirty="0">
                          <a:solidFill>
                            <a:srgbClr val="FFFF00"/>
                          </a:solidFill>
                          <a:effectLst/>
                          <a:latin typeface="+mn-lt"/>
                          <a:ea typeface="+mn-ea"/>
                          <a:cs typeface="+mn-cs"/>
                          <a:hlinkClick r:id="rId4">
                            <a:extLst>
                              <a:ext uri="{A12FA001-AC4F-418D-AE19-62706E023703}">
                                <ahyp:hlinkClr xmlns:ahyp="http://schemas.microsoft.com/office/drawing/2018/hyperlinkcolor" val="tx"/>
                              </a:ext>
                            </a:extLst>
                          </a:hlinkClick>
                        </a:rPr>
                        <a:t>&gt;</a:t>
                      </a:r>
                      <a:endParaRPr lang="en-US" sz="1600" dirty="0">
                        <a:solidFill>
                          <a:srgbClr val="FFFF00"/>
                        </a:solidFill>
                      </a:endParaRPr>
                    </a:p>
                  </a:txBody>
                  <a:tcPr>
                    <a:noFill/>
                  </a:tcPr>
                </a:tc>
                <a:tc>
                  <a:txBody>
                    <a:bodyPr/>
                    <a:lstStyle/>
                    <a:p>
                      <a:pPr lvl="1"/>
                      <a:r>
                        <a:rPr lang="en-US" sz="1800" b="0" i="0" kern="1200" dirty="0">
                          <a:solidFill>
                            <a:srgbClr val="FF0000"/>
                          </a:solidFill>
                          <a:effectLst/>
                          <a:latin typeface="+mn-lt"/>
                          <a:ea typeface="+mn-ea"/>
                          <a:cs typeface="+mn-cs"/>
                        </a:rPr>
                        <a:t>Not supported in HTML5. Use CSS instead.</a:t>
                      </a:r>
                      <a:br>
                        <a:rPr lang="en-US" sz="1800" b="0" i="0" kern="1200" dirty="0">
                          <a:solidFill>
                            <a:srgbClr val="FF0000"/>
                          </a:solidFill>
                          <a:effectLst/>
                          <a:latin typeface="+mn-lt"/>
                          <a:ea typeface="+mn-ea"/>
                          <a:cs typeface="+mn-cs"/>
                        </a:rPr>
                      </a:br>
                      <a:r>
                        <a:rPr lang="en-US" sz="1800" b="0" i="0" kern="1200" dirty="0">
                          <a:solidFill>
                            <a:srgbClr val="FFFF00"/>
                          </a:solidFill>
                          <a:effectLst/>
                          <a:latin typeface="+mn-lt"/>
                          <a:ea typeface="+mn-ea"/>
                          <a:cs typeface="+mn-cs"/>
                        </a:rPr>
                        <a:t>Specifies a default color, size, and font for all text in a document</a:t>
                      </a:r>
                      <a:endParaRPr lang="en-US" sz="1600" dirty="0">
                        <a:solidFill>
                          <a:srgbClr val="FFFF00"/>
                        </a:solidFill>
                      </a:endParaRPr>
                    </a:p>
                  </a:txBody>
                  <a:tcPr>
                    <a:noFill/>
                  </a:tcPr>
                </a:tc>
                <a:extLst>
                  <a:ext uri="{0D108BD9-81ED-4DB2-BD59-A6C34878D82A}">
                    <a16:rowId xmlns:a16="http://schemas.microsoft.com/office/drawing/2014/main" val="1943665465"/>
                  </a:ext>
                </a:extLst>
              </a:tr>
              <a:tr h="370840">
                <a:tc>
                  <a:txBody>
                    <a:bodyPr/>
                    <a:lstStyle/>
                    <a:p>
                      <a:pPr lvl="1" algn="l"/>
                      <a:r>
                        <a:rPr lang="en-US" sz="1800" b="0" i="0" kern="1200" dirty="0">
                          <a:solidFill>
                            <a:srgbClr val="FFFF00"/>
                          </a:solidFill>
                          <a:effectLst/>
                          <a:latin typeface="+mn-lt"/>
                          <a:ea typeface="+mn-ea"/>
                          <a:cs typeface="+mn-cs"/>
                          <a:hlinkClick r:id="rId5">
                            <a:extLst>
                              <a:ext uri="{A12FA001-AC4F-418D-AE19-62706E023703}">
                                <ahyp:hlinkClr xmlns:ahyp="http://schemas.microsoft.com/office/drawing/2018/hyperlinkcolor" val="tx"/>
                              </a:ext>
                            </a:extLst>
                          </a:hlinkClick>
                        </a:rPr>
                        <a:t>&lt;</a:t>
                      </a:r>
                      <a:r>
                        <a:rPr lang="en-US" sz="1800" b="0" i="0" kern="1200" dirty="0" err="1">
                          <a:solidFill>
                            <a:srgbClr val="FFFF00"/>
                          </a:solidFill>
                          <a:effectLst/>
                          <a:latin typeface="+mn-lt"/>
                          <a:ea typeface="+mn-ea"/>
                          <a:cs typeface="+mn-cs"/>
                          <a:hlinkClick r:id="rId5">
                            <a:extLst>
                              <a:ext uri="{A12FA001-AC4F-418D-AE19-62706E023703}">
                                <ahyp:hlinkClr xmlns:ahyp="http://schemas.microsoft.com/office/drawing/2018/hyperlinkcolor" val="tx"/>
                              </a:ext>
                            </a:extLst>
                          </a:hlinkClick>
                        </a:rPr>
                        <a:t>bdi</a:t>
                      </a:r>
                      <a:r>
                        <a:rPr lang="en-US" sz="1800" b="0" i="0" kern="1200" dirty="0">
                          <a:solidFill>
                            <a:srgbClr val="FFFF00"/>
                          </a:solidFill>
                          <a:effectLst/>
                          <a:latin typeface="+mn-lt"/>
                          <a:ea typeface="+mn-ea"/>
                          <a:cs typeface="+mn-cs"/>
                          <a:hlinkClick r:id="rId5">
                            <a:extLst>
                              <a:ext uri="{A12FA001-AC4F-418D-AE19-62706E023703}">
                                <ahyp:hlinkClr xmlns:ahyp="http://schemas.microsoft.com/office/drawing/2018/hyperlinkcolor" val="tx"/>
                              </a:ext>
                            </a:extLst>
                          </a:hlinkClick>
                        </a:rPr>
                        <a:t>&gt;</a:t>
                      </a:r>
                      <a:endParaRPr lang="en-US" sz="1600" dirty="0">
                        <a:solidFill>
                          <a:srgbClr val="FFFF00"/>
                        </a:solidFill>
                      </a:endParaRPr>
                    </a:p>
                  </a:txBody>
                  <a:tcPr>
                    <a:noFill/>
                  </a:tcPr>
                </a:tc>
                <a:tc>
                  <a:txBody>
                    <a:bodyPr/>
                    <a:lstStyle/>
                    <a:p>
                      <a:pPr lvl="1"/>
                      <a:r>
                        <a:rPr lang="en-US" sz="1800" b="0" i="0" kern="1200" dirty="0">
                          <a:solidFill>
                            <a:srgbClr val="FFFF00"/>
                          </a:solidFill>
                          <a:effectLst/>
                          <a:latin typeface="+mn-lt"/>
                          <a:ea typeface="+mn-ea"/>
                          <a:cs typeface="+mn-cs"/>
                        </a:rPr>
                        <a:t>Isolates a part of text that might be formatted in a different direction from other text outside it</a:t>
                      </a:r>
                      <a:endParaRPr lang="en-US" sz="1600" dirty="0">
                        <a:solidFill>
                          <a:srgbClr val="FFFF00"/>
                        </a:solidFill>
                      </a:endParaRPr>
                    </a:p>
                  </a:txBody>
                  <a:tcPr>
                    <a:noFill/>
                  </a:tcPr>
                </a:tc>
                <a:extLst>
                  <a:ext uri="{0D108BD9-81ED-4DB2-BD59-A6C34878D82A}">
                    <a16:rowId xmlns:a16="http://schemas.microsoft.com/office/drawing/2014/main" val="2008096566"/>
                  </a:ext>
                </a:extLst>
              </a:tr>
              <a:tr h="370840">
                <a:tc>
                  <a:txBody>
                    <a:bodyPr/>
                    <a:lstStyle/>
                    <a:p>
                      <a:pPr lvl="1" algn="l"/>
                      <a:r>
                        <a:rPr lang="en-US" sz="1800" b="0" i="0" kern="1200" dirty="0">
                          <a:solidFill>
                            <a:srgbClr val="FFFF00"/>
                          </a:solidFill>
                          <a:effectLst/>
                          <a:latin typeface="+mn-lt"/>
                          <a:ea typeface="+mn-ea"/>
                          <a:cs typeface="+mn-cs"/>
                          <a:hlinkClick r:id="rId6">
                            <a:extLst>
                              <a:ext uri="{A12FA001-AC4F-418D-AE19-62706E023703}">
                                <ahyp:hlinkClr xmlns:ahyp="http://schemas.microsoft.com/office/drawing/2018/hyperlinkcolor" val="tx"/>
                              </a:ext>
                            </a:extLst>
                          </a:hlinkClick>
                        </a:rPr>
                        <a:t>&lt;</a:t>
                      </a:r>
                      <a:r>
                        <a:rPr lang="en-US" sz="1800" b="0" i="0" kern="1200" dirty="0" err="1">
                          <a:solidFill>
                            <a:srgbClr val="FFFF00"/>
                          </a:solidFill>
                          <a:effectLst/>
                          <a:latin typeface="+mn-lt"/>
                          <a:ea typeface="+mn-ea"/>
                          <a:cs typeface="+mn-cs"/>
                          <a:hlinkClick r:id="rId6">
                            <a:extLst>
                              <a:ext uri="{A12FA001-AC4F-418D-AE19-62706E023703}">
                                <ahyp:hlinkClr xmlns:ahyp="http://schemas.microsoft.com/office/drawing/2018/hyperlinkcolor" val="tx"/>
                              </a:ext>
                            </a:extLst>
                          </a:hlinkClick>
                        </a:rPr>
                        <a:t>bdo</a:t>
                      </a:r>
                      <a:r>
                        <a:rPr lang="en-US" sz="1800" b="0" i="0" kern="1200" dirty="0">
                          <a:solidFill>
                            <a:srgbClr val="FFFF00"/>
                          </a:solidFill>
                          <a:effectLst/>
                          <a:latin typeface="+mn-lt"/>
                          <a:ea typeface="+mn-ea"/>
                          <a:cs typeface="+mn-cs"/>
                          <a:hlinkClick r:id="rId6">
                            <a:extLst>
                              <a:ext uri="{A12FA001-AC4F-418D-AE19-62706E023703}">
                                <ahyp:hlinkClr xmlns:ahyp="http://schemas.microsoft.com/office/drawing/2018/hyperlinkcolor" val="tx"/>
                              </a:ext>
                            </a:extLst>
                          </a:hlinkClick>
                        </a:rPr>
                        <a:t>&gt;</a:t>
                      </a:r>
                      <a:endParaRPr lang="en-US" sz="1600" dirty="0">
                        <a:solidFill>
                          <a:srgbClr val="FFFF00"/>
                        </a:solidFill>
                      </a:endParaRPr>
                    </a:p>
                  </a:txBody>
                  <a:tcPr>
                    <a:noFill/>
                  </a:tcPr>
                </a:tc>
                <a:tc>
                  <a:txBody>
                    <a:bodyPr/>
                    <a:lstStyle/>
                    <a:p>
                      <a:pPr lvl="1"/>
                      <a:r>
                        <a:rPr lang="en-US" sz="1800" b="0" i="0" kern="1200" dirty="0">
                          <a:solidFill>
                            <a:srgbClr val="FFFF00"/>
                          </a:solidFill>
                          <a:effectLst/>
                          <a:latin typeface="+mn-lt"/>
                          <a:ea typeface="+mn-ea"/>
                          <a:cs typeface="+mn-cs"/>
                        </a:rPr>
                        <a:t>Overrides the current text direction</a:t>
                      </a:r>
                      <a:endParaRPr lang="en-US" sz="1600" dirty="0">
                        <a:solidFill>
                          <a:srgbClr val="FFFF00"/>
                        </a:solidFill>
                      </a:endParaRPr>
                    </a:p>
                  </a:txBody>
                  <a:tcPr>
                    <a:noFill/>
                  </a:tcPr>
                </a:tc>
                <a:extLst>
                  <a:ext uri="{0D108BD9-81ED-4DB2-BD59-A6C34878D82A}">
                    <a16:rowId xmlns:a16="http://schemas.microsoft.com/office/drawing/2014/main" val="3174257346"/>
                  </a:ext>
                </a:extLst>
              </a:tr>
              <a:tr h="370840">
                <a:tc>
                  <a:txBody>
                    <a:bodyPr/>
                    <a:lstStyle/>
                    <a:p>
                      <a:pPr lvl="1" algn="l"/>
                      <a:r>
                        <a:rPr lang="en-US" sz="1800" b="0" i="0" kern="1200" dirty="0">
                          <a:solidFill>
                            <a:srgbClr val="FFFF00"/>
                          </a:solidFill>
                          <a:effectLst/>
                          <a:latin typeface="+mn-lt"/>
                          <a:ea typeface="+mn-ea"/>
                          <a:cs typeface="+mn-cs"/>
                          <a:hlinkClick r:id="rId7">
                            <a:extLst>
                              <a:ext uri="{A12FA001-AC4F-418D-AE19-62706E023703}">
                                <ahyp:hlinkClr xmlns:ahyp="http://schemas.microsoft.com/office/drawing/2018/hyperlinkcolor" val="tx"/>
                              </a:ext>
                            </a:extLst>
                          </a:hlinkClick>
                        </a:rPr>
                        <a:t>&lt;big&gt;</a:t>
                      </a:r>
                      <a:endParaRPr lang="en-US" sz="1600" dirty="0">
                        <a:solidFill>
                          <a:srgbClr val="FFFF00"/>
                        </a:solidFill>
                      </a:endParaRPr>
                    </a:p>
                  </a:txBody>
                  <a:tcPr>
                    <a:noFill/>
                  </a:tcPr>
                </a:tc>
                <a:tc>
                  <a:txBody>
                    <a:bodyPr/>
                    <a:lstStyle/>
                    <a:p>
                      <a:pPr lvl="1" algn="l" fontAlgn="t"/>
                      <a:r>
                        <a:rPr lang="en-US" sz="1600" b="0" i="0" kern="1200" dirty="0">
                          <a:solidFill>
                            <a:srgbClr val="FF0000"/>
                          </a:solidFill>
                          <a:effectLst/>
                          <a:latin typeface="+mn-lt"/>
                          <a:ea typeface="+mn-ea"/>
                          <a:cs typeface="+mn-cs"/>
                        </a:rPr>
                        <a:t>Not supported in HTML5. Use CSS instead.</a:t>
                      </a:r>
                      <a:br>
                        <a:rPr lang="en-US" sz="1600" b="0" i="0" kern="1200" dirty="0">
                          <a:solidFill>
                            <a:srgbClr val="FFFF00"/>
                          </a:solidFill>
                          <a:effectLst/>
                          <a:latin typeface="+mn-lt"/>
                          <a:ea typeface="+mn-ea"/>
                          <a:cs typeface="+mn-cs"/>
                        </a:rPr>
                      </a:br>
                      <a:r>
                        <a:rPr lang="en-US" sz="1600" b="0" i="0" kern="1200" dirty="0">
                          <a:solidFill>
                            <a:srgbClr val="FFFF00"/>
                          </a:solidFill>
                          <a:effectLst/>
                          <a:latin typeface="+mn-lt"/>
                          <a:ea typeface="+mn-ea"/>
                          <a:cs typeface="+mn-cs"/>
                        </a:rPr>
                        <a:t>Defines big text</a:t>
                      </a:r>
                      <a:endParaRPr lang="en-US" sz="1400" dirty="0">
                        <a:solidFill>
                          <a:srgbClr val="FFFF00"/>
                        </a:solidFill>
                        <a:effectLst/>
                      </a:endParaRPr>
                    </a:p>
                  </a:txBody>
                  <a:tcPr>
                    <a:noFill/>
                  </a:tcPr>
                </a:tc>
                <a:extLst>
                  <a:ext uri="{0D108BD9-81ED-4DB2-BD59-A6C34878D82A}">
                    <a16:rowId xmlns:a16="http://schemas.microsoft.com/office/drawing/2014/main" val="4154894165"/>
                  </a:ext>
                </a:extLst>
              </a:tr>
              <a:tr h="370840">
                <a:tc>
                  <a:txBody>
                    <a:bodyPr/>
                    <a:lstStyle/>
                    <a:p>
                      <a:pPr lvl="1" algn="l"/>
                      <a:r>
                        <a:rPr lang="en-US" sz="1800" b="0" i="0" kern="1200" dirty="0">
                          <a:solidFill>
                            <a:srgbClr val="FFFF00"/>
                          </a:solidFill>
                          <a:effectLst/>
                          <a:latin typeface="+mn-lt"/>
                          <a:ea typeface="+mn-ea"/>
                          <a:cs typeface="+mn-cs"/>
                          <a:hlinkClick r:id="rId8">
                            <a:extLst>
                              <a:ext uri="{A12FA001-AC4F-418D-AE19-62706E023703}">
                                <ahyp:hlinkClr xmlns:ahyp="http://schemas.microsoft.com/office/drawing/2018/hyperlinkcolor" val="tx"/>
                              </a:ext>
                            </a:extLst>
                          </a:hlinkClick>
                        </a:rPr>
                        <a:t>&lt;blockquote&gt;</a:t>
                      </a:r>
                      <a:endParaRPr lang="en-US" sz="1600" dirty="0">
                        <a:solidFill>
                          <a:srgbClr val="FFFF00"/>
                        </a:solidFill>
                      </a:endParaRPr>
                    </a:p>
                  </a:txBody>
                  <a:tcPr>
                    <a:noFill/>
                  </a:tcPr>
                </a:tc>
                <a:tc>
                  <a:txBody>
                    <a:bodyPr/>
                    <a:lstStyle/>
                    <a:p>
                      <a:pPr lvl="1" algn="l" fontAlgn="t"/>
                      <a:r>
                        <a:rPr lang="en-US" sz="1800" b="0" i="0" kern="1200" dirty="0">
                          <a:solidFill>
                            <a:srgbClr val="FFFF00"/>
                          </a:solidFill>
                          <a:effectLst/>
                          <a:latin typeface="+mn-lt"/>
                          <a:ea typeface="+mn-ea"/>
                          <a:cs typeface="+mn-cs"/>
                        </a:rPr>
                        <a:t>Defines a section that is quoted from another source</a:t>
                      </a:r>
                      <a:endParaRPr lang="en-US" sz="1600" dirty="0">
                        <a:solidFill>
                          <a:srgbClr val="FFFF00"/>
                        </a:solidFill>
                        <a:effectLst/>
                      </a:endParaRPr>
                    </a:p>
                  </a:txBody>
                  <a:tcPr marL="76200" marR="76200" marT="76200" marB="76200">
                    <a:noFill/>
                  </a:tcPr>
                </a:tc>
                <a:extLst>
                  <a:ext uri="{0D108BD9-81ED-4DB2-BD59-A6C34878D82A}">
                    <a16:rowId xmlns:a16="http://schemas.microsoft.com/office/drawing/2014/main" val="449106073"/>
                  </a:ext>
                </a:extLst>
              </a:tr>
              <a:tr h="370840">
                <a:tc>
                  <a:txBody>
                    <a:bodyPr/>
                    <a:lstStyle/>
                    <a:p>
                      <a:pPr lvl="1" algn="l"/>
                      <a:r>
                        <a:rPr lang="en-US" sz="1800" b="0" i="0" kern="1200" dirty="0">
                          <a:solidFill>
                            <a:srgbClr val="FFFF00"/>
                          </a:solidFill>
                          <a:effectLst/>
                          <a:latin typeface="+mn-lt"/>
                          <a:ea typeface="+mn-ea"/>
                          <a:cs typeface="+mn-cs"/>
                          <a:hlinkClick r:id="rId9">
                            <a:extLst>
                              <a:ext uri="{A12FA001-AC4F-418D-AE19-62706E023703}">
                                <ahyp:hlinkClr xmlns:ahyp="http://schemas.microsoft.com/office/drawing/2018/hyperlinkcolor" val="tx"/>
                              </a:ext>
                            </a:extLst>
                          </a:hlinkClick>
                        </a:rPr>
                        <a:t>&lt;body&gt;</a:t>
                      </a:r>
                      <a:endParaRPr lang="en-US" sz="1600" dirty="0">
                        <a:solidFill>
                          <a:srgbClr val="FFFF00"/>
                        </a:solidFill>
                      </a:endParaRPr>
                    </a:p>
                  </a:txBody>
                  <a:tcPr>
                    <a:noFill/>
                  </a:tcPr>
                </a:tc>
                <a:tc>
                  <a:txBody>
                    <a:bodyPr/>
                    <a:lstStyle/>
                    <a:p>
                      <a:pPr lvl="1"/>
                      <a:r>
                        <a:rPr lang="en-US" sz="1800" b="0" i="0" kern="1200" dirty="0">
                          <a:solidFill>
                            <a:srgbClr val="FFFF00"/>
                          </a:solidFill>
                          <a:effectLst/>
                          <a:latin typeface="+mn-lt"/>
                          <a:ea typeface="+mn-ea"/>
                          <a:cs typeface="+mn-cs"/>
                        </a:rPr>
                        <a:t>Defines the document's body</a:t>
                      </a:r>
                      <a:endParaRPr lang="en-US" sz="1600" dirty="0">
                        <a:solidFill>
                          <a:srgbClr val="FFFF00"/>
                        </a:solidFill>
                      </a:endParaRPr>
                    </a:p>
                  </a:txBody>
                  <a:tcPr>
                    <a:noFill/>
                  </a:tcPr>
                </a:tc>
                <a:extLst>
                  <a:ext uri="{0D108BD9-81ED-4DB2-BD59-A6C34878D82A}">
                    <a16:rowId xmlns:a16="http://schemas.microsoft.com/office/drawing/2014/main" val="558012643"/>
                  </a:ext>
                </a:extLst>
              </a:tr>
              <a:tr h="370840">
                <a:tc>
                  <a:txBody>
                    <a:bodyPr/>
                    <a:lstStyle/>
                    <a:p>
                      <a:pPr lvl="1" algn="l"/>
                      <a:r>
                        <a:rPr lang="en-US" sz="1800" b="0" i="0" kern="1200" dirty="0">
                          <a:solidFill>
                            <a:srgbClr val="FFFF00"/>
                          </a:solidFill>
                          <a:effectLst/>
                          <a:latin typeface="+mn-lt"/>
                          <a:ea typeface="+mn-ea"/>
                          <a:cs typeface="+mn-cs"/>
                          <a:hlinkClick r:id="rId10">
                            <a:extLst>
                              <a:ext uri="{A12FA001-AC4F-418D-AE19-62706E023703}">
                                <ahyp:hlinkClr xmlns:ahyp="http://schemas.microsoft.com/office/drawing/2018/hyperlinkcolor" val="tx"/>
                              </a:ext>
                            </a:extLst>
                          </a:hlinkClick>
                        </a:rPr>
                        <a:t>&lt;</a:t>
                      </a:r>
                      <a:r>
                        <a:rPr lang="en-US" sz="1800" b="0" i="0" kern="1200" dirty="0" err="1">
                          <a:solidFill>
                            <a:srgbClr val="FFFF00"/>
                          </a:solidFill>
                          <a:effectLst/>
                          <a:latin typeface="+mn-lt"/>
                          <a:ea typeface="+mn-ea"/>
                          <a:cs typeface="+mn-cs"/>
                          <a:hlinkClick r:id="rId10">
                            <a:extLst>
                              <a:ext uri="{A12FA001-AC4F-418D-AE19-62706E023703}">
                                <ahyp:hlinkClr xmlns:ahyp="http://schemas.microsoft.com/office/drawing/2018/hyperlinkcolor" val="tx"/>
                              </a:ext>
                            </a:extLst>
                          </a:hlinkClick>
                        </a:rPr>
                        <a:t>br</a:t>
                      </a:r>
                      <a:r>
                        <a:rPr lang="en-US" sz="1800" b="0" i="0" kern="1200" dirty="0">
                          <a:solidFill>
                            <a:srgbClr val="FFFF00"/>
                          </a:solidFill>
                          <a:effectLst/>
                          <a:latin typeface="+mn-lt"/>
                          <a:ea typeface="+mn-ea"/>
                          <a:cs typeface="+mn-cs"/>
                          <a:hlinkClick r:id="rId10">
                            <a:extLst>
                              <a:ext uri="{A12FA001-AC4F-418D-AE19-62706E023703}">
                                <ahyp:hlinkClr xmlns:ahyp="http://schemas.microsoft.com/office/drawing/2018/hyperlinkcolor" val="tx"/>
                              </a:ext>
                            </a:extLst>
                          </a:hlinkClick>
                        </a:rPr>
                        <a:t>&gt;</a:t>
                      </a:r>
                      <a:endParaRPr lang="en-US" sz="1600" dirty="0">
                        <a:solidFill>
                          <a:srgbClr val="FFFF00"/>
                        </a:solidFill>
                      </a:endParaRPr>
                    </a:p>
                  </a:txBody>
                  <a:tcPr>
                    <a:noFill/>
                  </a:tcPr>
                </a:tc>
                <a:tc>
                  <a:txBody>
                    <a:bodyPr/>
                    <a:lstStyle/>
                    <a:p>
                      <a:pPr lvl="1"/>
                      <a:r>
                        <a:rPr lang="en-US" sz="1800" b="0" i="0" kern="1200" dirty="0">
                          <a:solidFill>
                            <a:srgbClr val="FFFF00"/>
                          </a:solidFill>
                          <a:effectLst/>
                          <a:latin typeface="+mn-lt"/>
                          <a:ea typeface="+mn-ea"/>
                          <a:cs typeface="+mn-cs"/>
                        </a:rPr>
                        <a:t>Defines a single line break</a:t>
                      </a:r>
                      <a:endParaRPr lang="en-US" sz="1600" b="0" i="0" kern="1200" dirty="0">
                        <a:solidFill>
                          <a:srgbClr val="FFFF00"/>
                        </a:solidFill>
                        <a:effectLst/>
                        <a:latin typeface="+mn-lt"/>
                        <a:ea typeface="+mn-ea"/>
                        <a:cs typeface="+mn-cs"/>
                      </a:endParaRPr>
                    </a:p>
                  </a:txBody>
                  <a:tcPr>
                    <a:noFill/>
                  </a:tcPr>
                </a:tc>
                <a:extLst>
                  <a:ext uri="{0D108BD9-81ED-4DB2-BD59-A6C34878D82A}">
                    <a16:rowId xmlns:a16="http://schemas.microsoft.com/office/drawing/2014/main" val="3479036953"/>
                  </a:ext>
                </a:extLst>
              </a:tr>
              <a:tr h="370840">
                <a:tc>
                  <a:txBody>
                    <a:bodyPr/>
                    <a:lstStyle/>
                    <a:p>
                      <a:pPr lvl="1" algn="l"/>
                      <a:r>
                        <a:rPr lang="en-US" sz="1800" b="0" i="0" kern="1200" dirty="0">
                          <a:solidFill>
                            <a:srgbClr val="FFFF00"/>
                          </a:solidFill>
                          <a:effectLst/>
                          <a:latin typeface="+mn-lt"/>
                          <a:ea typeface="+mn-ea"/>
                          <a:cs typeface="+mn-cs"/>
                          <a:hlinkClick r:id="rId11">
                            <a:extLst>
                              <a:ext uri="{A12FA001-AC4F-418D-AE19-62706E023703}">
                                <ahyp:hlinkClr xmlns:ahyp="http://schemas.microsoft.com/office/drawing/2018/hyperlinkcolor" val="tx"/>
                              </a:ext>
                            </a:extLst>
                          </a:hlinkClick>
                        </a:rPr>
                        <a:t>&lt;button&gt;</a:t>
                      </a:r>
                      <a:endParaRPr lang="en-US" sz="1600" dirty="0">
                        <a:solidFill>
                          <a:srgbClr val="FFFF00"/>
                        </a:solidFill>
                      </a:endParaRPr>
                    </a:p>
                  </a:txBody>
                  <a:tcPr>
                    <a:noFill/>
                  </a:tcPr>
                </a:tc>
                <a:tc>
                  <a:txBody>
                    <a:bodyPr/>
                    <a:lstStyle/>
                    <a:p>
                      <a:pPr lvl="1"/>
                      <a:r>
                        <a:rPr lang="en-US" sz="1800" b="0" i="0" kern="1200" dirty="0">
                          <a:solidFill>
                            <a:srgbClr val="FFFF00"/>
                          </a:solidFill>
                          <a:effectLst/>
                          <a:latin typeface="+mn-lt"/>
                          <a:ea typeface="+mn-ea"/>
                          <a:cs typeface="+mn-cs"/>
                        </a:rPr>
                        <a:t>Defines a clickable button</a:t>
                      </a:r>
                      <a:endParaRPr lang="en-US" sz="1600" dirty="0">
                        <a:solidFill>
                          <a:srgbClr val="FFFF00"/>
                        </a:solidFill>
                      </a:endParaRPr>
                    </a:p>
                  </a:txBody>
                  <a:tcPr>
                    <a:noFill/>
                  </a:tcPr>
                </a:tc>
                <a:extLst>
                  <a:ext uri="{0D108BD9-81ED-4DB2-BD59-A6C34878D82A}">
                    <a16:rowId xmlns:a16="http://schemas.microsoft.com/office/drawing/2014/main" val="3930791960"/>
                  </a:ext>
                </a:extLst>
              </a:tr>
              <a:tr h="370840">
                <a:tc>
                  <a:txBody>
                    <a:bodyPr/>
                    <a:lstStyle/>
                    <a:p>
                      <a:pPr lvl="1" algn="l"/>
                      <a:r>
                        <a:rPr lang="en-US" sz="1800" b="0" i="0" kern="1200" dirty="0">
                          <a:solidFill>
                            <a:srgbClr val="FFFF00"/>
                          </a:solidFill>
                          <a:effectLst/>
                          <a:latin typeface="+mn-lt"/>
                          <a:ea typeface="+mn-ea"/>
                          <a:cs typeface="+mn-cs"/>
                          <a:hlinkClick r:id="rId12">
                            <a:extLst>
                              <a:ext uri="{A12FA001-AC4F-418D-AE19-62706E023703}">
                                <ahyp:hlinkClr xmlns:ahyp="http://schemas.microsoft.com/office/drawing/2018/hyperlinkcolor" val="tx"/>
                              </a:ext>
                            </a:extLst>
                          </a:hlinkClick>
                        </a:rPr>
                        <a:t>&lt;canvas&gt;</a:t>
                      </a:r>
                      <a:endParaRPr lang="en-US" sz="1600" dirty="0">
                        <a:solidFill>
                          <a:srgbClr val="FFFF00"/>
                        </a:solidFill>
                      </a:endParaRPr>
                    </a:p>
                  </a:txBody>
                  <a:tcPr>
                    <a:noFill/>
                  </a:tcPr>
                </a:tc>
                <a:tc>
                  <a:txBody>
                    <a:bodyPr/>
                    <a:lstStyle/>
                    <a:p>
                      <a:pPr lvl="1" algn="l" fontAlgn="t"/>
                      <a:r>
                        <a:rPr lang="en-US" sz="1800" b="0" i="0" kern="1200" dirty="0">
                          <a:solidFill>
                            <a:srgbClr val="FFFF00"/>
                          </a:solidFill>
                          <a:effectLst/>
                          <a:latin typeface="+mn-lt"/>
                          <a:ea typeface="+mn-ea"/>
                          <a:cs typeface="+mn-cs"/>
                        </a:rPr>
                        <a:t>Used to draw graphics, on the fly, via scripting (usually JavaScript)</a:t>
                      </a:r>
                      <a:endParaRPr lang="en-US" dirty="0">
                        <a:solidFill>
                          <a:srgbClr val="FFFF00"/>
                        </a:solidFill>
                        <a:effectLst/>
                      </a:endParaRPr>
                    </a:p>
                  </a:txBody>
                  <a:tcPr marL="76200" marR="76200" marT="76200" marB="76200">
                    <a:noFill/>
                  </a:tcPr>
                </a:tc>
                <a:extLst>
                  <a:ext uri="{0D108BD9-81ED-4DB2-BD59-A6C34878D82A}">
                    <a16:rowId xmlns:a16="http://schemas.microsoft.com/office/drawing/2014/main" val="3579245052"/>
                  </a:ext>
                </a:extLst>
              </a:tr>
              <a:tr h="370840">
                <a:tc>
                  <a:txBody>
                    <a:bodyPr/>
                    <a:lstStyle/>
                    <a:p>
                      <a:pPr lvl="1" algn="l"/>
                      <a:r>
                        <a:rPr lang="en-US" sz="1800" b="0" i="0" kern="1200" dirty="0">
                          <a:solidFill>
                            <a:srgbClr val="FFFF00"/>
                          </a:solidFill>
                          <a:effectLst/>
                          <a:latin typeface="+mn-lt"/>
                          <a:ea typeface="+mn-ea"/>
                          <a:cs typeface="+mn-cs"/>
                          <a:hlinkClick r:id="rId13">
                            <a:extLst>
                              <a:ext uri="{A12FA001-AC4F-418D-AE19-62706E023703}">
                                <ahyp:hlinkClr xmlns:ahyp="http://schemas.microsoft.com/office/drawing/2018/hyperlinkcolor" val="tx"/>
                              </a:ext>
                            </a:extLst>
                          </a:hlinkClick>
                        </a:rPr>
                        <a:t>&lt;caption&gt;</a:t>
                      </a:r>
                      <a:endParaRPr lang="en-US" sz="1600" dirty="0">
                        <a:solidFill>
                          <a:srgbClr val="FFFF00"/>
                        </a:solidFill>
                      </a:endParaRPr>
                    </a:p>
                  </a:txBody>
                  <a:tcPr>
                    <a:noFill/>
                  </a:tcPr>
                </a:tc>
                <a:tc>
                  <a:txBody>
                    <a:bodyPr/>
                    <a:lstStyle/>
                    <a:p>
                      <a:pPr algn="l" fontAlgn="t"/>
                      <a:r>
                        <a:rPr lang="en-US" dirty="0">
                          <a:solidFill>
                            <a:srgbClr val="FFFF00"/>
                          </a:solidFill>
                          <a:effectLst/>
                        </a:rPr>
                        <a:t>         Defines a table caption</a:t>
                      </a:r>
                    </a:p>
                  </a:txBody>
                  <a:tcPr marL="76200" marR="76200" marT="76200" marB="76200">
                    <a:noFill/>
                  </a:tcPr>
                </a:tc>
                <a:extLst>
                  <a:ext uri="{0D108BD9-81ED-4DB2-BD59-A6C34878D82A}">
                    <a16:rowId xmlns:a16="http://schemas.microsoft.com/office/drawing/2014/main" val="1333381832"/>
                  </a:ext>
                </a:extLst>
              </a:tr>
            </a:tbl>
          </a:graphicData>
        </a:graphic>
      </p:graphicFrame>
    </p:spTree>
    <p:extLst>
      <p:ext uri="{BB962C8B-B14F-4D97-AF65-F5344CB8AC3E}">
        <p14:creationId xmlns:p14="http://schemas.microsoft.com/office/powerpoint/2010/main" val="702017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540A1-4BD6-0D1A-FBEC-D5F1435641C4}"/>
              </a:ext>
            </a:extLst>
          </p:cNvPr>
          <p:cNvSpPr>
            <a:spLocks noGrp="1"/>
          </p:cNvSpPr>
          <p:nvPr>
            <p:ph type="title"/>
          </p:nvPr>
        </p:nvSpPr>
        <p:spPr>
          <a:xfrm>
            <a:off x="284749" y="304800"/>
            <a:ext cx="10896598" cy="1456267"/>
          </a:xfrm>
        </p:spPr>
        <p:txBody>
          <a:bodyPr>
            <a:normAutofit/>
          </a:bodyPr>
          <a:lstStyle/>
          <a:p>
            <a:pPr marL="571500" indent="-571500">
              <a:buFont typeface="Wingdings" panose="05000000000000000000" pitchFamily="2" charset="2"/>
              <a:buChar char="Ø"/>
            </a:pPr>
            <a:r>
              <a:rPr lang="en-US" dirty="0" err="1">
                <a:solidFill>
                  <a:srgbClr val="FFFF00"/>
                </a:solidFill>
                <a:latin typeface="Times New Roman" panose="02020603050405020304" pitchFamily="18" charset="0"/>
                <a:cs typeface="Times New Roman" panose="02020603050405020304" pitchFamily="18" charset="0"/>
              </a:rPr>
              <a:t>HtMl</a:t>
            </a:r>
            <a:r>
              <a:rPr lang="en-US" dirty="0">
                <a:solidFill>
                  <a:srgbClr val="FFFF00"/>
                </a:solidFill>
                <a:latin typeface="Times New Roman" panose="02020603050405020304" pitchFamily="18" charset="0"/>
                <a:cs typeface="Times New Roman" panose="02020603050405020304" pitchFamily="18" charset="0"/>
              </a:rPr>
              <a:t> ELEMENTS - </a:t>
            </a:r>
            <a:r>
              <a:rPr lang="en-US" sz="2200" b="0" i="0" cap="none" dirty="0">
                <a:solidFill>
                  <a:srgbClr val="000000"/>
                </a:solidFill>
                <a:effectLst/>
                <a:latin typeface="Verdana" panose="020B0604030504040204" pitchFamily="34" charset="0"/>
              </a:rPr>
              <a:t>an html element is defined by a start tag, some content, and an end tag.</a:t>
            </a:r>
            <a:endParaRPr lang="en-US" sz="2200" dirty="0"/>
          </a:p>
        </p:txBody>
      </p:sp>
      <p:sp>
        <p:nvSpPr>
          <p:cNvPr id="3" name="Content Placeholder 2">
            <a:extLst>
              <a:ext uri="{FF2B5EF4-FFF2-40B4-BE49-F238E27FC236}">
                <a16:creationId xmlns:a16="http://schemas.microsoft.com/office/drawing/2014/main" id="{3E644206-9FF5-9372-2992-DD968A8E610E}"/>
              </a:ext>
            </a:extLst>
          </p:cNvPr>
          <p:cNvSpPr>
            <a:spLocks noGrp="1"/>
          </p:cNvSpPr>
          <p:nvPr>
            <p:ph idx="1"/>
          </p:nvPr>
        </p:nvSpPr>
        <p:spPr>
          <a:xfrm>
            <a:off x="284748" y="1573242"/>
            <a:ext cx="10131425" cy="761554"/>
          </a:xfrm>
        </p:spPr>
        <p:txBody>
          <a:bodyPr>
            <a:normAutofit/>
          </a:bodyPr>
          <a:lstStyle/>
          <a:p>
            <a:pPr marL="0" indent="0">
              <a:buNone/>
            </a:pPr>
            <a:r>
              <a:rPr lang="en-US" sz="2000" b="0" i="0" dirty="0">
                <a:solidFill>
                  <a:srgbClr val="000000"/>
                </a:solidFill>
                <a:effectLst/>
                <a:latin typeface="Verdana" panose="020B0604030504040204" pitchFamily="34" charset="0"/>
              </a:rPr>
              <a:t>   The HTML </a:t>
            </a:r>
            <a:r>
              <a:rPr lang="en-US" sz="2000" b="1" i="0" dirty="0">
                <a:solidFill>
                  <a:srgbClr val="000000"/>
                </a:solidFill>
                <a:effectLst/>
                <a:latin typeface="Verdana" panose="020B0604030504040204" pitchFamily="34" charset="0"/>
              </a:rPr>
              <a:t>element</a:t>
            </a:r>
            <a:r>
              <a:rPr lang="en-US" sz="2000" b="0" i="0" dirty="0">
                <a:solidFill>
                  <a:srgbClr val="000000"/>
                </a:solidFill>
                <a:effectLst/>
                <a:latin typeface="Verdana" panose="020B0604030504040204" pitchFamily="34" charset="0"/>
              </a:rPr>
              <a:t> is everything from the start tag to the end tag:</a:t>
            </a:r>
            <a:endParaRPr lang="en-US" sz="2000" dirty="0"/>
          </a:p>
        </p:txBody>
      </p:sp>
      <p:pic>
        <p:nvPicPr>
          <p:cNvPr id="6" name="Picture 5">
            <a:extLst>
              <a:ext uri="{FF2B5EF4-FFF2-40B4-BE49-F238E27FC236}">
                <a16:creationId xmlns:a16="http://schemas.microsoft.com/office/drawing/2014/main" id="{0FED90EA-D158-AB50-5935-19409672C484}"/>
              </a:ext>
            </a:extLst>
          </p:cNvPr>
          <p:cNvPicPr>
            <a:picLocks noChangeAspect="1"/>
          </p:cNvPicPr>
          <p:nvPr/>
        </p:nvPicPr>
        <p:blipFill>
          <a:blip r:embed="rId2"/>
          <a:srcRect l="1842" t="46548" r="48553" b="15305"/>
          <a:stretch/>
        </p:blipFill>
        <p:spPr>
          <a:xfrm>
            <a:off x="611607" y="2633151"/>
            <a:ext cx="9983038" cy="3780107"/>
          </a:xfrm>
          <a:prstGeom prst="rect">
            <a:avLst/>
          </a:prstGeom>
          <a:ln>
            <a:noFill/>
          </a:ln>
        </p:spPr>
      </p:pic>
    </p:spTree>
    <p:extLst>
      <p:ext uri="{BB962C8B-B14F-4D97-AF65-F5344CB8AC3E}">
        <p14:creationId xmlns:p14="http://schemas.microsoft.com/office/powerpoint/2010/main" val="153553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8BAE5-D8C6-A296-BC18-B607C4D58C43}"/>
              </a:ext>
            </a:extLst>
          </p:cNvPr>
          <p:cNvSpPr>
            <a:spLocks noGrp="1"/>
          </p:cNvSpPr>
          <p:nvPr>
            <p:ph type="title"/>
          </p:nvPr>
        </p:nvSpPr>
        <p:spPr>
          <a:xfrm>
            <a:off x="427121" y="304800"/>
            <a:ext cx="11582400" cy="2374231"/>
          </a:xfrm>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0" i="0" cap="none" dirty="0">
                <a:solidFill>
                  <a:srgbClr val="FFFF00"/>
                </a:solidFill>
                <a:effectLst/>
                <a:latin typeface="Verdana" panose="020B0604030504040204" pitchFamily="34" charset="0"/>
                <a:ea typeface="Verdana" panose="020B0604030504040204" pitchFamily="34" charset="0"/>
              </a:rPr>
              <a:t>Nested HTML Elements</a:t>
            </a:r>
            <a:br>
              <a:rPr lang="en-US" b="0" i="0" dirty="0">
                <a:solidFill>
                  <a:srgbClr val="FFFF00"/>
                </a:solidFill>
                <a:effectLst/>
                <a:latin typeface="Verdana" panose="020B0604030504040204" pitchFamily="34" charset="0"/>
                <a:ea typeface="Verdana" panose="020B0604030504040204" pitchFamily="34" charset="0"/>
              </a:rPr>
            </a:br>
            <a:r>
              <a:rPr lang="en-US" b="0" i="0" dirty="0">
                <a:solidFill>
                  <a:srgbClr val="FFFF00"/>
                </a:solidFill>
                <a:effectLst/>
                <a:latin typeface="Verdana" panose="020B0604030504040204" pitchFamily="34" charset="0"/>
                <a:ea typeface="Verdana" panose="020B0604030504040204" pitchFamily="34" charset="0"/>
              </a:rPr>
              <a:t>    </a:t>
            </a:r>
            <a:r>
              <a:rPr kumimoji="0" lang="en-US" altLang="en-US" sz="20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HTML elements can be nested (this means that elements can contain other elements).</a:t>
            </a:r>
            <a:br>
              <a:rPr kumimoji="0" lang="en-US" altLang="en-US" sz="20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br>
            <a:r>
              <a:rPr kumimoji="0" lang="en-US" altLang="en-US" sz="20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All HTML documents consist of nested HTML elements.</a:t>
            </a:r>
            <a:br>
              <a:rPr kumimoji="0" lang="en-US" altLang="en-US" sz="2000" b="0" i="0" u="none" strike="noStrike" cap="none" normalizeH="0" baseline="0" dirty="0">
                <a:ln>
                  <a:noFill/>
                </a:ln>
                <a:solidFill>
                  <a:srgbClr val="FFFF00"/>
                </a:solidFill>
                <a:effectLst/>
                <a:latin typeface="Verdana" panose="020B0604030504040204" pitchFamily="34" charset="0"/>
                <a:ea typeface="Verdana" panose="020B0604030504040204" pitchFamily="34" charset="0"/>
              </a:rPr>
            </a:br>
            <a:r>
              <a:rPr kumimoji="0" lang="en-US" altLang="en-US" sz="2000" b="0" i="0" u="none" strike="noStrike" cap="none" normalizeH="0" baseline="0" dirty="0">
                <a:ln>
                  <a:noFill/>
                </a:ln>
                <a:solidFill>
                  <a:schemeClr val="bg1"/>
                </a:solidFill>
                <a:effectLst/>
                <a:latin typeface="Verdana" panose="020B0604030504040204" pitchFamily="34" charset="0"/>
                <a:ea typeface="Verdana" panose="020B0604030504040204" pitchFamily="34" charset="0"/>
              </a:rPr>
              <a:t>The following example contains four HTML elements </a:t>
            </a:r>
            <a:r>
              <a:rPr kumimoji="0" lang="en-US" altLang="en-US" sz="2000" b="0" i="0" u="none" strike="noStrike" cap="none" normalizeH="0" baseline="0" dirty="0">
                <a:ln>
                  <a:noFill/>
                </a:ln>
                <a:effectLst/>
                <a:latin typeface="Verdana" panose="020B0604030504040204" pitchFamily="34" charset="0"/>
                <a:ea typeface="Verdana" panose="020B0604030504040204" pitchFamily="34" charset="0"/>
              </a:rPr>
              <a:t>(&lt;html&gt;, &lt;body&gt;, &lt;h1&gt; and &lt;p&gt;):</a:t>
            </a:r>
            <a:br>
              <a:rPr kumimoji="0" lang="en-US" altLang="en-US" sz="2000" b="0" i="0" u="none" strike="noStrike" cap="none" normalizeH="0" baseline="0" dirty="0">
                <a:ln>
                  <a:noFill/>
                </a:ln>
                <a:solidFill>
                  <a:srgbClr val="FFFF00"/>
                </a:solidFill>
                <a:effectLst/>
                <a:latin typeface="Arial" panose="020B0604020202020204" pitchFamily="34" charset="0"/>
              </a:rPr>
            </a:br>
            <a:br>
              <a:rPr lang="en-US" sz="2000" b="0" i="0" dirty="0">
                <a:solidFill>
                  <a:srgbClr val="000000"/>
                </a:solidFill>
                <a:effectLst/>
                <a:latin typeface="Segoe UI" panose="020B0502040204020203" pitchFamily="34" charset="0"/>
              </a:rPr>
            </a:br>
            <a:endParaRPr lang="en-US" sz="2000" dirty="0"/>
          </a:p>
        </p:txBody>
      </p:sp>
      <p:pic>
        <p:nvPicPr>
          <p:cNvPr id="7" name="Picture 6">
            <a:extLst>
              <a:ext uri="{FF2B5EF4-FFF2-40B4-BE49-F238E27FC236}">
                <a16:creationId xmlns:a16="http://schemas.microsoft.com/office/drawing/2014/main" id="{2DEEBE6C-C02F-F7DC-456A-60D757F96015}"/>
              </a:ext>
            </a:extLst>
          </p:cNvPr>
          <p:cNvPicPr>
            <a:picLocks noChangeAspect="1"/>
          </p:cNvPicPr>
          <p:nvPr/>
        </p:nvPicPr>
        <p:blipFill>
          <a:blip r:embed="rId2"/>
          <a:srcRect l="19342" t="34613" r="15921" b="28176"/>
          <a:stretch/>
        </p:blipFill>
        <p:spPr>
          <a:xfrm>
            <a:off x="628969" y="2374232"/>
            <a:ext cx="10167368" cy="3705726"/>
          </a:xfrm>
          <a:prstGeom prst="rect">
            <a:avLst/>
          </a:prstGeom>
        </p:spPr>
      </p:pic>
    </p:spTree>
    <p:extLst>
      <p:ext uri="{BB962C8B-B14F-4D97-AF65-F5344CB8AC3E}">
        <p14:creationId xmlns:p14="http://schemas.microsoft.com/office/powerpoint/2010/main" val="2730008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F832C-1F8D-408A-FC2A-99ED9425674C}"/>
              </a:ext>
            </a:extLst>
          </p:cNvPr>
          <p:cNvSpPr>
            <a:spLocks noGrp="1"/>
          </p:cNvSpPr>
          <p:nvPr>
            <p:ph type="title"/>
          </p:nvPr>
        </p:nvSpPr>
        <p:spPr>
          <a:xfrm>
            <a:off x="368301" y="190500"/>
            <a:ext cx="10131425" cy="1189567"/>
          </a:xfrm>
        </p:spPr>
        <p:txBody>
          <a:bodyPr/>
          <a:lstStyle/>
          <a:p>
            <a:pPr marL="571500" indent="-571500">
              <a:buFont typeface="Wingdings" panose="05000000000000000000" pitchFamily="2" charset="2"/>
              <a:buChar char="Ø"/>
            </a:pPr>
            <a:r>
              <a:rPr lang="en-US" dirty="0" err="1">
                <a:solidFill>
                  <a:srgbClr val="FFFF00"/>
                </a:solidFill>
                <a:latin typeface="Times New Roman" panose="02020603050405020304" pitchFamily="18" charset="0"/>
                <a:cs typeface="Times New Roman" panose="02020603050405020304" pitchFamily="18" charset="0"/>
              </a:rPr>
              <a:t>HtMl</a:t>
            </a:r>
            <a:r>
              <a:rPr lang="en-US" dirty="0">
                <a:solidFill>
                  <a:srgbClr val="FFFF00"/>
                </a:solidFill>
                <a:latin typeface="Times New Roman" panose="02020603050405020304" pitchFamily="18" charset="0"/>
                <a:cs typeface="Times New Roman" panose="02020603050405020304" pitchFamily="18" charset="0"/>
              </a:rPr>
              <a:t> ATTRIBUTES -</a:t>
            </a:r>
            <a:endParaRPr lang="en-US" dirty="0"/>
          </a:p>
        </p:txBody>
      </p:sp>
      <p:sp>
        <p:nvSpPr>
          <p:cNvPr id="3" name="Content Placeholder 2">
            <a:extLst>
              <a:ext uri="{FF2B5EF4-FFF2-40B4-BE49-F238E27FC236}">
                <a16:creationId xmlns:a16="http://schemas.microsoft.com/office/drawing/2014/main" id="{A5F63C68-ACC6-44F4-6A70-2D0B1CA506FF}"/>
              </a:ext>
            </a:extLst>
          </p:cNvPr>
          <p:cNvSpPr>
            <a:spLocks noGrp="1"/>
          </p:cNvSpPr>
          <p:nvPr>
            <p:ph idx="1"/>
          </p:nvPr>
        </p:nvSpPr>
        <p:spPr>
          <a:xfrm>
            <a:off x="587375" y="1246717"/>
            <a:ext cx="11239499" cy="2582333"/>
          </a:xfrm>
        </p:spPr>
        <p:txBody>
          <a:bodyPr/>
          <a:lstStyle/>
          <a:p>
            <a:pPr algn="l">
              <a:buFont typeface="Arial" panose="020B0604020202020204" pitchFamily="34" charset="0"/>
              <a:buChar char="•"/>
            </a:pPr>
            <a:r>
              <a:rPr lang="en-US" sz="2000" b="0" i="0" dirty="0">
                <a:solidFill>
                  <a:srgbClr val="000000"/>
                </a:solidFill>
                <a:effectLst/>
                <a:latin typeface="Verdana" panose="020B0604030504040204" pitchFamily="34" charset="0"/>
              </a:rPr>
              <a:t>All HTML elements can have </a:t>
            </a:r>
            <a:r>
              <a:rPr lang="en-US" sz="2000" b="1" i="0" dirty="0">
                <a:solidFill>
                  <a:srgbClr val="000000"/>
                </a:solidFill>
                <a:effectLst/>
                <a:latin typeface="Verdana" panose="020B0604030504040204" pitchFamily="34" charset="0"/>
              </a:rPr>
              <a:t>attributes</a:t>
            </a:r>
            <a:endParaRPr lang="en-US" sz="2000" b="0" i="0" dirty="0">
              <a:solidFill>
                <a:srgbClr val="000000"/>
              </a:solidFill>
              <a:effectLst/>
              <a:latin typeface="Verdana" panose="020B0604030504040204" pitchFamily="34" charset="0"/>
            </a:endParaRPr>
          </a:p>
          <a:p>
            <a:pPr algn="l">
              <a:buFont typeface="Arial" panose="020B0604020202020204" pitchFamily="34" charset="0"/>
              <a:buChar char="•"/>
            </a:pPr>
            <a:r>
              <a:rPr lang="en-US" sz="2000" b="0" i="0" dirty="0">
                <a:solidFill>
                  <a:srgbClr val="000000"/>
                </a:solidFill>
                <a:effectLst/>
                <a:latin typeface="Verdana" panose="020B0604030504040204" pitchFamily="34" charset="0"/>
              </a:rPr>
              <a:t>Attributes provide </a:t>
            </a:r>
            <a:r>
              <a:rPr lang="en-US" sz="2000" b="1" i="0" dirty="0">
                <a:solidFill>
                  <a:srgbClr val="000000"/>
                </a:solidFill>
                <a:effectLst/>
                <a:latin typeface="Verdana" panose="020B0604030504040204" pitchFamily="34" charset="0"/>
              </a:rPr>
              <a:t>additional information</a:t>
            </a:r>
            <a:r>
              <a:rPr lang="en-US" sz="2000" b="0" i="0" dirty="0">
                <a:solidFill>
                  <a:srgbClr val="000000"/>
                </a:solidFill>
                <a:effectLst/>
                <a:latin typeface="Verdana" panose="020B0604030504040204" pitchFamily="34" charset="0"/>
              </a:rPr>
              <a:t> about elements</a:t>
            </a:r>
          </a:p>
          <a:p>
            <a:pPr algn="l">
              <a:buFont typeface="Arial" panose="020B0604020202020204" pitchFamily="34" charset="0"/>
              <a:buChar char="•"/>
            </a:pPr>
            <a:r>
              <a:rPr lang="en-US" sz="2000" b="0" i="0" dirty="0">
                <a:solidFill>
                  <a:srgbClr val="000000"/>
                </a:solidFill>
                <a:effectLst/>
                <a:latin typeface="Verdana" panose="020B0604030504040204" pitchFamily="34" charset="0"/>
              </a:rPr>
              <a:t>Attributes are always specified in </a:t>
            </a:r>
            <a:r>
              <a:rPr lang="en-US" sz="2000" b="1" i="0" dirty="0">
                <a:solidFill>
                  <a:srgbClr val="000000"/>
                </a:solidFill>
                <a:effectLst/>
                <a:latin typeface="Verdana" panose="020B0604030504040204" pitchFamily="34" charset="0"/>
              </a:rPr>
              <a:t>the start tag</a:t>
            </a:r>
            <a:endParaRPr lang="en-US" sz="2000" b="0" i="0" dirty="0">
              <a:solidFill>
                <a:srgbClr val="000000"/>
              </a:solidFill>
              <a:effectLst/>
              <a:latin typeface="Verdana" panose="020B0604030504040204" pitchFamily="34" charset="0"/>
            </a:endParaRPr>
          </a:p>
          <a:p>
            <a:pPr algn="l">
              <a:buFont typeface="Arial" panose="020B0604020202020204" pitchFamily="34" charset="0"/>
              <a:buChar char="•"/>
            </a:pPr>
            <a:r>
              <a:rPr lang="en-US" sz="2000" b="0" i="0" dirty="0">
                <a:solidFill>
                  <a:srgbClr val="000000"/>
                </a:solidFill>
                <a:effectLst/>
                <a:latin typeface="Verdana" panose="020B0604030504040204" pitchFamily="34" charset="0"/>
              </a:rPr>
              <a:t>Attributes usually come in name/value pairs like: </a:t>
            </a:r>
            <a:r>
              <a:rPr lang="en-US" sz="2000" b="1" i="0" dirty="0">
                <a:solidFill>
                  <a:srgbClr val="000000"/>
                </a:solidFill>
                <a:effectLst/>
                <a:latin typeface="Verdana" panose="020B0604030504040204" pitchFamily="34" charset="0"/>
              </a:rPr>
              <a:t>name="value"</a:t>
            </a:r>
            <a:endParaRPr lang="en-US" sz="2000" b="0" i="0" dirty="0">
              <a:solidFill>
                <a:srgbClr val="000000"/>
              </a:solidFill>
              <a:effectLst/>
              <a:latin typeface="Verdana" panose="020B0604030504040204" pitchFamily="34" charset="0"/>
            </a:endParaRPr>
          </a:p>
          <a:p>
            <a:pPr marL="0" indent="0">
              <a:buNone/>
            </a:pPr>
            <a:endParaRPr lang="en-US" sz="2000" dirty="0"/>
          </a:p>
          <a:p>
            <a:pPr marL="0" indent="0">
              <a:buNone/>
            </a:pPr>
            <a:endParaRPr lang="en-US" dirty="0"/>
          </a:p>
        </p:txBody>
      </p:sp>
      <p:sp>
        <p:nvSpPr>
          <p:cNvPr id="5" name="TextBox 4">
            <a:extLst>
              <a:ext uri="{FF2B5EF4-FFF2-40B4-BE49-F238E27FC236}">
                <a16:creationId xmlns:a16="http://schemas.microsoft.com/office/drawing/2014/main" id="{B9AA6544-98B9-BAEE-4154-FC7F8F4A8EFA}"/>
              </a:ext>
            </a:extLst>
          </p:cNvPr>
          <p:cNvSpPr txBox="1"/>
          <p:nvPr/>
        </p:nvSpPr>
        <p:spPr>
          <a:xfrm>
            <a:off x="476250" y="3162300"/>
            <a:ext cx="11461750" cy="1015663"/>
          </a:xfrm>
          <a:prstGeom prst="rect">
            <a:avLst/>
          </a:prstGeom>
          <a:noFill/>
        </p:spPr>
        <p:txBody>
          <a:bodyPr wrap="square" rtlCol="0">
            <a:spAutoFit/>
          </a:bodyPr>
          <a:lstStyle/>
          <a:p>
            <a:r>
              <a:rPr lang="en-US" sz="2000" dirty="0">
                <a:solidFill>
                  <a:schemeClr val="bg1"/>
                </a:solidFill>
                <a:latin typeface="Verdana" panose="020B0604030504040204" pitchFamily="34" charset="0"/>
                <a:ea typeface="Verdana" panose="020B0604030504040204" pitchFamily="34" charset="0"/>
              </a:rPr>
              <a:t>The </a:t>
            </a:r>
            <a:r>
              <a:rPr lang="en-US" sz="2000" dirty="0" err="1">
                <a:solidFill>
                  <a:schemeClr val="bg1"/>
                </a:solidFill>
                <a:latin typeface="Verdana" panose="020B0604030504040204" pitchFamily="34" charset="0"/>
                <a:ea typeface="Verdana" panose="020B0604030504040204" pitchFamily="34" charset="0"/>
              </a:rPr>
              <a:t>href</a:t>
            </a:r>
            <a:r>
              <a:rPr lang="en-US" sz="2000" dirty="0">
                <a:solidFill>
                  <a:schemeClr val="bg1"/>
                </a:solidFill>
                <a:latin typeface="Verdana" panose="020B0604030504040204" pitchFamily="34" charset="0"/>
                <a:ea typeface="Verdana" panose="020B0604030504040204" pitchFamily="34" charset="0"/>
              </a:rPr>
              <a:t> Attribute</a:t>
            </a:r>
          </a:p>
          <a:p>
            <a:r>
              <a:rPr lang="en-US" sz="2000" dirty="0">
                <a:solidFill>
                  <a:schemeClr val="bg1"/>
                </a:solidFill>
                <a:latin typeface="Verdana" panose="020B0604030504040204" pitchFamily="34" charset="0"/>
                <a:ea typeface="Verdana" panose="020B0604030504040204" pitchFamily="34" charset="0"/>
              </a:rPr>
              <a:t>	The </a:t>
            </a:r>
            <a:r>
              <a:rPr lang="en-US" sz="2000" dirty="0">
                <a:latin typeface="Verdana" panose="020B0604030504040204" pitchFamily="34" charset="0"/>
                <a:ea typeface="Verdana" panose="020B0604030504040204" pitchFamily="34" charset="0"/>
              </a:rPr>
              <a:t>&lt;a&gt; </a:t>
            </a:r>
            <a:r>
              <a:rPr lang="en-US" sz="2000" dirty="0">
                <a:solidFill>
                  <a:schemeClr val="bg1"/>
                </a:solidFill>
                <a:latin typeface="Verdana" panose="020B0604030504040204" pitchFamily="34" charset="0"/>
                <a:ea typeface="Verdana" panose="020B0604030504040204" pitchFamily="34" charset="0"/>
              </a:rPr>
              <a:t>tag defines a hyperlink. The </a:t>
            </a:r>
            <a:r>
              <a:rPr lang="en-US" sz="2000" dirty="0" err="1">
                <a:latin typeface="Verdana" panose="020B0604030504040204" pitchFamily="34" charset="0"/>
                <a:ea typeface="Verdana" panose="020B0604030504040204" pitchFamily="34" charset="0"/>
              </a:rPr>
              <a:t>href</a:t>
            </a:r>
            <a:r>
              <a:rPr lang="en-US" sz="2000" dirty="0">
                <a:solidFill>
                  <a:schemeClr val="bg1"/>
                </a:solidFill>
                <a:latin typeface="Verdana" panose="020B0604030504040204" pitchFamily="34" charset="0"/>
                <a:ea typeface="Verdana" panose="020B0604030504040204" pitchFamily="34" charset="0"/>
              </a:rPr>
              <a:t> attribute specifies the URL of the page the link goes to:</a:t>
            </a:r>
          </a:p>
        </p:txBody>
      </p:sp>
      <p:pic>
        <p:nvPicPr>
          <p:cNvPr id="7" name="Picture 6">
            <a:extLst>
              <a:ext uri="{FF2B5EF4-FFF2-40B4-BE49-F238E27FC236}">
                <a16:creationId xmlns:a16="http://schemas.microsoft.com/office/drawing/2014/main" id="{6FC57CF2-BD91-B289-E7C6-638C77EFDDEE}"/>
              </a:ext>
            </a:extLst>
          </p:cNvPr>
          <p:cNvPicPr>
            <a:picLocks noChangeAspect="1"/>
          </p:cNvPicPr>
          <p:nvPr/>
        </p:nvPicPr>
        <p:blipFill>
          <a:blip r:embed="rId2"/>
          <a:srcRect l="19062" t="42368" r="15338" b="42056"/>
          <a:stretch/>
        </p:blipFill>
        <p:spPr>
          <a:xfrm>
            <a:off x="587375" y="4405046"/>
            <a:ext cx="11082717" cy="1313260"/>
          </a:xfrm>
          <a:prstGeom prst="rect">
            <a:avLst/>
          </a:prstGeom>
        </p:spPr>
      </p:pic>
    </p:spTree>
    <p:extLst>
      <p:ext uri="{BB962C8B-B14F-4D97-AF65-F5344CB8AC3E}">
        <p14:creationId xmlns:p14="http://schemas.microsoft.com/office/powerpoint/2010/main" val="2237172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5EC69A0-F337-7E36-F558-468913EE0586}"/>
              </a:ext>
            </a:extLst>
          </p:cNvPr>
          <p:cNvPicPr>
            <a:picLocks noChangeAspect="1"/>
          </p:cNvPicPr>
          <p:nvPr/>
        </p:nvPicPr>
        <p:blipFill>
          <a:blip r:embed="rId2"/>
          <a:srcRect l="18645" t="38143" r="15833" b="25728"/>
          <a:stretch/>
        </p:blipFill>
        <p:spPr>
          <a:xfrm>
            <a:off x="476250" y="165100"/>
            <a:ext cx="11239500" cy="1790700"/>
          </a:xfrm>
          <a:prstGeom prst="rect">
            <a:avLst/>
          </a:prstGeom>
        </p:spPr>
      </p:pic>
      <p:pic>
        <p:nvPicPr>
          <p:cNvPr id="7" name="Picture 6">
            <a:extLst>
              <a:ext uri="{FF2B5EF4-FFF2-40B4-BE49-F238E27FC236}">
                <a16:creationId xmlns:a16="http://schemas.microsoft.com/office/drawing/2014/main" id="{EE76C14A-BF85-45B6-D943-765C8A3AC8D6}"/>
              </a:ext>
            </a:extLst>
          </p:cNvPr>
          <p:cNvPicPr>
            <a:picLocks noChangeAspect="1"/>
          </p:cNvPicPr>
          <p:nvPr/>
        </p:nvPicPr>
        <p:blipFill>
          <a:blip r:embed="rId3"/>
          <a:srcRect l="18854" t="32213" r="13958" b="19430"/>
          <a:stretch/>
        </p:blipFill>
        <p:spPr>
          <a:xfrm>
            <a:off x="476250" y="2133599"/>
            <a:ext cx="11239500" cy="2698751"/>
          </a:xfrm>
          <a:prstGeom prst="rect">
            <a:avLst/>
          </a:prstGeom>
        </p:spPr>
      </p:pic>
      <p:pic>
        <p:nvPicPr>
          <p:cNvPr id="9" name="Picture 8">
            <a:extLst>
              <a:ext uri="{FF2B5EF4-FFF2-40B4-BE49-F238E27FC236}">
                <a16:creationId xmlns:a16="http://schemas.microsoft.com/office/drawing/2014/main" id="{FF717671-28CB-E34A-8D04-59B04533C31C}"/>
              </a:ext>
            </a:extLst>
          </p:cNvPr>
          <p:cNvPicPr>
            <a:picLocks noChangeAspect="1"/>
          </p:cNvPicPr>
          <p:nvPr/>
        </p:nvPicPr>
        <p:blipFill>
          <a:blip r:embed="rId4"/>
          <a:srcRect l="18437" t="45739" r="13646" b="19986"/>
          <a:stretch/>
        </p:blipFill>
        <p:spPr>
          <a:xfrm>
            <a:off x="476250" y="5010149"/>
            <a:ext cx="11239500" cy="1701800"/>
          </a:xfrm>
          <a:prstGeom prst="rect">
            <a:avLst/>
          </a:prstGeom>
        </p:spPr>
      </p:pic>
    </p:spTree>
    <p:extLst>
      <p:ext uri="{BB962C8B-B14F-4D97-AF65-F5344CB8AC3E}">
        <p14:creationId xmlns:p14="http://schemas.microsoft.com/office/powerpoint/2010/main" val="293318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ight spots">
            <a:extLst>
              <a:ext uri="{FF2B5EF4-FFF2-40B4-BE49-F238E27FC236}">
                <a16:creationId xmlns:a16="http://schemas.microsoft.com/office/drawing/2014/main" id="{20A520D0-11CF-4639-8537-F56A8A2FDCF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D44BCB7C-A6FC-4118-9027-468ECFDE6455}"/>
              </a:ext>
            </a:extLst>
          </p:cNvPr>
          <p:cNvSpPr>
            <a:spLocks noGrp="1"/>
          </p:cNvSpPr>
          <p:nvPr>
            <p:ph type="ctrTitle"/>
          </p:nvPr>
        </p:nvSpPr>
        <p:spPr>
          <a:xfrm>
            <a:off x="3962399" y="2573867"/>
            <a:ext cx="7197726" cy="2421464"/>
          </a:xfrm>
        </p:spPr>
        <p:txBody>
          <a:bodyPr>
            <a:normAutofit/>
          </a:bodyPr>
          <a:lstStyle/>
          <a:p>
            <a:r>
              <a:rPr lang="en-US" dirty="0"/>
              <a:t>Thank You!!</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F08B90B-70ED-4539-9C14-FB2728D906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0D51BCB-0419-432E-B7F1-25548446A625}">
  <ds:schemaRefs>
    <ds:schemaRef ds:uri="http://schemas.microsoft.com/sharepoint/v3/contenttype/forms"/>
  </ds:schemaRefs>
</ds:datastoreItem>
</file>

<file path=customXml/itemProps3.xml><?xml version="1.0" encoding="utf-8"?>
<ds:datastoreItem xmlns:ds="http://schemas.openxmlformats.org/officeDocument/2006/customXml" ds:itemID="{9E8D3305-1D9D-4BC8-A40F-6F8AE50BD7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87</TotalTime>
  <Words>527</Words>
  <Application>Microsoft Office PowerPoint</Application>
  <PresentationFormat>Widescreen</PresentationFormat>
  <Paragraphs>72</Paragraphs>
  <Slides>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Bodoni MT Black</vt:lpstr>
      <vt:lpstr>Calibri</vt:lpstr>
      <vt:lpstr>Calibri Light</vt:lpstr>
      <vt:lpstr>Segoe UI</vt:lpstr>
      <vt:lpstr>Times New Roman</vt:lpstr>
      <vt:lpstr>Verdana</vt:lpstr>
      <vt:lpstr>Wingdings</vt:lpstr>
      <vt:lpstr>Celestial</vt:lpstr>
      <vt:lpstr>INTRODUCTION IN  HTML TAGs, elements &amp; attributes</vt:lpstr>
      <vt:lpstr>HtMl tAGS</vt:lpstr>
      <vt:lpstr>HtMl tAGS</vt:lpstr>
      <vt:lpstr>PowerPoint Presentation</vt:lpstr>
      <vt:lpstr>HtMl ELEMENTS - an html element is defined by a start tag, some content, and an end tag.</vt:lpstr>
      <vt:lpstr>Nested HTML Elements     HTML elements can be nested (this means that elements can contain other elements). All HTML documents consist of nested HTML elements. The following example contains four HTML elements (&lt;html&gt;, &lt;body&gt;, &lt;h1&gt; and &lt;p&gt;):  </vt:lpstr>
      <vt:lpstr>HtMl ATTRIBUTES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Sonny Boy Ellema Jr.</dc:creator>
  <cp:lastModifiedBy>Sonny Boy Ellema Jr.</cp:lastModifiedBy>
  <cp:revision>1</cp:revision>
  <dcterms:created xsi:type="dcterms:W3CDTF">2024-10-11T16:27:06Z</dcterms:created>
  <dcterms:modified xsi:type="dcterms:W3CDTF">2024-10-11T17:54:44Z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