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9" r:id="rId12"/>
    <p:sldId id="270" r:id="rId13"/>
    <p:sldId id="271" r:id="rId14"/>
    <p:sldId id="272" r:id="rId15"/>
    <p:sldId id="274" r:id="rId16"/>
    <p:sldId id="273"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 id="290" r:id="rId33"/>
    <p:sldId id="291" r:id="rId34"/>
    <p:sldId id="292" r:id="rId35"/>
    <p:sldId id="293" r:id="rId36"/>
    <p:sldId id="294" r:id="rId37"/>
    <p:sldId id="295" r:id="rId38"/>
    <p:sldId id="296" r:id="rId39"/>
    <p:sldId id="297" r:id="rId40"/>
    <p:sldId id="298" r:id="rId41"/>
    <p:sldId id="299" r:id="rId42"/>
    <p:sldId id="300" r:id="rId43"/>
    <p:sldId id="301" r:id="rId44"/>
    <p:sldId id="302" r:id="rId45"/>
    <p:sldId id="303" r:id="rId46"/>
    <p:sldId id="304" r:id="rId47"/>
    <p:sldId id="305" r:id="rId48"/>
    <p:sldId id="306" r:id="rId49"/>
    <p:sldId id="307" r:id="rId50"/>
    <p:sldId id="308" r:id="rId51"/>
    <p:sldId id="309" r:id="rId52"/>
    <p:sldId id="310" r:id="rId53"/>
    <p:sldId id="311"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59" autoAdjust="0"/>
    <p:restoredTop sz="94660"/>
  </p:normalViewPr>
  <p:slideViewPr>
    <p:cSldViewPr snapToGrid="0">
      <p:cViewPr varScale="1">
        <p:scale>
          <a:sx n="75" d="100"/>
          <a:sy n="75" d="100"/>
        </p:scale>
        <p:origin x="54" y="9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45B82-4B78-30A5-8366-01EDCE5929E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85AFD1-B4CF-0E23-35B6-76B72C0BFDF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42C5A01-A34B-23E6-14C1-AC53DB4095C5}"/>
              </a:ext>
            </a:extLst>
          </p:cNvPr>
          <p:cNvSpPr>
            <a:spLocks noGrp="1"/>
          </p:cNvSpPr>
          <p:nvPr>
            <p:ph type="dt" sz="half" idx="10"/>
          </p:nvPr>
        </p:nvSpPr>
        <p:spPr/>
        <p:txBody>
          <a:bodyPr/>
          <a:lstStyle/>
          <a:p>
            <a:fld id="{3893B345-E6BA-48C9-9A17-E5B07E9BAD56}" type="datetimeFigureOut">
              <a:rPr lang="en-US" smtClean="0"/>
              <a:t>10/17/2024</a:t>
            </a:fld>
            <a:endParaRPr lang="en-US"/>
          </a:p>
        </p:txBody>
      </p:sp>
      <p:sp>
        <p:nvSpPr>
          <p:cNvPr id="5" name="Footer Placeholder 4">
            <a:extLst>
              <a:ext uri="{FF2B5EF4-FFF2-40B4-BE49-F238E27FC236}">
                <a16:creationId xmlns:a16="http://schemas.microsoft.com/office/drawing/2014/main" id="{2E46E8FA-8DDC-8C6F-764E-DA4E300102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6830A2-8E07-006D-A9C9-D0E46C2769CF}"/>
              </a:ext>
            </a:extLst>
          </p:cNvPr>
          <p:cNvSpPr>
            <a:spLocks noGrp="1"/>
          </p:cNvSpPr>
          <p:nvPr>
            <p:ph type="sldNum" sz="quarter" idx="12"/>
          </p:nvPr>
        </p:nvSpPr>
        <p:spPr/>
        <p:txBody>
          <a:bodyPr/>
          <a:lstStyle/>
          <a:p>
            <a:fld id="{F59255FE-307A-4FAB-B7A1-3A2F1E39590D}" type="slidenum">
              <a:rPr lang="en-US" smtClean="0"/>
              <a:t>‹#›</a:t>
            </a:fld>
            <a:endParaRPr lang="en-US"/>
          </a:p>
        </p:txBody>
      </p:sp>
    </p:spTree>
    <p:extLst>
      <p:ext uri="{BB962C8B-B14F-4D97-AF65-F5344CB8AC3E}">
        <p14:creationId xmlns:p14="http://schemas.microsoft.com/office/powerpoint/2010/main" val="9342412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422CB-CDBD-891E-2CB5-6C7EA37A8CD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06D0389-AA73-3024-8755-D90AE9D53F1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0993F2-653C-085C-3C2B-827A7C1334C3}"/>
              </a:ext>
            </a:extLst>
          </p:cNvPr>
          <p:cNvSpPr>
            <a:spLocks noGrp="1"/>
          </p:cNvSpPr>
          <p:nvPr>
            <p:ph type="dt" sz="half" idx="10"/>
          </p:nvPr>
        </p:nvSpPr>
        <p:spPr/>
        <p:txBody>
          <a:bodyPr/>
          <a:lstStyle/>
          <a:p>
            <a:fld id="{3893B345-E6BA-48C9-9A17-E5B07E9BAD56}" type="datetimeFigureOut">
              <a:rPr lang="en-US" smtClean="0"/>
              <a:t>10/17/2024</a:t>
            </a:fld>
            <a:endParaRPr lang="en-US"/>
          </a:p>
        </p:txBody>
      </p:sp>
      <p:sp>
        <p:nvSpPr>
          <p:cNvPr id="5" name="Footer Placeholder 4">
            <a:extLst>
              <a:ext uri="{FF2B5EF4-FFF2-40B4-BE49-F238E27FC236}">
                <a16:creationId xmlns:a16="http://schemas.microsoft.com/office/drawing/2014/main" id="{64CFBF29-94DD-BCDB-2D3E-9BB0B56B65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9FB607-74D2-E569-720A-0DBC23C2D7F8}"/>
              </a:ext>
            </a:extLst>
          </p:cNvPr>
          <p:cNvSpPr>
            <a:spLocks noGrp="1"/>
          </p:cNvSpPr>
          <p:nvPr>
            <p:ph type="sldNum" sz="quarter" idx="12"/>
          </p:nvPr>
        </p:nvSpPr>
        <p:spPr/>
        <p:txBody>
          <a:bodyPr/>
          <a:lstStyle/>
          <a:p>
            <a:fld id="{F59255FE-307A-4FAB-B7A1-3A2F1E39590D}" type="slidenum">
              <a:rPr lang="en-US" smtClean="0"/>
              <a:t>‹#›</a:t>
            </a:fld>
            <a:endParaRPr lang="en-US"/>
          </a:p>
        </p:txBody>
      </p:sp>
    </p:spTree>
    <p:extLst>
      <p:ext uri="{BB962C8B-B14F-4D97-AF65-F5344CB8AC3E}">
        <p14:creationId xmlns:p14="http://schemas.microsoft.com/office/powerpoint/2010/main" val="10006318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F20777D-F29F-5172-1BA5-EE8C2EB343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D530094-0B35-A45C-F687-11925C5AFF6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79EF35-7D13-CE8D-6DCC-5E74B0147DBD}"/>
              </a:ext>
            </a:extLst>
          </p:cNvPr>
          <p:cNvSpPr>
            <a:spLocks noGrp="1"/>
          </p:cNvSpPr>
          <p:nvPr>
            <p:ph type="dt" sz="half" idx="10"/>
          </p:nvPr>
        </p:nvSpPr>
        <p:spPr/>
        <p:txBody>
          <a:bodyPr/>
          <a:lstStyle/>
          <a:p>
            <a:fld id="{3893B345-E6BA-48C9-9A17-E5B07E9BAD56}" type="datetimeFigureOut">
              <a:rPr lang="en-US" smtClean="0"/>
              <a:t>10/17/2024</a:t>
            </a:fld>
            <a:endParaRPr lang="en-US"/>
          </a:p>
        </p:txBody>
      </p:sp>
      <p:sp>
        <p:nvSpPr>
          <p:cNvPr id="5" name="Footer Placeholder 4">
            <a:extLst>
              <a:ext uri="{FF2B5EF4-FFF2-40B4-BE49-F238E27FC236}">
                <a16:creationId xmlns:a16="http://schemas.microsoft.com/office/drawing/2014/main" id="{4FC49DE7-96AF-0929-2EE3-A26DFFB804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533ADB-DD87-0F41-2442-AF41C9EE672C}"/>
              </a:ext>
            </a:extLst>
          </p:cNvPr>
          <p:cNvSpPr>
            <a:spLocks noGrp="1"/>
          </p:cNvSpPr>
          <p:nvPr>
            <p:ph type="sldNum" sz="quarter" idx="12"/>
          </p:nvPr>
        </p:nvSpPr>
        <p:spPr/>
        <p:txBody>
          <a:bodyPr/>
          <a:lstStyle/>
          <a:p>
            <a:fld id="{F59255FE-307A-4FAB-B7A1-3A2F1E39590D}" type="slidenum">
              <a:rPr lang="en-US" smtClean="0"/>
              <a:t>‹#›</a:t>
            </a:fld>
            <a:endParaRPr lang="en-US"/>
          </a:p>
        </p:txBody>
      </p:sp>
    </p:spTree>
    <p:extLst>
      <p:ext uri="{BB962C8B-B14F-4D97-AF65-F5344CB8AC3E}">
        <p14:creationId xmlns:p14="http://schemas.microsoft.com/office/powerpoint/2010/main" val="25631171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36C01-F297-86D5-9CD6-AA6A38B4D4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C4869FB-2008-150C-323F-3C8748EAF10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B1DC7D-D5C1-EEEE-D521-019F4E6F6F64}"/>
              </a:ext>
            </a:extLst>
          </p:cNvPr>
          <p:cNvSpPr>
            <a:spLocks noGrp="1"/>
          </p:cNvSpPr>
          <p:nvPr>
            <p:ph type="dt" sz="half" idx="10"/>
          </p:nvPr>
        </p:nvSpPr>
        <p:spPr/>
        <p:txBody>
          <a:bodyPr/>
          <a:lstStyle/>
          <a:p>
            <a:fld id="{3893B345-E6BA-48C9-9A17-E5B07E9BAD56}" type="datetimeFigureOut">
              <a:rPr lang="en-US" smtClean="0"/>
              <a:t>10/17/2024</a:t>
            </a:fld>
            <a:endParaRPr lang="en-US"/>
          </a:p>
        </p:txBody>
      </p:sp>
      <p:sp>
        <p:nvSpPr>
          <p:cNvPr id="5" name="Footer Placeholder 4">
            <a:extLst>
              <a:ext uri="{FF2B5EF4-FFF2-40B4-BE49-F238E27FC236}">
                <a16:creationId xmlns:a16="http://schemas.microsoft.com/office/drawing/2014/main" id="{9CAC5ECF-15C8-254A-39D6-F9E56D66B9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DA9FE9-1309-4CD7-D5BF-FB498CE550B5}"/>
              </a:ext>
            </a:extLst>
          </p:cNvPr>
          <p:cNvSpPr>
            <a:spLocks noGrp="1"/>
          </p:cNvSpPr>
          <p:nvPr>
            <p:ph type="sldNum" sz="quarter" idx="12"/>
          </p:nvPr>
        </p:nvSpPr>
        <p:spPr/>
        <p:txBody>
          <a:bodyPr/>
          <a:lstStyle/>
          <a:p>
            <a:fld id="{F59255FE-307A-4FAB-B7A1-3A2F1E39590D}" type="slidenum">
              <a:rPr lang="en-US" smtClean="0"/>
              <a:t>‹#›</a:t>
            </a:fld>
            <a:endParaRPr lang="en-US"/>
          </a:p>
        </p:txBody>
      </p:sp>
    </p:spTree>
    <p:extLst>
      <p:ext uri="{BB962C8B-B14F-4D97-AF65-F5344CB8AC3E}">
        <p14:creationId xmlns:p14="http://schemas.microsoft.com/office/powerpoint/2010/main" val="26023681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48CDB-49A8-67EA-DABB-E762705E01F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E0F75D0-3BB1-8A0E-5DC7-AF19BC4FDC0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49E6C62-5F7E-B75C-B94A-7513D6945B3E}"/>
              </a:ext>
            </a:extLst>
          </p:cNvPr>
          <p:cNvSpPr>
            <a:spLocks noGrp="1"/>
          </p:cNvSpPr>
          <p:nvPr>
            <p:ph type="dt" sz="half" idx="10"/>
          </p:nvPr>
        </p:nvSpPr>
        <p:spPr/>
        <p:txBody>
          <a:bodyPr/>
          <a:lstStyle/>
          <a:p>
            <a:fld id="{3893B345-E6BA-48C9-9A17-E5B07E9BAD56}" type="datetimeFigureOut">
              <a:rPr lang="en-US" smtClean="0"/>
              <a:t>10/17/2024</a:t>
            </a:fld>
            <a:endParaRPr lang="en-US"/>
          </a:p>
        </p:txBody>
      </p:sp>
      <p:sp>
        <p:nvSpPr>
          <p:cNvPr id="5" name="Footer Placeholder 4">
            <a:extLst>
              <a:ext uri="{FF2B5EF4-FFF2-40B4-BE49-F238E27FC236}">
                <a16:creationId xmlns:a16="http://schemas.microsoft.com/office/drawing/2014/main" id="{30DD031F-1C7D-0F86-519E-16006FF9FE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D98629-FDF4-6243-0BDA-57913C0682F6}"/>
              </a:ext>
            </a:extLst>
          </p:cNvPr>
          <p:cNvSpPr>
            <a:spLocks noGrp="1"/>
          </p:cNvSpPr>
          <p:nvPr>
            <p:ph type="sldNum" sz="quarter" idx="12"/>
          </p:nvPr>
        </p:nvSpPr>
        <p:spPr/>
        <p:txBody>
          <a:bodyPr/>
          <a:lstStyle/>
          <a:p>
            <a:fld id="{F59255FE-307A-4FAB-B7A1-3A2F1E39590D}" type="slidenum">
              <a:rPr lang="en-US" smtClean="0"/>
              <a:t>‹#›</a:t>
            </a:fld>
            <a:endParaRPr lang="en-US"/>
          </a:p>
        </p:txBody>
      </p:sp>
    </p:spTree>
    <p:extLst>
      <p:ext uri="{BB962C8B-B14F-4D97-AF65-F5344CB8AC3E}">
        <p14:creationId xmlns:p14="http://schemas.microsoft.com/office/powerpoint/2010/main" val="3606747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4FBB2-583D-7854-2C99-B2F36A264BF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525E042-D0F9-314D-84FF-B659D99F7EE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966A5F2-1E9B-AE61-61A1-6925D46616A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B908BE6-0B8E-3040-1BE4-B5D3F2713694}"/>
              </a:ext>
            </a:extLst>
          </p:cNvPr>
          <p:cNvSpPr>
            <a:spLocks noGrp="1"/>
          </p:cNvSpPr>
          <p:nvPr>
            <p:ph type="dt" sz="half" idx="10"/>
          </p:nvPr>
        </p:nvSpPr>
        <p:spPr/>
        <p:txBody>
          <a:bodyPr/>
          <a:lstStyle/>
          <a:p>
            <a:fld id="{3893B345-E6BA-48C9-9A17-E5B07E9BAD56}" type="datetimeFigureOut">
              <a:rPr lang="en-US" smtClean="0"/>
              <a:t>10/17/2024</a:t>
            </a:fld>
            <a:endParaRPr lang="en-US"/>
          </a:p>
        </p:txBody>
      </p:sp>
      <p:sp>
        <p:nvSpPr>
          <p:cNvPr id="6" name="Footer Placeholder 5">
            <a:extLst>
              <a:ext uri="{FF2B5EF4-FFF2-40B4-BE49-F238E27FC236}">
                <a16:creationId xmlns:a16="http://schemas.microsoft.com/office/drawing/2014/main" id="{9F71D3AF-A610-11D8-ED06-9B88B5D3096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19942E-93F8-F730-95E6-4459BB556200}"/>
              </a:ext>
            </a:extLst>
          </p:cNvPr>
          <p:cNvSpPr>
            <a:spLocks noGrp="1"/>
          </p:cNvSpPr>
          <p:nvPr>
            <p:ph type="sldNum" sz="quarter" idx="12"/>
          </p:nvPr>
        </p:nvSpPr>
        <p:spPr/>
        <p:txBody>
          <a:bodyPr/>
          <a:lstStyle/>
          <a:p>
            <a:fld id="{F59255FE-307A-4FAB-B7A1-3A2F1E39590D}" type="slidenum">
              <a:rPr lang="en-US" smtClean="0"/>
              <a:t>‹#›</a:t>
            </a:fld>
            <a:endParaRPr lang="en-US"/>
          </a:p>
        </p:txBody>
      </p:sp>
    </p:spTree>
    <p:extLst>
      <p:ext uri="{BB962C8B-B14F-4D97-AF65-F5344CB8AC3E}">
        <p14:creationId xmlns:p14="http://schemas.microsoft.com/office/powerpoint/2010/main" val="1874931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6722E-1ED1-40DD-19FB-22AD7A21BC7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AD620B9-3999-8E38-33C1-ABB55043457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49F19CE-21A9-F6C3-66A7-A152F7E52FE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4825D22-2080-2F5C-23D2-D1E213FCBB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F9DA445-D3EA-973F-3FD0-C2A59C1644B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68BEDE1-353A-E706-31FD-A7B2CD480D78}"/>
              </a:ext>
            </a:extLst>
          </p:cNvPr>
          <p:cNvSpPr>
            <a:spLocks noGrp="1"/>
          </p:cNvSpPr>
          <p:nvPr>
            <p:ph type="dt" sz="half" idx="10"/>
          </p:nvPr>
        </p:nvSpPr>
        <p:spPr/>
        <p:txBody>
          <a:bodyPr/>
          <a:lstStyle/>
          <a:p>
            <a:fld id="{3893B345-E6BA-48C9-9A17-E5B07E9BAD56}" type="datetimeFigureOut">
              <a:rPr lang="en-US" smtClean="0"/>
              <a:t>10/17/2024</a:t>
            </a:fld>
            <a:endParaRPr lang="en-US"/>
          </a:p>
        </p:txBody>
      </p:sp>
      <p:sp>
        <p:nvSpPr>
          <p:cNvPr id="8" name="Footer Placeholder 7">
            <a:extLst>
              <a:ext uri="{FF2B5EF4-FFF2-40B4-BE49-F238E27FC236}">
                <a16:creationId xmlns:a16="http://schemas.microsoft.com/office/drawing/2014/main" id="{0FABD916-5713-CD77-F731-8EA29071F1D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2D31D1C-1F60-632B-BE19-363C45E2C436}"/>
              </a:ext>
            </a:extLst>
          </p:cNvPr>
          <p:cNvSpPr>
            <a:spLocks noGrp="1"/>
          </p:cNvSpPr>
          <p:nvPr>
            <p:ph type="sldNum" sz="quarter" idx="12"/>
          </p:nvPr>
        </p:nvSpPr>
        <p:spPr/>
        <p:txBody>
          <a:bodyPr/>
          <a:lstStyle/>
          <a:p>
            <a:fld id="{F59255FE-307A-4FAB-B7A1-3A2F1E39590D}" type="slidenum">
              <a:rPr lang="en-US" smtClean="0"/>
              <a:t>‹#›</a:t>
            </a:fld>
            <a:endParaRPr lang="en-US"/>
          </a:p>
        </p:txBody>
      </p:sp>
    </p:spTree>
    <p:extLst>
      <p:ext uri="{BB962C8B-B14F-4D97-AF65-F5344CB8AC3E}">
        <p14:creationId xmlns:p14="http://schemas.microsoft.com/office/powerpoint/2010/main" val="39719114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0899B-2E76-EDF7-B9C9-713D97AED26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77C7744-8EAA-456F-AC24-E58CF3937661}"/>
              </a:ext>
            </a:extLst>
          </p:cNvPr>
          <p:cNvSpPr>
            <a:spLocks noGrp="1"/>
          </p:cNvSpPr>
          <p:nvPr>
            <p:ph type="dt" sz="half" idx="10"/>
          </p:nvPr>
        </p:nvSpPr>
        <p:spPr/>
        <p:txBody>
          <a:bodyPr/>
          <a:lstStyle/>
          <a:p>
            <a:fld id="{3893B345-E6BA-48C9-9A17-E5B07E9BAD56}" type="datetimeFigureOut">
              <a:rPr lang="en-US" smtClean="0"/>
              <a:t>10/17/2024</a:t>
            </a:fld>
            <a:endParaRPr lang="en-US"/>
          </a:p>
        </p:txBody>
      </p:sp>
      <p:sp>
        <p:nvSpPr>
          <p:cNvPr id="4" name="Footer Placeholder 3">
            <a:extLst>
              <a:ext uri="{FF2B5EF4-FFF2-40B4-BE49-F238E27FC236}">
                <a16:creationId xmlns:a16="http://schemas.microsoft.com/office/drawing/2014/main" id="{D173F887-2210-26EC-523A-1B160086272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5B44D9E-A980-DB3C-2918-E4FE04F643BF}"/>
              </a:ext>
            </a:extLst>
          </p:cNvPr>
          <p:cNvSpPr>
            <a:spLocks noGrp="1"/>
          </p:cNvSpPr>
          <p:nvPr>
            <p:ph type="sldNum" sz="quarter" idx="12"/>
          </p:nvPr>
        </p:nvSpPr>
        <p:spPr/>
        <p:txBody>
          <a:bodyPr/>
          <a:lstStyle/>
          <a:p>
            <a:fld id="{F59255FE-307A-4FAB-B7A1-3A2F1E39590D}" type="slidenum">
              <a:rPr lang="en-US" smtClean="0"/>
              <a:t>‹#›</a:t>
            </a:fld>
            <a:endParaRPr lang="en-US"/>
          </a:p>
        </p:txBody>
      </p:sp>
    </p:spTree>
    <p:extLst>
      <p:ext uri="{BB962C8B-B14F-4D97-AF65-F5344CB8AC3E}">
        <p14:creationId xmlns:p14="http://schemas.microsoft.com/office/powerpoint/2010/main" val="894767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91B1488-8355-2C9A-0EFA-14155846DC2B}"/>
              </a:ext>
            </a:extLst>
          </p:cNvPr>
          <p:cNvSpPr>
            <a:spLocks noGrp="1"/>
          </p:cNvSpPr>
          <p:nvPr>
            <p:ph type="dt" sz="half" idx="10"/>
          </p:nvPr>
        </p:nvSpPr>
        <p:spPr/>
        <p:txBody>
          <a:bodyPr/>
          <a:lstStyle/>
          <a:p>
            <a:fld id="{3893B345-E6BA-48C9-9A17-E5B07E9BAD56}" type="datetimeFigureOut">
              <a:rPr lang="en-US" smtClean="0"/>
              <a:t>10/17/2024</a:t>
            </a:fld>
            <a:endParaRPr lang="en-US"/>
          </a:p>
        </p:txBody>
      </p:sp>
      <p:sp>
        <p:nvSpPr>
          <p:cNvPr id="3" name="Footer Placeholder 2">
            <a:extLst>
              <a:ext uri="{FF2B5EF4-FFF2-40B4-BE49-F238E27FC236}">
                <a16:creationId xmlns:a16="http://schemas.microsoft.com/office/drawing/2014/main" id="{D5DF759B-D800-06C3-B68E-3C8352E11EE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3FB8E82-E72B-A6F6-7D2F-933D38B376C8}"/>
              </a:ext>
            </a:extLst>
          </p:cNvPr>
          <p:cNvSpPr>
            <a:spLocks noGrp="1"/>
          </p:cNvSpPr>
          <p:nvPr>
            <p:ph type="sldNum" sz="quarter" idx="12"/>
          </p:nvPr>
        </p:nvSpPr>
        <p:spPr/>
        <p:txBody>
          <a:bodyPr/>
          <a:lstStyle/>
          <a:p>
            <a:fld id="{F59255FE-307A-4FAB-B7A1-3A2F1E39590D}" type="slidenum">
              <a:rPr lang="en-US" smtClean="0"/>
              <a:t>‹#›</a:t>
            </a:fld>
            <a:endParaRPr lang="en-US"/>
          </a:p>
        </p:txBody>
      </p:sp>
    </p:spTree>
    <p:extLst>
      <p:ext uri="{BB962C8B-B14F-4D97-AF65-F5344CB8AC3E}">
        <p14:creationId xmlns:p14="http://schemas.microsoft.com/office/powerpoint/2010/main" val="1381306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F1FAB-1C29-38DC-A9D3-983C104AE6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24F1CA8-8582-DADA-0EE2-F4449A09BF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07E34D2-CE05-DE8A-5E47-0E05B61F9E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E4BECE-E365-7102-03F0-1CCBD53901B6}"/>
              </a:ext>
            </a:extLst>
          </p:cNvPr>
          <p:cNvSpPr>
            <a:spLocks noGrp="1"/>
          </p:cNvSpPr>
          <p:nvPr>
            <p:ph type="dt" sz="half" idx="10"/>
          </p:nvPr>
        </p:nvSpPr>
        <p:spPr/>
        <p:txBody>
          <a:bodyPr/>
          <a:lstStyle/>
          <a:p>
            <a:fld id="{3893B345-E6BA-48C9-9A17-E5B07E9BAD56}" type="datetimeFigureOut">
              <a:rPr lang="en-US" smtClean="0"/>
              <a:t>10/17/2024</a:t>
            </a:fld>
            <a:endParaRPr lang="en-US"/>
          </a:p>
        </p:txBody>
      </p:sp>
      <p:sp>
        <p:nvSpPr>
          <p:cNvPr id="6" name="Footer Placeholder 5">
            <a:extLst>
              <a:ext uri="{FF2B5EF4-FFF2-40B4-BE49-F238E27FC236}">
                <a16:creationId xmlns:a16="http://schemas.microsoft.com/office/drawing/2014/main" id="{B8282312-044C-DC6B-8160-95381403C06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3107AF-FD46-44F8-D5B2-482439B43859}"/>
              </a:ext>
            </a:extLst>
          </p:cNvPr>
          <p:cNvSpPr>
            <a:spLocks noGrp="1"/>
          </p:cNvSpPr>
          <p:nvPr>
            <p:ph type="sldNum" sz="quarter" idx="12"/>
          </p:nvPr>
        </p:nvSpPr>
        <p:spPr/>
        <p:txBody>
          <a:bodyPr/>
          <a:lstStyle/>
          <a:p>
            <a:fld id="{F59255FE-307A-4FAB-B7A1-3A2F1E39590D}" type="slidenum">
              <a:rPr lang="en-US" smtClean="0"/>
              <a:t>‹#›</a:t>
            </a:fld>
            <a:endParaRPr lang="en-US"/>
          </a:p>
        </p:txBody>
      </p:sp>
    </p:spTree>
    <p:extLst>
      <p:ext uri="{BB962C8B-B14F-4D97-AF65-F5344CB8AC3E}">
        <p14:creationId xmlns:p14="http://schemas.microsoft.com/office/powerpoint/2010/main" val="5507869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1D084-1CA4-7C60-B7D0-DDF2BC79E3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AA40414-C542-B78C-CBFB-0E21EFAFDA4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23BBBC7-8404-67EE-DB30-8E3B0C0066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238C1F-A9E5-3F54-53BE-32FD01CC0316}"/>
              </a:ext>
            </a:extLst>
          </p:cNvPr>
          <p:cNvSpPr>
            <a:spLocks noGrp="1"/>
          </p:cNvSpPr>
          <p:nvPr>
            <p:ph type="dt" sz="half" idx="10"/>
          </p:nvPr>
        </p:nvSpPr>
        <p:spPr/>
        <p:txBody>
          <a:bodyPr/>
          <a:lstStyle/>
          <a:p>
            <a:fld id="{3893B345-E6BA-48C9-9A17-E5B07E9BAD56}" type="datetimeFigureOut">
              <a:rPr lang="en-US" smtClean="0"/>
              <a:t>10/17/2024</a:t>
            </a:fld>
            <a:endParaRPr lang="en-US"/>
          </a:p>
        </p:txBody>
      </p:sp>
      <p:sp>
        <p:nvSpPr>
          <p:cNvPr id="6" name="Footer Placeholder 5">
            <a:extLst>
              <a:ext uri="{FF2B5EF4-FFF2-40B4-BE49-F238E27FC236}">
                <a16:creationId xmlns:a16="http://schemas.microsoft.com/office/drawing/2014/main" id="{4A28B06C-8A8D-7060-616B-C512B07085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7C3164-1DA7-BBCC-11FC-DD46A1F63A2A}"/>
              </a:ext>
            </a:extLst>
          </p:cNvPr>
          <p:cNvSpPr>
            <a:spLocks noGrp="1"/>
          </p:cNvSpPr>
          <p:nvPr>
            <p:ph type="sldNum" sz="quarter" idx="12"/>
          </p:nvPr>
        </p:nvSpPr>
        <p:spPr/>
        <p:txBody>
          <a:bodyPr/>
          <a:lstStyle/>
          <a:p>
            <a:fld id="{F59255FE-307A-4FAB-B7A1-3A2F1E39590D}" type="slidenum">
              <a:rPr lang="en-US" smtClean="0"/>
              <a:t>‹#›</a:t>
            </a:fld>
            <a:endParaRPr lang="en-US"/>
          </a:p>
        </p:txBody>
      </p:sp>
    </p:spTree>
    <p:extLst>
      <p:ext uri="{BB962C8B-B14F-4D97-AF65-F5344CB8AC3E}">
        <p14:creationId xmlns:p14="http://schemas.microsoft.com/office/powerpoint/2010/main" val="28188271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2C27F9-8CAB-EAA7-0983-9BB3A6542BB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1250A9D-F902-A5F3-288F-A03ADE494F3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C2F491-EDAB-1012-9F10-12C4AFDF4FE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93B345-E6BA-48C9-9A17-E5B07E9BAD56}" type="datetimeFigureOut">
              <a:rPr lang="en-US" smtClean="0"/>
              <a:t>10/17/2024</a:t>
            </a:fld>
            <a:endParaRPr lang="en-US"/>
          </a:p>
        </p:txBody>
      </p:sp>
      <p:sp>
        <p:nvSpPr>
          <p:cNvPr id="5" name="Footer Placeholder 4">
            <a:extLst>
              <a:ext uri="{FF2B5EF4-FFF2-40B4-BE49-F238E27FC236}">
                <a16:creationId xmlns:a16="http://schemas.microsoft.com/office/drawing/2014/main" id="{D3EFA5D9-194B-6AC9-32F1-3FEAC8BC282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3BB39A6-A589-19E2-83AE-D5DB385B738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9255FE-307A-4FAB-B7A1-3A2F1E39590D}" type="slidenum">
              <a:rPr lang="en-US" smtClean="0"/>
              <a:t>‹#›</a:t>
            </a:fld>
            <a:endParaRPr lang="en-US"/>
          </a:p>
        </p:txBody>
      </p:sp>
    </p:spTree>
    <p:extLst>
      <p:ext uri="{BB962C8B-B14F-4D97-AF65-F5344CB8AC3E}">
        <p14:creationId xmlns:p14="http://schemas.microsoft.com/office/powerpoint/2010/main" val="9403030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hyperlink" Target="https://www.geeksforgeeks.org/css-border-style-property/" TargetMode="External"/><Relationship Id="rId2" Type="http://schemas.openxmlformats.org/officeDocument/2006/relationships/image" Target="../media/image2.jpg"/><Relationship Id="rId1" Type="http://schemas.openxmlformats.org/officeDocument/2006/relationships/slideLayout" Target="../slideLayouts/slideLayout1.xml"/><Relationship Id="rId6" Type="http://schemas.openxmlformats.org/officeDocument/2006/relationships/hyperlink" Target="https://www.geeksforgeeks.org/css-border-radius-property/" TargetMode="External"/><Relationship Id="rId5" Type="http://schemas.openxmlformats.org/officeDocument/2006/relationships/hyperlink" Target="https://www.geeksforgeeks.org/css-border-color-property/" TargetMode="External"/><Relationship Id="rId4" Type="http://schemas.openxmlformats.org/officeDocument/2006/relationships/hyperlink" Target="https://www.geeksforgeeks.org/css-border-width-property/" TargetMode="External"/></Relationships>
</file>

<file path=ppt/slides/_rels/slide3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8" Type="http://schemas.openxmlformats.org/officeDocument/2006/relationships/hyperlink" Target="https://www.w3schools.com/cssref/css3_pr_background-origin.php" TargetMode="External"/><Relationship Id="rId3" Type="http://schemas.openxmlformats.org/officeDocument/2006/relationships/hyperlink" Target="https://www.w3schools.com/cssref/pr_background-color.php" TargetMode="External"/><Relationship Id="rId7" Type="http://schemas.openxmlformats.org/officeDocument/2006/relationships/hyperlink" Target="https://www.w3schools.com/cssref/pr_background-repeat.php" TargetMode="External"/><Relationship Id="rId2" Type="http://schemas.openxmlformats.org/officeDocument/2006/relationships/image" Target="../media/image2.jpg"/><Relationship Id="rId1" Type="http://schemas.openxmlformats.org/officeDocument/2006/relationships/slideLayout" Target="../slideLayouts/slideLayout1.xml"/><Relationship Id="rId6" Type="http://schemas.openxmlformats.org/officeDocument/2006/relationships/hyperlink" Target="https://www.w3schools.com/cssref/css3_pr_background-size.php" TargetMode="External"/><Relationship Id="rId5" Type="http://schemas.openxmlformats.org/officeDocument/2006/relationships/hyperlink" Target="https://www.w3schools.com/cssref/pr_background-position.php" TargetMode="External"/><Relationship Id="rId10" Type="http://schemas.openxmlformats.org/officeDocument/2006/relationships/hyperlink" Target="https://www.w3schools.com/cssref/pr_background-attachment.php" TargetMode="External"/><Relationship Id="rId4" Type="http://schemas.openxmlformats.org/officeDocument/2006/relationships/hyperlink" Target="https://www.w3schools.com/cssref/pr_background-image.php" TargetMode="External"/><Relationship Id="rId9" Type="http://schemas.openxmlformats.org/officeDocument/2006/relationships/hyperlink" Target="https://www.w3schools.com/cssref/css3_pr_background-clip.php" TargetMode="External"/></Relationships>
</file>

<file path=ppt/slides/_rels/slide4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s://www.geeksforgeeks.org/css-selector" TargetMode="External"/><Relationship Id="rId7" Type="http://schemas.openxmlformats.org/officeDocument/2006/relationships/hyperlink" Target="https://www.geeksforgeeks.org/css-pseudo-elements" TargetMode="External"/><Relationship Id="rId2" Type="http://schemas.openxmlformats.org/officeDocument/2006/relationships/image" Target="../media/image2.jpg"/><Relationship Id="rId1" Type="http://schemas.openxmlformats.org/officeDocument/2006/relationships/slideLayout" Target="../slideLayouts/slideLayout1.xml"/><Relationship Id="rId6" Type="http://schemas.openxmlformats.org/officeDocument/2006/relationships/hyperlink" Target="https://www.geeksforgeeks.org/css-combinators" TargetMode="External"/><Relationship Id="rId5" Type="http://schemas.openxmlformats.org/officeDocument/2006/relationships/hyperlink" Target="https://www.geeksforgeeks.org/css-pseudo-classes" TargetMode="External"/><Relationship Id="rId4" Type="http://schemas.openxmlformats.org/officeDocument/2006/relationships/hyperlink" Target="https://www.geeksforgeeks.org/css-attribute-selector"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384FDC-3A22-725F-D5D9-AF727B66D4EB}"/>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CA7B7C69-048E-7CEC-65B7-F323B386BC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Rectangle 2">
            <a:extLst>
              <a:ext uri="{FF2B5EF4-FFF2-40B4-BE49-F238E27FC236}">
                <a16:creationId xmlns:a16="http://schemas.microsoft.com/office/drawing/2014/main" id="{748F21AA-B1C0-7DE3-041A-CAC13EC003E7}"/>
              </a:ext>
            </a:extLst>
          </p:cNvPr>
          <p:cNvSpPr/>
          <p:nvPr/>
        </p:nvSpPr>
        <p:spPr>
          <a:xfrm>
            <a:off x="1603715" y="1879361"/>
            <a:ext cx="8975188" cy="3099275"/>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82310507-8A15-813A-6B40-A7F270D1AA2F}"/>
              </a:ext>
            </a:extLst>
          </p:cNvPr>
          <p:cNvSpPr txBox="1"/>
          <p:nvPr/>
        </p:nvSpPr>
        <p:spPr>
          <a:xfrm>
            <a:off x="1953063" y="2767278"/>
            <a:ext cx="8276491" cy="1323439"/>
          </a:xfrm>
          <a:prstGeom prst="rect">
            <a:avLst/>
          </a:prstGeom>
          <a:noFill/>
        </p:spPr>
        <p:txBody>
          <a:bodyPr wrap="square" rtlCol="0">
            <a:spAutoFit/>
          </a:bodyPr>
          <a:lstStyle/>
          <a:p>
            <a:pPr algn="ctr"/>
            <a:r>
              <a:rPr lang="en-US" sz="8000" b="1" dirty="0">
                <a:ln>
                  <a:solidFill>
                    <a:schemeClr val="tx1"/>
                  </a:solidFill>
                </a:ln>
                <a:solidFill>
                  <a:schemeClr val="bg1"/>
                </a:solidFill>
                <a:latin typeface="Arial Rounded MT Bold" panose="020F0704030504030204" pitchFamily="34" charset="0"/>
                <a:cs typeface="Arial" panose="020B0604020202020204" pitchFamily="34" charset="0"/>
              </a:rPr>
              <a:t>WHAT IS CSS?</a:t>
            </a:r>
          </a:p>
        </p:txBody>
      </p:sp>
    </p:spTree>
    <p:extLst>
      <p:ext uri="{BB962C8B-B14F-4D97-AF65-F5344CB8AC3E}">
        <p14:creationId xmlns:p14="http://schemas.microsoft.com/office/powerpoint/2010/main" val="9957993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F09E4C-111A-5E22-F5A1-A690D42943E5}"/>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896AD134-F7EF-B8DE-D329-6F970918C7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0245C269-A3E8-1D7D-2A4A-C56ADB0CB8FA}"/>
              </a:ext>
            </a:extLst>
          </p:cNvPr>
          <p:cNvSpPr txBox="1"/>
          <p:nvPr/>
        </p:nvSpPr>
        <p:spPr>
          <a:xfrm>
            <a:off x="604911" y="809858"/>
            <a:ext cx="10982178" cy="584775"/>
          </a:xfrm>
          <a:prstGeom prst="rect">
            <a:avLst/>
          </a:prstGeom>
          <a:noFill/>
        </p:spPr>
        <p:txBody>
          <a:bodyPr wrap="square" rtlCol="0">
            <a:spAutoFit/>
          </a:bodyPr>
          <a:lstStyle/>
          <a:p>
            <a:r>
              <a:rPr lang="en-US" sz="3200" b="1" dirty="0">
                <a:solidFill>
                  <a:schemeClr val="bg1"/>
                </a:solidFill>
                <a:latin typeface="Arial" panose="020B0604020202020204" pitchFamily="34" charset="0"/>
                <a:cs typeface="Arial" panose="020B0604020202020204" pitchFamily="34" charset="0"/>
              </a:rPr>
              <a:t>Font Properties</a:t>
            </a:r>
          </a:p>
        </p:txBody>
      </p:sp>
      <p:sp>
        <p:nvSpPr>
          <p:cNvPr id="3" name="TextBox 2">
            <a:extLst>
              <a:ext uri="{FF2B5EF4-FFF2-40B4-BE49-F238E27FC236}">
                <a16:creationId xmlns:a16="http://schemas.microsoft.com/office/drawing/2014/main" id="{8C3B00F1-1321-577A-59B2-CE1B03C9D2F6}"/>
              </a:ext>
            </a:extLst>
          </p:cNvPr>
          <p:cNvSpPr txBox="1"/>
          <p:nvPr/>
        </p:nvSpPr>
        <p:spPr>
          <a:xfrm>
            <a:off x="604911" y="1810595"/>
            <a:ext cx="10827434" cy="2608086"/>
          </a:xfrm>
          <a:prstGeom prst="rect">
            <a:avLst/>
          </a:prstGeom>
          <a:noFill/>
        </p:spPr>
        <p:txBody>
          <a:bodyPr wrap="square" rtlCol="0">
            <a:spAutoFit/>
          </a:bodyPr>
          <a:lstStyle/>
          <a:p>
            <a:pPr algn="just">
              <a:lnSpc>
                <a:spcPct val="150000"/>
              </a:lnSpc>
            </a:pPr>
            <a:r>
              <a:rPr lang="en-US" sz="2800" b="0" i="0" dirty="0">
                <a:solidFill>
                  <a:schemeClr val="bg1"/>
                </a:solidFill>
                <a:effectLst/>
                <a:latin typeface="Arial" panose="020B0604020202020204" pitchFamily="34" charset="0"/>
                <a:cs typeface="Arial" panose="020B0604020202020204" pitchFamily="34" charset="0"/>
              </a:rPr>
              <a:t>The various font properties of CSS are used to define the font family, boldness, size, and style of your text that you will be using on your web page. You can set various font properties for your HTML element provided by the CSS. </a:t>
            </a:r>
            <a:endParaRPr lang="en-US" sz="28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714520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065C05-2EC0-7434-F3ED-7D2A4F78B9C1}"/>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62BC695C-94A9-C35F-1F92-75F0B2E379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440D0364-4FBB-37B2-3A30-F342C71E372F}"/>
              </a:ext>
            </a:extLst>
          </p:cNvPr>
          <p:cNvSpPr txBox="1"/>
          <p:nvPr/>
        </p:nvSpPr>
        <p:spPr>
          <a:xfrm>
            <a:off x="604911" y="632562"/>
            <a:ext cx="10982178" cy="584775"/>
          </a:xfrm>
          <a:prstGeom prst="rect">
            <a:avLst/>
          </a:prstGeom>
          <a:noFill/>
        </p:spPr>
        <p:txBody>
          <a:bodyPr wrap="square" rtlCol="0">
            <a:spAutoFit/>
          </a:bodyPr>
          <a:lstStyle/>
          <a:p>
            <a:r>
              <a:rPr lang="en-US" sz="3200" b="1" dirty="0">
                <a:solidFill>
                  <a:schemeClr val="bg1"/>
                </a:solidFill>
                <a:latin typeface="Arial" panose="020B0604020202020204" pitchFamily="34" charset="0"/>
                <a:cs typeface="Arial" panose="020B0604020202020204" pitchFamily="34" charset="0"/>
              </a:rPr>
              <a:t>Font Properties</a:t>
            </a:r>
          </a:p>
        </p:txBody>
      </p:sp>
      <p:graphicFrame>
        <p:nvGraphicFramePr>
          <p:cNvPr id="4" name="Table 3">
            <a:extLst>
              <a:ext uri="{FF2B5EF4-FFF2-40B4-BE49-F238E27FC236}">
                <a16:creationId xmlns:a16="http://schemas.microsoft.com/office/drawing/2014/main" id="{9C54DE64-914E-35A5-C8EE-8EBCF68FBAA7}"/>
              </a:ext>
            </a:extLst>
          </p:cNvPr>
          <p:cNvGraphicFramePr>
            <a:graphicFrameLocks noGrp="1"/>
          </p:cNvGraphicFramePr>
          <p:nvPr>
            <p:extLst>
              <p:ext uri="{D42A27DB-BD31-4B8C-83A1-F6EECF244321}">
                <p14:modId xmlns:p14="http://schemas.microsoft.com/office/powerpoint/2010/main" val="2363847221"/>
              </p:ext>
            </p:extLst>
          </p:nvPr>
        </p:nvGraphicFramePr>
        <p:xfrm>
          <a:off x="658837" y="1460006"/>
          <a:ext cx="10874326" cy="4765432"/>
        </p:xfrm>
        <a:graphic>
          <a:graphicData uri="http://schemas.openxmlformats.org/drawingml/2006/table">
            <a:tbl>
              <a:tblPr/>
              <a:tblGrid>
                <a:gridCol w="2085868">
                  <a:extLst>
                    <a:ext uri="{9D8B030D-6E8A-4147-A177-3AD203B41FA5}">
                      <a16:colId xmlns:a16="http://schemas.microsoft.com/office/drawing/2014/main" val="789506143"/>
                    </a:ext>
                  </a:extLst>
                </a:gridCol>
                <a:gridCol w="8788458">
                  <a:extLst>
                    <a:ext uri="{9D8B030D-6E8A-4147-A177-3AD203B41FA5}">
                      <a16:colId xmlns:a16="http://schemas.microsoft.com/office/drawing/2014/main" val="3480945155"/>
                    </a:ext>
                  </a:extLst>
                </a:gridCol>
              </a:tblGrid>
              <a:tr h="705990">
                <a:tc>
                  <a:txBody>
                    <a:bodyPr/>
                    <a:lstStyle/>
                    <a:p>
                      <a:pPr algn="l"/>
                      <a:r>
                        <a:rPr lang="en-US" sz="2000" b="1">
                          <a:solidFill>
                            <a:srgbClr val="FFFFFF"/>
                          </a:solidFill>
                          <a:effectLst/>
                          <a:latin typeface="Arial" panose="020B0604020202020204" pitchFamily="34" charset="0"/>
                          <a:cs typeface="Arial" panose="020B0604020202020204" pitchFamily="34" charset="0"/>
                        </a:rPr>
                        <a:t>Font Properties</a:t>
                      </a:r>
                    </a:p>
                  </a:txBody>
                  <a:tcPr anchor="ctr">
                    <a:lnL w="12700" cap="flat" cmpd="sng" algn="ctr">
                      <a:solidFill>
                        <a:srgbClr val="253545"/>
                      </a:solidFill>
                      <a:prstDash val="solid"/>
                      <a:round/>
                      <a:headEnd type="none" w="med" len="med"/>
                      <a:tailEnd type="none" w="med" len="med"/>
                    </a:lnL>
                    <a:lnR w="12700" cap="flat" cmpd="sng" algn="ctr">
                      <a:solidFill>
                        <a:srgbClr val="253545"/>
                      </a:solidFill>
                      <a:prstDash val="solid"/>
                      <a:round/>
                      <a:headEnd type="none" w="med" len="med"/>
                      <a:tailEnd type="none" w="med" len="med"/>
                    </a:lnR>
                    <a:lnT w="12700" cap="flat" cmpd="sng" algn="ctr">
                      <a:solidFill>
                        <a:srgbClr val="253545"/>
                      </a:solidFill>
                      <a:prstDash val="solid"/>
                      <a:round/>
                      <a:headEnd type="none" w="med" len="med"/>
                      <a:tailEnd type="none" w="med" len="med"/>
                    </a:lnT>
                    <a:lnB w="12700" cap="flat" cmpd="sng" algn="ctr">
                      <a:solidFill>
                        <a:srgbClr val="2882A5"/>
                      </a:solidFill>
                      <a:prstDash val="solid"/>
                      <a:round/>
                      <a:headEnd type="none" w="med" len="med"/>
                      <a:tailEnd type="none" w="med" len="med"/>
                    </a:lnB>
                    <a:solidFill>
                      <a:srgbClr val="2C3E50"/>
                    </a:solidFill>
                  </a:tcPr>
                </a:tc>
                <a:tc>
                  <a:txBody>
                    <a:bodyPr/>
                    <a:lstStyle/>
                    <a:p>
                      <a:pPr algn="l"/>
                      <a:r>
                        <a:rPr lang="en-US" sz="2000" b="1" dirty="0">
                          <a:solidFill>
                            <a:srgbClr val="FFFFFF"/>
                          </a:solidFill>
                          <a:effectLst/>
                          <a:latin typeface="Arial" panose="020B0604020202020204" pitchFamily="34" charset="0"/>
                          <a:cs typeface="Arial" panose="020B0604020202020204" pitchFamily="34" charset="0"/>
                        </a:rPr>
                        <a:t>Description</a:t>
                      </a:r>
                    </a:p>
                  </a:txBody>
                  <a:tcPr anchor="ctr">
                    <a:lnL w="12700" cap="flat" cmpd="sng" algn="ctr">
                      <a:solidFill>
                        <a:srgbClr val="253545"/>
                      </a:solidFill>
                      <a:prstDash val="solid"/>
                      <a:round/>
                      <a:headEnd type="none" w="med" len="med"/>
                      <a:tailEnd type="none" w="med" len="med"/>
                    </a:lnL>
                    <a:lnR w="12700" cap="flat" cmpd="sng" algn="ctr">
                      <a:solidFill>
                        <a:srgbClr val="253545"/>
                      </a:solidFill>
                      <a:prstDash val="solid"/>
                      <a:round/>
                      <a:headEnd type="none" w="med" len="med"/>
                      <a:tailEnd type="none" w="med" len="med"/>
                    </a:lnR>
                    <a:lnT w="12700" cap="flat" cmpd="sng" algn="ctr">
                      <a:solidFill>
                        <a:srgbClr val="253545"/>
                      </a:solidFill>
                      <a:prstDash val="solid"/>
                      <a:round/>
                      <a:headEnd type="none" w="med" len="med"/>
                      <a:tailEnd type="none" w="med" len="med"/>
                    </a:lnT>
                    <a:lnB w="12700" cap="flat" cmpd="sng" algn="ctr">
                      <a:solidFill>
                        <a:srgbClr val="2882A5"/>
                      </a:solidFill>
                      <a:prstDash val="solid"/>
                      <a:round/>
                      <a:headEnd type="none" w="med" len="med"/>
                      <a:tailEnd type="none" w="med" len="med"/>
                    </a:lnB>
                    <a:solidFill>
                      <a:srgbClr val="2C3E50"/>
                    </a:solidFill>
                  </a:tcPr>
                </a:tc>
                <a:extLst>
                  <a:ext uri="{0D108BD9-81ED-4DB2-BD59-A6C34878D82A}">
                    <a16:rowId xmlns:a16="http://schemas.microsoft.com/office/drawing/2014/main" val="3086455490"/>
                  </a:ext>
                </a:extLst>
              </a:tr>
              <a:tr h="705990">
                <a:tc>
                  <a:txBody>
                    <a:bodyPr/>
                    <a:lstStyle/>
                    <a:p>
                      <a:pPr fontAlgn="t"/>
                      <a:r>
                        <a:rPr lang="en-US" sz="2000" b="1">
                          <a:effectLst/>
                          <a:latin typeface="Arial" panose="020B0604020202020204" pitchFamily="34" charset="0"/>
                          <a:cs typeface="Arial" panose="020B0604020202020204" pitchFamily="34" charset="0"/>
                        </a:rPr>
                        <a:t>font-style</a:t>
                      </a:r>
                    </a:p>
                  </a:txBody>
                  <a:tcPr>
                    <a:lnL w="12700" cap="flat" cmpd="sng" algn="ctr">
                      <a:solidFill>
                        <a:srgbClr val="2882A5"/>
                      </a:solidFill>
                      <a:prstDash val="solid"/>
                      <a:round/>
                      <a:headEnd type="none" w="med" len="med"/>
                      <a:tailEnd type="none" w="med" len="med"/>
                    </a:lnL>
                    <a:lnR w="12700" cap="flat" cmpd="sng" algn="ctr">
                      <a:solidFill>
                        <a:srgbClr val="2882A5"/>
                      </a:solidFill>
                      <a:prstDash val="solid"/>
                      <a:round/>
                      <a:headEnd type="none" w="med" len="med"/>
                      <a:tailEnd type="none" w="med" len="med"/>
                    </a:lnR>
                    <a:lnT w="12700" cap="flat" cmpd="sng" algn="ctr">
                      <a:solidFill>
                        <a:srgbClr val="2882A5"/>
                      </a:solidFill>
                      <a:prstDash val="solid"/>
                      <a:round/>
                      <a:headEnd type="none" w="med" len="med"/>
                      <a:tailEnd type="none" w="med" len="med"/>
                    </a:lnT>
                    <a:lnB w="12700" cap="flat" cmpd="sng" algn="ctr">
                      <a:solidFill>
                        <a:srgbClr val="C083A5"/>
                      </a:solidFill>
                      <a:prstDash val="solid"/>
                      <a:round/>
                      <a:headEnd type="none" w="med" len="med"/>
                      <a:tailEnd type="none" w="med" len="med"/>
                    </a:lnB>
                    <a:solidFill>
                      <a:srgbClr val="FFFFFF"/>
                    </a:solidFill>
                  </a:tcPr>
                </a:tc>
                <a:tc>
                  <a:txBody>
                    <a:bodyPr/>
                    <a:lstStyle/>
                    <a:p>
                      <a:pPr fontAlgn="t"/>
                      <a:r>
                        <a:rPr lang="en-US" sz="2000" dirty="0">
                          <a:effectLst/>
                          <a:latin typeface="Arial" panose="020B0604020202020204" pitchFamily="34" charset="0"/>
                          <a:cs typeface="Arial" panose="020B0604020202020204" pitchFamily="34" charset="0"/>
                        </a:rPr>
                        <a:t>CSS font-style property is implemented for making a font italic, normal, and oblique.</a:t>
                      </a:r>
                    </a:p>
                  </a:txBody>
                  <a:tcPr>
                    <a:lnL w="12700" cap="flat" cmpd="sng" algn="ctr">
                      <a:solidFill>
                        <a:srgbClr val="2882A5"/>
                      </a:solidFill>
                      <a:prstDash val="solid"/>
                      <a:round/>
                      <a:headEnd type="none" w="med" len="med"/>
                      <a:tailEnd type="none" w="med" len="med"/>
                    </a:lnL>
                    <a:lnR w="12700" cap="flat" cmpd="sng" algn="ctr">
                      <a:solidFill>
                        <a:srgbClr val="2882A5"/>
                      </a:solidFill>
                      <a:prstDash val="solid"/>
                      <a:round/>
                      <a:headEnd type="none" w="med" len="med"/>
                      <a:tailEnd type="none" w="med" len="med"/>
                    </a:lnR>
                    <a:lnT w="12700" cap="flat" cmpd="sng" algn="ctr">
                      <a:solidFill>
                        <a:srgbClr val="2882A5"/>
                      </a:solidFill>
                      <a:prstDash val="solid"/>
                      <a:round/>
                      <a:headEnd type="none" w="med" len="med"/>
                      <a:tailEnd type="none" w="med" len="med"/>
                    </a:lnT>
                    <a:lnB w="12700" cap="flat" cmpd="sng" algn="ctr">
                      <a:solidFill>
                        <a:srgbClr val="C083A5"/>
                      </a:solidFill>
                      <a:prstDash val="solid"/>
                      <a:round/>
                      <a:headEnd type="none" w="med" len="med"/>
                      <a:tailEnd type="none" w="med" len="med"/>
                    </a:lnB>
                    <a:solidFill>
                      <a:srgbClr val="FFFFFF"/>
                    </a:solidFill>
                  </a:tcPr>
                </a:tc>
                <a:extLst>
                  <a:ext uri="{0D108BD9-81ED-4DB2-BD59-A6C34878D82A}">
                    <a16:rowId xmlns:a16="http://schemas.microsoft.com/office/drawing/2014/main" val="4197481202"/>
                  </a:ext>
                </a:extLst>
              </a:tr>
              <a:tr h="705990">
                <a:tc>
                  <a:txBody>
                    <a:bodyPr/>
                    <a:lstStyle/>
                    <a:p>
                      <a:pPr fontAlgn="t"/>
                      <a:r>
                        <a:rPr lang="en-US" sz="2000" b="1">
                          <a:effectLst/>
                          <a:latin typeface="Arial" panose="020B0604020202020204" pitchFamily="34" charset="0"/>
                          <a:cs typeface="Arial" panose="020B0604020202020204" pitchFamily="34" charset="0"/>
                        </a:rPr>
                        <a:t>font-family</a:t>
                      </a:r>
                    </a:p>
                  </a:txBody>
                  <a:tcPr>
                    <a:lnL w="12700" cap="flat" cmpd="sng" algn="ctr">
                      <a:solidFill>
                        <a:srgbClr val="C083A5"/>
                      </a:solidFill>
                      <a:prstDash val="solid"/>
                      <a:round/>
                      <a:headEnd type="none" w="med" len="med"/>
                      <a:tailEnd type="none" w="med" len="med"/>
                    </a:lnL>
                    <a:lnR w="12700" cap="flat" cmpd="sng" algn="ctr">
                      <a:solidFill>
                        <a:srgbClr val="C083A5"/>
                      </a:solidFill>
                      <a:prstDash val="solid"/>
                      <a:round/>
                      <a:headEnd type="none" w="med" len="med"/>
                      <a:tailEnd type="none" w="med" len="med"/>
                    </a:lnR>
                    <a:lnT w="12700" cap="flat" cmpd="sng" algn="ctr">
                      <a:solidFill>
                        <a:srgbClr val="C083A5"/>
                      </a:solidFill>
                      <a:prstDash val="solid"/>
                      <a:round/>
                      <a:headEnd type="none" w="med" len="med"/>
                      <a:tailEnd type="none" w="med" len="med"/>
                    </a:lnT>
                    <a:lnB w="12700" cap="flat" cmpd="sng" algn="ctr">
                      <a:solidFill>
                        <a:srgbClr val="C083A5"/>
                      </a:solidFill>
                      <a:prstDash val="solid"/>
                      <a:round/>
                      <a:headEnd type="none" w="med" len="med"/>
                      <a:tailEnd type="none" w="med" len="med"/>
                    </a:lnB>
                    <a:solidFill>
                      <a:srgbClr val="FFFFFF"/>
                    </a:solidFill>
                  </a:tcPr>
                </a:tc>
                <a:tc>
                  <a:txBody>
                    <a:bodyPr/>
                    <a:lstStyle/>
                    <a:p>
                      <a:pPr fontAlgn="t"/>
                      <a:r>
                        <a:rPr lang="en-US" sz="2000" dirty="0">
                          <a:effectLst/>
                          <a:latin typeface="Arial" panose="020B0604020202020204" pitchFamily="34" charset="0"/>
                          <a:cs typeface="Arial" panose="020B0604020202020204" pitchFamily="34" charset="0"/>
                        </a:rPr>
                        <a:t>CSS font-family property is implemented for transforming the face or look of your font.</a:t>
                      </a:r>
                    </a:p>
                  </a:txBody>
                  <a:tcPr>
                    <a:lnL w="12700" cap="flat" cmpd="sng" algn="ctr">
                      <a:solidFill>
                        <a:srgbClr val="C083A5"/>
                      </a:solidFill>
                      <a:prstDash val="solid"/>
                      <a:round/>
                      <a:headEnd type="none" w="med" len="med"/>
                      <a:tailEnd type="none" w="med" len="med"/>
                    </a:lnL>
                    <a:lnR w="12700" cap="flat" cmpd="sng" algn="ctr">
                      <a:solidFill>
                        <a:srgbClr val="C083A5"/>
                      </a:solidFill>
                      <a:prstDash val="solid"/>
                      <a:round/>
                      <a:headEnd type="none" w="med" len="med"/>
                      <a:tailEnd type="none" w="med" len="med"/>
                    </a:lnR>
                    <a:lnT w="12700" cap="flat" cmpd="sng" algn="ctr">
                      <a:solidFill>
                        <a:srgbClr val="C083A5"/>
                      </a:solidFill>
                      <a:prstDash val="solid"/>
                      <a:round/>
                      <a:headEnd type="none" w="med" len="med"/>
                      <a:tailEnd type="none" w="med" len="med"/>
                    </a:lnT>
                    <a:lnB w="12700" cap="flat" cmpd="sng" algn="ctr">
                      <a:solidFill>
                        <a:srgbClr val="C083A5"/>
                      </a:solidFill>
                      <a:prstDash val="solid"/>
                      <a:round/>
                      <a:headEnd type="none" w="med" len="med"/>
                      <a:tailEnd type="none" w="med" len="med"/>
                    </a:lnB>
                    <a:solidFill>
                      <a:srgbClr val="FFFFFF"/>
                    </a:solidFill>
                  </a:tcPr>
                </a:tc>
                <a:extLst>
                  <a:ext uri="{0D108BD9-81ED-4DB2-BD59-A6C34878D82A}">
                    <a16:rowId xmlns:a16="http://schemas.microsoft.com/office/drawing/2014/main" val="819642341"/>
                  </a:ext>
                </a:extLst>
              </a:tr>
              <a:tr h="705990">
                <a:tc>
                  <a:txBody>
                    <a:bodyPr/>
                    <a:lstStyle/>
                    <a:p>
                      <a:pPr fontAlgn="t"/>
                      <a:r>
                        <a:rPr lang="en-US" sz="2000" b="1">
                          <a:effectLst/>
                          <a:latin typeface="Arial" panose="020B0604020202020204" pitchFamily="34" charset="0"/>
                          <a:cs typeface="Arial" panose="020B0604020202020204" pitchFamily="34" charset="0"/>
                        </a:rPr>
                        <a:t>font-variant</a:t>
                      </a:r>
                    </a:p>
                  </a:txBody>
                  <a:tcPr>
                    <a:lnL w="12700" cap="flat" cmpd="sng" algn="ctr">
                      <a:solidFill>
                        <a:srgbClr val="C083A5"/>
                      </a:solidFill>
                      <a:prstDash val="solid"/>
                      <a:round/>
                      <a:headEnd type="none" w="med" len="med"/>
                      <a:tailEnd type="none" w="med" len="med"/>
                    </a:lnL>
                    <a:lnR w="12700" cap="flat" cmpd="sng" algn="ctr">
                      <a:solidFill>
                        <a:srgbClr val="C083A5"/>
                      </a:solidFill>
                      <a:prstDash val="solid"/>
                      <a:round/>
                      <a:headEnd type="none" w="med" len="med"/>
                      <a:tailEnd type="none" w="med" len="med"/>
                    </a:lnR>
                    <a:lnT w="12700" cap="flat" cmpd="sng" algn="ctr">
                      <a:solidFill>
                        <a:srgbClr val="C083A5"/>
                      </a:solidFill>
                      <a:prstDash val="solid"/>
                      <a:round/>
                      <a:headEnd type="none" w="med" len="med"/>
                      <a:tailEnd type="none" w="med" len="med"/>
                    </a:lnT>
                    <a:lnB w="12700" cap="flat" cmpd="sng" algn="ctr">
                      <a:solidFill>
                        <a:srgbClr val="3083A5"/>
                      </a:solidFill>
                      <a:prstDash val="solid"/>
                      <a:round/>
                      <a:headEnd type="none" w="med" len="med"/>
                      <a:tailEnd type="none" w="med" len="med"/>
                    </a:lnB>
                    <a:solidFill>
                      <a:srgbClr val="FFFFFF"/>
                    </a:solidFill>
                  </a:tcPr>
                </a:tc>
                <a:tc>
                  <a:txBody>
                    <a:bodyPr/>
                    <a:lstStyle/>
                    <a:p>
                      <a:pPr fontAlgn="t"/>
                      <a:r>
                        <a:rPr lang="en-US" sz="2000">
                          <a:effectLst/>
                          <a:latin typeface="Arial" panose="020B0604020202020204" pitchFamily="34" charset="0"/>
                          <a:cs typeface="Arial" panose="020B0604020202020204" pitchFamily="34" charset="0"/>
                        </a:rPr>
                        <a:t>CSS font-variant property is implemented for creating a small-caps effect to your font.</a:t>
                      </a:r>
                    </a:p>
                  </a:txBody>
                  <a:tcPr>
                    <a:lnL w="12700" cap="flat" cmpd="sng" algn="ctr">
                      <a:solidFill>
                        <a:srgbClr val="C083A5"/>
                      </a:solidFill>
                      <a:prstDash val="solid"/>
                      <a:round/>
                      <a:headEnd type="none" w="med" len="med"/>
                      <a:tailEnd type="none" w="med" len="med"/>
                    </a:lnL>
                    <a:lnR w="12700" cap="flat" cmpd="sng" algn="ctr">
                      <a:solidFill>
                        <a:srgbClr val="C083A5"/>
                      </a:solidFill>
                      <a:prstDash val="solid"/>
                      <a:round/>
                      <a:headEnd type="none" w="med" len="med"/>
                      <a:tailEnd type="none" w="med" len="med"/>
                    </a:lnR>
                    <a:lnT w="12700" cap="flat" cmpd="sng" algn="ctr">
                      <a:solidFill>
                        <a:srgbClr val="C083A5"/>
                      </a:solidFill>
                      <a:prstDash val="solid"/>
                      <a:round/>
                      <a:headEnd type="none" w="med" len="med"/>
                      <a:tailEnd type="none" w="med" len="med"/>
                    </a:lnT>
                    <a:lnB w="12700" cap="flat" cmpd="sng" algn="ctr">
                      <a:solidFill>
                        <a:srgbClr val="3083A5"/>
                      </a:solidFill>
                      <a:prstDash val="solid"/>
                      <a:round/>
                      <a:headEnd type="none" w="med" len="med"/>
                      <a:tailEnd type="none" w="med" len="med"/>
                    </a:lnB>
                    <a:solidFill>
                      <a:srgbClr val="FFFFFF"/>
                    </a:solidFill>
                  </a:tcPr>
                </a:tc>
                <a:extLst>
                  <a:ext uri="{0D108BD9-81ED-4DB2-BD59-A6C34878D82A}">
                    <a16:rowId xmlns:a16="http://schemas.microsoft.com/office/drawing/2014/main" val="2645322336"/>
                  </a:ext>
                </a:extLst>
              </a:tr>
              <a:tr h="1235482">
                <a:tc>
                  <a:txBody>
                    <a:bodyPr/>
                    <a:lstStyle/>
                    <a:p>
                      <a:pPr fontAlgn="t"/>
                      <a:r>
                        <a:rPr lang="en-US" sz="2000" b="1">
                          <a:effectLst/>
                          <a:latin typeface="Arial" panose="020B0604020202020204" pitchFamily="34" charset="0"/>
                          <a:cs typeface="Arial" panose="020B0604020202020204" pitchFamily="34" charset="0"/>
                        </a:rPr>
                        <a:t>font-weight</a:t>
                      </a:r>
                    </a:p>
                  </a:txBody>
                  <a:tcPr>
                    <a:lnL w="12700" cap="flat" cmpd="sng" algn="ctr">
                      <a:solidFill>
                        <a:srgbClr val="3083A5"/>
                      </a:solidFill>
                      <a:prstDash val="solid"/>
                      <a:round/>
                      <a:headEnd type="none" w="med" len="med"/>
                      <a:tailEnd type="none" w="med" len="med"/>
                    </a:lnL>
                    <a:lnR w="12700" cap="flat" cmpd="sng" algn="ctr">
                      <a:solidFill>
                        <a:srgbClr val="3083A5"/>
                      </a:solidFill>
                      <a:prstDash val="solid"/>
                      <a:round/>
                      <a:headEnd type="none" w="med" len="med"/>
                      <a:tailEnd type="none" w="med" len="med"/>
                    </a:lnR>
                    <a:lnT w="12700" cap="flat" cmpd="sng" algn="ctr">
                      <a:solidFill>
                        <a:srgbClr val="3083A5"/>
                      </a:solidFill>
                      <a:prstDash val="solid"/>
                      <a:round/>
                      <a:headEnd type="none" w="med" len="med"/>
                      <a:tailEnd type="none" w="med" len="med"/>
                    </a:lnT>
                    <a:lnB w="12700" cap="flat" cmpd="sng" algn="ctr">
                      <a:solidFill>
                        <a:srgbClr val="2882A5"/>
                      </a:solidFill>
                      <a:prstDash val="solid"/>
                      <a:round/>
                      <a:headEnd type="none" w="med" len="med"/>
                      <a:tailEnd type="none" w="med" len="med"/>
                    </a:lnB>
                    <a:solidFill>
                      <a:srgbClr val="FFFFFF"/>
                    </a:solidFill>
                  </a:tcPr>
                </a:tc>
                <a:tc>
                  <a:txBody>
                    <a:bodyPr/>
                    <a:lstStyle/>
                    <a:p>
                      <a:pPr fontAlgn="t"/>
                      <a:r>
                        <a:rPr lang="en-US" sz="2000">
                          <a:effectLst/>
                          <a:latin typeface="Arial" panose="020B0604020202020204" pitchFamily="34" charset="0"/>
                          <a:cs typeface="Arial" panose="020B0604020202020204" pitchFamily="34" charset="0"/>
                        </a:rPr>
                        <a:t>CSS font-weight property is implemented for enhancing or reducing how bold or light your font will appear.</a:t>
                      </a:r>
                    </a:p>
                  </a:txBody>
                  <a:tcPr>
                    <a:lnL w="12700" cap="flat" cmpd="sng" algn="ctr">
                      <a:solidFill>
                        <a:srgbClr val="3083A5"/>
                      </a:solidFill>
                      <a:prstDash val="solid"/>
                      <a:round/>
                      <a:headEnd type="none" w="med" len="med"/>
                      <a:tailEnd type="none" w="med" len="med"/>
                    </a:lnL>
                    <a:lnR w="12700" cap="flat" cmpd="sng" algn="ctr">
                      <a:solidFill>
                        <a:srgbClr val="3083A5"/>
                      </a:solidFill>
                      <a:prstDash val="solid"/>
                      <a:round/>
                      <a:headEnd type="none" w="med" len="med"/>
                      <a:tailEnd type="none" w="med" len="med"/>
                    </a:lnR>
                    <a:lnT w="12700" cap="flat" cmpd="sng" algn="ctr">
                      <a:solidFill>
                        <a:srgbClr val="3083A5"/>
                      </a:solidFill>
                      <a:prstDash val="solid"/>
                      <a:round/>
                      <a:headEnd type="none" w="med" len="med"/>
                      <a:tailEnd type="none" w="med" len="med"/>
                    </a:lnT>
                    <a:lnB w="12700" cap="flat" cmpd="sng" algn="ctr">
                      <a:solidFill>
                        <a:srgbClr val="2882A5"/>
                      </a:solidFill>
                      <a:prstDash val="solid"/>
                      <a:round/>
                      <a:headEnd type="none" w="med" len="med"/>
                      <a:tailEnd type="none" w="med" len="med"/>
                    </a:lnB>
                    <a:solidFill>
                      <a:srgbClr val="FFFFFF"/>
                    </a:solidFill>
                  </a:tcPr>
                </a:tc>
                <a:extLst>
                  <a:ext uri="{0D108BD9-81ED-4DB2-BD59-A6C34878D82A}">
                    <a16:rowId xmlns:a16="http://schemas.microsoft.com/office/drawing/2014/main" val="761662428"/>
                  </a:ext>
                </a:extLst>
              </a:tr>
              <a:tr h="705990">
                <a:tc>
                  <a:txBody>
                    <a:bodyPr/>
                    <a:lstStyle/>
                    <a:p>
                      <a:pPr fontAlgn="t"/>
                      <a:r>
                        <a:rPr lang="en-US" sz="2000" b="1" dirty="0">
                          <a:effectLst/>
                          <a:latin typeface="Arial" panose="020B0604020202020204" pitchFamily="34" charset="0"/>
                          <a:cs typeface="Arial" panose="020B0604020202020204" pitchFamily="34" charset="0"/>
                        </a:rPr>
                        <a:t>font-size</a:t>
                      </a:r>
                    </a:p>
                  </a:txBody>
                  <a:tcPr>
                    <a:lnL w="12700" cap="flat" cmpd="sng" algn="ctr">
                      <a:solidFill>
                        <a:srgbClr val="2882A5"/>
                      </a:solidFill>
                      <a:prstDash val="solid"/>
                      <a:round/>
                      <a:headEnd type="none" w="med" len="med"/>
                      <a:tailEnd type="none" w="med" len="med"/>
                    </a:lnL>
                    <a:lnR w="12700" cap="flat" cmpd="sng" algn="ctr">
                      <a:solidFill>
                        <a:srgbClr val="2882A5"/>
                      </a:solidFill>
                      <a:prstDash val="solid"/>
                      <a:round/>
                      <a:headEnd type="none" w="med" len="med"/>
                      <a:tailEnd type="none" w="med" len="med"/>
                    </a:lnR>
                    <a:lnT w="12700" cap="flat" cmpd="sng" algn="ctr">
                      <a:solidFill>
                        <a:srgbClr val="2882A5"/>
                      </a:solidFill>
                      <a:prstDash val="solid"/>
                      <a:round/>
                      <a:headEnd type="none" w="med" len="med"/>
                      <a:tailEnd type="none" w="med" len="med"/>
                    </a:lnT>
                    <a:lnB w="12700" cap="flat" cmpd="sng" algn="ctr">
                      <a:solidFill>
                        <a:srgbClr val="2882A5"/>
                      </a:solidFill>
                      <a:prstDash val="solid"/>
                      <a:round/>
                      <a:headEnd type="none" w="med" len="med"/>
                      <a:tailEnd type="none" w="med" len="med"/>
                    </a:lnB>
                    <a:solidFill>
                      <a:srgbClr val="FFFFFF"/>
                    </a:solidFill>
                  </a:tcPr>
                </a:tc>
                <a:tc>
                  <a:txBody>
                    <a:bodyPr/>
                    <a:lstStyle/>
                    <a:p>
                      <a:pPr fontAlgn="t"/>
                      <a:r>
                        <a:rPr lang="en-US" sz="2000" dirty="0">
                          <a:effectLst/>
                          <a:latin typeface="Arial" panose="020B0604020202020204" pitchFamily="34" charset="0"/>
                          <a:cs typeface="Arial" panose="020B0604020202020204" pitchFamily="34" charset="0"/>
                        </a:rPr>
                        <a:t>CSS font-size property is implemented for enhancing or reducing the size of your font.</a:t>
                      </a:r>
                    </a:p>
                  </a:txBody>
                  <a:tcPr>
                    <a:lnL w="12700" cap="flat" cmpd="sng" algn="ctr">
                      <a:solidFill>
                        <a:srgbClr val="2882A5"/>
                      </a:solidFill>
                      <a:prstDash val="solid"/>
                      <a:round/>
                      <a:headEnd type="none" w="med" len="med"/>
                      <a:tailEnd type="none" w="med" len="med"/>
                    </a:lnL>
                    <a:lnR w="12700" cap="flat" cmpd="sng" algn="ctr">
                      <a:solidFill>
                        <a:srgbClr val="2882A5"/>
                      </a:solidFill>
                      <a:prstDash val="solid"/>
                      <a:round/>
                      <a:headEnd type="none" w="med" len="med"/>
                      <a:tailEnd type="none" w="med" len="med"/>
                    </a:lnR>
                    <a:lnT w="12700" cap="flat" cmpd="sng" algn="ctr">
                      <a:solidFill>
                        <a:srgbClr val="2882A5"/>
                      </a:solidFill>
                      <a:prstDash val="solid"/>
                      <a:round/>
                      <a:headEnd type="none" w="med" len="med"/>
                      <a:tailEnd type="none" w="med" len="med"/>
                    </a:lnT>
                    <a:lnB w="12700" cap="flat" cmpd="sng" algn="ctr">
                      <a:solidFill>
                        <a:srgbClr val="2882A5"/>
                      </a:solidFill>
                      <a:prstDash val="solid"/>
                      <a:round/>
                      <a:headEnd type="none" w="med" len="med"/>
                      <a:tailEnd type="none" w="med" len="med"/>
                    </a:lnB>
                    <a:solidFill>
                      <a:srgbClr val="FFFFFF"/>
                    </a:solidFill>
                  </a:tcPr>
                </a:tc>
                <a:extLst>
                  <a:ext uri="{0D108BD9-81ED-4DB2-BD59-A6C34878D82A}">
                    <a16:rowId xmlns:a16="http://schemas.microsoft.com/office/drawing/2014/main" val="2800207592"/>
                  </a:ext>
                </a:extLst>
              </a:tr>
            </a:tbl>
          </a:graphicData>
        </a:graphic>
      </p:graphicFrame>
    </p:spTree>
    <p:extLst>
      <p:ext uri="{BB962C8B-B14F-4D97-AF65-F5344CB8AC3E}">
        <p14:creationId xmlns:p14="http://schemas.microsoft.com/office/powerpoint/2010/main" val="42925510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4D3810-0A07-D3C6-7C4B-73E26AF72974}"/>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A54D2C3F-3E48-0D24-1D75-95EF5DD101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C55F2A3C-3C0C-007C-0373-71603BBF893A}"/>
              </a:ext>
            </a:extLst>
          </p:cNvPr>
          <p:cNvSpPr txBox="1"/>
          <p:nvPr/>
        </p:nvSpPr>
        <p:spPr>
          <a:xfrm>
            <a:off x="604911" y="725452"/>
            <a:ext cx="10982178" cy="584775"/>
          </a:xfrm>
          <a:prstGeom prst="rect">
            <a:avLst/>
          </a:prstGeom>
          <a:noFill/>
        </p:spPr>
        <p:txBody>
          <a:bodyPr wrap="square" rtlCol="0">
            <a:spAutoFit/>
          </a:bodyPr>
          <a:lstStyle/>
          <a:p>
            <a:r>
              <a:rPr lang="en-US" sz="3200" b="1" dirty="0">
                <a:solidFill>
                  <a:schemeClr val="bg1"/>
                </a:solidFill>
                <a:latin typeface="Arial" panose="020B0604020202020204" pitchFamily="34" charset="0"/>
                <a:cs typeface="Arial" panose="020B0604020202020204" pitchFamily="34" charset="0"/>
              </a:rPr>
              <a:t>Font Families</a:t>
            </a:r>
          </a:p>
        </p:txBody>
      </p:sp>
      <p:sp>
        <p:nvSpPr>
          <p:cNvPr id="3" name="TextBox 2">
            <a:extLst>
              <a:ext uri="{FF2B5EF4-FFF2-40B4-BE49-F238E27FC236}">
                <a16:creationId xmlns:a16="http://schemas.microsoft.com/office/drawing/2014/main" id="{6B7BFDF4-557E-CB41-F19D-C911B15324CF}"/>
              </a:ext>
            </a:extLst>
          </p:cNvPr>
          <p:cNvSpPr txBox="1"/>
          <p:nvPr/>
        </p:nvSpPr>
        <p:spPr>
          <a:xfrm>
            <a:off x="604911" y="1483755"/>
            <a:ext cx="10827434" cy="3890489"/>
          </a:xfrm>
          <a:prstGeom prst="rect">
            <a:avLst/>
          </a:prstGeom>
          <a:noFill/>
        </p:spPr>
        <p:txBody>
          <a:bodyPr wrap="square" rtlCol="0">
            <a:spAutoFit/>
          </a:bodyPr>
          <a:lstStyle/>
          <a:p>
            <a:pPr algn="l">
              <a:lnSpc>
                <a:spcPct val="150000"/>
              </a:lnSpc>
            </a:pPr>
            <a:r>
              <a:rPr lang="en-US" sz="2800" b="0" i="0" dirty="0">
                <a:solidFill>
                  <a:schemeClr val="bg1"/>
                </a:solidFill>
                <a:effectLst/>
                <a:latin typeface="Arial" panose="020B0604020202020204" pitchFamily="34" charset="0"/>
                <a:cs typeface="Arial" panose="020B0604020202020204" pitchFamily="34" charset="0"/>
              </a:rPr>
              <a:t>CSS provides two different types of font family names:</a:t>
            </a:r>
          </a:p>
          <a:p>
            <a:pPr marL="914400" lvl="1" indent="-457200">
              <a:lnSpc>
                <a:spcPct val="150000"/>
              </a:lnSpc>
              <a:buFont typeface="Courier New" panose="02070309020205020404" pitchFamily="49" charset="0"/>
              <a:buChar char="o"/>
            </a:pPr>
            <a:r>
              <a:rPr lang="en-US" sz="2800" b="1" i="0" dirty="0">
                <a:solidFill>
                  <a:schemeClr val="accent4"/>
                </a:solidFill>
                <a:effectLst/>
                <a:latin typeface="Arial" panose="020B0604020202020204" pitchFamily="34" charset="0"/>
                <a:cs typeface="Arial" panose="020B0604020202020204" pitchFamily="34" charset="0"/>
              </a:rPr>
              <a:t>Font family </a:t>
            </a:r>
            <a:r>
              <a:rPr lang="en-US" sz="2800" b="0" i="0" dirty="0">
                <a:solidFill>
                  <a:schemeClr val="bg1"/>
                </a:solidFill>
                <a:effectLst/>
                <a:latin typeface="Arial" panose="020B0604020202020204" pitchFamily="34" charset="0"/>
                <a:cs typeface="Arial" panose="020B0604020202020204" pitchFamily="34" charset="0"/>
              </a:rPr>
              <a:t>- are those with a particular font family (such as: "Times New Roman" or "Arial").</a:t>
            </a:r>
          </a:p>
          <a:p>
            <a:pPr marL="914400" lvl="1" indent="-457200">
              <a:lnSpc>
                <a:spcPct val="150000"/>
              </a:lnSpc>
              <a:buFont typeface="Courier New" panose="02070309020205020404" pitchFamily="49" charset="0"/>
              <a:buChar char="o"/>
            </a:pPr>
            <a:r>
              <a:rPr lang="en-US" sz="2800" b="1" i="0" dirty="0">
                <a:solidFill>
                  <a:schemeClr val="accent4"/>
                </a:solidFill>
                <a:effectLst/>
                <a:latin typeface="Arial" panose="020B0604020202020204" pitchFamily="34" charset="0"/>
                <a:cs typeface="Arial" panose="020B0604020202020204" pitchFamily="34" charset="0"/>
              </a:rPr>
              <a:t>Generic family </a:t>
            </a:r>
            <a:r>
              <a:rPr lang="en-US" sz="2800" b="0" i="0" dirty="0">
                <a:solidFill>
                  <a:schemeClr val="bg1"/>
                </a:solidFill>
                <a:effectLst/>
                <a:latin typeface="Arial" panose="020B0604020202020204" pitchFamily="34" charset="0"/>
                <a:cs typeface="Arial" panose="020B0604020202020204" pitchFamily="34" charset="0"/>
              </a:rPr>
              <a:t>- are those with a cluster of font families having a similar look (like "Serif" or "Monospace").</a:t>
            </a:r>
          </a:p>
          <a:p>
            <a:pPr lvl="1">
              <a:lnSpc>
                <a:spcPct val="150000"/>
              </a:lnSpc>
            </a:pPr>
            <a:endParaRPr lang="en-US" sz="2800" b="0" i="0" dirty="0">
              <a:solidFill>
                <a:schemeClr val="bg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117045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914442-B29B-7CA4-A14C-5AA9D15DCC47}"/>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1C180A76-F3A7-E2CA-0200-1816C9AD31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0E48C4AE-6167-9353-EA9D-DE8EF2636C33}"/>
              </a:ext>
            </a:extLst>
          </p:cNvPr>
          <p:cNvSpPr txBox="1"/>
          <p:nvPr/>
        </p:nvSpPr>
        <p:spPr>
          <a:xfrm>
            <a:off x="604911" y="725452"/>
            <a:ext cx="10982178" cy="584775"/>
          </a:xfrm>
          <a:prstGeom prst="rect">
            <a:avLst/>
          </a:prstGeom>
          <a:noFill/>
        </p:spPr>
        <p:txBody>
          <a:bodyPr wrap="square" rtlCol="0">
            <a:spAutoFit/>
          </a:bodyPr>
          <a:lstStyle/>
          <a:p>
            <a:r>
              <a:rPr lang="en-US" sz="3200" b="1" dirty="0">
                <a:solidFill>
                  <a:schemeClr val="bg1"/>
                </a:solidFill>
                <a:latin typeface="Arial" panose="020B0604020202020204" pitchFamily="34" charset="0"/>
                <a:cs typeface="Arial" panose="020B0604020202020204" pitchFamily="34" charset="0"/>
              </a:rPr>
              <a:t>Font Style</a:t>
            </a:r>
          </a:p>
        </p:txBody>
      </p:sp>
      <p:sp>
        <p:nvSpPr>
          <p:cNvPr id="3" name="TextBox 2">
            <a:extLst>
              <a:ext uri="{FF2B5EF4-FFF2-40B4-BE49-F238E27FC236}">
                <a16:creationId xmlns:a16="http://schemas.microsoft.com/office/drawing/2014/main" id="{871B676F-876D-64F0-C455-1346A4D5420F}"/>
              </a:ext>
            </a:extLst>
          </p:cNvPr>
          <p:cNvSpPr txBox="1"/>
          <p:nvPr/>
        </p:nvSpPr>
        <p:spPr>
          <a:xfrm>
            <a:off x="604911" y="1483755"/>
            <a:ext cx="10827434" cy="4536819"/>
          </a:xfrm>
          <a:prstGeom prst="rect">
            <a:avLst/>
          </a:prstGeom>
          <a:noFill/>
        </p:spPr>
        <p:txBody>
          <a:bodyPr wrap="square" rtlCol="0">
            <a:spAutoFit/>
          </a:bodyPr>
          <a:lstStyle/>
          <a:p>
            <a:pPr algn="l">
              <a:lnSpc>
                <a:spcPct val="150000"/>
              </a:lnSpc>
            </a:pPr>
            <a:r>
              <a:rPr lang="en-US" sz="2800" b="0" i="0" dirty="0">
                <a:solidFill>
                  <a:schemeClr val="bg1"/>
                </a:solidFill>
                <a:effectLst/>
                <a:latin typeface="Arial" panose="020B0604020202020204" pitchFamily="34" charset="0"/>
                <a:cs typeface="Arial" panose="020B0604020202020204" pitchFamily="34" charset="0"/>
              </a:rPr>
              <a:t>The implementation of font-style property is done for specifying italic text. It can be assigned with three values:</a:t>
            </a:r>
          </a:p>
          <a:p>
            <a:pPr lvl="1">
              <a:lnSpc>
                <a:spcPct val="150000"/>
              </a:lnSpc>
              <a:buFont typeface="+mj-lt"/>
              <a:buAutoNum type="arabicPeriod"/>
            </a:pPr>
            <a:r>
              <a:rPr lang="en-US" sz="2800" b="0" i="0" dirty="0">
                <a:solidFill>
                  <a:schemeClr val="bg1"/>
                </a:solidFill>
                <a:effectLst/>
                <a:latin typeface="Arial" panose="020B0604020202020204" pitchFamily="34" charset="0"/>
                <a:cs typeface="Arial" panose="020B0604020202020204" pitchFamily="34" charset="0"/>
              </a:rPr>
              <a:t> </a:t>
            </a:r>
            <a:r>
              <a:rPr lang="en-US" sz="2800" b="1" i="0" dirty="0">
                <a:solidFill>
                  <a:schemeClr val="accent4"/>
                </a:solidFill>
                <a:effectLst/>
                <a:latin typeface="Arial" panose="020B0604020202020204" pitchFamily="34" charset="0"/>
                <a:cs typeface="Arial" panose="020B0604020202020204" pitchFamily="34" charset="0"/>
              </a:rPr>
              <a:t>normal</a:t>
            </a:r>
            <a:r>
              <a:rPr lang="en-US" sz="2800" b="0" i="0" dirty="0">
                <a:solidFill>
                  <a:schemeClr val="bg1"/>
                </a:solidFill>
                <a:effectLst/>
                <a:latin typeface="Arial" panose="020B0604020202020204" pitchFamily="34" charset="0"/>
                <a:cs typeface="Arial" panose="020B0604020202020204" pitchFamily="34" charset="0"/>
              </a:rPr>
              <a:t> - where the text is shown usually.</a:t>
            </a:r>
          </a:p>
          <a:p>
            <a:pPr lvl="1">
              <a:lnSpc>
                <a:spcPct val="150000"/>
              </a:lnSpc>
              <a:buFont typeface="+mj-lt"/>
              <a:buAutoNum type="arabicPeriod"/>
            </a:pPr>
            <a:r>
              <a:rPr lang="en-US" sz="2800" i="0" dirty="0">
                <a:solidFill>
                  <a:schemeClr val="bg1"/>
                </a:solidFill>
                <a:effectLst/>
                <a:latin typeface="Arial" panose="020B0604020202020204" pitchFamily="34" charset="0"/>
                <a:cs typeface="Arial" panose="020B0604020202020204" pitchFamily="34" charset="0"/>
              </a:rPr>
              <a:t> </a:t>
            </a:r>
            <a:r>
              <a:rPr lang="en-US" sz="2800" b="1" i="0" dirty="0">
                <a:solidFill>
                  <a:schemeClr val="accent4"/>
                </a:solidFill>
                <a:effectLst/>
                <a:latin typeface="Arial" panose="020B0604020202020204" pitchFamily="34" charset="0"/>
                <a:cs typeface="Arial" panose="020B0604020202020204" pitchFamily="34" charset="0"/>
              </a:rPr>
              <a:t>italic</a:t>
            </a:r>
            <a:r>
              <a:rPr lang="en-US" sz="2800" i="0" dirty="0">
                <a:solidFill>
                  <a:schemeClr val="bg1"/>
                </a:solidFill>
                <a:effectLst/>
                <a:latin typeface="Arial" panose="020B0604020202020204" pitchFamily="34" charset="0"/>
                <a:cs typeface="Arial" panose="020B0604020202020204" pitchFamily="34" charset="0"/>
              </a:rPr>
              <a:t> </a:t>
            </a:r>
            <a:r>
              <a:rPr lang="en-US" sz="2800" b="0" i="0" dirty="0">
                <a:solidFill>
                  <a:schemeClr val="bg1"/>
                </a:solidFill>
                <a:effectLst/>
                <a:latin typeface="Arial" panose="020B0604020202020204" pitchFamily="34" charset="0"/>
                <a:cs typeface="Arial" panose="020B0604020202020204" pitchFamily="34" charset="0"/>
              </a:rPr>
              <a:t>- where the text is shown in italics.</a:t>
            </a:r>
          </a:p>
          <a:p>
            <a:pPr lvl="1">
              <a:lnSpc>
                <a:spcPct val="150000"/>
              </a:lnSpc>
              <a:buFont typeface="+mj-lt"/>
              <a:buAutoNum type="arabicPeriod"/>
            </a:pPr>
            <a:r>
              <a:rPr lang="en-US" sz="2800" b="0" i="0" dirty="0">
                <a:solidFill>
                  <a:schemeClr val="bg1"/>
                </a:solidFill>
                <a:effectLst/>
                <a:latin typeface="Arial" panose="020B0604020202020204" pitchFamily="34" charset="0"/>
                <a:cs typeface="Arial" panose="020B0604020202020204" pitchFamily="34" charset="0"/>
              </a:rPr>
              <a:t> </a:t>
            </a:r>
            <a:r>
              <a:rPr lang="en-US" sz="2800" b="1" i="0" dirty="0">
                <a:solidFill>
                  <a:schemeClr val="accent4"/>
                </a:solidFill>
                <a:effectLst/>
                <a:latin typeface="Arial" panose="020B0604020202020204" pitchFamily="34" charset="0"/>
                <a:cs typeface="Arial" panose="020B0604020202020204" pitchFamily="34" charset="0"/>
              </a:rPr>
              <a:t>oblique</a:t>
            </a:r>
            <a:r>
              <a:rPr lang="en-US" sz="2800" b="0" i="0" dirty="0">
                <a:solidFill>
                  <a:schemeClr val="bg1"/>
                </a:solidFill>
                <a:effectLst/>
                <a:latin typeface="Arial" panose="020B0604020202020204" pitchFamily="34" charset="0"/>
                <a:cs typeface="Arial" panose="020B0604020202020204" pitchFamily="34" charset="0"/>
              </a:rPr>
              <a:t> - where the text is "leaning" (though browsers less support it).</a:t>
            </a:r>
          </a:p>
          <a:p>
            <a:pPr lvl="1">
              <a:lnSpc>
                <a:spcPct val="150000"/>
              </a:lnSpc>
            </a:pPr>
            <a:endParaRPr lang="en-US" sz="2800" b="0" i="0" dirty="0">
              <a:solidFill>
                <a:schemeClr val="bg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333311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79614F-FCCB-32AA-7FF9-C0BA692FD7AC}"/>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A5F9720C-3003-B67F-A20B-6F32F96DAC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40BB9AF5-F0F9-9C48-C196-3C4149D4E88F}"/>
              </a:ext>
            </a:extLst>
          </p:cNvPr>
          <p:cNvSpPr txBox="1"/>
          <p:nvPr/>
        </p:nvSpPr>
        <p:spPr>
          <a:xfrm>
            <a:off x="604911" y="449490"/>
            <a:ext cx="10982178" cy="584775"/>
          </a:xfrm>
          <a:prstGeom prst="rect">
            <a:avLst/>
          </a:prstGeom>
          <a:noFill/>
        </p:spPr>
        <p:txBody>
          <a:bodyPr wrap="square" rtlCol="0">
            <a:spAutoFit/>
          </a:bodyPr>
          <a:lstStyle/>
          <a:p>
            <a:r>
              <a:rPr lang="en-US" sz="3200" b="1" dirty="0">
                <a:solidFill>
                  <a:schemeClr val="bg1"/>
                </a:solidFill>
                <a:latin typeface="Arial" panose="020B0604020202020204" pitchFamily="34" charset="0"/>
                <a:cs typeface="Arial" panose="020B0604020202020204" pitchFamily="34" charset="0"/>
              </a:rPr>
              <a:t>Font Size</a:t>
            </a:r>
          </a:p>
        </p:txBody>
      </p:sp>
      <p:sp>
        <p:nvSpPr>
          <p:cNvPr id="3" name="TextBox 2">
            <a:extLst>
              <a:ext uri="{FF2B5EF4-FFF2-40B4-BE49-F238E27FC236}">
                <a16:creationId xmlns:a16="http://schemas.microsoft.com/office/drawing/2014/main" id="{7E9E1F13-F6FC-DF48-F5E0-D31AD941171F}"/>
              </a:ext>
            </a:extLst>
          </p:cNvPr>
          <p:cNvSpPr txBox="1"/>
          <p:nvPr/>
        </p:nvSpPr>
        <p:spPr>
          <a:xfrm>
            <a:off x="604911" y="1146131"/>
            <a:ext cx="10827434" cy="6014147"/>
          </a:xfrm>
          <a:prstGeom prst="rect">
            <a:avLst/>
          </a:prstGeom>
          <a:noFill/>
        </p:spPr>
        <p:txBody>
          <a:bodyPr wrap="square" rtlCol="0">
            <a:spAutoFit/>
          </a:bodyPr>
          <a:lstStyle/>
          <a:p>
            <a:pPr algn="l">
              <a:lnSpc>
                <a:spcPct val="150000"/>
              </a:lnSpc>
            </a:pPr>
            <a:r>
              <a:rPr lang="en-US" sz="2800" b="0" i="0" dirty="0">
                <a:solidFill>
                  <a:schemeClr val="bg1"/>
                </a:solidFill>
                <a:effectLst/>
                <a:latin typeface="Arial" panose="020B0604020202020204" pitchFamily="34" charset="0"/>
                <a:cs typeface="Arial" panose="020B0604020202020204" pitchFamily="34" charset="0"/>
              </a:rPr>
              <a:t>The font-size property of text is used to give the size of your text. The size of the font can be measured as absolute or relative. </a:t>
            </a:r>
            <a:r>
              <a:rPr lang="en-US" sz="2800" b="1" i="0" dirty="0">
                <a:solidFill>
                  <a:schemeClr val="accent4"/>
                </a:solidFill>
                <a:effectLst/>
                <a:latin typeface="Arial" panose="020B0604020202020204" pitchFamily="34" charset="0"/>
                <a:cs typeface="Arial" panose="020B0604020202020204" pitchFamily="34" charset="0"/>
              </a:rPr>
              <a:t>Absolute</a:t>
            </a:r>
            <a:r>
              <a:rPr lang="en-US" sz="2800" b="0" i="0" dirty="0">
                <a:solidFill>
                  <a:schemeClr val="bg1"/>
                </a:solidFill>
                <a:effectLst/>
                <a:latin typeface="Arial" panose="020B0604020202020204" pitchFamily="34" charset="0"/>
                <a:cs typeface="Arial" panose="020B0604020202020204" pitchFamily="34" charset="0"/>
              </a:rPr>
              <a:t> size characteristics:</a:t>
            </a:r>
          </a:p>
          <a:p>
            <a:pPr marL="914400" lvl="1" indent="-457200">
              <a:lnSpc>
                <a:spcPct val="150000"/>
              </a:lnSpc>
              <a:buFont typeface="Courier New" panose="02070309020205020404" pitchFamily="49" charset="0"/>
              <a:buChar char="o"/>
            </a:pPr>
            <a:r>
              <a:rPr lang="en-US" sz="2000" b="0" i="0" dirty="0">
                <a:solidFill>
                  <a:schemeClr val="bg1"/>
                </a:solidFill>
                <a:effectLst/>
                <a:latin typeface="Arial" panose="020B0604020202020204" pitchFamily="34" charset="0"/>
                <a:cs typeface="Arial" panose="020B0604020202020204" pitchFamily="34" charset="0"/>
              </a:rPr>
              <a:t>Absolute size assigns your text to a particular size.</a:t>
            </a:r>
          </a:p>
          <a:p>
            <a:pPr marL="914400" lvl="1" indent="-457200">
              <a:lnSpc>
                <a:spcPct val="150000"/>
              </a:lnSpc>
              <a:buFont typeface="Courier New" panose="02070309020205020404" pitchFamily="49" charset="0"/>
              <a:buChar char="o"/>
            </a:pPr>
            <a:r>
              <a:rPr lang="en-US" sz="2000" b="0" i="0" dirty="0">
                <a:solidFill>
                  <a:schemeClr val="bg1"/>
                </a:solidFill>
                <a:effectLst/>
                <a:latin typeface="Arial" panose="020B0604020202020204" pitchFamily="34" charset="0"/>
                <a:cs typeface="Arial" panose="020B0604020202020204" pitchFamily="34" charset="0"/>
              </a:rPr>
              <a:t>It does not permit the user to modify the text size in the browsers.</a:t>
            </a:r>
          </a:p>
          <a:p>
            <a:pPr marL="914400" lvl="1" indent="-457200">
              <a:lnSpc>
                <a:spcPct val="150000"/>
              </a:lnSpc>
              <a:buFont typeface="Courier New" panose="02070309020205020404" pitchFamily="49" charset="0"/>
              <a:buChar char="o"/>
            </a:pPr>
            <a:r>
              <a:rPr lang="en-US" sz="2000" b="0" i="0" dirty="0">
                <a:solidFill>
                  <a:schemeClr val="bg1"/>
                </a:solidFill>
                <a:effectLst/>
                <a:latin typeface="Arial" panose="020B0604020202020204" pitchFamily="34" charset="0"/>
                <a:cs typeface="Arial" panose="020B0604020202020204" pitchFamily="34" charset="0"/>
              </a:rPr>
              <a:t>Font size with absolute characteristics is helpful if you know the physical size of the output.</a:t>
            </a:r>
          </a:p>
          <a:p>
            <a:pPr algn="l">
              <a:lnSpc>
                <a:spcPct val="150000"/>
              </a:lnSpc>
            </a:pPr>
            <a:r>
              <a:rPr lang="en-US" sz="2800" b="1" i="0" dirty="0">
                <a:solidFill>
                  <a:schemeClr val="accent4"/>
                </a:solidFill>
                <a:effectLst/>
                <a:latin typeface="Arial" panose="020B0604020202020204" pitchFamily="34" charset="0"/>
                <a:cs typeface="Arial" panose="020B0604020202020204" pitchFamily="34" charset="0"/>
              </a:rPr>
              <a:t>Relative</a:t>
            </a:r>
            <a:r>
              <a:rPr lang="en-US" sz="2800" b="0" i="0" dirty="0">
                <a:solidFill>
                  <a:schemeClr val="bg1"/>
                </a:solidFill>
                <a:effectLst/>
                <a:latin typeface="Arial" panose="020B0604020202020204" pitchFamily="34" charset="0"/>
                <a:cs typeface="Arial" panose="020B0604020202020204" pitchFamily="34" charset="0"/>
              </a:rPr>
              <a:t> size characteristics:</a:t>
            </a:r>
          </a:p>
          <a:p>
            <a:pPr marL="800100" lvl="1" indent="-342900">
              <a:lnSpc>
                <a:spcPct val="150000"/>
              </a:lnSpc>
              <a:buFont typeface="Courier New" panose="02070309020205020404" pitchFamily="49" charset="0"/>
              <a:buChar char="o"/>
            </a:pPr>
            <a:r>
              <a:rPr lang="en-US" sz="2000" b="0" i="0" dirty="0">
                <a:solidFill>
                  <a:schemeClr val="bg1"/>
                </a:solidFill>
                <a:effectLst/>
                <a:latin typeface="Arial" panose="020B0604020202020204" pitchFamily="34" charset="0"/>
                <a:cs typeface="Arial" panose="020B0604020202020204" pitchFamily="34" charset="0"/>
              </a:rPr>
              <a:t>Assigns the size comparative to your surrounding elements.</a:t>
            </a:r>
          </a:p>
          <a:p>
            <a:pPr marL="800100" lvl="1" indent="-342900">
              <a:lnSpc>
                <a:spcPct val="150000"/>
              </a:lnSpc>
              <a:buFont typeface="Courier New" panose="02070309020205020404" pitchFamily="49" charset="0"/>
              <a:buChar char="o"/>
            </a:pPr>
            <a:r>
              <a:rPr lang="en-US" sz="2000" b="0" i="0" dirty="0">
                <a:solidFill>
                  <a:schemeClr val="bg1"/>
                </a:solidFill>
                <a:effectLst/>
                <a:latin typeface="Arial" panose="020B0604020202020204" pitchFamily="34" charset="0"/>
                <a:cs typeface="Arial" panose="020B0604020202020204" pitchFamily="34" charset="0"/>
              </a:rPr>
              <a:t>Permits the user to modify the size of texts in browsers.</a:t>
            </a:r>
          </a:p>
          <a:p>
            <a:pPr lvl="1">
              <a:lnSpc>
                <a:spcPct val="150000"/>
              </a:lnSpc>
            </a:pPr>
            <a:endParaRPr lang="en-US" sz="2800" b="0" i="0" dirty="0">
              <a:solidFill>
                <a:schemeClr val="bg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399636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C9F170-A1BF-8DB6-2E50-E2015D675BB9}"/>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1FB876FA-561A-DED4-E96E-5609E0D1FF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623A28F7-D6E0-39E7-C6BF-62411CF69124}"/>
              </a:ext>
            </a:extLst>
          </p:cNvPr>
          <p:cNvSpPr txBox="1"/>
          <p:nvPr/>
        </p:nvSpPr>
        <p:spPr>
          <a:xfrm>
            <a:off x="604911" y="581855"/>
            <a:ext cx="10982178" cy="584775"/>
          </a:xfrm>
          <a:prstGeom prst="rect">
            <a:avLst/>
          </a:prstGeom>
          <a:noFill/>
        </p:spPr>
        <p:txBody>
          <a:bodyPr wrap="square" rtlCol="0">
            <a:spAutoFit/>
          </a:bodyPr>
          <a:lstStyle/>
          <a:p>
            <a:r>
              <a:rPr lang="en-US" sz="3200" b="1" dirty="0">
                <a:solidFill>
                  <a:schemeClr val="bg1"/>
                </a:solidFill>
                <a:latin typeface="Arial" panose="020B0604020202020204" pitchFamily="34" charset="0"/>
                <a:cs typeface="Arial" panose="020B0604020202020204" pitchFamily="34" charset="0"/>
              </a:rPr>
              <a:t>Measurements of fonts</a:t>
            </a:r>
          </a:p>
        </p:txBody>
      </p:sp>
      <p:sp>
        <p:nvSpPr>
          <p:cNvPr id="3" name="TextBox 2">
            <a:extLst>
              <a:ext uri="{FF2B5EF4-FFF2-40B4-BE49-F238E27FC236}">
                <a16:creationId xmlns:a16="http://schemas.microsoft.com/office/drawing/2014/main" id="{4B31C851-B990-37DF-EBC8-A3C124C361D6}"/>
              </a:ext>
            </a:extLst>
          </p:cNvPr>
          <p:cNvSpPr txBox="1"/>
          <p:nvPr/>
        </p:nvSpPr>
        <p:spPr>
          <a:xfrm>
            <a:off x="604911" y="1420740"/>
            <a:ext cx="10827434" cy="5183150"/>
          </a:xfrm>
          <a:prstGeom prst="rect">
            <a:avLst/>
          </a:prstGeom>
          <a:noFill/>
        </p:spPr>
        <p:txBody>
          <a:bodyPr wrap="square" rtlCol="0">
            <a:spAutoFit/>
          </a:bodyPr>
          <a:lstStyle/>
          <a:p>
            <a:pPr algn="l">
              <a:lnSpc>
                <a:spcPct val="150000"/>
              </a:lnSpc>
            </a:pPr>
            <a:r>
              <a:rPr lang="en-US" sz="2800" b="0" i="0" dirty="0">
                <a:solidFill>
                  <a:schemeClr val="bg1"/>
                </a:solidFill>
                <a:effectLst/>
                <a:latin typeface="Arial" panose="020B0604020202020204" pitchFamily="34" charset="0"/>
                <a:cs typeface="Arial" panose="020B0604020202020204" pitchFamily="34" charset="0"/>
              </a:rPr>
              <a:t>There are two units for measuring the fonts. These are:</a:t>
            </a:r>
          </a:p>
          <a:p>
            <a:pPr lvl="1">
              <a:lnSpc>
                <a:spcPct val="150000"/>
              </a:lnSpc>
              <a:buFont typeface="+mj-lt"/>
              <a:buAutoNum type="arabicPeriod"/>
            </a:pPr>
            <a:r>
              <a:rPr lang="en-US" sz="2800" b="0" i="0" dirty="0">
                <a:solidFill>
                  <a:schemeClr val="bg1"/>
                </a:solidFill>
                <a:effectLst/>
                <a:latin typeface="Arial" panose="020B0604020202020204" pitchFamily="34" charset="0"/>
                <a:cs typeface="Arial" panose="020B0604020202020204" pitchFamily="34" charset="0"/>
              </a:rPr>
              <a:t> </a:t>
            </a:r>
            <a:r>
              <a:rPr lang="en-US" sz="2800" b="1" i="0" dirty="0">
                <a:solidFill>
                  <a:schemeClr val="accent4"/>
                </a:solidFill>
                <a:effectLst/>
                <a:latin typeface="Arial" panose="020B0604020202020204" pitchFamily="34" charset="0"/>
                <a:cs typeface="Arial" panose="020B0604020202020204" pitchFamily="34" charset="0"/>
              </a:rPr>
              <a:t>px</a:t>
            </a:r>
            <a:r>
              <a:rPr lang="en-US" sz="2800" b="0" i="0" dirty="0">
                <a:solidFill>
                  <a:schemeClr val="bg1"/>
                </a:solidFill>
                <a:effectLst/>
                <a:latin typeface="Arial" panose="020B0604020202020204" pitchFamily="34" charset="0"/>
                <a:cs typeface="Arial" panose="020B0604020202020204" pitchFamily="34" charset="0"/>
              </a:rPr>
              <a:t> (Pixel)</a:t>
            </a:r>
          </a:p>
          <a:p>
            <a:pPr lvl="1">
              <a:lnSpc>
                <a:spcPct val="150000"/>
              </a:lnSpc>
              <a:buFont typeface="+mj-lt"/>
              <a:buAutoNum type="arabicPeriod"/>
            </a:pPr>
            <a:r>
              <a:rPr lang="en-US" sz="2800" b="0" i="0" dirty="0">
                <a:solidFill>
                  <a:schemeClr val="bg1"/>
                </a:solidFill>
                <a:effectLst/>
                <a:latin typeface="Arial" panose="020B0604020202020204" pitchFamily="34" charset="0"/>
                <a:cs typeface="Arial" panose="020B0604020202020204" pitchFamily="34" charset="0"/>
              </a:rPr>
              <a:t> </a:t>
            </a:r>
            <a:r>
              <a:rPr lang="en-US" sz="2800" b="1" i="0" dirty="0">
                <a:solidFill>
                  <a:schemeClr val="accent4"/>
                </a:solidFill>
                <a:effectLst/>
                <a:latin typeface="Arial" panose="020B0604020202020204" pitchFamily="34" charset="0"/>
                <a:cs typeface="Arial" panose="020B0604020202020204" pitchFamily="34" charset="0"/>
              </a:rPr>
              <a:t>em</a:t>
            </a:r>
            <a:r>
              <a:rPr lang="en-US" sz="2800" b="0" i="0" dirty="0">
                <a:solidFill>
                  <a:schemeClr val="bg1"/>
                </a:solidFill>
                <a:effectLst/>
                <a:latin typeface="Arial" panose="020B0604020202020204" pitchFamily="34" charset="0"/>
                <a:cs typeface="Arial" panose="020B0604020202020204" pitchFamily="34" charset="0"/>
              </a:rPr>
              <a:t> (16px = 1em)</a:t>
            </a:r>
          </a:p>
          <a:p>
            <a:pPr lvl="1">
              <a:lnSpc>
                <a:spcPct val="150000"/>
              </a:lnSpc>
            </a:pPr>
            <a:endParaRPr lang="en-US" sz="2800" dirty="0">
              <a:solidFill>
                <a:schemeClr val="bg1"/>
              </a:solidFill>
              <a:latin typeface="Arial" panose="020B0604020202020204" pitchFamily="34" charset="0"/>
              <a:cs typeface="Arial" panose="020B0604020202020204" pitchFamily="34" charset="0"/>
            </a:endParaRPr>
          </a:p>
          <a:p>
            <a:pPr lvl="1">
              <a:lnSpc>
                <a:spcPct val="150000"/>
              </a:lnSpc>
            </a:pPr>
            <a:r>
              <a:rPr lang="en-US" sz="2800" b="0" i="0" dirty="0">
                <a:solidFill>
                  <a:schemeClr val="bg1"/>
                </a:solidFill>
                <a:effectLst/>
                <a:latin typeface="Arial" panose="020B0604020202020204" pitchFamily="34" charset="0"/>
                <a:cs typeface="Arial" panose="020B0604020202020204" pitchFamily="34" charset="0"/>
              </a:rPr>
              <a:t>Example : </a:t>
            </a:r>
          </a:p>
          <a:p>
            <a:pPr lvl="2">
              <a:lnSpc>
                <a:spcPct val="150000"/>
              </a:lnSpc>
            </a:pPr>
            <a:r>
              <a:rPr lang="pt-BR" sz="2800" b="0" i="0" dirty="0">
                <a:solidFill>
                  <a:srgbClr val="CC99CD"/>
                </a:solidFill>
                <a:effectLst/>
                <a:latin typeface="SFMono-Regular"/>
              </a:rPr>
              <a:t>p</a:t>
            </a:r>
            <a:r>
              <a:rPr lang="pt-BR" sz="2800" b="0" i="0" dirty="0">
                <a:solidFill>
                  <a:srgbClr val="CCCCCC"/>
                </a:solidFill>
                <a:effectLst/>
                <a:latin typeface="SFMono-Regular"/>
              </a:rPr>
              <a:t> { </a:t>
            </a:r>
            <a:r>
              <a:rPr lang="pt-BR" sz="2800" b="0" i="0" dirty="0">
                <a:solidFill>
                  <a:srgbClr val="F8C555"/>
                </a:solidFill>
                <a:effectLst/>
                <a:latin typeface="SFMono-Regular"/>
              </a:rPr>
              <a:t>font-size</a:t>
            </a:r>
            <a:r>
              <a:rPr lang="pt-BR" sz="2800" b="0" i="0" dirty="0">
                <a:solidFill>
                  <a:srgbClr val="CCCCCC"/>
                </a:solidFill>
                <a:effectLst/>
                <a:latin typeface="SFMono-Regular"/>
              </a:rPr>
              <a:t>: 3.5em; </a:t>
            </a:r>
            <a:r>
              <a:rPr lang="pt-BR" sz="2800" b="0" i="0" dirty="0">
                <a:solidFill>
                  <a:srgbClr val="6E747D"/>
                </a:solidFill>
                <a:effectLst/>
                <a:latin typeface="SFMono-Regular"/>
              </a:rPr>
              <a:t>/* 40px/16=3.5em */</a:t>
            </a:r>
            <a:r>
              <a:rPr lang="pt-BR" sz="2800" b="0" i="0" dirty="0">
                <a:solidFill>
                  <a:srgbClr val="CCCCCC"/>
                </a:solidFill>
                <a:effectLst/>
                <a:latin typeface="SFMono-Regular"/>
              </a:rPr>
              <a:t> }</a:t>
            </a:r>
            <a:endParaRPr lang="en-US" sz="2800" b="0" i="0" dirty="0">
              <a:solidFill>
                <a:schemeClr val="bg1"/>
              </a:solidFill>
              <a:effectLst/>
              <a:latin typeface="Arial" panose="020B0604020202020204" pitchFamily="34" charset="0"/>
              <a:cs typeface="Arial" panose="020B0604020202020204" pitchFamily="34" charset="0"/>
            </a:endParaRPr>
          </a:p>
          <a:p>
            <a:pPr lvl="2">
              <a:lnSpc>
                <a:spcPct val="150000"/>
              </a:lnSpc>
            </a:pPr>
            <a:r>
              <a:rPr lang="en-US" sz="2800" b="0" i="0" dirty="0">
                <a:solidFill>
                  <a:srgbClr val="CC99CD"/>
                </a:solidFill>
                <a:effectLst/>
                <a:latin typeface="SFMono-Regular"/>
              </a:rPr>
              <a:t>p</a:t>
            </a:r>
            <a:r>
              <a:rPr lang="en-US" sz="2800" b="0" i="0" dirty="0">
                <a:solidFill>
                  <a:srgbClr val="CCCCCC"/>
                </a:solidFill>
                <a:effectLst/>
                <a:latin typeface="SFMono-Regular"/>
              </a:rPr>
              <a:t> { </a:t>
            </a:r>
            <a:r>
              <a:rPr lang="en-US" sz="2800" b="0" i="0" dirty="0">
                <a:solidFill>
                  <a:srgbClr val="F8C555"/>
                </a:solidFill>
                <a:effectLst/>
                <a:latin typeface="SFMono-Regular"/>
              </a:rPr>
              <a:t>font-size</a:t>
            </a:r>
            <a:r>
              <a:rPr lang="en-US" sz="2800" b="0" i="0" dirty="0">
                <a:solidFill>
                  <a:srgbClr val="CCCCCC"/>
                </a:solidFill>
                <a:effectLst/>
                <a:latin typeface="SFMono-Regular"/>
              </a:rPr>
              <a:t>: 24px; }</a:t>
            </a:r>
            <a:endParaRPr lang="en-US" sz="2800" b="0" i="0" dirty="0">
              <a:solidFill>
                <a:schemeClr val="bg1"/>
              </a:solidFill>
              <a:effectLst/>
              <a:latin typeface="Arial" panose="020B0604020202020204" pitchFamily="34" charset="0"/>
              <a:cs typeface="Arial" panose="020B0604020202020204" pitchFamily="34" charset="0"/>
            </a:endParaRPr>
          </a:p>
          <a:p>
            <a:pPr algn="l">
              <a:lnSpc>
                <a:spcPct val="150000"/>
              </a:lnSpc>
            </a:pPr>
            <a:endParaRPr lang="en-US" sz="2800" b="0" i="0" dirty="0">
              <a:solidFill>
                <a:schemeClr val="bg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032726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357C41-1B63-3281-8F61-D0173B376A9F}"/>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4D2947C1-8377-80D2-2C19-113A4C2C53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48760E42-78CA-C239-9344-5EBC707F490C}"/>
              </a:ext>
            </a:extLst>
          </p:cNvPr>
          <p:cNvSpPr txBox="1"/>
          <p:nvPr/>
        </p:nvSpPr>
        <p:spPr>
          <a:xfrm>
            <a:off x="604911" y="581855"/>
            <a:ext cx="10982178" cy="584775"/>
          </a:xfrm>
          <a:prstGeom prst="rect">
            <a:avLst/>
          </a:prstGeom>
          <a:noFill/>
        </p:spPr>
        <p:txBody>
          <a:bodyPr wrap="square" rtlCol="0">
            <a:spAutoFit/>
          </a:bodyPr>
          <a:lstStyle/>
          <a:p>
            <a:r>
              <a:rPr lang="en-US" sz="3200" b="1" dirty="0">
                <a:solidFill>
                  <a:schemeClr val="bg1"/>
                </a:solidFill>
                <a:latin typeface="Arial" panose="020B0604020202020204" pitchFamily="34" charset="0"/>
                <a:cs typeface="Arial" panose="020B0604020202020204" pitchFamily="34" charset="0"/>
              </a:rPr>
              <a:t>Font Weight</a:t>
            </a:r>
          </a:p>
        </p:txBody>
      </p:sp>
      <p:sp>
        <p:nvSpPr>
          <p:cNvPr id="3" name="TextBox 2">
            <a:extLst>
              <a:ext uri="{FF2B5EF4-FFF2-40B4-BE49-F238E27FC236}">
                <a16:creationId xmlns:a16="http://schemas.microsoft.com/office/drawing/2014/main" id="{7F73E2B2-12A8-C765-01D1-3EA9917E9FB6}"/>
              </a:ext>
            </a:extLst>
          </p:cNvPr>
          <p:cNvSpPr txBox="1"/>
          <p:nvPr/>
        </p:nvSpPr>
        <p:spPr>
          <a:xfrm>
            <a:off x="604911" y="1406673"/>
            <a:ext cx="10827434" cy="3254417"/>
          </a:xfrm>
          <a:prstGeom prst="rect">
            <a:avLst/>
          </a:prstGeom>
          <a:noFill/>
        </p:spPr>
        <p:txBody>
          <a:bodyPr wrap="square" rtlCol="0">
            <a:spAutoFit/>
          </a:bodyPr>
          <a:lstStyle/>
          <a:p>
            <a:pPr algn="l">
              <a:lnSpc>
                <a:spcPct val="150000"/>
              </a:lnSpc>
            </a:pPr>
            <a:r>
              <a:rPr lang="en-US" sz="2800" b="0" i="0" dirty="0">
                <a:solidFill>
                  <a:schemeClr val="bg1"/>
                </a:solidFill>
                <a:effectLst/>
                <a:latin typeface="Arial" panose="020B0604020202020204" pitchFamily="34" charset="0"/>
                <a:cs typeface="Arial" panose="020B0604020202020204" pitchFamily="34" charset="0"/>
              </a:rPr>
              <a:t>This property is used to shape the weight of your font. </a:t>
            </a:r>
          </a:p>
          <a:p>
            <a:pPr algn="l">
              <a:lnSpc>
                <a:spcPct val="150000"/>
              </a:lnSpc>
            </a:pPr>
            <a:endParaRPr lang="en-US" sz="2800" dirty="0">
              <a:solidFill>
                <a:schemeClr val="bg1"/>
              </a:solidFill>
              <a:latin typeface="Arial" panose="020B0604020202020204" pitchFamily="34" charset="0"/>
              <a:cs typeface="Arial" panose="020B0604020202020204" pitchFamily="34" charset="0"/>
            </a:endParaRPr>
          </a:p>
          <a:p>
            <a:pPr algn="l">
              <a:lnSpc>
                <a:spcPct val="150000"/>
              </a:lnSpc>
            </a:pPr>
            <a:r>
              <a:rPr lang="en-US" sz="2800" b="0" i="0" dirty="0">
                <a:solidFill>
                  <a:schemeClr val="bg1"/>
                </a:solidFill>
                <a:effectLst/>
                <a:latin typeface="Arial" panose="020B0604020202020204" pitchFamily="34" charset="0"/>
                <a:cs typeface="Arial" panose="020B0604020202020204" pitchFamily="34" charset="0"/>
              </a:rPr>
              <a:t>Example :</a:t>
            </a:r>
          </a:p>
          <a:p>
            <a:pPr algn="l">
              <a:lnSpc>
                <a:spcPct val="150000"/>
              </a:lnSpc>
            </a:pPr>
            <a:r>
              <a:rPr lang="de-DE" sz="2800" b="0" i="0" dirty="0">
                <a:solidFill>
                  <a:srgbClr val="CC99CD"/>
                </a:solidFill>
                <a:effectLst/>
                <a:latin typeface="SFMono-Regular"/>
              </a:rPr>
              <a:t>	h2.normal</a:t>
            </a:r>
            <a:r>
              <a:rPr lang="de-DE" sz="2800" b="0" i="0" dirty="0">
                <a:solidFill>
                  <a:srgbClr val="CCCCCC"/>
                </a:solidFill>
                <a:effectLst/>
                <a:latin typeface="SFMono-Regular"/>
              </a:rPr>
              <a:t> { </a:t>
            </a:r>
            <a:r>
              <a:rPr lang="de-DE" sz="2800" b="0" i="0" dirty="0">
                <a:solidFill>
                  <a:srgbClr val="F8C555"/>
                </a:solidFill>
                <a:effectLst/>
                <a:latin typeface="SFMono-Regular"/>
              </a:rPr>
              <a:t>font-weight</a:t>
            </a:r>
            <a:r>
              <a:rPr lang="de-DE" sz="2800" b="0" i="0" dirty="0">
                <a:solidFill>
                  <a:srgbClr val="CCCCCC"/>
                </a:solidFill>
                <a:effectLst/>
                <a:latin typeface="SFMono-Regular"/>
              </a:rPr>
              <a:t>: normal; } </a:t>
            </a:r>
          </a:p>
          <a:p>
            <a:pPr algn="l">
              <a:lnSpc>
                <a:spcPct val="150000"/>
              </a:lnSpc>
            </a:pPr>
            <a:r>
              <a:rPr lang="de-DE" sz="2800" dirty="0">
                <a:solidFill>
                  <a:srgbClr val="CCCCCC"/>
                </a:solidFill>
                <a:latin typeface="SFMono-Regular"/>
              </a:rPr>
              <a:t>	</a:t>
            </a:r>
            <a:r>
              <a:rPr lang="de-DE" sz="2800" b="0" i="0" dirty="0">
                <a:solidFill>
                  <a:srgbClr val="CC99CD"/>
                </a:solidFill>
                <a:effectLst/>
                <a:latin typeface="SFMono-Regular"/>
              </a:rPr>
              <a:t>p.thick</a:t>
            </a:r>
            <a:r>
              <a:rPr lang="de-DE" sz="2800" b="0" i="0" dirty="0">
                <a:solidFill>
                  <a:srgbClr val="CCCCCC"/>
                </a:solidFill>
                <a:effectLst/>
                <a:latin typeface="SFMono-Regular"/>
              </a:rPr>
              <a:t> { </a:t>
            </a:r>
            <a:r>
              <a:rPr lang="de-DE" sz="2800" b="0" i="0" dirty="0">
                <a:solidFill>
                  <a:srgbClr val="F8C555"/>
                </a:solidFill>
                <a:effectLst/>
                <a:latin typeface="SFMono-Regular"/>
              </a:rPr>
              <a:t>font-weight</a:t>
            </a:r>
            <a:r>
              <a:rPr lang="de-DE" sz="2800" b="0" i="0" dirty="0">
                <a:solidFill>
                  <a:srgbClr val="CCCCCC"/>
                </a:solidFill>
                <a:effectLst/>
                <a:latin typeface="SFMono-Regular"/>
              </a:rPr>
              <a:t>: bold; }</a:t>
            </a:r>
            <a:endParaRPr lang="en-US" sz="2800" b="0" i="0" dirty="0">
              <a:solidFill>
                <a:schemeClr val="bg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849900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628CB7-706C-019E-F088-7049AD7BCC46}"/>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CE0A00A6-F195-49C0-DAE2-AB467B2803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0FCF610A-4926-131B-FB40-9EF6BAB3F26D}"/>
              </a:ext>
            </a:extLst>
          </p:cNvPr>
          <p:cNvSpPr txBox="1"/>
          <p:nvPr/>
        </p:nvSpPr>
        <p:spPr>
          <a:xfrm>
            <a:off x="604911" y="581855"/>
            <a:ext cx="10982178" cy="584775"/>
          </a:xfrm>
          <a:prstGeom prst="rect">
            <a:avLst/>
          </a:prstGeom>
          <a:noFill/>
        </p:spPr>
        <p:txBody>
          <a:bodyPr wrap="square" rtlCol="0">
            <a:spAutoFit/>
          </a:bodyPr>
          <a:lstStyle/>
          <a:p>
            <a:r>
              <a:rPr lang="en-US" sz="3200" b="1" dirty="0">
                <a:solidFill>
                  <a:schemeClr val="bg1"/>
                </a:solidFill>
                <a:latin typeface="Arial" panose="020B0604020202020204" pitchFamily="34" charset="0"/>
                <a:cs typeface="Arial" panose="020B0604020202020204" pitchFamily="34" charset="0"/>
              </a:rPr>
              <a:t>Font Variant</a:t>
            </a:r>
          </a:p>
        </p:txBody>
      </p:sp>
      <p:sp>
        <p:nvSpPr>
          <p:cNvPr id="3" name="TextBox 2">
            <a:extLst>
              <a:ext uri="{FF2B5EF4-FFF2-40B4-BE49-F238E27FC236}">
                <a16:creationId xmlns:a16="http://schemas.microsoft.com/office/drawing/2014/main" id="{EC18932C-BFB2-EA85-1C4A-383D4EF9987F}"/>
              </a:ext>
            </a:extLst>
          </p:cNvPr>
          <p:cNvSpPr txBox="1"/>
          <p:nvPr/>
        </p:nvSpPr>
        <p:spPr>
          <a:xfrm>
            <a:off x="604911" y="1420740"/>
            <a:ext cx="10827434" cy="3900748"/>
          </a:xfrm>
          <a:prstGeom prst="rect">
            <a:avLst/>
          </a:prstGeom>
          <a:noFill/>
        </p:spPr>
        <p:txBody>
          <a:bodyPr wrap="square" rtlCol="0">
            <a:spAutoFit/>
          </a:bodyPr>
          <a:lstStyle/>
          <a:p>
            <a:pPr algn="l">
              <a:lnSpc>
                <a:spcPct val="150000"/>
              </a:lnSpc>
            </a:pPr>
            <a:r>
              <a:rPr lang="en-US" sz="2800" b="0" i="0" dirty="0">
                <a:solidFill>
                  <a:schemeClr val="bg1"/>
                </a:solidFill>
                <a:effectLst/>
                <a:latin typeface="Arial" panose="020B0604020202020204" pitchFamily="34" charset="0"/>
                <a:cs typeface="Arial" panose="020B0604020202020204" pitchFamily="34" charset="0"/>
              </a:rPr>
              <a:t>This property is used to denote if the text should be exhibited in small-caps font or not. </a:t>
            </a:r>
          </a:p>
          <a:p>
            <a:pPr algn="l">
              <a:lnSpc>
                <a:spcPct val="150000"/>
              </a:lnSpc>
            </a:pPr>
            <a:endParaRPr lang="en-US" sz="2800" dirty="0">
              <a:solidFill>
                <a:schemeClr val="bg1"/>
              </a:solidFill>
              <a:latin typeface="Arial" panose="020B0604020202020204" pitchFamily="34" charset="0"/>
              <a:cs typeface="Arial" panose="020B0604020202020204" pitchFamily="34" charset="0"/>
            </a:endParaRPr>
          </a:p>
          <a:p>
            <a:pPr algn="l">
              <a:lnSpc>
                <a:spcPct val="150000"/>
              </a:lnSpc>
            </a:pPr>
            <a:r>
              <a:rPr lang="en-US" sz="2800" b="0" i="0" dirty="0">
                <a:solidFill>
                  <a:schemeClr val="bg1"/>
                </a:solidFill>
                <a:effectLst/>
                <a:latin typeface="Arial" panose="020B0604020202020204" pitchFamily="34" charset="0"/>
                <a:cs typeface="Arial" panose="020B0604020202020204" pitchFamily="34" charset="0"/>
              </a:rPr>
              <a:t>Example : </a:t>
            </a:r>
          </a:p>
          <a:p>
            <a:pPr algn="l">
              <a:lnSpc>
                <a:spcPct val="150000"/>
              </a:lnSpc>
            </a:pPr>
            <a:r>
              <a:rPr lang="en-US" sz="2800" b="0" i="0" dirty="0">
                <a:solidFill>
                  <a:srgbClr val="CC99CD"/>
                </a:solidFill>
                <a:effectLst/>
                <a:latin typeface="SFMono-Regular"/>
              </a:rPr>
              <a:t>	h3.normal</a:t>
            </a:r>
            <a:r>
              <a:rPr lang="en-US" sz="2800" b="0" i="0" dirty="0">
                <a:solidFill>
                  <a:srgbClr val="CCCCCC"/>
                </a:solidFill>
                <a:effectLst/>
                <a:latin typeface="SFMono-Regular"/>
              </a:rPr>
              <a:t> { </a:t>
            </a:r>
            <a:r>
              <a:rPr lang="en-US" sz="2800" b="0" i="0" dirty="0">
                <a:solidFill>
                  <a:srgbClr val="F8C555"/>
                </a:solidFill>
                <a:effectLst/>
                <a:latin typeface="SFMono-Regular"/>
              </a:rPr>
              <a:t>font-variant</a:t>
            </a:r>
            <a:r>
              <a:rPr lang="en-US" sz="2800" b="0" i="0" dirty="0">
                <a:solidFill>
                  <a:srgbClr val="CCCCCC"/>
                </a:solidFill>
                <a:effectLst/>
                <a:latin typeface="SFMono-Regular"/>
              </a:rPr>
              <a:t>: normal; } </a:t>
            </a:r>
          </a:p>
          <a:p>
            <a:pPr algn="l">
              <a:lnSpc>
                <a:spcPct val="150000"/>
              </a:lnSpc>
            </a:pPr>
            <a:r>
              <a:rPr lang="en-US" sz="2800" dirty="0">
                <a:solidFill>
                  <a:srgbClr val="CCCCCC"/>
                </a:solidFill>
                <a:latin typeface="SFMono-Regular"/>
              </a:rPr>
              <a:t>	</a:t>
            </a:r>
            <a:r>
              <a:rPr lang="en-US" sz="2800" b="0" i="0" dirty="0">
                <a:solidFill>
                  <a:srgbClr val="CC99CD"/>
                </a:solidFill>
                <a:effectLst/>
                <a:latin typeface="SFMono-Regular"/>
              </a:rPr>
              <a:t>h3.small</a:t>
            </a:r>
            <a:r>
              <a:rPr lang="en-US" sz="2800" b="0" i="0" dirty="0">
                <a:solidFill>
                  <a:srgbClr val="CCCCCC"/>
                </a:solidFill>
                <a:effectLst/>
                <a:latin typeface="SFMono-Regular"/>
              </a:rPr>
              <a:t> { </a:t>
            </a:r>
            <a:r>
              <a:rPr lang="en-US" sz="2800" b="0" i="0" dirty="0">
                <a:solidFill>
                  <a:srgbClr val="F8C555"/>
                </a:solidFill>
                <a:effectLst/>
                <a:latin typeface="SFMono-Regular"/>
              </a:rPr>
              <a:t>font-variant</a:t>
            </a:r>
            <a:r>
              <a:rPr lang="en-US" sz="2800" b="0" i="0" dirty="0">
                <a:solidFill>
                  <a:srgbClr val="CCCCCC"/>
                </a:solidFill>
                <a:effectLst/>
                <a:latin typeface="SFMono-Regular"/>
              </a:rPr>
              <a:t>: small-caps; }</a:t>
            </a:r>
            <a:endParaRPr lang="en-US" sz="2800" b="0" i="0" dirty="0">
              <a:solidFill>
                <a:schemeClr val="bg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876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7E7E17-06AD-2915-8291-9469EA40597F}"/>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B6724721-DB45-8C35-4A6E-4F51FFDE72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8A42769A-BC3B-4599-882B-8766C85A9C65}"/>
              </a:ext>
            </a:extLst>
          </p:cNvPr>
          <p:cNvSpPr txBox="1"/>
          <p:nvPr/>
        </p:nvSpPr>
        <p:spPr>
          <a:xfrm>
            <a:off x="604911" y="406206"/>
            <a:ext cx="10982178" cy="584775"/>
          </a:xfrm>
          <a:prstGeom prst="rect">
            <a:avLst/>
          </a:prstGeom>
          <a:noFill/>
        </p:spPr>
        <p:txBody>
          <a:bodyPr wrap="square" rtlCol="0">
            <a:spAutoFit/>
          </a:bodyPr>
          <a:lstStyle/>
          <a:p>
            <a:r>
              <a:rPr lang="en-US" sz="3200" b="1" dirty="0">
                <a:solidFill>
                  <a:schemeClr val="bg1"/>
                </a:solidFill>
                <a:latin typeface="Arial" panose="020B0604020202020204" pitchFamily="34" charset="0"/>
                <a:cs typeface="Arial" panose="020B0604020202020204" pitchFamily="34" charset="0"/>
              </a:rPr>
              <a:t>Text Properties</a:t>
            </a:r>
          </a:p>
        </p:txBody>
      </p:sp>
      <p:graphicFrame>
        <p:nvGraphicFramePr>
          <p:cNvPr id="4" name="Table 3">
            <a:extLst>
              <a:ext uri="{FF2B5EF4-FFF2-40B4-BE49-F238E27FC236}">
                <a16:creationId xmlns:a16="http://schemas.microsoft.com/office/drawing/2014/main" id="{C916A87D-DA0D-A13A-909C-EB787254A773}"/>
              </a:ext>
            </a:extLst>
          </p:cNvPr>
          <p:cNvGraphicFramePr>
            <a:graphicFrameLocks noGrp="1"/>
          </p:cNvGraphicFramePr>
          <p:nvPr>
            <p:extLst>
              <p:ext uri="{D42A27DB-BD31-4B8C-83A1-F6EECF244321}">
                <p14:modId xmlns:p14="http://schemas.microsoft.com/office/powerpoint/2010/main" val="1940914263"/>
              </p:ext>
            </p:extLst>
          </p:nvPr>
        </p:nvGraphicFramePr>
        <p:xfrm>
          <a:off x="788796" y="1159794"/>
          <a:ext cx="10614408" cy="5291997"/>
        </p:xfrm>
        <a:graphic>
          <a:graphicData uri="http://schemas.openxmlformats.org/drawingml/2006/table">
            <a:tbl>
              <a:tblPr/>
              <a:tblGrid>
                <a:gridCol w="2908058">
                  <a:extLst>
                    <a:ext uri="{9D8B030D-6E8A-4147-A177-3AD203B41FA5}">
                      <a16:colId xmlns:a16="http://schemas.microsoft.com/office/drawing/2014/main" val="773832301"/>
                    </a:ext>
                  </a:extLst>
                </a:gridCol>
                <a:gridCol w="7706350">
                  <a:extLst>
                    <a:ext uri="{9D8B030D-6E8A-4147-A177-3AD203B41FA5}">
                      <a16:colId xmlns:a16="http://schemas.microsoft.com/office/drawing/2014/main" val="82372333"/>
                    </a:ext>
                  </a:extLst>
                </a:gridCol>
              </a:tblGrid>
              <a:tr h="402652">
                <a:tc>
                  <a:txBody>
                    <a:bodyPr/>
                    <a:lstStyle/>
                    <a:p>
                      <a:pPr algn="l"/>
                      <a:r>
                        <a:rPr lang="en-US" sz="1800" b="1" dirty="0">
                          <a:solidFill>
                            <a:srgbClr val="FFFFFF"/>
                          </a:solidFill>
                          <a:effectLst/>
                          <a:latin typeface="Arial" panose="020B0604020202020204" pitchFamily="34" charset="0"/>
                          <a:cs typeface="Arial" panose="020B0604020202020204" pitchFamily="34" charset="0"/>
                        </a:rPr>
                        <a:t>CSS Text Property</a:t>
                      </a:r>
                    </a:p>
                  </a:txBody>
                  <a:tcPr marL="47297" marR="47297" marT="23649" marB="23649" anchor="ctr">
                    <a:lnL w="12700" cap="flat" cmpd="sng" algn="ctr">
                      <a:solidFill>
                        <a:srgbClr val="253545"/>
                      </a:solidFill>
                      <a:prstDash val="solid"/>
                      <a:round/>
                      <a:headEnd type="none" w="med" len="med"/>
                      <a:tailEnd type="none" w="med" len="med"/>
                    </a:lnL>
                    <a:lnR w="12700" cap="flat" cmpd="sng" algn="ctr">
                      <a:solidFill>
                        <a:srgbClr val="253545"/>
                      </a:solidFill>
                      <a:prstDash val="solid"/>
                      <a:round/>
                      <a:headEnd type="none" w="med" len="med"/>
                      <a:tailEnd type="none" w="med" len="med"/>
                    </a:lnR>
                    <a:lnT w="12700" cap="flat" cmpd="sng" algn="ctr">
                      <a:solidFill>
                        <a:srgbClr val="253545"/>
                      </a:solidFill>
                      <a:prstDash val="solid"/>
                      <a:round/>
                      <a:headEnd type="none" w="med" len="med"/>
                      <a:tailEnd type="none" w="med" len="med"/>
                    </a:lnT>
                    <a:lnB w="12700" cap="flat" cmpd="sng" algn="ctr">
                      <a:solidFill>
                        <a:srgbClr val="C04463"/>
                      </a:solidFill>
                      <a:prstDash val="solid"/>
                      <a:round/>
                      <a:headEnd type="none" w="med" len="med"/>
                      <a:tailEnd type="none" w="med" len="med"/>
                    </a:lnB>
                    <a:solidFill>
                      <a:srgbClr val="2C3E50"/>
                    </a:solidFill>
                  </a:tcPr>
                </a:tc>
                <a:tc>
                  <a:txBody>
                    <a:bodyPr/>
                    <a:lstStyle/>
                    <a:p>
                      <a:pPr algn="l"/>
                      <a:r>
                        <a:rPr lang="en-US" sz="1800" b="1" dirty="0">
                          <a:solidFill>
                            <a:srgbClr val="FFFFFF"/>
                          </a:solidFill>
                          <a:effectLst/>
                          <a:latin typeface="Arial" panose="020B0604020202020204" pitchFamily="34" charset="0"/>
                          <a:cs typeface="Arial" panose="020B0604020202020204" pitchFamily="34" charset="0"/>
                        </a:rPr>
                        <a:t>Description</a:t>
                      </a:r>
                    </a:p>
                  </a:txBody>
                  <a:tcPr marL="47297" marR="47297" marT="23649" marB="23649" anchor="ctr">
                    <a:lnL w="12700" cap="flat" cmpd="sng" algn="ctr">
                      <a:solidFill>
                        <a:srgbClr val="253545"/>
                      </a:solidFill>
                      <a:prstDash val="solid"/>
                      <a:round/>
                      <a:headEnd type="none" w="med" len="med"/>
                      <a:tailEnd type="none" w="med" len="med"/>
                    </a:lnL>
                    <a:lnR w="12700" cap="flat" cmpd="sng" algn="ctr">
                      <a:solidFill>
                        <a:srgbClr val="253545"/>
                      </a:solidFill>
                      <a:prstDash val="solid"/>
                      <a:round/>
                      <a:headEnd type="none" w="med" len="med"/>
                      <a:tailEnd type="none" w="med" len="med"/>
                    </a:lnR>
                    <a:lnT w="12700" cap="flat" cmpd="sng" algn="ctr">
                      <a:solidFill>
                        <a:srgbClr val="253545"/>
                      </a:solidFill>
                      <a:prstDash val="solid"/>
                      <a:round/>
                      <a:headEnd type="none" w="med" len="med"/>
                      <a:tailEnd type="none" w="med" len="med"/>
                    </a:lnT>
                    <a:lnB w="12700" cap="flat" cmpd="sng" algn="ctr">
                      <a:solidFill>
                        <a:srgbClr val="C04463"/>
                      </a:solidFill>
                      <a:prstDash val="solid"/>
                      <a:round/>
                      <a:headEnd type="none" w="med" len="med"/>
                      <a:tailEnd type="none" w="med" len="med"/>
                    </a:lnB>
                    <a:solidFill>
                      <a:srgbClr val="2C3E50"/>
                    </a:solidFill>
                  </a:tcPr>
                </a:tc>
                <a:extLst>
                  <a:ext uri="{0D108BD9-81ED-4DB2-BD59-A6C34878D82A}">
                    <a16:rowId xmlns:a16="http://schemas.microsoft.com/office/drawing/2014/main" val="2359987940"/>
                  </a:ext>
                </a:extLst>
              </a:tr>
              <a:tr h="402652">
                <a:tc>
                  <a:txBody>
                    <a:bodyPr/>
                    <a:lstStyle/>
                    <a:p>
                      <a:pPr fontAlgn="t"/>
                      <a:r>
                        <a:rPr lang="en-US" sz="1600" b="1" dirty="0">
                          <a:effectLst/>
                          <a:latin typeface="Arial" panose="020B0604020202020204" pitchFamily="34" charset="0"/>
                          <a:cs typeface="Arial" panose="020B0604020202020204" pitchFamily="34" charset="0"/>
                        </a:rPr>
                        <a:t>color</a:t>
                      </a:r>
                    </a:p>
                  </a:txBody>
                  <a:tcPr marL="47297" marR="47297" marT="23649" marB="23649">
                    <a:lnL w="12700" cap="flat" cmpd="sng" algn="ctr">
                      <a:solidFill>
                        <a:srgbClr val="C04463"/>
                      </a:solidFill>
                      <a:prstDash val="solid"/>
                      <a:round/>
                      <a:headEnd type="none" w="med" len="med"/>
                      <a:tailEnd type="none" w="med" len="med"/>
                    </a:lnL>
                    <a:lnR w="12700" cap="flat" cmpd="sng" algn="ctr">
                      <a:solidFill>
                        <a:srgbClr val="C04463"/>
                      </a:solidFill>
                      <a:prstDash val="solid"/>
                      <a:round/>
                      <a:headEnd type="none" w="med" len="med"/>
                      <a:tailEnd type="none" w="med" len="med"/>
                    </a:lnR>
                    <a:lnT w="12700" cap="flat" cmpd="sng" algn="ctr">
                      <a:solidFill>
                        <a:srgbClr val="C04463"/>
                      </a:solidFill>
                      <a:prstDash val="solid"/>
                      <a:round/>
                      <a:headEnd type="none" w="med" len="med"/>
                      <a:tailEnd type="none" w="med" len="med"/>
                    </a:lnT>
                    <a:lnB w="12700" cap="flat" cmpd="sng" algn="ctr">
                      <a:solidFill>
                        <a:srgbClr val="704663"/>
                      </a:solidFill>
                      <a:prstDash val="solid"/>
                      <a:round/>
                      <a:headEnd type="none" w="med" len="med"/>
                      <a:tailEnd type="none" w="med" len="med"/>
                    </a:lnB>
                    <a:solidFill>
                      <a:srgbClr val="FFFFFF"/>
                    </a:solidFill>
                  </a:tcPr>
                </a:tc>
                <a:tc>
                  <a:txBody>
                    <a:bodyPr/>
                    <a:lstStyle/>
                    <a:p>
                      <a:pPr fontAlgn="t"/>
                      <a:r>
                        <a:rPr lang="en-US" sz="1600">
                          <a:effectLst/>
                          <a:latin typeface="Arial" panose="020B0604020202020204" pitchFamily="34" charset="0"/>
                          <a:cs typeface="Arial" panose="020B0604020202020204" pitchFamily="34" charset="0"/>
                        </a:rPr>
                        <a:t>The color property can be applied to set the color in your text.</a:t>
                      </a:r>
                    </a:p>
                  </a:txBody>
                  <a:tcPr marL="47297" marR="47297" marT="23649" marB="23649">
                    <a:lnL w="12700" cap="flat" cmpd="sng" algn="ctr">
                      <a:solidFill>
                        <a:srgbClr val="C04463"/>
                      </a:solidFill>
                      <a:prstDash val="solid"/>
                      <a:round/>
                      <a:headEnd type="none" w="med" len="med"/>
                      <a:tailEnd type="none" w="med" len="med"/>
                    </a:lnL>
                    <a:lnR w="12700" cap="flat" cmpd="sng" algn="ctr">
                      <a:solidFill>
                        <a:srgbClr val="C04463"/>
                      </a:solidFill>
                      <a:prstDash val="solid"/>
                      <a:round/>
                      <a:headEnd type="none" w="med" len="med"/>
                      <a:tailEnd type="none" w="med" len="med"/>
                    </a:lnR>
                    <a:lnT w="12700" cap="flat" cmpd="sng" algn="ctr">
                      <a:solidFill>
                        <a:srgbClr val="C04463"/>
                      </a:solidFill>
                      <a:prstDash val="solid"/>
                      <a:round/>
                      <a:headEnd type="none" w="med" len="med"/>
                      <a:tailEnd type="none" w="med" len="med"/>
                    </a:lnT>
                    <a:lnB w="12700" cap="flat" cmpd="sng" algn="ctr">
                      <a:solidFill>
                        <a:srgbClr val="704663"/>
                      </a:solidFill>
                      <a:prstDash val="solid"/>
                      <a:round/>
                      <a:headEnd type="none" w="med" len="med"/>
                      <a:tailEnd type="none" w="med" len="med"/>
                    </a:lnB>
                    <a:solidFill>
                      <a:srgbClr val="FFFFFF"/>
                    </a:solidFill>
                  </a:tcPr>
                </a:tc>
                <a:extLst>
                  <a:ext uri="{0D108BD9-81ED-4DB2-BD59-A6C34878D82A}">
                    <a16:rowId xmlns:a16="http://schemas.microsoft.com/office/drawing/2014/main" val="2236156344"/>
                  </a:ext>
                </a:extLst>
              </a:tr>
              <a:tr h="402652">
                <a:tc>
                  <a:txBody>
                    <a:bodyPr/>
                    <a:lstStyle/>
                    <a:p>
                      <a:pPr fontAlgn="t"/>
                      <a:r>
                        <a:rPr lang="en-US" sz="1600" b="1" dirty="0">
                          <a:effectLst/>
                          <a:latin typeface="Arial" panose="020B0604020202020204" pitchFamily="34" charset="0"/>
                          <a:cs typeface="Arial" panose="020B0604020202020204" pitchFamily="34" charset="0"/>
                        </a:rPr>
                        <a:t>direction</a:t>
                      </a:r>
                    </a:p>
                  </a:txBody>
                  <a:tcPr marL="47297" marR="47297" marT="23649" marB="23649">
                    <a:lnL w="12700" cap="flat" cmpd="sng" algn="ctr">
                      <a:solidFill>
                        <a:srgbClr val="704663"/>
                      </a:solidFill>
                      <a:prstDash val="solid"/>
                      <a:round/>
                      <a:headEnd type="none" w="med" len="med"/>
                      <a:tailEnd type="none" w="med" len="med"/>
                    </a:lnL>
                    <a:lnR w="12700" cap="flat" cmpd="sng" algn="ctr">
                      <a:solidFill>
                        <a:srgbClr val="704663"/>
                      </a:solidFill>
                      <a:prstDash val="solid"/>
                      <a:round/>
                      <a:headEnd type="none" w="med" len="med"/>
                      <a:tailEnd type="none" w="med" len="med"/>
                    </a:lnR>
                    <a:lnT w="12700" cap="flat" cmpd="sng" algn="ctr">
                      <a:solidFill>
                        <a:srgbClr val="704663"/>
                      </a:solidFill>
                      <a:prstDash val="solid"/>
                      <a:round/>
                      <a:headEnd type="none" w="med" len="med"/>
                      <a:tailEnd type="none" w="med" len="med"/>
                    </a:lnT>
                    <a:lnB w="12700" cap="flat" cmpd="sng" algn="ctr">
                      <a:solidFill>
                        <a:srgbClr val="C04463"/>
                      </a:solidFill>
                      <a:prstDash val="solid"/>
                      <a:round/>
                      <a:headEnd type="none" w="med" len="med"/>
                      <a:tailEnd type="none" w="med" len="med"/>
                    </a:lnB>
                    <a:solidFill>
                      <a:srgbClr val="FFFFFF"/>
                    </a:solidFill>
                  </a:tcPr>
                </a:tc>
                <a:tc>
                  <a:txBody>
                    <a:bodyPr/>
                    <a:lstStyle/>
                    <a:p>
                      <a:pPr fontAlgn="t"/>
                      <a:r>
                        <a:rPr lang="en-US" sz="1600" dirty="0">
                          <a:effectLst/>
                          <a:latin typeface="Arial" panose="020B0604020202020204" pitchFamily="34" charset="0"/>
                          <a:cs typeface="Arial" panose="020B0604020202020204" pitchFamily="34" charset="0"/>
                        </a:rPr>
                        <a:t>The direction property can be applied to set the direction of your text.</a:t>
                      </a:r>
                    </a:p>
                  </a:txBody>
                  <a:tcPr marL="47297" marR="47297" marT="23649" marB="23649">
                    <a:lnL w="12700" cap="flat" cmpd="sng" algn="ctr">
                      <a:solidFill>
                        <a:srgbClr val="704663"/>
                      </a:solidFill>
                      <a:prstDash val="solid"/>
                      <a:round/>
                      <a:headEnd type="none" w="med" len="med"/>
                      <a:tailEnd type="none" w="med" len="med"/>
                    </a:lnL>
                    <a:lnR w="12700" cap="flat" cmpd="sng" algn="ctr">
                      <a:solidFill>
                        <a:srgbClr val="704663"/>
                      </a:solidFill>
                      <a:prstDash val="solid"/>
                      <a:round/>
                      <a:headEnd type="none" w="med" len="med"/>
                      <a:tailEnd type="none" w="med" len="med"/>
                    </a:lnR>
                    <a:lnT w="12700" cap="flat" cmpd="sng" algn="ctr">
                      <a:solidFill>
                        <a:srgbClr val="704663"/>
                      </a:solidFill>
                      <a:prstDash val="solid"/>
                      <a:round/>
                      <a:headEnd type="none" w="med" len="med"/>
                      <a:tailEnd type="none" w="med" len="med"/>
                    </a:lnT>
                    <a:lnB w="12700" cap="flat" cmpd="sng" algn="ctr">
                      <a:solidFill>
                        <a:srgbClr val="C04463"/>
                      </a:solidFill>
                      <a:prstDash val="solid"/>
                      <a:round/>
                      <a:headEnd type="none" w="med" len="med"/>
                      <a:tailEnd type="none" w="med" len="med"/>
                    </a:lnB>
                    <a:solidFill>
                      <a:srgbClr val="FFFFFF"/>
                    </a:solidFill>
                  </a:tcPr>
                </a:tc>
                <a:extLst>
                  <a:ext uri="{0D108BD9-81ED-4DB2-BD59-A6C34878D82A}">
                    <a16:rowId xmlns:a16="http://schemas.microsoft.com/office/drawing/2014/main" val="1547779960"/>
                  </a:ext>
                </a:extLst>
              </a:tr>
              <a:tr h="575217">
                <a:tc>
                  <a:txBody>
                    <a:bodyPr/>
                    <a:lstStyle/>
                    <a:p>
                      <a:pPr fontAlgn="t"/>
                      <a:r>
                        <a:rPr lang="en-US" sz="1600" b="1" dirty="0">
                          <a:effectLst/>
                          <a:latin typeface="Arial" panose="020B0604020202020204" pitchFamily="34" charset="0"/>
                          <a:cs typeface="Arial" panose="020B0604020202020204" pitchFamily="34" charset="0"/>
                        </a:rPr>
                        <a:t>letter-spacing</a:t>
                      </a:r>
                    </a:p>
                  </a:txBody>
                  <a:tcPr marL="47297" marR="47297" marT="23649" marB="23649">
                    <a:lnL w="12700" cap="flat" cmpd="sng" algn="ctr">
                      <a:solidFill>
                        <a:srgbClr val="C04463"/>
                      </a:solidFill>
                      <a:prstDash val="solid"/>
                      <a:round/>
                      <a:headEnd type="none" w="med" len="med"/>
                      <a:tailEnd type="none" w="med" len="med"/>
                    </a:lnL>
                    <a:lnR w="12700" cap="flat" cmpd="sng" algn="ctr">
                      <a:solidFill>
                        <a:srgbClr val="C04463"/>
                      </a:solidFill>
                      <a:prstDash val="solid"/>
                      <a:round/>
                      <a:headEnd type="none" w="med" len="med"/>
                      <a:tailEnd type="none" w="med" len="med"/>
                    </a:lnR>
                    <a:lnT w="12700" cap="flat" cmpd="sng" algn="ctr">
                      <a:solidFill>
                        <a:srgbClr val="C04463"/>
                      </a:solidFill>
                      <a:prstDash val="solid"/>
                      <a:round/>
                      <a:headEnd type="none" w="med" len="med"/>
                      <a:tailEnd type="none" w="med" len="med"/>
                    </a:lnT>
                    <a:lnB w="12700" cap="flat" cmpd="sng" algn="ctr">
                      <a:solidFill>
                        <a:srgbClr val="304463"/>
                      </a:solidFill>
                      <a:prstDash val="solid"/>
                      <a:round/>
                      <a:headEnd type="none" w="med" len="med"/>
                      <a:tailEnd type="none" w="med" len="med"/>
                    </a:lnB>
                    <a:solidFill>
                      <a:srgbClr val="FFFFFF"/>
                    </a:solidFill>
                  </a:tcPr>
                </a:tc>
                <a:tc>
                  <a:txBody>
                    <a:bodyPr/>
                    <a:lstStyle/>
                    <a:p>
                      <a:pPr fontAlgn="t"/>
                      <a:r>
                        <a:rPr lang="en-US" sz="1600">
                          <a:effectLst/>
                          <a:latin typeface="Arial" panose="020B0604020202020204" pitchFamily="34" charset="0"/>
                          <a:cs typeface="Arial" panose="020B0604020202020204" pitchFamily="34" charset="0"/>
                        </a:rPr>
                        <a:t>The letter-spacing property can be applied to add or subtract space between letters, which will form a word.</a:t>
                      </a:r>
                    </a:p>
                  </a:txBody>
                  <a:tcPr marL="47297" marR="47297" marT="23649" marB="23649">
                    <a:lnL w="12700" cap="flat" cmpd="sng" algn="ctr">
                      <a:solidFill>
                        <a:srgbClr val="C04463"/>
                      </a:solidFill>
                      <a:prstDash val="solid"/>
                      <a:round/>
                      <a:headEnd type="none" w="med" len="med"/>
                      <a:tailEnd type="none" w="med" len="med"/>
                    </a:lnL>
                    <a:lnR w="12700" cap="flat" cmpd="sng" algn="ctr">
                      <a:solidFill>
                        <a:srgbClr val="C04463"/>
                      </a:solidFill>
                      <a:prstDash val="solid"/>
                      <a:round/>
                      <a:headEnd type="none" w="med" len="med"/>
                      <a:tailEnd type="none" w="med" len="med"/>
                    </a:lnR>
                    <a:lnT w="12700" cap="flat" cmpd="sng" algn="ctr">
                      <a:solidFill>
                        <a:srgbClr val="C04463"/>
                      </a:solidFill>
                      <a:prstDash val="solid"/>
                      <a:round/>
                      <a:headEnd type="none" w="med" len="med"/>
                      <a:tailEnd type="none" w="med" len="med"/>
                    </a:lnT>
                    <a:lnB w="12700" cap="flat" cmpd="sng" algn="ctr">
                      <a:solidFill>
                        <a:srgbClr val="304463"/>
                      </a:solidFill>
                      <a:prstDash val="solid"/>
                      <a:round/>
                      <a:headEnd type="none" w="med" len="med"/>
                      <a:tailEnd type="none" w="med" len="med"/>
                    </a:lnB>
                    <a:solidFill>
                      <a:srgbClr val="FFFFFF"/>
                    </a:solidFill>
                  </a:tcPr>
                </a:tc>
                <a:extLst>
                  <a:ext uri="{0D108BD9-81ED-4DB2-BD59-A6C34878D82A}">
                    <a16:rowId xmlns:a16="http://schemas.microsoft.com/office/drawing/2014/main" val="2411924788"/>
                  </a:ext>
                </a:extLst>
              </a:tr>
              <a:tr h="575217">
                <a:tc>
                  <a:txBody>
                    <a:bodyPr/>
                    <a:lstStyle/>
                    <a:p>
                      <a:pPr fontAlgn="t"/>
                      <a:r>
                        <a:rPr lang="en-US" sz="1600" b="1">
                          <a:effectLst/>
                          <a:latin typeface="Arial" panose="020B0604020202020204" pitchFamily="34" charset="0"/>
                          <a:cs typeface="Arial" panose="020B0604020202020204" pitchFamily="34" charset="0"/>
                        </a:rPr>
                        <a:t>text-decoration</a:t>
                      </a:r>
                    </a:p>
                  </a:txBody>
                  <a:tcPr marL="47297" marR="47297" marT="23649" marB="23649">
                    <a:lnL w="12700" cap="flat" cmpd="sng" algn="ctr">
                      <a:solidFill>
                        <a:srgbClr val="304463"/>
                      </a:solidFill>
                      <a:prstDash val="solid"/>
                      <a:round/>
                      <a:headEnd type="none" w="med" len="med"/>
                      <a:tailEnd type="none" w="med" len="med"/>
                    </a:lnL>
                    <a:lnR w="12700" cap="flat" cmpd="sng" algn="ctr">
                      <a:solidFill>
                        <a:srgbClr val="304463"/>
                      </a:solidFill>
                      <a:prstDash val="solid"/>
                      <a:round/>
                      <a:headEnd type="none" w="med" len="med"/>
                      <a:tailEnd type="none" w="med" len="med"/>
                    </a:lnR>
                    <a:lnT w="12700" cap="flat" cmpd="sng" algn="ctr">
                      <a:solidFill>
                        <a:srgbClr val="304463"/>
                      </a:solidFill>
                      <a:prstDash val="solid"/>
                      <a:round/>
                      <a:headEnd type="none" w="med" len="med"/>
                      <a:tailEnd type="none" w="med" len="med"/>
                    </a:lnT>
                    <a:lnB w="12700" cap="flat" cmpd="sng" algn="ctr">
                      <a:solidFill>
                        <a:srgbClr val="304463"/>
                      </a:solidFill>
                      <a:prstDash val="solid"/>
                      <a:round/>
                      <a:headEnd type="none" w="med" len="med"/>
                      <a:tailEnd type="none" w="med" len="med"/>
                    </a:lnB>
                    <a:solidFill>
                      <a:srgbClr val="FFFFFF"/>
                    </a:solidFill>
                  </a:tcPr>
                </a:tc>
                <a:tc>
                  <a:txBody>
                    <a:bodyPr/>
                    <a:lstStyle/>
                    <a:p>
                      <a:pPr fontAlgn="t"/>
                      <a:r>
                        <a:rPr lang="en-US" sz="1600" dirty="0">
                          <a:effectLst/>
                          <a:latin typeface="Arial" panose="020B0604020202020204" pitchFamily="34" charset="0"/>
                          <a:cs typeface="Arial" panose="020B0604020202020204" pitchFamily="34" charset="0"/>
                        </a:rPr>
                        <a:t>The text-decoration property can be applied for underlining, overlining, and strikethrough text.</a:t>
                      </a:r>
                    </a:p>
                  </a:txBody>
                  <a:tcPr marL="47297" marR="47297" marT="23649" marB="23649">
                    <a:lnL w="12700" cap="flat" cmpd="sng" algn="ctr">
                      <a:solidFill>
                        <a:srgbClr val="304463"/>
                      </a:solidFill>
                      <a:prstDash val="solid"/>
                      <a:round/>
                      <a:headEnd type="none" w="med" len="med"/>
                      <a:tailEnd type="none" w="med" len="med"/>
                    </a:lnL>
                    <a:lnR w="12700" cap="flat" cmpd="sng" algn="ctr">
                      <a:solidFill>
                        <a:srgbClr val="304463"/>
                      </a:solidFill>
                      <a:prstDash val="solid"/>
                      <a:round/>
                      <a:headEnd type="none" w="med" len="med"/>
                      <a:tailEnd type="none" w="med" len="med"/>
                    </a:lnR>
                    <a:lnT w="12700" cap="flat" cmpd="sng" algn="ctr">
                      <a:solidFill>
                        <a:srgbClr val="304463"/>
                      </a:solidFill>
                      <a:prstDash val="solid"/>
                      <a:round/>
                      <a:headEnd type="none" w="med" len="med"/>
                      <a:tailEnd type="none" w="med" len="med"/>
                    </a:lnT>
                    <a:lnB w="12700" cap="flat" cmpd="sng" algn="ctr">
                      <a:solidFill>
                        <a:srgbClr val="304463"/>
                      </a:solidFill>
                      <a:prstDash val="solid"/>
                      <a:round/>
                      <a:headEnd type="none" w="med" len="med"/>
                      <a:tailEnd type="none" w="med" len="med"/>
                    </a:lnB>
                    <a:solidFill>
                      <a:srgbClr val="FFFFFF"/>
                    </a:solidFill>
                  </a:tcPr>
                </a:tc>
                <a:extLst>
                  <a:ext uri="{0D108BD9-81ED-4DB2-BD59-A6C34878D82A}">
                    <a16:rowId xmlns:a16="http://schemas.microsoft.com/office/drawing/2014/main" val="3869651386"/>
                  </a:ext>
                </a:extLst>
              </a:tr>
              <a:tr h="402652">
                <a:tc>
                  <a:txBody>
                    <a:bodyPr/>
                    <a:lstStyle/>
                    <a:p>
                      <a:pPr fontAlgn="t"/>
                      <a:r>
                        <a:rPr lang="en-US" sz="1600" b="1">
                          <a:effectLst/>
                          <a:latin typeface="Arial" panose="020B0604020202020204" pitchFamily="34" charset="0"/>
                          <a:cs typeface="Arial" panose="020B0604020202020204" pitchFamily="34" charset="0"/>
                        </a:rPr>
                        <a:t>text-shadow</a:t>
                      </a:r>
                    </a:p>
                  </a:txBody>
                  <a:tcPr marL="47297" marR="47297" marT="23649" marB="23649">
                    <a:lnL w="12700" cap="flat" cmpd="sng" algn="ctr">
                      <a:solidFill>
                        <a:srgbClr val="304463"/>
                      </a:solidFill>
                      <a:prstDash val="solid"/>
                      <a:round/>
                      <a:headEnd type="none" w="med" len="med"/>
                      <a:tailEnd type="none" w="med" len="med"/>
                    </a:lnL>
                    <a:lnR w="12700" cap="flat" cmpd="sng" algn="ctr">
                      <a:solidFill>
                        <a:srgbClr val="304463"/>
                      </a:solidFill>
                      <a:prstDash val="solid"/>
                      <a:round/>
                      <a:headEnd type="none" w="med" len="med"/>
                      <a:tailEnd type="none" w="med" len="med"/>
                    </a:lnR>
                    <a:lnT w="12700" cap="flat" cmpd="sng" algn="ctr">
                      <a:solidFill>
                        <a:srgbClr val="304463"/>
                      </a:solidFill>
                      <a:prstDash val="solid"/>
                      <a:round/>
                      <a:headEnd type="none" w="med" len="med"/>
                      <a:tailEnd type="none" w="med" len="med"/>
                    </a:lnT>
                    <a:lnB w="12700" cap="flat" cmpd="sng" algn="ctr">
                      <a:solidFill>
                        <a:srgbClr val="304463"/>
                      </a:solidFill>
                      <a:prstDash val="solid"/>
                      <a:round/>
                      <a:headEnd type="none" w="med" len="med"/>
                      <a:tailEnd type="none" w="med" len="med"/>
                    </a:lnB>
                    <a:solidFill>
                      <a:srgbClr val="FFFFFF"/>
                    </a:solidFill>
                  </a:tcPr>
                </a:tc>
                <a:tc>
                  <a:txBody>
                    <a:bodyPr/>
                    <a:lstStyle/>
                    <a:p>
                      <a:pPr fontAlgn="t"/>
                      <a:r>
                        <a:rPr lang="en-US" sz="1600" dirty="0">
                          <a:effectLst/>
                          <a:latin typeface="Arial" panose="020B0604020202020204" pitchFamily="34" charset="0"/>
                          <a:cs typeface="Arial" panose="020B0604020202020204" pitchFamily="34" charset="0"/>
                        </a:rPr>
                        <a:t>The text-shadow property can be applied for setting the text-shadow on your text.</a:t>
                      </a:r>
                    </a:p>
                  </a:txBody>
                  <a:tcPr marL="47297" marR="47297" marT="23649" marB="23649">
                    <a:lnL w="12700" cap="flat" cmpd="sng" algn="ctr">
                      <a:solidFill>
                        <a:srgbClr val="304463"/>
                      </a:solidFill>
                      <a:prstDash val="solid"/>
                      <a:round/>
                      <a:headEnd type="none" w="med" len="med"/>
                      <a:tailEnd type="none" w="med" len="med"/>
                    </a:lnL>
                    <a:lnR w="12700" cap="flat" cmpd="sng" algn="ctr">
                      <a:solidFill>
                        <a:srgbClr val="304463"/>
                      </a:solidFill>
                      <a:prstDash val="solid"/>
                      <a:round/>
                      <a:headEnd type="none" w="med" len="med"/>
                      <a:tailEnd type="none" w="med" len="med"/>
                    </a:lnR>
                    <a:lnT w="12700" cap="flat" cmpd="sng" algn="ctr">
                      <a:solidFill>
                        <a:srgbClr val="304463"/>
                      </a:solidFill>
                      <a:prstDash val="solid"/>
                      <a:round/>
                      <a:headEnd type="none" w="med" len="med"/>
                      <a:tailEnd type="none" w="med" len="med"/>
                    </a:lnT>
                    <a:lnB w="12700" cap="flat" cmpd="sng" algn="ctr">
                      <a:solidFill>
                        <a:srgbClr val="304463"/>
                      </a:solidFill>
                      <a:prstDash val="solid"/>
                      <a:round/>
                      <a:headEnd type="none" w="med" len="med"/>
                      <a:tailEnd type="none" w="med" len="med"/>
                    </a:lnB>
                    <a:solidFill>
                      <a:srgbClr val="FFFFFF"/>
                    </a:solidFill>
                  </a:tcPr>
                </a:tc>
                <a:extLst>
                  <a:ext uri="{0D108BD9-81ED-4DB2-BD59-A6C34878D82A}">
                    <a16:rowId xmlns:a16="http://schemas.microsoft.com/office/drawing/2014/main" val="1917860274"/>
                  </a:ext>
                </a:extLst>
              </a:tr>
              <a:tr h="575217">
                <a:tc>
                  <a:txBody>
                    <a:bodyPr/>
                    <a:lstStyle/>
                    <a:p>
                      <a:pPr fontAlgn="t"/>
                      <a:r>
                        <a:rPr lang="en-US" sz="1600" b="1">
                          <a:effectLst/>
                          <a:latin typeface="Arial" panose="020B0604020202020204" pitchFamily="34" charset="0"/>
                          <a:cs typeface="Arial" panose="020B0604020202020204" pitchFamily="34" charset="0"/>
                        </a:rPr>
                        <a:t>text-transform</a:t>
                      </a:r>
                    </a:p>
                  </a:txBody>
                  <a:tcPr marL="47297" marR="47297" marT="23649" marB="23649">
                    <a:lnL w="12700" cap="flat" cmpd="sng" algn="ctr">
                      <a:solidFill>
                        <a:srgbClr val="304463"/>
                      </a:solidFill>
                      <a:prstDash val="solid"/>
                      <a:round/>
                      <a:headEnd type="none" w="med" len="med"/>
                      <a:tailEnd type="none" w="med" len="med"/>
                    </a:lnL>
                    <a:lnR w="12700" cap="flat" cmpd="sng" algn="ctr">
                      <a:solidFill>
                        <a:srgbClr val="304463"/>
                      </a:solidFill>
                      <a:prstDash val="solid"/>
                      <a:round/>
                      <a:headEnd type="none" w="med" len="med"/>
                      <a:tailEnd type="none" w="med" len="med"/>
                    </a:lnR>
                    <a:lnT w="12700" cap="flat" cmpd="sng" algn="ctr">
                      <a:solidFill>
                        <a:srgbClr val="304463"/>
                      </a:solidFill>
                      <a:prstDash val="solid"/>
                      <a:round/>
                      <a:headEnd type="none" w="med" len="med"/>
                      <a:tailEnd type="none" w="med" len="med"/>
                    </a:lnT>
                    <a:lnB w="12700" cap="flat" cmpd="sng" algn="ctr">
                      <a:solidFill>
                        <a:srgbClr val="704663"/>
                      </a:solidFill>
                      <a:prstDash val="solid"/>
                      <a:round/>
                      <a:headEnd type="none" w="med" len="med"/>
                      <a:tailEnd type="none" w="med" len="med"/>
                    </a:lnB>
                    <a:solidFill>
                      <a:srgbClr val="FFFFFF"/>
                    </a:solidFill>
                  </a:tcPr>
                </a:tc>
                <a:tc>
                  <a:txBody>
                    <a:bodyPr/>
                    <a:lstStyle/>
                    <a:p>
                      <a:pPr fontAlgn="t"/>
                      <a:r>
                        <a:rPr lang="en-US" sz="1600" dirty="0">
                          <a:effectLst/>
                          <a:latin typeface="Arial" panose="020B0604020202020204" pitchFamily="34" charset="0"/>
                          <a:cs typeface="Arial" panose="020B0604020202020204" pitchFamily="34" charset="0"/>
                        </a:rPr>
                        <a:t>The text-transform property can be applied to capitalize text or convert text to uppercase or lowercase letters.</a:t>
                      </a:r>
                    </a:p>
                  </a:txBody>
                  <a:tcPr marL="47297" marR="47297" marT="23649" marB="23649">
                    <a:lnL w="12700" cap="flat" cmpd="sng" algn="ctr">
                      <a:solidFill>
                        <a:srgbClr val="304463"/>
                      </a:solidFill>
                      <a:prstDash val="solid"/>
                      <a:round/>
                      <a:headEnd type="none" w="med" len="med"/>
                      <a:tailEnd type="none" w="med" len="med"/>
                    </a:lnL>
                    <a:lnR w="12700" cap="flat" cmpd="sng" algn="ctr">
                      <a:solidFill>
                        <a:srgbClr val="304463"/>
                      </a:solidFill>
                      <a:prstDash val="solid"/>
                      <a:round/>
                      <a:headEnd type="none" w="med" len="med"/>
                      <a:tailEnd type="none" w="med" len="med"/>
                    </a:lnR>
                    <a:lnT w="12700" cap="flat" cmpd="sng" algn="ctr">
                      <a:solidFill>
                        <a:srgbClr val="304463"/>
                      </a:solidFill>
                      <a:prstDash val="solid"/>
                      <a:round/>
                      <a:headEnd type="none" w="med" len="med"/>
                      <a:tailEnd type="none" w="med" len="med"/>
                    </a:lnT>
                    <a:lnB w="12700" cap="flat" cmpd="sng" algn="ctr">
                      <a:solidFill>
                        <a:srgbClr val="704663"/>
                      </a:solidFill>
                      <a:prstDash val="solid"/>
                      <a:round/>
                      <a:headEnd type="none" w="med" len="med"/>
                      <a:tailEnd type="none" w="med" len="med"/>
                    </a:lnB>
                    <a:solidFill>
                      <a:srgbClr val="FFFFFF"/>
                    </a:solidFill>
                  </a:tcPr>
                </a:tc>
                <a:extLst>
                  <a:ext uri="{0D108BD9-81ED-4DB2-BD59-A6C34878D82A}">
                    <a16:rowId xmlns:a16="http://schemas.microsoft.com/office/drawing/2014/main" val="4058161821"/>
                  </a:ext>
                </a:extLst>
              </a:tr>
              <a:tr h="575217">
                <a:tc>
                  <a:txBody>
                    <a:bodyPr/>
                    <a:lstStyle/>
                    <a:p>
                      <a:pPr fontAlgn="t"/>
                      <a:r>
                        <a:rPr lang="en-US" sz="1600" b="1">
                          <a:effectLst/>
                          <a:latin typeface="Arial" panose="020B0604020202020204" pitchFamily="34" charset="0"/>
                          <a:cs typeface="Arial" panose="020B0604020202020204" pitchFamily="34" charset="0"/>
                        </a:rPr>
                        <a:t>word-spacing</a:t>
                      </a:r>
                    </a:p>
                  </a:txBody>
                  <a:tcPr marL="47297" marR="47297" marT="23649" marB="23649">
                    <a:lnL w="12700" cap="flat" cmpd="sng" algn="ctr">
                      <a:solidFill>
                        <a:srgbClr val="704663"/>
                      </a:solidFill>
                      <a:prstDash val="solid"/>
                      <a:round/>
                      <a:headEnd type="none" w="med" len="med"/>
                      <a:tailEnd type="none" w="med" len="med"/>
                    </a:lnL>
                    <a:lnR w="12700" cap="flat" cmpd="sng" algn="ctr">
                      <a:solidFill>
                        <a:srgbClr val="704663"/>
                      </a:solidFill>
                      <a:prstDash val="solid"/>
                      <a:round/>
                      <a:headEnd type="none" w="med" len="med"/>
                      <a:tailEnd type="none" w="med" len="med"/>
                    </a:lnR>
                    <a:lnT w="12700" cap="flat" cmpd="sng" algn="ctr">
                      <a:solidFill>
                        <a:srgbClr val="704663"/>
                      </a:solidFill>
                      <a:prstDash val="solid"/>
                      <a:round/>
                      <a:headEnd type="none" w="med" len="med"/>
                      <a:tailEnd type="none" w="med" len="med"/>
                    </a:lnT>
                    <a:lnB w="12700" cap="flat" cmpd="sng" algn="ctr">
                      <a:solidFill>
                        <a:srgbClr val="304463"/>
                      </a:solidFill>
                      <a:prstDash val="solid"/>
                      <a:round/>
                      <a:headEnd type="none" w="med" len="med"/>
                      <a:tailEnd type="none" w="med" len="med"/>
                    </a:lnB>
                    <a:solidFill>
                      <a:srgbClr val="FFFFFF"/>
                    </a:solidFill>
                  </a:tcPr>
                </a:tc>
                <a:tc>
                  <a:txBody>
                    <a:bodyPr/>
                    <a:lstStyle/>
                    <a:p>
                      <a:pPr fontAlgn="t"/>
                      <a:r>
                        <a:rPr lang="en-US" sz="1600">
                          <a:effectLst/>
                          <a:latin typeface="Arial" panose="020B0604020202020204" pitchFamily="34" charset="0"/>
                          <a:cs typeface="Arial" panose="020B0604020202020204" pitchFamily="34" charset="0"/>
                        </a:rPr>
                        <a:t>The word-spacing property can be applied to add or subtract space between different words in your sentence.</a:t>
                      </a:r>
                    </a:p>
                  </a:txBody>
                  <a:tcPr marL="47297" marR="47297" marT="23649" marB="23649">
                    <a:lnL w="12700" cap="flat" cmpd="sng" algn="ctr">
                      <a:solidFill>
                        <a:srgbClr val="704663"/>
                      </a:solidFill>
                      <a:prstDash val="solid"/>
                      <a:round/>
                      <a:headEnd type="none" w="med" len="med"/>
                      <a:tailEnd type="none" w="med" len="med"/>
                    </a:lnL>
                    <a:lnR w="12700" cap="flat" cmpd="sng" algn="ctr">
                      <a:solidFill>
                        <a:srgbClr val="704663"/>
                      </a:solidFill>
                      <a:prstDash val="solid"/>
                      <a:round/>
                      <a:headEnd type="none" w="med" len="med"/>
                      <a:tailEnd type="none" w="med" len="med"/>
                    </a:lnR>
                    <a:lnT w="12700" cap="flat" cmpd="sng" algn="ctr">
                      <a:solidFill>
                        <a:srgbClr val="704663"/>
                      </a:solidFill>
                      <a:prstDash val="solid"/>
                      <a:round/>
                      <a:headEnd type="none" w="med" len="med"/>
                      <a:tailEnd type="none" w="med" len="med"/>
                    </a:lnT>
                    <a:lnB w="12700" cap="flat" cmpd="sng" algn="ctr">
                      <a:solidFill>
                        <a:srgbClr val="304463"/>
                      </a:solidFill>
                      <a:prstDash val="solid"/>
                      <a:round/>
                      <a:headEnd type="none" w="med" len="med"/>
                      <a:tailEnd type="none" w="med" len="med"/>
                    </a:lnB>
                    <a:solidFill>
                      <a:srgbClr val="FFFFFF"/>
                    </a:solidFill>
                  </a:tcPr>
                </a:tc>
                <a:extLst>
                  <a:ext uri="{0D108BD9-81ED-4DB2-BD59-A6C34878D82A}">
                    <a16:rowId xmlns:a16="http://schemas.microsoft.com/office/drawing/2014/main" val="174928895"/>
                  </a:ext>
                </a:extLst>
              </a:tr>
              <a:tr h="402652">
                <a:tc>
                  <a:txBody>
                    <a:bodyPr/>
                    <a:lstStyle/>
                    <a:p>
                      <a:pPr fontAlgn="t"/>
                      <a:r>
                        <a:rPr lang="en-US" sz="1600" b="1">
                          <a:effectLst/>
                          <a:latin typeface="Arial" panose="020B0604020202020204" pitchFamily="34" charset="0"/>
                          <a:cs typeface="Arial" panose="020B0604020202020204" pitchFamily="34" charset="0"/>
                        </a:rPr>
                        <a:t>text-indent</a:t>
                      </a:r>
                    </a:p>
                  </a:txBody>
                  <a:tcPr marL="47297" marR="47297" marT="23649" marB="23649">
                    <a:lnL w="12700" cap="flat" cmpd="sng" algn="ctr">
                      <a:solidFill>
                        <a:srgbClr val="304463"/>
                      </a:solidFill>
                      <a:prstDash val="solid"/>
                      <a:round/>
                      <a:headEnd type="none" w="med" len="med"/>
                      <a:tailEnd type="none" w="med" len="med"/>
                    </a:lnL>
                    <a:lnR w="12700" cap="flat" cmpd="sng" algn="ctr">
                      <a:solidFill>
                        <a:srgbClr val="304463"/>
                      </a:solidFill>
                      <a:prstDash val="solid"/>
                      <a:round/>
                      <a:headEnd type="none" w="med" len="med"/>
                      <a:tailEnd type="none" w="med" len="med"/>
                    </a:lnR>
                    <a:lnT w="12700" cap="flat" cmpd="sng" algn="ctr">
                      <a:solidFill>
                        <a:srgbClr val="304463"/>
                      </a:solidFill>
                      <a:prstDash val="solid"/>
                      <a:round/>
                      <a:headEnd type="none" w="med" len="med"/>
                      <a:tailEnd type="none" w="med" len="med"/>
                    </a:lnT>
                    <a:lnB w="12700" cap="flat" cmpd="sng" algn="ctr">
                      <a:solidFill>
                        <a:srgbClr val="704663"/>
                      </a:solidFill>
                      <a:prstDash val="solid"/>
                      <a:round/>
                      <a:headEnd type="none" w="med" len="med"/>
                      <a:tailEnd type="none" w="med" len="med"/>
                    </a:lnB>
                    <a:solidFill>
                      <a:srgbClr val="FFFFFF"/>
                    </a:solidFill>
                  </a:tcPr>
                </a:tc>
                <a:tc>
                  <a:txBody>
                    <a:bodyPr/>
                    <a:lstStyle/>
                    <a:p>
                      <a:pPr fontAlgn="t"/>
                      <a:r>
                        <a:rPr lang="en-US" sz="1600">
                          <a:effectLst/>
                          <a:latin typeface="Arial" panose="020B0604020202020204" pitchFamily="34" charset="0"/>
                          <a:cs typeface="Arial" panose="020B0604020202020204" pitchFamily="34" charset="0"/>
                        </a:rPr>
                        <a:t>The text-indent property can be applied to indent the text of your paragraph.</a:t>
                      </a:r>
                    </a:p>
                  </a:txBody>
                  <a:tcPr marL="47297" marR="47297" marT="23649" marB="23649">
                    <a:lnL w="12700" cap="flat" cmpd="sng" algn="ctr">
                      <a:solidFill>
                        <a:srgbClr val="304463"/>
                      </a:solidFill>
                      <a:prstDash val="solid"/>
                      <a:round/>
                      <a:headEnd type="none" w="med" len="med"/>
                      <a:tailEnd type="none" w="med" len="med"/>
                    </a:lnL>
                    <a:lnR w="12700" cap="flat" cmpd="sng" algn="ctr">
                      <a:solidFill>
                        <a:srgbClr val="304463"/>
                      </a:solidFill>
                      <a:prstDash val="solid"/>
                      <a:round/>
                      <a:headEnd type="none" w="med" len="med"/>
                      <a:tailEnd type="none" w="med" len="med"/>
                    </a:lnR>
                    <a:lnT w="12700" cap="flat" cmpd="sng" algn="ctr">
                      <a:solidFill>
                        <a:srgbClr val="304463"/>
                      </a:solidFill>
                      <a:prstDash val="solid"/>
                      <a:round/>
                      <a:headEnd type="none" w="med" len="med"/>
                      <a:tailEnd type="none" w="med" len="med"/>
                    </a:lnT>
                    <a:lnB w="12700" cap="flat" cmpd="sng" algn="ctr">
                      <a:solidFill>
                        <a:srgbClr val="704663"/>
                      </a:solidFill>
                      <a:prstDash val="solid"/>
                      <a:round/>
                      <a:headEnd type="none" w="med" len="med"/>
                      <a:tailEnd type="none" w="med" len="med"/>
                    </a:lnB>
                    <a:solidFill>
                      <a:srgbClr val="FFFFFF"/>
                    </a:solidFill>
                  </a:tcPr>
                </a:tc>
                <a:extLst>
                  <a:ext uri="{0D108BD9-81ED-4DB2-BD59-A6C34878D82A}">
                    <a16:rowId xmlns:a16="http://schemas.microsoft.com/office/drawing/2014/main" val="2192538663"/>
                  </a:ext>
                </a:extLst>
              </a:tr>
              <a:tr h="402652">
                <a:tc>
                  <a:txBody>
                    <a:bodyPr/>
                    <a:lstStyle/>
                    <a:p>
                      <a:pPr fontAlgn="t"/>
                      <a:r>
                        <a:rPr lang="en-US" sz="1600" b="1">
                          <a:effectLst/>
                          <a:latin typeface="Arial" panose="020B0604020202020204" pitchFamily="34" charset="0"/>
                          <a:cs typeface="Arial" panose="020B0604020202020204" pitchFamily="34" charset="0"/>
                        </a:rPr>
                        <a:t>text-align</a:t>
                      </a:r>
                    </a:p>
                  </a:txBody>
                  <a:tcPr marL="47297" marR="47297" marT="23649" marB="23649">
                    <a:lnL w="12700" cap="flat" cmpd="sng" algn="ctr">
                      <a:solidFill>
                        <a:srgbClr val="704663"/>
                      </a:solidFill>
                      <a:prstDash val="solid"/>
                      <a:round/>
                      <a:headEnd type="none" w="med" len="med"/>
                      <a:tailEnd type="none" w="med" len="med"/>
                    </a:lnL>
                    <a:lnR w="12700" cap="flat" cmpd="sng" algn="ctr">
                      <a:solidFill>
                        <a:srgbClr val="704663"/>
                      </a:solidFill>
                      <a:prstDash val="solid"/>
                      <a:round/>
                      <a:headEnd type="none" w="med" len="med"/>
                      <a:tailEnd type="none" w="med" len="med"/>
                    </a:lnR>
                    <a:lnT w="12700" cap="flat" cmpd="sng" algn="ctr">
                      <a:solidFill>
                        <a:srgbClr val="704663"/>
                      </a:solidFill>
                      <a:prstDash val="solid"/>
                      <a:round/>
                      <a:headEnd type="none" w="med" len="med"/>
                      <a:tailEnd type="none" w="med" len="med"/>
                    </a:lnT>
                    <a:lnB w="12700" cap="flat" cmpd="sng" algn="ctr">
                      <a:solidFill>
                        <a:srgbClr val="304463"/>
                      </a:solidFill>
                      <a:prstDash val="solid"/>
                      <a:round/>
                      <a:headEnd type="none" w="med" len="med"/>
                      <a:tailEnd type="none" w="med" len="med"/>
                    </a:lnB>
                    <a:solidFill>
                      <a:srgbClr val="FFFFFF"/>
                    </a:solidFill>
                  </a:tcPr>
                </a:tc>
                <a:tc>
                  <a:txBody>
                    <a:bodyPr/>
                    <a:lstStyle/>
                    <a:p>
                      <a:pPr fontAlgn="t"/>
                      <a:r>
                        <a:rPr lang="en-US" sz="1600">
                          <a:effectLst/>
                          <a:latin typeface="Arial" panose="020B0604020202020204" pitchFamily="34" charset="0"/>
                          <a:cs typeface="Arial" panose="020B0604020202020204" pitchFamily="34" charset="0"/>
                        </a:rPr>
                        <a:t>The text-align property can be applied to align text in your document.</a:t>
                      </a:r>
                    </a:p>
                  </a:txBody>
                  <a:tcPr marL="47297" marR="47297" marT="23649" marB="23649">
                    <a:lnL w="12700" cap="flat" cmpd="sng" algn="ctr">
                      <a:solidFill>
                        <a:srgbClr val="704663"/>
                      </a:solidFill>
                      <a:prstDash val="solid"/>
                      <a:round/>
                      <a:headEnd type="none" w="med" len="med"/>
                      <a:tailEnd type="none" w="med" len="med"/>
                    </a:lnL>
                    <a:lnR w="12700" cap="flat" cmpd="sng" algn="ctr">
                      <a:solidFill>
                        <a:srgbClr val="704663"/>
                      </a:solidFill>
                      <a:prstDash val="solid"/>
                      <a:round/>
                      <a:headEnd type="none" w="med" len="med"/>
                      <a:tailEnd type="none" w="med" len="med"/>
                    </a:lnR>
                    <a:lnT w="12700" cap="flat" cmpd="sng" algn="ctr">
                      <a:solidFill>
                        <a:srgbClr val="704663"/>
                      </a:solidFill>
                      <a:prstDash val="solid"/>
                      <a:round/>
                      <a:headEnd type="none" w="med" len="med"/>
                      <a:tailEnd type="none" w="med" len="med"/>
                    </a:lnT>
                    <a:lnB w="12700" cap="flat" cmpd="sng" algn="ctr">
                      <a:solidFill>
                        <a:srgbClr val="304463"/>
                      </a:solidFill>
                      <a:prstDash val="solid"/>
                      <a:round/>
                      <a:headEnd type="none" w="med" len="med"/>
                      <a:tailEnd type="none" w="med" len="med"/>
                    </a:lnB>
                    <a:solidFill>
                      <a:srgbClr val="FFFFFF"/>
                    </a:solidFill>
                  </a:tcPr>
                </a:tc>
                <a:extLst>
                  <a:ext uri="{0D108BD9-81ED-4DB2-BD59-A6C34878D82A}">
                    <a16:rowId xmlns:a16="http://schemas.microsoft.com/office/drawing/2014/main" val="2853576280"/>
                  </a:ext>
                </a:extLst>
              </a:tr>
              <a:tr h="575217">
                <a:tc>
                  <a:txBody>
                    <a:bodyPr/>
                    <a:lstStyle/>
                    <a:p>
                      <a:pPr fontAlgn="t"/>
                      <a:r>
                        <a:rPr lang="en-US" sz="1600" b="1" dirty="0">
                          <a:effectLst/>
                          <a:latin typeface="Arial" panose="020B0604020202020204" pitchFamily="34" charset="0"/>
                          <a:cs typeface="Arial" panose="020B0604020202020204" pitchFamily="34" charset="0"/>
                        </a:rPr>
                        <a:t>white-space</a:t>
                      </a:r>
                    </a:p>
                  </a:txBody>
                  <a:tcPr marL="47297" marR="47297" marT="23649" marB="23649">
                    <a:lnL w="12700" cap="flat" cmpd="sng" algn="ctr">
                      <a:solidFill>
                        <a:srgbClr val="304463"/>
                      </a:solidFill>
                      <a:prstDash val="solid"/>
                      <a:round/>
                      <a:headEnd type="none" w="med" len="med"/>
                      <a:tailEnd type="none" w="med" len="med"/>
                    </a:lnL>
                    <a:lnR w="12700" cap="flat" cmpd="sng" algn="ctr">
                      <a:solidFill>
                        <a:srgbClr val="304463"/>
                      </a:solidFill>
                      <a:prstDash val="solid"/>
                      <a:round/>
                      <a:headEnd type="none" w="med" len="med"/>
                      <a:tailEnd type="none" w="med" len="med"/>
                    </a:lnR>
                    <a:lnT w="12700" cap="flat" cmpd="sng" algn="ctr">
                      <a:solidFill>
                        <a:srgbClr val="304463"/>
                      </a:solidFill>
                      <a:prstDash val="solid"/>
                      <a:round/>
                      <a:headEnd type="none" w="med" len="med"/>
                      <a:tailEnd type="none" w="med" len="med"/>
                    </a:lnT>
                    <a:lnB w="12700" cap="flat" cmpd="sng" algn="ctr">
                      <a:solidFill>
                        <a:srgbClr val="304463"/>
                      </a:solidFill>
                      <a:prstDash val="solid"/>
                      <a:round/>
                      <a:headEnd type="none" w="med" len="med"/>
                      <a:tailEnd type="none" w="med" len="med"/>
                    </a:lnB>
                    <a:solidFill>
                      <a:srgbClr val="FFFFFF"/>
                    </a:solidFill>
                  </a:tcPr>
                </a:tc>
                <a:tc>
                  <a:txBody>
                    <a:bodyPr/>
                    <a:lstStyle/>
                    <a:p>
                      <a:pPr fontAlgn="t"/>
                      <a:r>
                        <a:rPr lang="en-US" sz="1600" dirty="0">
                          <a:effectLst/>
                          <a:latin typeface="Arial" panose="020B0604020202020204" pitchFamily="34" charset="0"/>
                          <a:cs typeface="Arial" panose="020B0604020202020204" pitchFamily="34" charset="0"/>
                        </a:rPr>
                        <a:t>The white-space property can be applied to control flow, as well as to the formatting of your text.</a:t>
                      </a:r>
                    </a:p>
                  </a:txBody>
                  <a:tcPr marL="47297" marR="47297" marT="23649" marB="23649">
                    <a:lnL w="12700" cap="flat" cmpd="sng" algn="ctr">
                      <a:solidFill>
                        <a:srgbClr val="304463"/>
                      </a:solidFill>
                      <a:prstDash val="solid"/>
                      <a:round/>
                      <a:headEnd type="none" w="med" len="med"/>
                      <a:tailEnd type="none" w="med" len="med"/>
                    </a:lnL>
                    <a:lnR w="12700" cap="flat" cmpd="sng" algn="ctr">
                      <a:solidFill>
                        <a:srgbClr val="304463"/>
                      </a:solidFill>
                      <a:prstDash val="solid"/>
                      <a:round/>
                      <a:headEnd type="none" w="med" len="med"/>
                      <a:tailEnd type="none" w="med" len="med"/>
                    </a:lnR>
                    <a:lnT w="12700" cap="flat" cmpd="sng" algn="ctr">
                      <a:solidFill>
                        <a:srgbClr val="304463"/>
                      </a:solidFill>
                      <a:prstDash val="solid"/>
                      <a:round/>
                      <a:headEnd type="none" w="med" len="med"/>
                      <a:tailEnd type="none" w="med" len="med"/>
                    </a:lnT>
                    <a:lnB w="12700" cap="flat" cmpd="sng" algn="ctr">
                      <a:solidFill>
                        <a:srgbClr val="304463"/>
                      </a:solidFill>
                      <a:prstDash val="solid"/>
                      <a:round/>
                      <a:headEnd type="none" w="med" len="med"/>
                      <a:tailEnd type="none" w="med" len="med"/>
                    </a:lnB>
                    <a:solidFill>
                      <a:srgbClr val="FFFFFF"/>
                    </a:solidFill>
                  </a:tcPr>
                </a:tc>
                <a:extLst>
                  <a:ext uri="{0D108BD9-81ED-4DB2-BD59-A6C34878D82A}">
                    <a16:rowId xmlns:a16="http://schemas.microsoft.com/office/drawing/2014/main" val="352518258"/>
                  </a:ext>
                </a:extLst>
              </a:tr>
            </a:tbl>
          </a:graphicData>
        </a:graphic>
      </p:graphicFrame>
    </p:spTree>
    <p:extLst>
      <p:ext uri="{BB962C8B-B14F-4D97-AF65-F5344CB8AC3E}">
        <p14:creationId xmlns:p14="http://schemas.microsoft.com/office/powerpoint/2010/main" val="32659879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8FAF34-0980-63F3-DA5C-BAE68AE3EA52}"/>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B4A060A5-6FD7-734A-701C-022C700A9B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D8668EAC-471A-39D9-DE4F-C88616E745C6}"/>
              </a:ext>
            </a:extLst>
          </p:cNvPr>
          <p:cNvSpPr txBox="1"/>
          <p:nvPr/>
        </p:nvSpPr>
        <p:spPr>
          <a:xfrm>
            <a:off x="604911" y="581855"/>
            <a:ext cx="10982178" cy="584775"/>
          </a:xfrm>
          <a:prstGeom prst="rect">
            <a:avLst/>
          </a:prstGeom>
          <a:noFill/>
        </p:spPr>
        <p:txBody>
          <a:bodyPr wrap="square" rtlCol="0">
            <a:spAutoFit/>
          </a:bodyPr>
          <a:lstStyle/>
          <a:p>
            <a:r>
              <a:rPr lang="en-US" sz="3200" b="1" dirty="0">
                <a:solidFill>
                  <a:schemeClr val="bg1"/>
                </a:solidFill>
                <a:latin typeface="Arial" panose="020B0604020202020204" pitchFamily="34" charset="0"/>
                <a:cs typeface="Arial" panose="020B0604020202020204" pitchFamily="34" charset="0"/>
              </a:rPr>
              <a:t>Text Color</a:t>
            </a:r>
          </a:p>
        </p:txBody>
      </p:sp>
      <p:sp>
        <p:nvSpPr>
          <p:cNvPr id="3" name="TextBox 2">
            <a:extLst>
              <a:ext uri="{FF2B5EF4-FFF2-40B4-BE49-F238E27FC236}">
                <a16:creationId xmlns:a16="http://schemas.microsoft.com/office/drawing/2014/main" id="{E3B1BED1-3ABD-EB53-78D4-2D6BE5B695B5}"/>
              </a:ext>
            </a:extLst>
          </p:cNvPr>
          <p:cNvSpPr txBox="1"/>
          <p:nvPr/>
        </p:nvSpPr>
        <p:spPr>
          <a:xfrm>
            <a:off x="604911" y="1265996"/>
            <a:ext cx="11169747" cy="5193409"/>
          </a:xfrm>
          <a:prstGeom prst="rect">
            <a:avLst/>
          </a:prstGeom>
          <a:noFill/>
        </p:spPr>
        <p:txBody>
          <a:bodyPr wrap="square" rtlCol="0">
            <a:spAutoFit/>
          </a:bodyPr>
          <a:lstStyle/>
          <a:p>
            <a:pPr algn="l">
              <a:lnSpc>
                <a:spcPct val="150000"/>
              </a:lnSpc>
            </a:pPr>
            <a:r>
              <a:rPr lang="en-US" sz="2800" b="0" i="0" dirty="0">
                <a:solidFill>
                  <a:schemeClr val="bg1"/>
                </a:solidFill>
                <a:effectLst/>
                <a:latin typeface="Arial" panose="020B0604020202020204" pitchFamily="34" charset="0"/>
                <a:cs typeface="Arial" panose="020B0604020202020204" pitchFamily="34" charset="0"/>
              </a:rPr>
              <a:t>The color property of CSS is implemented for assigning colors to your texts. Three different approaches can specify these colors:</a:t>
            </a:r>
          </a:p>
          <a:p>
            <a:pPr marL="914400" lvl="1" indent="-457200">
              <a:lnSpc>
                <a:spcPct val="150000"/>
              </a:lnSpc>
              <a:buFont typeface="Courier New" panose="02070309020205020404" pitchFamily="49" charset="0"/>
              <a:buChar char="o"/>
            </a:pPr>
            <a:r>
              <a:rPr lang="en-US" sz="2800" b="0" i="0" dirty="0">
                <a:solidFill>
                  <a:schemeClr val="bg1"/>
                </a:solidFill>
                <a:effectLst/>
                <a:latin typeface="Arial" panose="020B0604020202020204" pitchFamily="34" charset="0"/>
                <a:cs typeface="Arial" panose="020B0604020202020204" pitchFamily="34" charset="0"/>
              </a:rPr>
              <a:t>By using the </a:t>
            </a:r>
            <a:r>
              <a:rPr lang="en-US" sz="2800" b="0" i="0" dirty="0">
                <a:solidFill>
                  <a:schemeClr val="accent2"/>
                </a:solidFill>
                <a:effectLst/>
                <a:latin typeface="Arial" panose="020B0604020202020204" pitchFamily="34" charset="0"/>
                <a:cs typeface="Arial" panose="020B0604020202020204" pitchFamily="34" charset="0"/>
              </a:rPr>
              <a:t>color name</a:t>
            </a:r>
            <a:r>
              <a:rPr lang="en-US" sz="2800" b="0" i="0" dirty="0">
                <a:solidFill>
                  <a:schemeClr val="bg1"/>
                </a:solidFill>
                <a:effectLst/>
                <a:latin typeface="Arial" panose="020B0604020202020204" pitchFamily="34" charset="0"/>
                <a:cs typeface="Arial" panose="020B0604020202020204" pitchFamily="34" charset="0"/>
              </a:rPr>
              <a:t>, such as </a:t>
            </a:r>
            <a:r>
              <a:rPr lang="en-US" sz="2800" i="0" dirty="0">
                <a:solidFill>
                  <a:schemeClr val="accent4"/>
                </a:solidFill>
                <a:effectLst/>
                <a:latin typeface="Arial" panose="020B0604020202020204" pitchFamily="34" charset="0"/>
                <a:cs typeface="Arial" panose="020B0604020202020204" pitchFamily="34" charset="0"/>
              </a:rPr>
              <a:t>red</a:t>
            </a:r>
            <a:r>
              <a:rPr lang="en-US" sz="2800" b="0" i="0" dirty="0">
                <a:solidFill>
                  <a:schemeClr val="bg1"/>
                </a:solidFill>
                <a:effectLst/>
                <a:latin typeface="Arial" panose="020B0604020202020204" pitchFamily="34" charset="0"/>
                <a:cs typeface="Arial" panose="020B0604020202020204" pitchFamily="34" charset="0"/>
              </a:rPr>
              <a:t>, </a:t>
            </a:r>
            <a:r>
              <a:rPr lang="en-US" sz="2800" b="0" i="0" dirty="0">
                <a:solidFill>
                  <a:schemeClr val="accent4"/>
                </a:solidFill>
                <a:effectLst/>
                <a:latin typeface="Arial" panose="020B0604020202020204" pitchFamily="34" charset="0"/>
                <a:cs typeface="Arial" panose="020B0604020202020204" pitchFamily="34" charset="0"/>
              </a:rPr>
              <a:t>aqua</a:t>
            </a:r>
            <a:r>
              <a:rPr lang="en-US" sz="2800" b="0" i="0" dirty="0">
                <a:solidFill>
                  <a:schemeClr val="bg1"/>
                </a:solidFill>
                <a:effectLst/>
                <a:latin typeface="Arial" panose="020B0604020202020204" pitchFamily="34" charset="0"/>
                <a:cs typeface="Arial" panose="020B0604020202020204" pitchFamily="34" charset="0"/>
              </a:rPr>
              <a:t>, </a:t>
            </a:r>
            <a:r>
              <a:rPr lang="en-US" sz="2800" b="0" i="0" dirty="0">
                <a:solidFill>
                  <a:schemeClr val="accent4"/>
                </a:solidFill>
                <a:effectLst/>
                <a:latin typeface="Arial" panose="020B0604020202020204" pitchFamily="34" charset="0"/>
                <a:cs typeface="Arial" panose="020B0604020202020204" pitchFamily="34" charset="0"/>
              </a:rPr>
              <a:t>blue</a:t>
            </a:r>
          </a:p>
          <a:p>
            <a:pPr marL="914400" lvl="1" indent="-457200">
              <a:lnSpc>
                <a:spcPct val="150000"/>
              </a:lnSpc>
              <a:buFont typeface="Courier New" panose="02070309020205020404" pitchFamily="49" charset="0"/>
              <a:buChar char="o"/>
            </a:pPr>
            <a:r>
              <a:rPr lang="en-US" sz="2800" b="0" i="0" dirty="0">
                <a:solidFill>
                  <a:schemeClr val="bg1"/>
                </a:solidFill>
                <a:effectLst/>
                <a:latin typeface="Arial" panose="020B0604020202020204" pitchFamily="34" charset="0"/>
                <a:cs typeface="Arial" panose="020B0604020202020204" pitchFamily="34" charset="0"/>
              </a:rPr>
              <a:t>By using the </a:t>
            </a:r>
            <a:r>
              <a:rPr lang="en-US" sz="2800" b="0" i="0" dirty="0">
                <a:solidFill>
                  <a:schemeClr val="accent2"/>
                </a:solidFill>
                <a:effectLst/>
                <a:latin typeface="Arial" panose="020B0604020202020204" pitchFamily="34" charset="0"/>
                <a:cs typeface="Arial" panose="020B0604020202020204" pitchFamily="34" charset="0"/>
              </a:rPr>
              <a:t>HEX value</a:t>
            </a:r>
            <a:r>
              <a:rPr lang="en-US" sz="2800" b="0" i="0" dirty="0">
                <a:solidFill>
                  <a:schemeClr val="bg1"/>
                </a:solidFill>
                <a:effectLst/>
                <a:latin typeface="Arial" panose="020B0604020202020204" pitchFamily="34" charset="0"/>
                <a:cs typeface="Arial" panose="020B0604020202020204" pitchFamily="34" charset="0"/>
              </a:rPr>
              <a:t>, such as #ff0000, #ffff00</a:t>
            </a:r>
          </a:p>
          <a:p>
            <a:pPr marL="914400" lvl="1" indent="-457200">
              <a:lnSpc>
                <a:spcPct val="150000"/>
              </a:lnSpc>
              <a:buFont typeface="Courier New" panose="02070309020205020404" pitchFamily="49" charset="0"/>
              <a:buChar char="o"/>
            </a:pPr>
            <a:r>
              <a:rPr lang="en-US" sz="2800" b="0" i="0" dirty="0">
                <a:solidFill>
                  <a:schemeClr val="bg1"/>
                </a:solidFill>
                <a:effectLst/>
                <a:latin typeface="Arial" panose="020B0604020202020204" pitchFamily="34" charset="0"/>
                <a:cs typeface="Arial" panose="020B0604020202020204" pitchFamily="34" charset="0"/>
              </a:rPr>
              <a:t>By using the </a:t>
            </a:r>
            <a:r>
              <a:rPr lang="en-US" sz="2800" b="0" i="0" dirty="0">
                <a:solidFill>
                  <a:schemeClr val="accent2"/>
                </a:solidFill>
                <a:effectLst/>
                <a:latin typeface="Arial" panose="020B0604020202020204" pitchFamily="34" charset="0"/>
                <a:cs typeface="Arial" panose="020B0604020202020204" pitchFamily="34" charset="0"/>
              </a:rPr>
              <a:t>RGB value</a:t>
            </a:r>
            <a:r>
              <a:rPr lang="en-US" sz="2800" b="0" i="0" dirty="0">
                <a:solidFill>
                  <a:schemeClr val="bg1"/>
                </a:solidFill>
                <a:effectLst/>
                <a:latin typeface="Arial" panose="020B0604020202020204" pitchFamily="34" charset="0"/>
                <a:cs typeface="Arial" panose="020B0604020202020204" pitchFamily="34" charset="0"/>
              </a:rPr>
              <a:t>, such as </a:t>
            </a:r>
            <a:r>
              <a:rPr lang="en-US" sz="2800" b="0" i="0" dirty="0">
                <a:solidFill>
                  <a:schemeClr val="accent4"/>
                </a:solidFill>
                <a:effectLst/>
                <a:latin typeface="Arial" panose="020B0604020202020204" pitchFamily="34" charset="0"/>
                <a:cs typeface="Arial" panose="020B0604020202020204" pitchFamily="34" charset="0"/>
              </a:rPr>
              <a:t>rgb(255,0,0)</a:t>
            </a:r>
            <a:r>
              <a:rPr lang="en-US" sz="2800" b="0" i="0" dirty="0">
                <a:solidFill>
                  <a:schemeClr val="bg1"/>
                </a:solidFill>
                <a:effectLst/>
                <a:latin typeface="Arial" panose="020B0604020202020204" pitchFamily="34" charset="0"/>
                <a:cs typeface="Arial" panose="020B0604020202020204" pitchFamily="34" charset="0"/>
              </a:rPr>
              <a:t>, </a:t>
            </a:r>
            <a:r>
              <a:rPr lang="en-US" sz="2800" b="0" i="0" dirty="0">
                <a:solidFill>
                  <a:schemeClr val="accent4"/>
                </a:solidFill>
                <a:effectLst/>
                <a:latin typeface="Arial" panose="020B0604020202020204" pitchFamily="34" charset="0"/>
                <a:cs typeface="Arial" panose="020B0604020202020204" pitchFamily="34" charset="0"/>
              </a:rPr>
              <a:t>rgb(255,255,0)</a:t>
            </a:r>
          </a:p>
          <a:p>
            <a:pPr lvl="1">
              <a:lnSpc>
                <a:spcPct val="150000"/>
              </a:lnSpc>
            </a:pPr>
            <a:endParaRPr lang="en-US" sz="2800" b="0" i="0" dirty="0">
              <a:solidFill>
                <a:schemeClr val="accent4"/>
              </a:solidFill>
              <a:effectLst/>
              <a:latin typeface="Arial" panose="020B0604020202020204" pitchFamily="34" charset="0"/>
              <a:cs typeface="Arial" panose="020B0604020202020204" pitchFamily="34" charset="0"/>
            </a:endParaRPr>
          </a:p>
          <a:p>
            <a:pPr lvl="1">
              <a:lnSpc>
                <a:spcPct val="150000"/>
              </a:lnSpc>
            </a:pPr>
            <a:r>
              <a:rPr lang="en-US" sz="2800" dirty="0">
                <a:solidFill>
                  <a:schemeClr val="bg1"/>
                </a:solidFill>
                <a:latin typeface="Arial" panose="020B0604020202020204" pitchFamily="34" charset="0"/>
                <a:cs typeface="Arial" panose="020B0604020202020204" pitchFamily="34" charset="0"/>
              </a:rPr>
              <a:t>Example : </a:t>
            </a:r>
            <a:r>
              <a:rPr lang="en-US" sz="2800" dirty="0">
                <a:solidFill>
                  <a:schemeClr val="accent4"/>
                </a:solidFill>
                <a:latin typeface="Arial" panose="020B0604020202020204" pitchFamily="34" charset="0"/>
                <a:cs typeface="Arial" panose="020B0604020202020204" pitchFamily="34" charset="0"/>
              </a:rPr>
              <a:t>	</a:t>
            </a:r>
          </a:p>
          <a:p>
            <a:pPr lvl="1">
              <a:lnSpc>
                <a:spcPct val="150000"/>
              </a:lnSpc>
            </a:pPr>
            <a:r>
              <a:rPr lang="en-US" sz="2800" b="0" i="0" dirty="0">
                <a:solidFill>
                  <a:schemeClr val="accent4"/>
                </a:solidFill>
                <a:effectLst/>
                <a:latin typeface="Arial" panose="020B0604020202020204" pitchFamily="34" charset="0"/>
                <a:cs typeface="Arial" panose="020B0604020202020204" pitchFamily="34" charset="0"/>
              </a:rPr>
              <a:t>	</a:t>
            </a:r>
            <a:r>
              <a:rPr lang="es-ES" sz="2800" b="0" i="0" dirty="0">
                <a:solidFill>
                  <a:srgbClr val="CC99CD"/>
                </a:solidFill>
                <a:effectLst/>
                <a:latin typeface="SFMono-Regular"/>
              </a:rPr>
              <a:t>p</a:t>
            </a:r>
            <a:r>
              <a:rPr lang="es-ES" sz="2800" b="0" i="0" dirty="0">
                <a:solidFill>
                  <a:srgbClr val="CCCCCC"/>
                </a:solidFill>
                <a:effectLst/>
                <a:latin typeface="SFMono-Regular"/>
              </a:rPr>
              <a:t> { </a:t>
            </a:r>
            <a:r>
              <a:rPr lang="es-ES" sz="2800" b="0" i="0" dirty="0">
                <a:solidFill>
                  <a:srgbClr val="F8C555"/>
                </a:solidFill>
                <a:effectLst/>
                <a:latin typeface="SFMono-Regular"/>
              </a:rPr>
              <a:t>color</a:t>
            </a:r>
            <a:r>
              <a:rPr lang="es-ES" sz="2800" b="0" i="0" dirty="0">
                <a:solidFill>
                  <a:srgbClr val="CCCCCC"/>
                </a:solidFill>
                <a:effectLst/>
                <a:latin typeface="SFMono-Regular"/>
              </a:rPr>
              <a:t>: red; } </a:t>
            </a:r>
            <a:r>
              <a:rPr lang="es-ES" sz="2800" b="0" i="0" dirty="0">
                <a:solidFill>
                  <a:srgbClr val="CC99CD"/>
                </a:solidFill>
                <a:effectLst/>
                <a:latin typeface="SFMono-Regular"/>
              </a:rPr>
              <a:t>body</a:t>
            </a:r>
            <a:r>
              <a:rPr lang="es-ES" sz="2800" b="0" i="0" dirty="0">
                <a:solidFill>
                  <a:srgbClr val="CCCCCC"/>
                </a:solidFill>
                <a:effectLst/>
                <a:latin typeface="SFMono-Regular"/>
              </a:rPr>
              <a:t> { </a:t>
            </a:r>
            <a:r>
              <a:rPr lang="es-ES" sz="2800" b="0" i="0" dirty="0">
                <a:solidFill>
                  <a:srgbClr val="F8C555"/>
                </a:solidFill>
                <a:effectLst/>
                <a:latin typeface="SFMono-Regular"/>
              </a:rPr>
              <a:t>color</a:t>
            </a:r>
            <a:r>
              <a:rPr lang="es-ES" sz="2800" b="0" i="0" dirty="0">
                <a:solidFill>
                  <a:srgbClr val="CCCCCC"/>
                </a:solidFill>
                <a:effectLst/>
                <a:latin typeface="SFMono-Regular"/>
              </a:rPr>
              <a:t>: aqua; }</a:t>
            </a:r>
            <a:endParaRPr lang="en-US" sz="2800" b="0" i="0" dirty="0">
              <a:solidFill>
                <a:schemeClr val="accent4"/>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955410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7500FF-DCE2-EC5C-4361-0FB59E39F232}"/>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C5BA6526-E1BC-DB39-3553-9BC007AB41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65B05A0C-6442-2417-D27F-C0DF728C6350}"/>
              </a:ext>
            </a:extLst>
          </p:cNvPr>
          <p:cNvSpPr txBox="1"/>
          <p:nvPr/>
        </p:nvSpPr>
        <p:spPr>
          <a:xfrm>
            <a:off x="604911" y="590843"/>
            <a:ext cx="10982178" cy="584775"/>
          </a:xfrm>
          <a:prstGeom prst="rect">
            <a:avLst/>
          </a:prstGeom>
          <a:noFill/>
        </p:spPr>
        <p:txBody>
          <a:bodyPr wrap="square" rtlCol="0">
            <a:spAutoFit/>
          </a:bodyPr>
          <a:lstStyle/>
          <a:p>
            <a:r>
              <a:rPr lang="en-US" sz="3200" b="1" dirty="0">
                <a:solidFill>
                  <a:schemeClr val="bg1"/>
                </a:solidFill>
                <a:latin typeface="Arial" panose="020B0604020202020204" pitchFamily="34" charset="0"/>
                <a:cs typeface="Arial" panose="020B0604020202020204" pitchFamily="34" charset="0"/>
              </a:rPr>
              <a:t>What is CSS ?</a:t>
            </a:r>
          </a:p>
        </p:txBody>
      </p:sp>
      <p:sp>
        <p:nvSpPr>
          <p:cNvPr id="3" name="TextBox 2">
            <a:extLst>
              <a:ext uri="{FF2B5EF4-FFF2-40B4-BE49-F238E27FC236}">
                <a16:creationId xmlns:a16="http://schemas.microsoft.com/office/drawing/2014/main" id="{F8965E87-F131-92E7-9341-AF884D415578}"/>
              </a:ext>
            </a:extLst>
          </p:cNvPr>
          <p:cNvSpPr txBox="1"/>
          <p:nvPr/>
        </p:nvSpPr>
        <p:spPr>
          <a:xfrm>
            <a:off x="682283" y="1716257"/>
            <a:ext cx="10827434" cy="4401205"/>
          </a:xfrm>
          <a:prstGeom prst="rect">
            <a:avLst/>
          </a:prstGeom>
          <a:noFill/>
        </p:spPr>
        <p:txBody>
          <a:bodyPr wrap="square" rtlCol="0">
            <a:spAutoFit/>
          </a:bodyPr>
          <a:lstStyle/>
          <a:p>
            <a:pPr marL="457200" indent="-457200" algn="l">
              <a:lnSpc>
                <a:spcPct val="150000"/>
              </a:lnSpc>
              <a:buFont typeface="Courier New" panose="02070309020205020404" pitchFamily="49" charset="0"/>
              <a:buChar char="o"/>
            </a:pPr>
            <a:r>
              <a:rPr lang="en-US" sz="2800" b="0" i="0" dirty="0">
                <a:solidFill>
                  <a:schemeClr val="bg1"/>
                </a:solidFill>
                <a:effectLst/>
                <a:latin typeface="Arial" panose="020B0604020202020204" pitchFamily="34" charset="0"/>
                <a:cs typeface="Arial" panose="020B0604020202020204" pitchFamily="34" charset="0"/>
              </a:rPr>
              <a:t>CSS stands for </a:t>
            </a:r>
            <a:r>
              <a:rPr lang="en-US" sz="2800" b="1" i="0" dirty="0">
                <a:solidFill>
                  <a:schemeClr val="bg1"/>
                </a:solidFill>
                <a:effectLst/>
                <a:latin typeface="Arial" panose="020B0604020202020204" pitchFamily="34" charset="0"/>
                <a:cs typeface="Arial" panose="020B0604020202020204" pitchFamily="34" charset="0"/>
              </a:rPr>
              <a:t>C</a:t>
            </a:r>
            <a:r>
              <a:rPr lang="en-US" sz="2800" b="0" i="0" dirty="0">
                <a:solidFill>
                  <a:schemeClr val="bg1"/>
                </a:solidFill>
                <a:effectLst/>
                <a:latin typeface="Arial" panose="020B0604020202020204" pitchFamily="34" charset="0"/>
                <a:cs typeface="Arial" panose="020B0604020202020204" pitchFamily="34" charset="0"/>
              </a:rPr>
              <a:t>ascading </a:t>
            </a:r>
            <a:r>
              <a:rPr lang="en-US" sz="2800" b="1" i="0" dirty="0">
                <a:solidFill>
                  <a:schemeClr val="bg1"/>
                </a:solidFill>
                <a:effectLst/>
                <a:latin typeface="Arial" panose="020B0604020202020204" pitchFamily="34" charset="0"/>
                <a:cs typeface="Arial" panose="020B0604020202020204" pitchFamily="34" charset="0"/>
              </a:rPr>
              <a:t>S</a:t>
            </a:r>
            <a:r>
              <a:rPr lang="en-US" sz="2800" b="0" i="0" dirty="0">
                <a:solidFill>
                  <a:schemeClr val="bg1"/>
                </a:solidFill>
                <a:effectLst/>
                <a:latin typeface="Arial" panose="020B0604020202020204" pitchFamily="34" charset="0"/>
                <a:cs typeface="Arial" panose="020B0604020202020204" pitchFamily="34" charset="0"/>
              </a:rPr>
              <a:t>tyle </a:t>
            </a:r>
            <a:r>
              <a:rPr lang="en-US" sz="2800" b="1" i="0" dirty="0">
                <a:solidFill>
                  <a:schemeClr val="bg1"/>
                </a:solidFill>
                <a:effectLst/>
                <a:latin typeface="Arial" panose="020B0604020202020204" pitchFamily="34" charset="0"/>
                <a:cs typeface="Arial" panose="020B0604020202020204" pitchFamily="34" charset="0"/>
              </a:rPr>
              <a:t>S</a:t>
            </a:r>
            <a:r>
              <a:rPr lang="en-US" sz="2800" b="0" i="0" dirty="0">
                <a:solidFill>
                  <a:schemeClr val="bg1"/>
                </a:solidFill>
                <a:effectLst/>
                <a:latin typeface="Arial" panose="020B0604020202020204" pitchFamily="34" charset="0"/>
                <a:cs typeface="Arial" panose="020B0604020202020204" pitchFamily="34" charset="0"/>
              </a:rPr>
              <a:t>heets</a:t>
            </a:r>
          </a:p>
          <a:p>
            <a:pPr marL="457200" indent="-457200" algn="l">
              <a:lnSpc>
                <a:spcPct val="150000"/>
              </a:lnSpc>
              <a:buFont typeface="Courier New" panose="02070309020205020404" pitchFamily="49" charset="0"/>
              <a:buChar char="o"/>
            </a:pPr>
            <a:r>
              <a:rPr lang="en-US" sz="2800" b="0" i="0" dirty="0">
                <a:solidFill>
                  <a:schemeClr val="bg1"/>
                </a:solidFill>
                <a:effectLst/>
                <a:latin typeface="Arial" panose="020B0604020202020204" pitchFamily="34" charset="0"/>
                <a:cs typeface="Arial" panose="020B0604020202020204" pitchFamily="34" charset="0"/>
              </a:rPr>
              <a:t>CSS describes how HTML elements are to be displayed on screen, paper, or in other media</a:t>
            </a:r>
          </a:p>
          <a:p>
            <a:pPr marL="457200" indent="-457200" algn="l">
              <a:lnSpc>
                <a:spcPct val="150000"/>
              </a:lnSpc>
              <a:buFont typeface="Courier New" panose="02070309020205020404" pitchFamily="49" charset="0"/>
              <a:buChar char="o"/>
            </a:pPr>
            <a:r>
              <a:rPr lang="en-US" sz="2800" b="0" i="0" dirty="0">
                <a:solidFill>
                  <a:schemeClr val="bg1"/>
                </a:solidFill>
                <a:effectLst/>
                <a:latin typeface="Arial" panose="020B0604020202020204" pitchFamily="34" charset="0"/>
                <a:cs typeface="Arial" panose="020B0604020202020204" pitchFamily="34" charset="0"/>
              </a:rPr>
              <a:t>CSS saves a lot of work. It can control the layout of multiple web pages all at once</a:t>
            </a:r>
          </a:p>
          <a:p>
            <a:pPr marL="457200" indent="-457200" algn="l">
              <a:lnSpc>
                <a:spcPct val="150000"/>
              </a:lnSpc>
              <a:buFont typeface="Courier New" panose="02070309020205020404" pitchFamily="49" charset="0"/>
              <a:buChar char="o"/>
            </a:pPr>
            <a:r>
              <a:rPr lang="en-US" sz="2800" b="0" i="0" dirty="0">
                <a:solidFill>
                  <a:schemeClr val="bg1"/>
                </a:solidFill>
                <a:effectLst/>
                <a:latin typeface="Arial" panose="020B0604020202020204" pitchFamily="34" charset="0"/>
                <a:cs typeface="Arial" panose="020B0604020202020204" pitchFamily="34" charset="0"/>
              </a:rPr>
              <a:t>External stylesheets are stored in CSS files</a:t>
            </a:r>
          </a:p>
          <a:p>
            <a:endParaRPr lang="en-US" sz="28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907572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72749A-9A6C-8657-E8D3-AFA86A4E0155}"/>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C7D621B6-8507-6CA8-4DDA-CF50AF0307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9FB2E12D-728B-0CA1-2D80-9217FCF0B04C}"/>
              </a:ext>
            </a:extLst>
          </p:cNvPr>
          <p:cNvSpPr txBox="1"/>
          <p:nvPr/>
        </p:nvSpPr>
        <p:spPr>
          <a:xfrm>
            <a:off x="604911" y="581855"/>
            <a:ext cx="10982178" cy="584775"/>
          </a:xfrm>
          <a:prstGeom prst="rect">
            <a:avLst/>
          </a:prstGeom>
          <a:noFill/>
        </p:spPr>
        <p:txBody>
          <a:bodyPr wrap="square" rtlCol="0">
            <a:spAutoFit/>
          </a:bodyPr>
          <a:lstStyle/>
          <a:p>
            <a:r>
              <a:rPr lang="en-US" sz="3200" b="1" dirty="0">
                <a:solidFill>
                  <a:schemeClr val="bg1"/>
                </a:solidFill>
                <a:latin typeface="Arial" panose="020B0604020202020204" pitchFamily="34" charset="0"/>
                <a:cs typeface="Arial" panose="020B0604020202020204" pitchFamily="34" charset="0"/>
              </a:rPr>
              <a:t>Text Alignment</a:t>
            </a:r>
          </a:p>
        </p:txBody>
      </p:sp>
      <p:sp>
        <p:nvSpPr>
          <p:cNvPr id="3" name="TextBox 2">
            <a:extLst>
              <a:ext uri="{FF2B5EF4-FFF2-40B4-BE49-F238E27FC236}">
                <a16:creationId xmlns:a16="http://schemas.microsoft.com/office/drawing/2014/main" id="{40E31B76-9C21-5279-981F-9C8A4E058BDD}"/>
              </a:ext>
            </a:extLst>
          </p:cNvPr>
          <p:cNvSpPr txBox="1"/>
          <p:nvPr/>
        </p:nvSpPr>
        <p:spPr>
          <a:xfrm>
            <a:off x="604911" y="1265996"/>
            <a:ext cx="11169747" cy="3890489"/>
          </a:xfrm>
          <a:prstGeom prst="rect">
            <a:avLst/>
          </a:prstGeom>
          <a:noFill/>
        </p:spPr>
        <p:txBody>
          <a:bodyPr wrap="square" rtlCol="0">
            <a:spAutoFit/>
          </a:bodyPr>
          <a:lstStyle/>
          <a:p>
            <a:pPr algn="l">
              <a:lnSpc>
                <a:spcPct val="150000"/>
              </a:lnSpc>
            </a:pPr>
            <a:r>
              <a:rPr lang="en-US" sz="2800" b="0" i="0" dirty="0">
                <a:solidFill>
                  <a:schemeClr val="bg1"/>
                </a:solidFill>
                <a:effectLst/>
                <a:latin typeface="Arial" panose="020B0604020202020204" pitchFamily="34" charset="0"/>
                <a:cs typeface="Arial" panose="020B0604020202020204" pitchFamily="34" charset="0"/>
              </a:rPr>
              <a:t>This property is implemented to specify a horizontal alignment in your text. Text alignment can be of these four values.</a:t>
            </a:r>
          </a:p>
          <a:p>
            <a:pPr lvl="2">
              <a:lnSpc>
                <a:spcPct val="150000"/>
              </a:lnSpc>
              <a:buFont typeface="+mj-lt"/>
              <a:buAutoNum type="arabicPeriod"/>
            </a:pPr>
            <a:r>
              <a:rPr lang="en-US" sz="2800" b="0" i="0" dirty="0">
                <a:solidFill>
                  <a:schemeClr val="bg1"/>
                </a:solidFill>
                <a:effectLst/>
                <a:latin typeface="Arial" panose="020B0604020202020204" pitchFamily="34" charset="0"/>
                <a:cs typeface="Arial" panose="020B0604020202020204" pitchFamily="34" charset="0"/>
              </a:rPr>
              <a:t> </a:t>
            </a:r>
            <a:r>
              <a:rPr lang="en-US" sz="2800" b="1" i="0" dirty="0">
                <a:solidFill>
                  <a:schemeClr val="accent4"/>
                </a:solidFill>
                <a:effectLst/>
                <a:latin typeface="Arial" panose="020B0604020202020204" pitchFamily="34" charset="0"/>
                <a:cs typeface="Arial" panose="020B0604020202020204" pitchFamily="34" charset="0"/>
              </a:rPr>
              <a:t>left</a:t>
            </a:r>
          </a:p>
          <a:p>
            <a:pPr lvl="2">
              <a:lnSpc>
                <a:spcPct val="150000"/>
              </a:lnSpc>
              <a:buFont typeface="+mj-lt"/>
              <a:buAutoNum type="arabicPeriod"/>
            </a:pPr>
            <a:r>
              <a:rPr lang="en-US" sz="2800" b="0" i="0" dirty="0">
                <a:solidFill>
                  <a:schemeClr val="bg1"/>
                </a:solidFill>
                <a:effectLst/>
                <a:latin typeface="Arial" panose="020B0604020202020204" pitchFamily="34" charset="0"/>
                <a:cs typeface="Arial" panose="020B0604020202020204" pitchFamily="34" charset="0"/>
              </a:rPr>
              <a:t> </a:t>
            </a:r>
            <a:r>
              <a:rPr lang="en-US" sz="2800" b="1" i="0" dirty="0">
                <a:solidFill>
                  <a:schemeClr val="accent4"/>
                </a:solidFill>
                <a:effectLst/>
                <a:latin typeface="Arial" panose="020B0604020202020204" pitchFamily="34" charset="0"/>
                <a:cs typeface="Arial" panose="020B0604020202020204" pitchFamily="34" charset="0"/>
              </a:rPr>
              <a:t>right</a:t>
            </a:r>
          </a:p>
          <a:p>
            <a:pPr lvl="2">
              <a:lnSpc>
                <a:spcPct val="150000"/>
              </a:lnSpc>
              <a:buFont typeface="+mj-lt"/>
              <a:buAutoNum type="arabicPeriod"/>
            </a:pPr>
            <a:r>
              <a:rPr lang="en-US" sz="2800" b="0" i="0" dirty="0">
                <a:solidFill>
                  <a:schemeClr val="bg1"/>
                </a:solidFill>
                <a:effectLst/>
                <a:latin typeface="Arial" panose="020B0604020202020204" pitchFamily="34" charset="0"/>
                <a:cs typeface="Arial" panose="020B0604020202020204" pitchFamily="34" charset="0"/>
              </a:rPr>
              <a:t> </a:t>
            </a:r>
            <a:r>
              <a:rPr lang="en-US" sz="2800" b="1" i="0" dirty="0">
                <a:solidFill>
                  <a:schemeClr val="accent4"/>
                </a:solidFill>
                <a:effectLst/>
                <a:latin typeface="Arial" panose="020B0604020202020204" pitchFamily="34" charset="0"/>
                <a:cs typeface="Arial" panose="020B0604020202020204" pitchFamily="34" charset="0"/>
              </a:rPr>
              <a:t>center</a:t>
            </a:r>
            <a:r>
              <a:rPr lang="en-US" sz="2800" b="0" i="0" dirty="0">
                <a:solidFill>
                  <a:schemeClr val="bg1"/>
                </a:solidFill>
                <a:effectLst/>
                <a:latin typeface="Arial" panose="020B0604020202020204" pitchFamily="34" charset="0"/>
                <a:cs typeface="Arial" panose="020B0604020202020204" pitchFamily="34" charset="0"/>
              </a:rPr>
              <a:t> or</a:t>
            </a:r>
          </a:p>
          <a:p>
            <a:pPr lvl="2">
              <a:lnSpc>
                <a:spcPct val="150000"/>
              </a:lnSpc>
              <a:buFont typeface="+mj-lt"/>
              <a:buAutoNum type="arabicPeriod"/>
            </a:pPr>
            <a:r>
              <a:rPr lang="en-US" sz="2800" b="0" i="0" dirty="0">
                <a:solidFill>
                  <a:schemeClr val="bg1"/>
                </a:solidFill>
                <a:effectLst/>
                <a:latin typeface="Arial" panose="020B0604020202020204" pitchFamily="34" charset="0"/>
                <a:cs typeface="Arial" panose="020B0604020202020204" pitchFamily="34" charset="0"/>
              </a:rPr>
              <a:t> </a:t>
            </a:r>
            <a:r>
              <a:rPr lang="en-US" sz="2800" b="1" i="0" dirty="0">
                <a:solidFill>
                  <a:schemeClr val="accent4"/>
                </a:solidFill>
                <a:effectLst/>
                <a:latin typeface="Arial" panose="020B0604020202020204" pitchFamily="34" charset="0"/>
                <a:cs typeface="Arial" panose="020B0604020202020204" pitchFamily="34" charset="0"/>
              </a:rPr>
              <a:t>justify</a:t>
            </a:r>
          </a:p>
        </p:txBody>
      </p:sp>
      <p:sp>
        <p:nvSpPr>
          <p:cNvPr id="4" name="TextBox 3">
            <a:extLst>
              <a:ext uri="{FF2B5EF4-FFF2-40B4-BE49-F238E27FC236}">
                <a16:creationId xmlns:a16="http://schemas.microsoft.com/office/drawing/2014/main" id="{4F20B0AE-A4A9-F291-7501-627471D529CB}"/>
              </a:ext>
            </a:extLst>
          </p:cNvPr>
          <p:cNvSpPr txBox="1"/>
          <p:nvPr/>
        </p:nvSpPr>
        <p:spPr>
          <a:xfrm>
            <a:off x="4975273" y="2432626"/>
            <a:ext cx="7008056" cy="2954655"/>
          </a:xfrm>
          <a:prstGeom prst="rect">
            <a:avLst/>
          </a:prstGeom>
          <a:noFill/>
        </p:spPr>
        <p:txBody>
          <a:bodyPr wrap="square" rtlCol="0">
            <a:spAutoFit/>
          </a:bodyPr>
          <a:lstStyle/>
          <a:p>
            <a:pPr lvl="1">
              <a:lnSpc>
                <a:spcPct val="150000"/>
              </a:lnSpc>
            </a:pPr>
            <a:r>
              <a:rPr lang="en-US" sz="2800" b="1" dirty="0">
                <a:solidFill>
                  <a:schemeClr val="bg1"/>
                </a:solidFill>
                <a:latin typeface="Arial" panose="020B0604020202020204" pitchFamily="34" charset="0"/>
                <a:cs typeface="Arial" panose="020B0604020202020204" pitchFamily="34" charset="0"/>
              </a:rPr>
              <a:t>Example : </a:t>
            </a:r>
          </a:p>
          <a:p>
            <a:pPr lvl="1">
              <a:lnSpc>
                <a:spcPct val="150000"/>
              </a:lnSpc>
            </a:pPr>
            <a:r>
              <a:rPr lang="en-US" sz="2800" b="0" i="0" dirty="0">
                <a:solidFill>
                  <a:srgbClr val="CC99CD"/>
                </a:solidFill>
                <a:effectLst/>
                <a:latin typeface="Arial" panose="020B0604020202020204" pitchFamily="34" charset="0"/>
                <a:cs typeface="Arial" panose="020B0604020202020204" pitchFamily="34" charset="0"/>
              </a:rPr>
              <a:t> 	p</a:t>
            </a:r>
            <a:r>
              <a:rPr lang="en-US" sz="2800" b="0" i="0" dirty="0">
                <a:solidFill>
                  <a:srgbClr val="CCCCCC"/>
                </a:solidFill>
                <a:effectLst/>
                <a:latin typeface="Arial" panose="020B0604020202020204" pitchFamily="34" charset="0"/>
                <a:cs typeface="Arial" panose="020B0604020202020204" pitchFamily="34" charset="0"/>
              </a:rPr>
              <a:t> { </a:t>
            </a:r>
            <a:r>
              <a:rPr lang="en-US" sz="2800" b="0" i="0" dirty="0">
                <a:solidFill>
                  <a:srgbClr val="F8C555"/>
                </a:solidFill>
                <a:effectLst/>
                <a:latin typeface="Arial" panose="020B0604020202020204" pitchFamily="34" charset="0"/>
                <a:cs typeface="Arial" panose="020B0604020202020204" pitchFamily="34" charset="0"/>
              </a:rPr>
              <a:t>text-align</a:t>
            </a:r>
            <a:r>
              <a:rPr lang="en-US" sz="2800" b="0" i="0" dirty="0">
                <a:solidFill>
                  <a:srgbClr val="CCCCCC"/>
                </a:solidFill>
                <a:effectLst/>
                <a:latin typeface="Arial" panose="020B0604020202020204" pitchFamily="34" charset="0"/>
                <a:cs typeface="Arial" panose="020B0604020202020204" pitchFamily="34" charset="0"/>
              </a:rPr>
              <a:t>:left; } </a:t>
            </a:r>
          </a:p>
          <a:p>
            <a:pPr lvl="1">
              <a:lnSpc>
                <a:spcPct val="150000"/>
              </a:lnSpc>
            </a:pPr>
            <a:r>
              <a:rPr lang="en-US" sz="2800" b="0" i="0" dirty="0">
                <a:solidFill>
                  <a:srgbClr val="CC99CD"/>
                </a:solidFill>
                <a:effectLst/>
                <a:latin typeface="Arial" panose="020B0604020202020204" pitchFamily="34" charset="0"/>
                <a:cs typeface="Arial" panose="020B0604020202020204" pitchFamily="34" charset="0"/>
              </a:rPr>
              <a:t>	body</a:t>
            </a:r>
            <a:r>
              <a:rPr lang="en-US" sz="2800" b="0" i="0" dirty="0">
                <a:solidFill>
                  <a:srgbClr val="CCCCCC"/>
                </a:solidFill>
                <a:effectLst/>
                <a:latin typeface="Arial" panose="020B0604020202020204" pitchFamily="34" charset="0"/>
                <a:cs typeface="Arial" panose="020B0604020202020204" pitchFamily="34" charset="0"/>
              </a:rPr>
              <a:t> { </a:t>
            </a:r>
            <a:r>
              <a:rPr lang="en-US" sz="2800" b="0" i="0" dirty="0">
                <a:solidFill>
                  <a:srgbClr val="F8C555"/>
                </a:solidFill>
                <a:effectLst/>
                <a:latin typeface="Arial" panose="020B0604020202020204" pitchFamily="34" charset="0"/>
                <a:cs typeface="Arial" panose="020B0604020202020204" pitchFamily="34" charset="0"/>
              </a:rPr>
              <a:t>text-align</a:t>
            </a:r>
            <a:r>
              <a:rPr lang="en-US" sz="2800" b="0" i="0" dirty="0">
                <a:solidFill>
                  <a:srgbClr val="CCCCCC"/>
                </a:solidFill>
                <a:effectLst/>
                <a:latin typeface="Arial" panose="020B0604020202020204" pitchFamily="34" charset="0"/>
                <a:cs typeface="Arial" panose="020B0604020202020204" pitchFamily="34" charset="0"/>
              </a:rPr>
              <a:t>: center; } </a:t>
            </a:r>
          </a:p>
          <a:p>
            <a:pPr lvl="1">
              <a:lnSpc>
                <a:spcPct val="150000"/>
              </a:lnSpc>
            </a:pPr>
            <a:r>
              <a:rPr lang="en-US" sz="2800" b="0" i="0" dirty="0">
                <a:solidFill>
                  <a:srgbClr val="CC99CD"/>
                </a:solidFill>
                <a:effectLst/>
                <a:latin typeface="Arial" panose="020B0604020202020204" pitchFamily="34" charset="0"/>
                <a:cs typeface="Arial" panose="020B0604020202020204" pitchFamily="34" charset="0"/>
              </a:rPr>
              <a:t>	h2</a:t>
            </a:r>
            <a:r>
              <a:rPr lang="en-US" sz="2800" b="0" i="0" dirty="0">
                <a:solidFill>
                  <a:srgbClr val="CCCCCC"/>
                </a:solidFill>
                <a:effectLst/>
                <a:latin typeface="Arial" panose="020B0604020202020204" pitchFamily="34" charset="0"/>
                <a:cs typeface="Arial" panose="020B0604020202020204" pitchFamily="34" charset="0"/>
              </a:rPr>
              <a:t> { </a:t>
            </a:r>
            <a:r>
              <a:rPr lang="en-US" sz="2800" b="0" i="0" dirty="0">
                <a:solidFill>
                  <a:srgbClr val="F8C555"/>
                </a:solidFill>
                <a:effectLst/>
                <a:latin typeface="Arial" panose="020B0604020202020204" pitchFamily="34" charset="0"/>
                <a:cs typeface="Arial" panose="020B0604020202020204" pitchFamily="34" charset="0"/>
              </a:rPr>
              <a:t>text-align</a:t>
            </a:r>
            <a:r>
              <a:rPr lang="en-US" sz="2800" b="0" i="0" dirty="0">
                <a:solidFill>
                  <a:srgbClr val="CCCCCC"/>
                </a:solidFill>
                <a:effectLst/>
                <a:latin typeface="Arial" panose="020B0604020202020204" pitchFamily="34" charset="0"/>
                <a:cs typeface="Arial" panose="020B0604020202020204" pitchFamily="34" charset="0"/>
              </a:rPr>
              <a:t>: right; }</a:t>
            </a:r>
            <a:endParaRPr lang="en-US" sz="2800" b="1" i="0" dirty="0">
              <a:solidFill>
                <a:schemeClr val="accent4"/>
              </a:solidFill>
              <a:effectLst/>
              <a:latin typeface="Arial" panose="020B0604020202020204" pitchFamily="34" charset="0"/>
              <a:cs typeface="Arial" panose="020B0604020202020204" pitchFamily="34" charset="0"/>
            </a:endParaRPr>
          </a:p>
          <a:p>
            <a:endParaRPr lang="en-US" dirty="0"/>
          </a:p>
        </p:txBody>
      </p:sp>
      <p:sp>
        <p:nvSpPr>
          <p:cNvPr id="5" name="TextBox 4">
            <a:extLst>
              <a:ext uri="{FF2B5EF4-FFF2-40B4-BE49-F238E27FC236}">
                <a16:creationId xmlns:a16="http://schemas.microsoft.com/office/drawing/2014/main" id="{0C84E715-EDD9-8779-E303-91EB36C5B50F}"/>
              </a:ext>
            </a:extLst>
          </p:cNvPr>
          <p:cNvSpPr txBox="1"/>
          <p:nvPr/>
        </p:nvSpPr>
        <p:spPr>
          <a:xfrm>
            <a:off x="-161780" y="5434035"/>
            <a:ext cx="11587089" cy="1292662"/>
          </a:xfrm>
          <a:prstGeom prst="rect">
            <a:avLst/>
          </a:prstGeom>
          <a:noFill/>
        </p:spPr>
        <p:txBody>
          <a:bodyPr wrap="square" rtlCol="0">
            <a:spAutoFit/>
          </a:bodyPr>
          <a:lstStyle/>
          <a:p>
            <a:pPr lvl="2">
              <a:lnSpc>
                <a:spcPct val="150000"/>
              </a:lnSpc>
            </a:pPr>
            <a:r>
              <a:rPr lang="en-US" sz="2000" b="0" i="1" dirty="0">
                <a:solidFill>
                  <a:schemeClr val="bg1"/>
                </a:solidFill>
                <a:effectLst/>
                <a:latin typeface="Arial" panose="020B0604020202020204" pitchFamily="34" charset="0"/>
                <a:cs typeface="Arial" panose="020B0604020202020204" pitchFamily="34" charset="0"/>
              </a:rPr>
              <a:t>It is to be noted that when the text-align property is assigned with a justify value, the line is stretched to fit the page where the right and the left margins become straight.</a:t>
            </a:r>
            <a:endParaRPr lang="en-US" sz="2000" b="1" i="1" dirty="0">
              <a:solidFill>
                <a:schemeClr val="bg1"/>
              </a:solidFill>
              <a:effectLst/>
              <a:latin typeface="Arial" panose="020B060402020202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33629659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7758A9-5855-4AE1-33AF-8C1D118FBD10}"/>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FEDDF4A6-3AEA-937F-BC22-9D39E34EF5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044C306D-C482-D588-782B-0E68257F2A3F}"/>
              </a:ext>
            </a:extLst>
          </p:cNvPr>
          <p:cNvSpPr txBox="1"/>
          <p:nvPr/>
        </p:nvSpPr>
        <p:spPr>
          <a:xfrm>
            <a:off x="604911" y="581855"/>
            <a:ext cx="10982178" cy="584775"/>
          </a:xfrm>
          <a:prstGeom prst="rect">
            <a:avLst/>
          </a:prstGeom>
          <a:noFill/>
        </p:spPr>
        <p:txBody>
          <a:bodyPr wrap="square" rtlCol="0">
            <a:spAutoFit/>
          </a:bodyPr>
          <a:lstStyle/>
          <a:p>
            <a:r>
              <a:rPr lang="en-US" sz="3200" b="1" dirty="0">
                <a:solidFill>
                  <a:schemeClr val="bg1"/>
                </a:solidFill>
                <a:latin typeface="Arial" panose="020B0604020202020204" pitchFamily="34" charset="0"/>
                <a:cs typeface="Arial" panose="020B0604020202020204" pitchFamily="34" charset="0"/>
              </a:rPr>
              <a:t>Text Decoration</a:t>
            </a:r>
          </a:p>
        </p:txBody>
      </p:sp>
      <p:sp>
        <p:nvSpPr>
          <p:cNvPr id="3" name="TextBox 2">
            <a:extLst>
              <a:ext uri="{FF2B5EF4-FFF2-40B4-BE49-F238E27FC236}">
                <a16:creationId xmlns:a16="http://schemas.microsoft.com/office/drawing/2014/main" id="{EC388896-21FB-3051-6149-E71BEFA1E2AE}"/>
              </a:ext>
            </a:extLst>
          </p:cNvPr>
          <p:cNvSpPr txBox="1"/>
          <p:nvPr/>
        </p:nvSpPr>
        <p:spPr>
          <a:xfrm>
            <a:off x="604911" y="1265996"/>
            <a:ext cx="11169747" cy="2608086"/>
          </a:xfrm>
          <a:prstGeom prst="rect">
            <a:avLst/>
          </a:prstGeom>
          <a:noFill/>
        </p:spPr>
        <p:txBody>
          <a:bodyPr wrap="square" rtlCol="0">
            <a:spAutoFit/>
          </a:bodyPr>
          <a:lstStyle/>
          <a:p>
            <a:pPr algn="l">
              <a:lnSpc>
                <a:spcPct val="150000"/>
              </a:lnSpc>
            </a:pPr>
            <a:r>
              <a:rPr lang="en-US" sz="2800" b="0" i="0" dirty="0">
                <a:solidFill>
                  <a:schemeClr val="bg1"/>
                </a:solidFill>
                <a:effectLst/>
                <a:latin typeface="Arial" panose="020B0604020202020204" pitchFamily="34" charset="0"/>
                <a:cs typeface="Arial" panose="020B0604020202020204" pitchFamily="34" charset="0"/>
              </a:rPr>
              <a:t>This property of CSS is implemented to add or remove decorations from your text. When the text-decoration value is set to none, it is often employed for removing underlines from links, which looks something like this:   </a:t>
            </a:r>
            <a:r>
              <a:rPr lang="en-US" sz="2800" b="0" i="0" dirty="0">
                <a:solidFill>
                  <a:srgbClr val="CC99CD"/>
                </a:solidFill>
                <a:effectLst/>
                <a:latin typeface="SFMono-Regular"/>
              </a:rPr>
              <a:t>a</a:t>
            </a:r>
            <a:r>
              <a:rPr lang="en-US" sz="2800" b="0" i="0" dirty="0">
                <a:solidFill>
                  <a:srgbClr val="CCCCCC"/>
                </a:solidFill>
                <a:effectLst/>
                <a:latin typeface="SFMono-Regular"/>
              </a:rPr>
              <a:t> { </a:t>
            </a:r>
            <a:r>
              <a:rPr lang="en-US" sz="2800" b="0" i="0" dirty="0">
                <a:solidFill>
                  <a:srgbClr val="F8C555"/>
                </a:solidFill>
                <a:effectLst/>
                <a:latin typeface="SFMono-Regular"/>
              </a:rPr>
              <a:t>text-decoration</a:t>
            </a:r>
            <a:r>
              <a:rPr lang="en-US" sz="2800" b="0" i="0" dirty="0">
                <a:solidFill>
                  <a:srgbClr val="CCCCCC"/>
                </a:solidFill>
                <a:effectLst/>
                <a:latin typeface="SFMono-Regular"/>
              </a:rPr>
              <a:t>: none; }</a:t>
            </a:r>
            <a:endParaRPr lang="en-US" sz="2800" b="1" i="0" dirty="0">
              <a:solidFill>
                <a:schemeClr val="bg1"/>
              </a:solidFill>
              <a:effectLst/>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7C08E063-0EAE-12EE-AD95-0D380C54D2E6}"/>
              </a:ext>
            </a:extLst>
          </p:cNvPr>
          <p:cNvSpPr txBox="1"/>
          <p:nvPr/>
        </p:nvSpPr>
        <p:spPr>
          <a:xfrm>
            <a:off x="3444824" y="3874082"/>
            <a:ext cx="6993404" cy="2239844"/>
          </a:xfrm>
          <a:prstGeom prst="rect">
            <a:avLst/>
          </a:prstGeom>
          <a:noFill/>
        </p:spPr>
        <p:txBody>
          <a:bodyPr wrap="square" rtlCol="0">
            <a:spAutoFit/>
          </a:bodyPr>
          <a:lstStyle/>
          <a:p>
            <a:pPr lvl="1">
              <a:lnSpc>
                <a:spcPct val="150000"/>
              </a:lnSpc>
            </a:pPr>
            <a:r>
              <a:rPr lang="en-US" sz="2400" b="0" i="0" dirty="0">
                <a:solidFill>
                  <a:schemeClr val="accent3"/>
                </a:solidFill>
                <a:effectLst/>
                <a:latin typeface="Arial" panose="020B0604020202020204" pitchFamily="34" charset="0"/>
                <a:cs typeface="Arial" panose="020B0604020202020204" pitchFamily="34" charset="0"/>
              </a:rPr>
              <a:t>Other code snippets are:</a:t>
            </a:r>
            <a:r>
              <a:rPr lang="en-US" sz="2400" b="0" i="0" dirty="0">
                <a:solidFill>
                  <a:schemeClr val="bg2"/>
                </a:solidFill>
                <a:effectLst/>
                <a:latin typeface="Arial" panose="020B0604020202020204" pitchFamily="34" charset="0"/>
                <a:cs typeface="Arial" panose="020B0604020202020204" pitchFamily="34" charset="0"/>
              </a:rPr>
              <a:t>	</a:t>
            </a:r>
          </a:p>
          <a:p>
            <a:pPr lvl="1">
              <a:lnSpc>
                <a:spcPct val="150000"/>
              </a:lnSpc>
            </a:pPr>
            <a:r>
              <a:rPr lang="en-US" sz="2400" b="0" i="0" dirty="0">
                <a:solidFill>
                  <a:srgbClr val="CC99CD"/>
                </a:solidFill>
                <a:effectLst/>
                <a:latin typeface="Arial" panose="020B0604020202020204" pitchFamily="34" charset="0"/>
                <a:cs typeface="Arial" panose="020B0604020202020204" pitchFamily="34" charset="0"/>
              </a:rPr>
              <a:t>	     h2</a:t>
            </a:r>
            <a:r>
              <a:rPr lang="en-US" sz="2400" b="0" i="0" dirty="0">
                <a:solidFill>
                  <a:srgbClr val="CCCCCC"/>
                </a:solidFill>
                <a:effectLst/>
                <a:latin typeface="Arial" panose="020B0604020202020204" pitchFamily="34" charset="0"/>
                <a:cs typeface="Arial" panose="020B0604020202020204" pitchFamily="34" charset="0"/>
              </a:rPr>
              <a:t> { </a:t>
            </a:r>
            <a:r>
              <a:rPr lang="en-US" sz="2400" b="0" i="0" dirty="0">
                <a:solidFill>
                  <a:srgbClr val="F8C555"/>
                </a:solidFill>
                <a:effectLst/>
                <a:latin typeface="Arial" panose="020B0604020202020204" pitchFamily="34" charset="0"/>
                <a:cs typeface="Arial" panose="020B0604020202020204" pitchFamily="34" charset="0"/>
              </a:rPr>
              <a:t>text-decoration</a:t>
            </a:r>
            <a:r>
              <a:rPr lang="en-US" sz="2400" b="0" i="0" dirty="0">
                <a:solidFill>
                  <a:srgbClr val="CCCCCC"/>
                </a:solidFill>
                <a:effectLst/>
                <a:latin typeface="Arial" panose="020B0604020202020204" pitchFamily="34" charset="0"/>
                <a:cs typeface="Arial" panose="020B0604020202020204" pitchFamily="34" charset="0"/>
              </a:rPr>
              <a:t>: line-through; } </a:t>
            </a:r>
          </a:p>
          <a:p>
            <a:pPr lvl="1">
              <a:lnSpc>
                <a:spcPct val="150000"/>
              </a:lnSpc>
            </a:pPr>
            <a:r>
              <a:rPr lang="en-US" sz="2400" b="0" i="0" dirty="0">
                <a:solidFill>
                  <a:srgbClr val="CC99CD"/>
                </a:solidFill>
                <a:effectLst/>
                <a:latin typeface="Arial" panose="020B0604020202020204" pitchFamily="34" charset="0"/>
                <a:cs typeface="Arial" panose="020B0604020202020204" pitchFamily="34" charset="0"/>
              </a:rPr>
              <a:t>	     p</a:t>
            </a:r>
            <a:r>
              <a:rPr lang="en-US" sz="2400" b="0" i="0" dirty="0">
                <a:solidFill>
                  <a:srgbClr val="CCCCCC"/>
                </a:solidFill>
                <a:effectLst/>
                <a:latin typeface="Arial" panose="020B0604020202020204" pitchFamily="34" charset="0"/>
                <a:cs typeface="Arial" panose="020B0604020202020204" pitchFamily="34" charset="0"/>
              </a:rPr>
              <a:t> { </a:t>
            </a:r>
            <a:r>
              <a:rPr lang="en-US" sz="2400" b="0" i="0" dirty="0">
                <a:solidFill>
                  <a:srgbClr val="F8C555"/>
                </a:solidFill>
                <a:effectLst/>
                <a:latin typeface="Arial" panose="020B0604020202020204" pitchFamily="34" charset="0"/>
                <a:cs typeface="Arial" panose="020B0604020202020204" pitchFamily="34" charset="0"/>
              </a:rPr>
              <a:t>text-decoration</a:t>
            </a:r>
            <a:r>
              <a:rPr lang="en-US" sz="2400" b="0" i="0" dirty="0">
                <a:solidFill>
                  <a:srgbClr val="CCCCCC"/>
                </a:solidFill>
                <a:effectLst/>
                <a:latin typeface="Arial" panose="020B0604020202020204" pitchFamily="34" charset="0"/>
                <a:cs typeface="Arial" panose="020B0604020202020204" pitchFamily="34" charset="0"/>
              </a:rPr>
              <a:t>: overline; } </a:t>
            </a:r>
          </a:p>
          <a:p>
            <a:pPr lvl="1">
              <a:lnSpc>
                <a:spcPct val="150000"/>
              </a:lnSpc>
            </a:pPr>
            <a:r>
              <a:rPr lang="en-US" sz="2400" b="0" i="0" dirty="0">
                <a:solidFill>
                  <a:srgbClr val="CC99CD"/>
                </a:solidFill>
                <a:effectLst/>
                <a:latin typeface="Arial" panose="020B0604020202020204" pitchFamily="34" charset="0"/>
                <a:cs typeface="Arial" panose="020B0604020202020204" pitchFamily="34" charset="0"/>
              </a:rPr>
              <a:t>	     body</a:t>
            </a:r>
            <a:r>
              <a:rPr lang="en-US" sz="2400" b="0" i="0" dirty="0">
                <a:solidFill>
                  <a:srgbClr val="CCCCCC"/>
                </a:solidFill>
                <a:effectLst/>
                <a:latin typeface="Arial" panose="020B0604020202020204" pitchFamily="34" charset="0"/>
                <a:cs typeface="Arial" panose="020B0604020202020204" pitchFamily="34" charset="0"/>
              </a:rPr>
              <a:t> { </a:t>
            </a:r>
            <a:r>
              <a:rPr lang="en-US" sz="2400" b="0" i="0" dirty="0">
                <a:solidFill>
                  <a:srgbClr val="F8C555"/>
                </a:solidFill>
                <a:effectLst/>
                <a:latin typeface="Arial" panose="020B0604020202020204" pitchFamily="34" charset="0"/>
                <a:cs typeface="Arial" panose="020B0604020202020204" pitchFamily="34" charset="0"/>
              </a:rPr>
              <a:t>text-decoration</a:t>
            </a:r>
            <a:r>
              <a:rPr lang="en-US" sz="2400" b="0" i="0" dirty="0">
                <a:solidFill>
                  <a:srgbClr val="CCCCCC"/>
                </a:solidFill>
                <a:effectLst/>
                <a:latin typeface="Arial" panose="020B0604020202020204" pitchFamily="34" charset="0"/>
                <a:cs typeface="Arial" panose="020B0604020202020204" pitchFamily="34" charset="0"/>
              </a:rPr>
              <a:t>: underline; }</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765685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39B67E-527F-F575-3EF3-33DE31AC162A}"/>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130EA1C6-E057-4270-32A7-D7502E3776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E51724B6-A7FA-9DF1-377D-36F6B51EC580}"/>
              </a:ext>
            </a:extLst>
          </p:cNvPr>
          <p:cNvSpPr txBox="1"/>
          <p:nvPr/>
        </p:nvSpPr>
        <p:spPr>
          <a:xfrm>
            <a:off x="604911" y="581855"/>
            <a:ext cx="10982178" cy="584775"/>
          </a:xfrm>
          <a:prstGeom prst="rect">
            <a:avLst/>
          </a:prstGeom>
          <a:noFill/>
        </p:spPr>
        <p:txBody>
          <a:bodyPr wrap="square" rtlCol="0">
            <a:spAutoFit/>
          </a:bodyPr>
          <a:lstStyle/>
          <a:p>
            <a:r>
              <a:rPr lang="en-US" sz="3200" b="1" dirty="0">
                <a:solidFill>
                  <a:schemeClr val="bg1"/>
                </a:solidFill>
                <a:latin typeface="Arial" panose="020B0604020202020204" pitchFamily="34" charset="0"/>
                <a:cs typeface="Arial" panose="020B0604020202020204" pitchFamily="34" charset="0"/>
              </a:rPr>
              <a:t>Text Transformation</a:t>
            </a:r>
          </a:p>
        </p:txBody>
      </p:sp>
      <p:sp>
        <p:nvSpPr>
          <p:cNvPr id="3" name="TextBox 2">
            <a:extLst>
              <a:ext uri="{FF2B5EF4-FFF2-40B4-BE49-F238E27FC236}">
                <a16:creationId xmlns:a16="http://schemas.microsoft.com/office/drawing/2014/main" id="{7BFF9DEE-F089-344E-3B7F-3FD841202876}"/>
              </a:ext>
            </a:extLst>
          </p:cNvPr>
          <p:cNvSpPr txBox="1"/>
          <p:nvPr/>
        </p:nvSpPr>
        <p:spPr>
          <a:xfrm>
            <a:off x="604911" y="1265996"/>
            <a:ext cx="11169747" cy="4926349"/>
          </a:xfrm>
          <a:prstGeom prst="rect">
            <a:avLst/>
          </a:prstGeom>
          <a:noFill/>
        </p:spPr>
        <p:txBody>
          <a:bodyPr wrap="square" rtlCol="0">
            <a:spAutoFit/>
          </a:bodyPr>
          <a:lstStyle/>
          <a:p>
            <a:pPr algn="l">
              <a:lnSpc>
                <a:spcPct val="150000"/>
              </a:lnSpc>
            </a:pPr>
            <a:r>
              <a:rPr lang="en-US" sz="2800" b="0" i="0" dirty="0">
                <a:solidFill>
                  <a:schemeClr val="bg1"/>
                </a:solidFill>
                <a:effectLst/>
                <a:latin typeface="Arial" panose="020B0604020202020204" pitchFamily="34" charset="0"/>
                <a:cs typeface="Arial" panose="020B0604020202020204" pitchFamily="34" charset="0"/>
              </a:rPr>
              <a:t>This CSS property is implemented for specifying the uppercase as well as the lowercase letters of your text. The transformation can be either converting every text to lowercase or upper case or capitalize the starting letter of every word.</a:t>
            </a:r>
            <a:endParaRPr lang="en-US" sz="2800" dirty="0">
              <a:solidFill>
                <a:schemeClr val="bg1"/>
              </a:solidFill>
              <a:latin typeface="Arial" panose="020B0604020202020204" pitchFamily="34" charset="0"/>
              <a:cs typeface="Arial" panose="020B0604020202020204" pitchFamily="34" charset="0"/>
            </a:endParaRPr>
          </a:p>
          <a:p>
            <a:pPr algn="l">
              <a:lnSpc>
                <a:spcPct val="150000"/>
              </a:lnSpc>
            </a:pPr>
            <a:r>
              <a:rPr lang="en-US" sz="2800" b="1" i="0" dirty="0">
                <a:solidFill>
                  <a:schemeClr val="bg1"/>
                </a:solidFill>
                <a:effectLst/>
                <a:latin typeface="Arial" panose="020B0604020202020204" pitchFamily="34" charset="0"/>
                <a:cs typeface="Arial" panose="020B0604020202020204" pitchFamily="34" charset="0"/>
              </a:rPr>
              <a:t>Example : </a:t>
            </a:r>
          </a:p>
          <a:p>
            <a:pPr algn="l">
              <a:lnSpc>
                <a:spcPct val="150000"/>
              </a:lnSpc>
            </a:pPr>
            <a:r>
              <a:rPr lang="en-US" sz="2400" b="0" i="0" dirty="0">
                <a:solidFill>
                  <a:srgbClr val="CC99CD"/>
                </a:solidFill>
                <a:effectLst/>
                <a:latin typeface="Arial" panose="020B0604020202020204" pitchFamily="34" charset="0"/>
                <a:cs typeface="Arial" panose="020B0604020202020204" pitchFamily="34" charset="0"/>
              </a:rPr>
              <a:t>	h2.uppercase</a:t>
            </a:r>
            <a:r>
              <a:rPr lang="en-US" sz="2400" b="0" i="0" dirty="0">
                <a:solidFill>
                  <a:srgbClr val="CCCCCC"/>
                </a:solidFill>
                <a:effectLst/>
                <a:latin typeface="Arial" panose="020B0604020202020204" pitchFamily="34" charset="0"/>
                <a:cs typeface="Arial" panose="020B0604020202020204" pitchFamily="34" charset="0"/>
              </a:rPr>
              <a:t> { </a:t>
            </a:r>
            <a:r>
              <a:rPr lang="en-US" sz="2400" b="0" i="0" dirty="0">
                <a:solidFill>
                  <a:srgbClr val="F8C555"/>
                </a:solidFill>
                <a:effectLst/>
                <a:latin typeface="Arial" panose="020B0604020202020204" pitchFamily="34" charset="0"/>
                <a:cs typeface="Arial" panose="020B0604020202020204" pitchFamily="34" charset="0"/>
              </a:rPr>
              <a:t>text-transform</a:t>
            </a:r>
            <a:r>
              <a:rPr lang="en-US" sz="2400" b="0" i="0" dirty="0">
                <a:solidFill>
                  <a:srgbClr val="CCCCCC"/>
                </a:solidFill>
                <a:effectLst/>
                <a:latin typeface="Arial" panose="020B0604020202020204" pitchFamily="34" charset="0"/>
                <a:cs typeface="Arial" panose="020B0604020202020204" pitchFamily="34" charset="0"/>
              </a:rPr>
              <a:t>: uppercase; } </a:t>
            </a:r>
          </a:p>
          <a:p>
            <a:pPr algn="l">
              <a:lnSpc>
                <a:spcPct val="150000"/>
              </a:lnSpc>
            </a:pPr>
            <a:r>
              <a:rPr lang="en-US" sz="2400" b="0" i="0" dirty="0">
                <a:solidFill>
                  <a:srgbClr val="CC99CD"/>
                </a:solidFill>
                <a:effectLst/>
                <a:latin typeface="Arial" panose="020B0604020202020204" pitchFamily="34" charset="0"/>
                <a:cs typeface="Arial" panose="020B0604020202020204" pitchFamily="34" charset="0"/>
              </a:rPr>
              <a:t>	h3.lowercase</a:t>
            </a:r>
            <a:r>
              <a:rPr lang="en-US" sz="2400" b="0" i="0" dirty="0">
                <a:solidFill>
                  <a:srgbClr val="CCCCCC"/>
                </a:solidFill>
                <a:effectLst/>
                <a:latin typeface="Arial" panose="020B0604020202020204" pitchFamily="34" charset="0"/>
                <a:cs typeface="Arial" panose="020B0604020202020204" pitchFamily="34" charset="0"/>
              </a:rPr>
              <a:t> { </a:t>
            </a:r>
            <a:r>
              <a:rPr lang="en-US" sz="2400" b="0" i="0" dirty="0">
                <a:solidFill>
                  <a:srgbClr val="F8C555"/>
                </a:solidFill>
                <a:effectLst/>
                <a:latin typeface="Arial" panose="020B0604020202020204" pitchFamily="34" charset="0"/>
                <a:cs typeface="Arial" panose="020B0604020202020204" pitchFamily="34" charset="0"/>
              </a:rPr>
              <a:t>text-transform</a:t>
            </a:r>
            <a:r>
              <a:rPr lang="en-US" sz="2400" b="0" i="0" dirty="0">
                <a:solidFill>
                  <a:srgbClr val="CCCCCC"/>
                </a:solidFill>
                <a:effectLst/>
                <a:latin typeface="Arial" panose="020B0604020202020204" pitchFamily="34" charset="0"/>
                <a:cs typeface="Arial" panose="020B0604020202020204" pitchFamily="34" charset="0"/>
              </a:rPr>
              <a:t>: lowercase; } </a:t>
            </a:r>
          </a:p>
          <a:p>
            <a:pPr algn="l">
              <a:lnSpc>
                <a:spcPct val="150000"/>
              </a:lnSpc>
            </a:pPr>
            <a:r>
              <a:rPr lang="en-US" sz="2400" b="0" i="0" dirty="0">
                <a:solidFill>
                  <a:srgbClr val="CC99CD"/>
                </a:solidFill>
                <a:effectLst/>
                <a:latin typeface="Arial" panose="020B0604020202020204" pitchFamily="34" charset="0"/>
                <a:cs typeface="Arial" panose="020B0604020202020204" pitchFamily="34" charset="0"/>
              </a:rPr>
              <a:t>	h4.capitalize</a:t>
            </a:r>
            <a:r>
              <a:rPr lang="en-US" sz="2400" b="0" i="0" dirty="0">
                <a:solidFill>
                  <a:srgbClr val="CCCCCC"/>
                </a:solidFill>
                <a:effectLst/>
                <a:latin typeface="Arial" panose="020B0604020202020204" pitchFamily="34" charset="0"/>
                <a:cs typeface="Arial" panose="020B0604020202020204" pitchFamily="34" charset="0"/>
              </a:rPr>
              <a:t> { </a:t>
            </a:r>
            <a:r>
              <a:rPr lang="en-US" sz="2400" b="0" i="0" dirty="0">
                <a:solidFill>
                  <a:srgbClr val="F8C555"/>
                </a:solidFill>
                <a:effectLst/>
                <a:latin typeface="Arial" panose="020B0604020202020204" pitchFamily="34" charset="0"/>
                <a:cs typeface="Arial" panose="020B0604020202020204" pitchFamily="34" charset="0"/>
              </a:rPr>
              <a:t>text-transform</a:t>
            </a:r>
            <a:r>
              <a:rPr lang="en-US" sz="2400" b="0" i="0" dirty="0">
                <a:solidFill>
                  <a:srgbClr val="CCCCCC"/>
                </a:solidFill>
                <a:effectLst/>
                <a:latin typeface="Arial" panose="020B0604020202020204" pitchFamily="34" charset="0"/>
                <a:cs typeface="Arial" panose="020B0604020202020204" pitchFamily="34" charset="0"/>
              </a:rPr>
              <a:t>: capitalize; }</a:t>
            </a:r>
            <a:endParaRPr lang="en-US" sz="2400" b="1" i="0" dirty="0">
              <a:solidFill>
                <a:schemeClr val="bg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876065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93DD5F-546B-EC56-1D19-C871068D27C3}"/>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29BC5751-C2CB-8B2E-A10F-4D57E5E28B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BC3C5EC3-72AB-CDA6-9DE4-051F2492641E}"/>
              </a:ext>
            </a:extLst>
          </p:cNvPr>
          <p:cNvSpPr txBox="1"/>
          <p:nvPr/>
        </p:nvSpPr>
        <p:spPr>
          <a:xfrm>
            <a:off x="604911" y="581855"/>
            <a:ext cx="10982178" cy="584775"/>
          </a:xfrm>
          <a:prstGeom prst="rect">
            <a:avLst/>
          </a:prstGeom>
          <a:noFill/>
        </p:spPr>
        <p:txBody>
          <a:bodyPr wrap="square" rtlCol="0">
            <a:spAutoFit/>
          </a:bodyPr>
          <a:lstStyle/>
          <a:p>
            <a:r>
              <a:rPr lang="en-US" sz="3200" b="1" dirty="0">
                <a:solidFill>
                  <a:schemeClr val="bg1"/>
                </a:solidFill>
                <a:latin typeface="Arial" panose="020B0604020202020204" pitchFamily="34" charset="0"/>
                <a:cs typeface="Arial" panose="020B0604020202020204" pitchFamily="34" charset="0"/>
              </a:rPr>
              <a:t>Text Indentation</a:t>
            </a:r>
          </a:p>
        </p:txBody>
      </p:sp>
      <p:sp>
        <p:nvSpPr>
          <p:cNvPr id="3" name="TextBox 2">
            <a:extLst>
              <a:ext uri="{FF2B5EF4-FFF2-40B4-BE49-F238E27FC236}">
                <a16:creationId xmlns:a16="http://schemas.microsoft.com/office/drawing/2014/main" id="{66E4585E-2D73-D80A-6CA6-286710369DBC}"/>
              </a:ext>
            </a:extLst>
          </p:cNvPr>
          <p:cNvSpPr txBox="1"/>
          <p:nvPr/>
        </p:nvSpPr>
        <p:spPr>
          <a:xfrm>
            <a:off x="604911" y="1406673"/>
            <a:ext cx="11169747" cy="3244158"/>
          </a:xfrm>
          <a:prstGeom prst="rect">
            <a:avLst/>
          </a:prstGeom>
          <a:noFill/>
        </p:spPr>
        <p:txBody>
          <a:bodyPr wrap="square" rtlCol="0">
            <a:spAutoFit/>
          </a:bodyPr>
          <a:lstStyle/>
          <a:p>
            <a:pPr algn="l">
              <a:lnSpc>
                <a:spcPct val="150000"/>
              </a:lnSpc>
            </a:pPr>
            <a:r>
              <a:rPr lang="en-US" sz="2800" b="0" i="0" dirty="0">
                <a:solidFill>
                  <a:schemeClr val="bg1"/>
                </a:solidFill>
                <a:effectLst/>
                <a:latin typeface="Arial" panose="020B0604020202020204" pitchFamily="34" charset="0"/>
                <a:cs typeface="Arial" panose="020B0604020202020204" pitchFamily="34" charset="0"/>
              </a:rPr>
              <a:t>The text-indent property of CSS is implemented to specify the indentation of the initial line of your text.</a:t>
            </a:r>
          </a:p>
          <a:p>
            <a:pPr algn="l">
              <a:lnSpc>
                <a:spcPct val="150000"/>
              </a:lnSpc>
            </a:pPr>
            <a:endParaRPr lang="en-US" sz="2800" dirty="0">
              <a:solidFill>
                <a:schemeClr val="bg1"/>
              </a:solidFill>
              <a:latin typeface="Arial" panose="020B0604020202020204" pitchFamily="34" charset="0"/>
              <a:cs typeface="Arial" panose="020B0604020202020204" pitchFamily="34" charset="0"/>
            </a:endParaRPr>
          </a:p>
          <a:p>
            <a:pPr algn="l">
              <a:lnSpc>
                <a:spcPct val="150000"/>
              </a:lnSpc>
            </a:pPr>
            <a:r>
              <a:rPr lang="en-US" sz="2800" b="1" i="0" dirty="0">
                <a:solidFill>
                  <a:schemeClr val="bg1"/>
                </a:solidFill>
                <a:effectLst/>
                <a:latin typeface="Arial" panose="020B0604020202020204" pitchFamily="34" charset="0"/>
                <a:cs typeface="Arial" panose="020B0604020202020204" pitchFamily="34" charset="0"/>
              </a:rPr>
              <a:t>Example :</a:t>
            </a:r>
          </a:p>
          <a:p>
            <a:pPr algn="l">
              <a:lnSpc>
                <a:spcPct val="150000"/>
              </a:lnSpc>
            </a:pPr>
            <a:r>
              <a:rPr lang="en-US" sz="2800" b="1" dirty="0">
                <a:solidFill>
                  <a:schemeClr val="bg1"/>
                </a:solidFill>
                <a:latin typeface="Arial" panose="020B0604020202020204" pitchFamily="34" charset="0"/>
                <a:cs typeface="Arial" panose="020B0604020202020204" pitchFamily="34" charset="0"/>
              </a:rPr>
              <a:t>	</a:t>
            </a:r>
            <a:r>
              <a:rPr lang="en-US" sz="2800" b="0" i="0" dirty="0">
                <a:solidFill>
                  <a:srgbClr val="CC99CD"/>
                </a:solidFill>
                <a:effectLst/>
                <a:latin typeface="SFMono-Regular"/>
              </a:rPr>
              <a:t>p</a:t>
            </a:r>
            <a:r>
              <a:rPr lang="en-US" sz="2800" b="0" i="0" dirty="0">
                <a:solidFill>
                  <a:srgbClr val="CCCCCC"/>
                </a:solidFill>
                <a:effectLst/>
                <a:latin typeface="SFMono-Regular"/>
              </a:rPr>
              <a:t> { </a:t>
            </a:r>
            <a:r>
              <a:rPr lang="en-US" sz="2800" b="0" i="0" dirty="0">
                <a:solidFill>
                  <a:srgbClr val="F8C555"/>
                </a:solidFill>
                <a:effectLst/>
                <a:latin typeface="SFMono-Regular"/>
              </a:rPr>
              <a:t>text-indent</a:t>
            </a:r>
            <a:r>
              <a:rPr lang="en-US" sz="2800" b="0" i="0" dirty="0">
                <a:solidFill>
                  <a:srgbClr val="CCCCCC"/>
                </a:solidFill>
                <a:effectLst/>
                <a:latin typeface="SFMono-Regular"/>
              </a:rPr>
              <a:t>: 40px; }</a:t>
            </a:r>
            <a:endParaRPr lang="en-US" sz="2800" b="1" i="0" dirty="0">
              <a:solidFill>
                <a:schemeClr val="bg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728359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C13D7E-C5F4-335D-2984-6C5E238D632C}"/>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D9AE1F7B-210F-D768-D88C-9F52050D6E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4B22688D-3E61-A6A7-E3C0-7FAEC06F5C14}"/>
              </a:ext>
            </a:extLst>
          </p:cNvPr>
          <p:cNvSpPr txBox="1"/>
          <p:nvPr/>
        </p:nvSpPr>
        <p:spPr>
          <a:xfrm>
            <a:off x="604911" y="581855"/>
            <a:ext cx="10982178" cy="584775"/>
          </a:xfrm>
          <a:prstGeom prst="rect">
            <a:avLst/>
          </a:prstGeom>
          <a:noFill/>
        </p:spPr>
        <p:txBody>
          <a:bodyPr wrap="square" rtlCol="0">
            <a:spAutoFit/>
          </a:bodyPr>
          <a:lstStyle/>
          <a:p>
            <a:r>
              <a:rPr lang="en-US" sz="3200" b="1" dirty="0">
                <a:solidFill>
                  <a:schemeClr val="bg1"/>
                </a:solidFill>
                <a:latin typeface="Arial" panose="020B0604020202020204" pitchFamily="34" charset="0"/>
                <a:cs typeface="Arial" panose="020B0604020202020204" pitchFamily="34" charset="0"/>
              </a:rPr>
              <a:t>Line Height</a:t>
            </a:r>
          </a:p>
        </p:txBody>
      </p:sp>
      <p:sp>
        <p:nvSpPr>
          <p:cNvPr id="3" name="TextBox 2">
            <a:extLst>
              <a:ext uri="{FF2B5EF4-FFF2-40B4-BE49-F238E27FC236}">
                <a16:creationId xmlns:a16="http://schemas.microsoft.com/office/drawing/2014/main" id="{CF22CAD6-B5B4-957F-CA35-77C04939E53D}"/>
              </a:ext>
            </a:extLst>
          </p:cNvPr>
          <p:cNvSpPr txBox="1"/>
          <p:nvPr/>
        </p:nvSpPr>
        <p:spPr>
          <a:xfrm>
            <a:off x="604911" y="1406673"/>
            <a:ext cx="11169747" cy="3254417"/>
          </a:xfrm>
          <a:prstGeom prst="rect">
            <a:avLst/>
          </a:prstGeom>
          <a:noFill/>
        </p:spPr>
        <p:txBody>
          <a:bodyPr wrap="square" rtlCol="0">
            <a:spAutoFit/>
          </a:bodyPr>
          <a:lstStyle/>
          <a:p>
            <a:pPr algn="l">
              <a:lnSpc>
                <a:spcPct val="150000"/>
              </a:lnSpc>
            </a:pPr>
            <a:r>
              <a:rPr lang="en-US" sz="2800" b="0" i="0" dirty="0">
                <a:solidFill>
                  <a:schemeClr val="bg1"/>
                </a:solidFill>
                <a:effectLst/>
                <a:latin typeface="Arial" panose="020B0604020202020204" pitchFamily="34" charset="0"/>
                <a:cs typeface="Arial" panose="020B0604020202020204" pitchFamily="34" charset="0"/>
              </a:rPr>
              <a:t>This CSS line-height property is applied to assign space between lines</a:t>
            </a:r>
            <a:r>
              <a:rPr lang="en-US" sz="2800" b="0" i="0" dirty="0">
                <a:solidFill>
                  <a:srgbClr val="2C2C2C"/>
                </a:solidFill>
                <a:effectLst/>
                <a:latin typeface="Inter"/>
              </a:rPr>
              <a:t>:</a:t>
            </a:r>
          </a:p>
          <a:p>
            <a:pPr algn="l">
              <a:lnSpc>
                <a:spcPct val="150000"/>
              </a:lnSpc>
            </a:pPr>
            <a:endParaRPr lang="en-US" sz="2800" dirty="0">
              <a:solidFill>
                <a:schemeClr val="bg1"/>
              </a:solidFill>
              <a:latin typeface="Arial" panose="020B0604020202020204" pitchFamily="34" charset="0"/>
              <a:cs typeface="Arial" panose="020B0604020202020204" pitchFamily="34" charset="0"/>
            </a:endParaRPr>
          </a:p>
          <a:p>
            <a:pPr algn="l">
              <a:lnSpc>
                <a:spcPct val="150000"/>
              </a:lnSpc>
            </a:pPr>
            <a:r>
              <a:rPr lang="en-US" sz="2800" b="1" i="0" dirty="0">
                <a:solidFill>
                  <a:schemeClr val="bg1"/>
                </a:solidFill>
                <a:effectLst/>
                <a:latin typeface="Arial" panose="020B0604020202020204" pitchFamily="34" charset="0"/>
                <a:cs typeface="Arial" panose="020B0604020202020204" pitchFamily="34" charset="0"/>
              </a:rPr>
              <a:t>Example :</a:t>
            </a:r>
          </a:p>
          <a:p>
            <a:pPr algn="l">
              <a:lnSpc>
                <a:spcPct val="150000"/>
              </a:lnSpc>
            </a:pPr>
            <a:r>
              <a:rPr lang="en-US" sz="2800" b="1" i="0" dirty="0">
                <a:solidFill>
                  <a:schemeClr val="bg1"/>
                </a:solidFill>
                <a:effectLst/>
                <a:latin typeface="Arial" panose="020B0604020202020204" pitchFamily="34" charset="0"/>
                <a:cs typeface="Arial" panose="020B0604020202020204" pitchFamily="34" charset="0"/>
              </a:rPr>
              <a:t>      </a:t>
            </a:r>
            <a:r>
              <a:rPr lang="en-US" sz="2800" b="0" i="0" dirty="0">
                <a:solidFill>
                  <a:srgbClr val="CC99CD"/>
                </a:solidFill>
                <a:effectLst/>
                <a:latin typeface="SFMono-Regular"/>
              </a:rPr>
              <a:t>p.small</a:t>
            </a:r>
            <a:r>
              <a:rPr lang="en-US" sz="2800" b="0" i="0" dirty="0">
                <a:solidFill>
                  <a:srgbClr val="CCCCCC"/>
                </a:solidFill>
                <a:effectLst/>
                <a:latin typeface="SFMono-Regular"/>
              </a:rPr>
              <a:t> { </a:t>
            </a:r>
            <a:r>
              <a:rPr lang="en-US" sz="2800" b="0" i="0" dirty="0">
                <a:solidFill>
                  <a:srgbClr val="F8C555"/>
                </a:solidFill>
                <a:effectLst/>
                <a:latin typeface="SFMono-Regular"/>
              </a:rPr>
              <a:t>line-height</a:t>
            </a:r>
            <a:r>
              <a:rPr lang="en-US" sz="2800" b="0" i="0" dirty="0">
                <a:solidFill>
                  <a:srgbClr val="CCCCCC"/>
                </a:solidFill>
                <a:effectLst/>
                <a:latin typeface="SFMono-Regular"/>
              </a:rPr>
              <a:t>: 0.6; } </a:t>
            </a:r>
            <a:r>
              <a:rPr lang="en-US" sz="2800" b="0" i="0" dirty="0">
                <a:solidFill>
                  <a:srgbClr val="CC99CD"/>
                </a:solidFill>
                <a:effectLst/>
                <a:latin typeface="SFMono-Regular"/>
              </a:rPr>
              <a:t>p.big</a:t>
            </a:r>
            <a:r>
              <a:rPr lang="en-US" sz="2800" b="0" i="0" dirty="0">
                <a:solidFill>
                  <a:srgbClr val="CCCCCC"/>
                </a:solidFill>
                <a:effectLst/>
                <a:latin typeface="SFMono-Regular"/>
              </a:rPr>
              <a:t> { </a:t>
            </a:r>
            <a:r>
              <a:rPr lang="en-US" sz="2800" b="0" i="0" dirty="0">
                <a:solidFill>
                  <a:srgbClr val="F8C555"/>
                </a:solidFill>
                <a:effectLst/>
                <a:latin typeface="SFMono-Regular"/>
              </a:rPr>
              <a:t>line-height</a:t>
            </a:r>
            <a:r>
              <a:rPr lang="en-US" sz="2800" b="0" i="0" dirty="0">
                <a:solidFill>
                  <a:srgbClr val="CCCCCC"/>
                </a:solidFill>
                <a:effectLst/>
                <a:latin typeface="SFMono-Regular"/>
              </a:rPr>
              <a:t>: 1.5; }</a:t>
            </a:r>
            <a:endParaRPr lang="en-US" sz="2800" b="1" i="0" dirty="0">
              <a:solidFill>
                <a:schemeClr val="bg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056873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52BCD5-4A73-7CF0-76A1-9E4EB964F3DB}"/>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B7A8C564-103B-1088-0DE6-DE41B0D8F5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C564BB2E-743E-BC0B-0771-D6DE9EC26D3D}"/>
              </a:ext>
            </a:extLst>
          </p:cNvPr>
          <p:cNvSpPr txBox="1"/>
          <p:nvPr/>
        </p:nvSpPr>
        <p:spPr>
          <a:xfrm>
            <a:off x="604911" y="581855"/>
            <a:ext cx="10982178" cy="584775"/>
          </a:xfrm>
          <a:prstGeom prst="rect">
            <a:avLst/>
          </a:prstGeom>
          <a:noFill/>
        </p:spPr>
        <p:txBody>
          <a:bodyPr wrap="square" rtlCol="0">
            <a:spAutoFit/>
          </a:bodyPr>
          <a:lstStyle/>
          <a:p>
            <a:r>
              <a:rPr lang="en-US" sz="3200" b="1" dirty="0">
                <a:solidFill>
                  <a:schemeClr val="bg1"/>
                </a:solidFill>
                <a:latin typeface="Arial" panose="020B0604020202020204" pitchFamily="34" charset="0"/>
                <a:cs typeface="Arial" panose="020B0604020202020204" pitchFamily="34" charset="0"/>
              </a:rPr>
              <a:t>Letter and Word Spacing</a:t>
            </a:r>
          </a:p>
        </p:txBody>
      </p:sp>
      <p:sp>
        <p:nvSpPr>
          <p:cNvPr id="3" name="TextBox 2">
            <a:extLst>
              <a:ext uri="{FF2B5EF4-FFF2-40B4-BE49-F238E27FC236}">
                <a16:creationId xmlns:a16="http://schemas.microsoft.com/office/drawing/2014/main" id="{37135BD7-FFED-D30A-414F-6473EC825F98}"/>
              </a:ext>
            </a:extLst>
          </p:cNvPr>
          <p:cNvSpPr txBox="1"/>
          <p:nvPr/>
        </p:nvSpPr>
        <p:spPr>
          <a:xfrm>
            <a:off x="604911" y="1406673"/>
            <a:ext cx="11169747" cy="4616648"/>
          </a:xfrm>
          <a:prstGeom prst="rect">
            <a:avLst/>
          </a:prstGeom>
          <a:noFill/>
        </p:spPr>
        <p:txBody>
          <a:bodyPr wrap="square" rtlCol="0">
            <a:spAutoFit/>
          </a:bodyPr>
          <a:lstStyle/>
          <a:p>
            <a:pPr algn="l">
              <a:lnSpc>
                <a:spcPct val="150000"/>
              </a:lnSpc>
            </a:pPr>
            <a:r>
              <a:rPr lang="en-US" sz="2800" b="0" i="0" dirty="0">
                <a:solidFill>
                  <a:schemeClr val="bg1"/>
                </a:solidFill>
                <a:effectLst/>
                <a:latin typeface="Arial" panose="020B0604020202020204" pitchFamily="34" charset="0"/>
                <a:cs typeface="Arial" panose="020B0604020202020204" pitchFamily="34" charset="0"/>
              </a:rPr>
              <a:t>The letter-spacing property is implemented for specifying the space involving the characters within your HTML text. And the word-spacing property is implemented for specifying the space involving the words between your texts.</a:t>
            </a:r>
          </a:p>
          <a:p>
            <a:pPr algn="l">
              <a:lnSpc>
                <a:spcPct val="150000"/>
              </a:lnSpc>
            </a:pPr>
            <a:r>
              <a:rPr lang="en-US" sz="2800" b="1" i="0" dirty="0">
                <a:solidFill>
                  <a:schemeClr val="bg1"/>
                </a:solidFill>
                <a:effectLst/>
                <a:latin typeface="Arial" panose="020B0604020202020204" pitchFamily="34" charset="0"/>
                <a:cs typeface="Arial" panose="020B0604020202020204" pitchFamily="34" charset="0"/>
              </a:rPr>
              <a:t>Example :</a:t>
            </a:r>
          </a:p>
          <a:p>
            <a:pPr algn="l"/>
            <a:r>
              <a:rPr lang="en-US" sz="2800" b="1" dirty="0">
                <a:solidFill>
                  <a:schemeClr val="bg1"/>
                </a:solidFill>
                <a:latin typeface="Arial" panose="020B0604020202020204" pitchFamily="34" charset="0"/>
                <a:cs typeface="Arial" panose="020B0604020202020204" pitchFamily="34" charset="0"/>
              </a:rPr>
              <a:t>	</a:t>
            </a:r>
            <a:r>
              <a:rPr lang="en-US" sz="2800" b="0" i="0" dirty="0">
                <a:solidFill>
                  <a:srgbClr val="CC99CD"/>
                </a:solidFill>
                <a:effectLst/>
                <a:latin typeface="SFMono-Regular"/>
              </a:rPr>
              <a:t>h2</a:t>
            </a:r>
            <a:r>
              <a:rPr lang="en-US" sz="2800" b="0" i="0" dirty="0">
                <a:solidFill>
                  <a:srgbClr val="CCCCCC"/>
                </a:solidFill>
                <a:effectLst/>
                <a:latin typeface="SFMono-Regular"/>
              </a:rPr>
              <a:t> { </a:t>
            </a:r>
            <a:r>
              <a:rPr lang="en-US" sz="2800" b="0" i="0" dirty="0">
                <a:solidFill>
                  <a:srgbClr val="F8C555"/>
                </a:solidFill>
                <a:effectLst/>
                <a:latin typeface="SFMono-Regular"/>
              </a:rPr>
              <a:t>letter-spacing</a:t>
            </a:r>
            <a:r>
              <a:rPr lang="en-US" sz="2800" b="0" i="0" dirty="0">
                <a:solidFill>
                  <a:srgbClr val="CCCCCC"/>
                </a:solidFill>
                <a:effectLst/>
                <a:latin typeface="SFMono-Regular"/>
              </a:rPr>
              <a:t>: 2px; } </a:t>
            </a:r>
          </a:p>
          <a:p>
            <a:pPr algn="l"/>
            <a:r>
              <a:rPr lang="en-US" sz="2800" dirty="0">
                <a:solidFill>
                  <a:srgbClr val="CCCCCC"/>
                </a:solidFill>
                <a:latin typeface="SFMono-Regular"/>
              </a:rPr>
              <a:t>	</a:t>
            </a:r>
            <a:r>
              <a:rPr lang="en-US" sz="2800" b="0" i="0" dirty="0">
                <a:solidFill>
                  <a:srgbClr val="CC99CD"/>
                </a:solidFill>
                <a:effectLst/>
                <a:latin typeface="SFMono-Regular"/>
              </a:rPr>
              <a:t>h3</a:t>
            </a:r>
            <a:r>
              <a:rPr lang="en-US" sz="2800" b="0" i="0" dirty="0">
                <a:solidFill>
                  <a:srgbClr val="CCCCCC"/>
                </a:solidFill>
                <a:effectLst/>
                <a:latin typeface="SFMono-Regular"/>
              </a:rPr>
              <a:t> { </a:t>
            </a:r>
            <a:r>
              <a:rPr lang="en-US" sz="2800" b="0" i="0" dirty="0">
                <a:solidFill>
                  <a:srgbClr val="F8C555"/>
                </a:solidFill>
                <a:effectLst/>
                <a:latin typeface="SFMono-Regular"/>
              </a:rPr>
              <a:t>letter-spacing</a:t>
            </a:r>
            <a:r>
              <a:rPr lang="en-US" sz="2800" b="0" i="0" dirty="0">
                <a:solidFill>
                  <a:srgbClr val="CCCCCC"/>
                </a:solidFill>
                <a:effectLst/>
                <a:latin typeface="SFMono-Regular"/>
              </a:rPr>
              <a:t>:3px; } </a:t>
            </a:r>
          </a:p>
          <a:p>
            <a:pPr algn="l"/>
            <a:r>
              <a:rPr lang="en-US" sz="2800" dirty="0">
                <a:solidFill>
                  <a:srgbClr val="CCCCCC"/>
                </a:solidFill>
                <a:latin typeface="SFMono-Regular"/>
              </a:rPr>
              <a:t>	</a:t>
            </a:r>
            <a:r>
              <a:rPr lang="en-US" sz="2800" b="0" i="0" dirty="0">
                <a:solidFill>
                  <a:srgbClr val="CC99CD"/>
                </a:solidFill>
                <a:effectLst/>
                <a:latin typeface="SFMono-Regular"/>
              </a:rPr>
              <a:t>h1</a:t>
            </a:r>
            <a:r>
              <a:rPr lang="en-US" sz="2800" b="0" i="0" dirty="0">
                <a:solidFill>
                  <a:srgbClr val="CCCCCC"/>
                </a:solidFill>
                <a:effectLst/>
                <a:latin typeface="SFMono-Regular"/>
              </a:rPr>
              <a:t> { </a:t>
            </a:r>
            <a:r>
              <a:rPr lang="en-US" sz="2800" b="0" i="0" dirty="0">
                <a:solidFill>
                  <a:srgbClr val="F8C555"/>
                </a:solidFill>
                <a:effectLst/>
                <a:latin typeface="SFMono-Regular"/>
              </a:rPr>
              <a:t>word-spacing</a:t>
            </a:r>
            <a:r>
              <a:rPr lang="en-US" sz="2800" b="0" i="0" dirty="0">
                <a:solidFill>
                  <a:srgbClr val="CCCCCC"/>
                </a:solidFill>
                <a:effectLst/>
                <a:latin typeface="SFMono-Regular"/>
              </a:rPr>
              <a:t>: 10px; }</a:t>
            </a:r>
            <a:endParaRPr lang="en-US" sz="2800" b="1" i="0" dirty="0">
              <a:solidFill>
                <a:schemeClr val="bg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869026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86CEFE-47FD-6916-8243-D6C2B296BC4D}"/>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F575D2C2-DF9F-E438-26FA-0233BA4ECE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1650E30C-6537-3908-21E6-3E2412AD3ED4}"/>
              </a:ext>
            </a:extLst>
          </p:cNvPr>
          <p:cNvSpPr txBox="1"/>
          <p:nvPr/>
        </p:nvSpPr>
        <p:spPr>
          <a:xfrm>
            <a:off x="604911" y="581855"/>
            <a:ext cx="10982178" cy="584775"/>
          </a:xfrm>
          <a:prstGeom prst="rect">
            <a:avLst/>
          </a:prstGeom>
          <a:noFill/>
        </p:spPr>
        <p:txBody>
          <a:bodyPr wrap="square" rtlCol="0">
            <a:spAutoFit/>
          </a:bodyPr>
          <a:lstStyle/>
          <a:p>
            <a:r>
              <a:rPr lang="en-US" sz="3200" b="1" dirty="0">
                <a:solidFill>
                  <a:schemeClr val="bg1"/>
                </a:solidFill>
                <a:latin typeface="Arial" panose="020B0604020202020204" pitchFamily="34" charset="0"/>
                <a:cs typeface="Arial" panose="020B0604020202020204" pitchFamily="34" charset="0"/>
              </a:rPr>
              <a:t>Text Shadow</a:t>
            </a:r>
          </a:p>
        </p:txBody>
      </p:sp>
      <p:sp>
        <p:nvSpPr>
          <p:cNvPr id="3" name="TextBox 2">
            <a:extLst>
              <a:ext uri="{FF2B5EF4-FFF2-40B4-BE49-F238E27FC236}">
                <a16:creationId xmlns:a16="http://schemas.microsoft.com/office/drawing/2014/main" id="{FF0436B9-4570-3DDD-84A3-EECBB1FFD45C}"/>
              </a:ext>
            </a:extLst>
          </p:cNvPr>
          <p:cNvSpPr txBox="1"/>
          <p:nvPr/>
        </p:nvSpPr>
        <p:spPr>
          <a:xfrm>
            <a:off x="604911" y="1406673"/>
            <a:ext cx="11169747" cy="4801314"/>
          </a:xfrm>
          <a:prstGeom prst="rect">
            <a:avLst/>
          </a:prstGeom>
          <a:noFill/>
        </p:spPr>
        <p:txBody>
          <a:bodyPr wrap="square" rtlCol="0">
            <a:spAutoFit/>
          </a:bodyPr>
          <a:lstStyle/>
          <a:p>
            <a:pPr algn="l">
              <a:lnSpc>
                <a:spcPct val="150000"/>
              </a:lnSpc>
            </a:pPr>
            <a:r>
              <a:rPr lang="en-US" sz="2800" b="0" i="0" dirty="0">
                <a:solidFill>
                  <a:schemeClr val="bg1"/>
                </a:solidFill>
                <a:effectLst/>
                <a:latin typeface="Arial" panose="020B0604020202020204" pitchFamily="34" charset="0"/>
                <a:cs typeface="Arial" panose="020B0604020202020204" pitchFamily="34" charset="0"/>
              </a:rPr>
              <a:t>The text-shadow property of CSS allows including shadow to your text. Here is a code snippet:</a:t>
            </a:r>
          </a:p>
          <a:p>
            <a:pPr algn="l">
              <a:lnSpc>
                <a:spcPct val="150000"/>
              </a:lnSpc>
            </a:pPr>
            <a:r>
              <a:rPr lang="en-US" sz="2800" b="1" i="0" dirty="0">
                <a:solidFill>
                  <a:schemeClr val="bg1"/>
                </a:solidFill>
                <a:effectLst/>
                <a:latin typeface="Arial" panose="020B0604020202020204" pitchFamily="34" charset="0"/>
                <a:cs typeface="Arial" panose="020B0604020202020204" pitchFamily="34" charset="0"/>
              </a:rPr>
              <a:t>Example :</a:t>
            </a:r>
          </a:p>
          <a:p>
            <a:pPr algn="l"/>
            <a:r>
              <a:rPr lang="en-US" sz="2800" b="0" i="0" dirty="0">
                <a:solidFill>
                  <a:srgbClr val="CC99CD"/>
                </a:solidFill>
                <a:effectLst/>
                <a:latin typeface="SFMono-Regular"/>
              </a:rPr>
              <a:t>	h2</a:t>
            </a:r>
            <a:r>
              <a:rPr lang="en-US" sz="2800" b="0" i="0" dirty="0">
                <a:solidFill>
                  <a:srgbClr val="CCCCCC"/>
                </a:solidFill>
                <a:effectLst/>
                <a:latin typeface="SFMono-Regular"/>
              </a:rPr>
              <a:t> { </a:t>
            </a:r>
            <a:r>
              <a:rPr lang="en-US" sz="2800" b="0" i="0" dirty="0">
                <a:solidFill>
                  <a:srgbClr val="F8C555"/>
                </a:solidFill>
                <a:effectLst/>
                <a:latin typeface="SFMono-Regular"/>
              </a:rPr>
              <a:t>text-shadow</a:t>
            </a:r>
            <a:r>
              <a:rPr lang="en-US" sz="2800" b="0" i="0" dirty="0">
                <a:solidFill>
                  <a:srgbClr val="CCCCCC"/>
                </a:solidFill>
                <a:effectLst/>
                <a:latin typeface="SFMono-Regular"/>
              </a:rPr>
              <a:t>: 2px 1px gray; }</a:t>
            </a:r>
          </a:p>
          <a:p>
            <a:pPr algn="l"/>
            <a:endParaRPr lang="en-US" sz="2800" dirty="0">
              <a:solidFill>
                <a:srgbClr val="CCCCCC"/>
              </a:solidFill>
              <a:latin typeface="SFMono-Regular"/>
              <a:cs typeface="Arial" panose="020B0604020202020204" pitchFamily="34" charset="0"/>
            </a:endParaRPr>
          </a:p>
          <a:p>
            <a:pPr algn="l"/>
            <a:endParaRPr lang="en-US" sz="2800" dirty="0">
              <a:solidFill>
                <a:srgbClr val="CCCCCC"/>
              </a:solidFill>
              <a:latin typeface="SFMono-Regular"/>
              <a:cs typeface="Arial" panose="020B0604020202020204" pitchFamily="34" charset="0"/>
            </a:endParaRPr>
          </a:p>
          <a:p>
            <a:pPr algn="l"/>
            <a:r>
              <a:rPr lang="en-US" sz="2400" b="0" i="1" dirty="0">
                <a:solidFill>
                  <a:schemeClr val="bg1"/>
                </a:solidFill>
                <a:effectLst/>
                <a:latin typeface="Arial" panose="020B0604020202020204" pitchFamily="34" charset="0"/>
                <a:cs typeface="Arial" panose="020B0604020202020204" pitchFamily="34" charset="0"/>
              </a:rPr>
              <a:t>Here, in the example above, the first position value designates the horizontal shadow (2px), and the second parameter value shows the vertical shadow (1px). The last value designates the color of your shadow. Note that space separates each of these values.</a:t>
            </a:r>
            <a:endParaRPr lang="en-US" sz="2400" b="1" i="1" dirty="0">
              <a:solidFill>
                <a:schemeClr val="bg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007724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86CEFE-47FD-6916-8243-D6C2B296BC4D}"/>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F575D2C2-DF9F-E438-26FA-0233BA4ECE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1650E30C-6537-3908-21E6-3E2412AD3ED4}"/>
              </a:ext>
            </a:extLst>
          </p:cNvPr>
          <p:cNvSpPr txBox="1"/>
          <p:nvPr/>
        </p:nvSpPr>
        <p:spPr>
          <a:xfrm>
            <a:off x="604911" y="581855"/>
            <a:ext cx="10982178" cy="584775"/>
          </a:xfrm>
          <a:prstGeom prst="rect">
            <a:avLst/>
          </a:prstGeom>
          <a:noFill/>
        </p:spPr>
        <p:txBody>
          <a:bodyPr wrap="square" rtlCol="0">
            <a:spAutoFit/>
          </a:bodyPr>
          <a:lstStyle/>
          <a:p>
            <a:r>
              <a:rPr lang="en-US" sz="3200" b="1" dirty="0" smtClean="0">
                <a:solidFill>
                  <a:schemeClr val="bg1"/>
                </a:solidFill>
                <a:latin typeface="Arial" panose="020B0604020202020204" pitchFamily="34" charset="0"/>
                <a:cs typeface="Arial" panose="020B0604020202020204" pitchFamily="34" charset="0"/>
              </a:rPr>
              <a:t>Color Properties</a:t>
            </a:r>
            <a:endParaRPr lang="en-US" sz="3200" b="1" dirty="0">
              <a:solidFill>
                <a:schemeClr val="bg1"/>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FF0436B9-4570-3DDD-84A3-EECBB1FFD45C}"/>
              </a:ext>
            </a:extLst>
          </p:cNvPr>
          <p:cNvSpPr txBox="1"/>
          <p:nvPr/>
        </p:nvSpPr>
        <p:spPr>
          <a:xfrm>
            <a:off x="604911" y="1406673"/>
            <a:ext cx="11169747" cy="4401205"/>
          </a:xfrm>
          <a:prstGeom prst="rect">
            <a:avLst/>
          </a:prstGeom>
          <a:noFill/>
        </p:spPr>
        <p:txBody>
          <a:bodyPr wrap="square" rtlCol="0">
            <a:spAutoFit/>
          </a:bodyPr>
          <a:lstStyle/>
          <a:p>
            <a:pPr>
              <a:lnSpc>
                <a:spcPct val="150000"/>
              </a:lnSpc>
            </a:pPr>
            <a:r>
              <a:rPr lang="en-US" sz="2800" dirty="0">
                <a:solidFill>
                  <a:schemeClr val="bg1"/>
                </a:solidFill>
                <a:latin typeface="Arial" panose="020B0604020202020204" pitchFamily="34" charset="0"/>
                <a:cs typeface="Arial" panose="020B0604020202020204" pitchFamily="34" charset="0"/>
              </a:rPr>
              <a:t>The </a:t>
            </a:r>
            <a:r>
              <a:rPr lang="en-US" sz="2800" b="1" dirty="0">
                <a:solidFill>
                  <a:schemeClr val="bg1"/>
                </a:solidFill>
                <a:latin typeface="Arial" panose="020B0604020202020204" pitchFamily="34" charset="0"/>
                <a:cs typeface="Arial" panose="020B0604020202020204" pitchFamily="34" charset="0"/>
              </a:rPr>
              <a:t>color property</a:t>
            </a:r>
            <a:r>
              <a:rPr lang="en-US" sz="2800" dirty="0">
                <a:solidFill>
                  <a:schemeClr val="bg1"/>
                </a:solidFill>
                <a:latin typeface="Arial" panose="020B0604020202020204" pitchFamily="34" charset="0"/>
                <a:cs typeface="Arial" panose="020B0604020202020204" pitchFamily="34" charset="0"/>
              </a:rPr>
              <a:t> specifies the color of text. It accepts values like named colors, HEX, RGB, RGBA, HSL, and HSLA. This property plays a crucial role in defining text appearance, ensuring readability, and enhancing the overall design aesthetics of web content.</a:t>
            </a:r>
          </a:p>
          <a:p>
            <a:pPr algn="l"/>
            <a:endParaRPr lang="en-US" sz="2800" dirty="0" smtClean="0">
              <a:solidFill>
                <a:srgbClr val="CCCCCC"/>
              </a:solidFill>
              <a:latin typeface="Arial" panose="020B0604020202020204" pitchFamily="34" charset="0"/>
              <a:cs typeface="Arial" panose="020B0604020202020204" pitchFamily="34" charset="0"/>
            </a:endParaRPr>
          </a:p>
          <a:p>
            <a:r>
              <a:rPr lang="en-US" sz="2800" dirty="0">
                <a:solidFill>
                  <a:srgbClr val="CCCCCC"/>
                </a:solidFill>
                <a:latin typeface="Arial" panose="020B0604020202020204" pitchFamily="34" charset="0"/>
                <a:cs typeface="Arial" panose="020B0604020202020204" pitchFamily="34" charset="0"/>
              </a:rPr>
              <a:t>Syntax</a:t>
            </a:r>
          </a:p>
          <a:p>
            <a:endParaRPr lang="en-US" sz="2800" dirty="0">
              <a:solidFill>
                <a:srgbClr val="CCCCCC"/>
              </a:solidFill>
              <a:latin typeface="Arial" panose="020B0604020202020204" pitchFamily="34" charset="0"/>
              <a:cs typeface="Arial" panose="020B0604020202020204" pitchFamily="34" charset="0"/>
            </a:endParaRPr>
          </a:p>
          <a:p>
            <a:r>
              <a:rPr lang="en-US" sz="2800" dirty="0" smtClean="0">
                <a:solidFill>
                  <a:schemeClr val="accent4"/>
                </a:solidFill>
                <a:latin typeface="Arial" panose="020B0604020202020204" pitchFamily="34" charset="0"/>
                <a:cs typeface="Arial" panose="020B0604020202020204" pitchFamily="34" charset="0"/>
              </a:rPr>
              <a:t>	color</a:t>
            </a:r>
            <a:r>
              <a:rPr lang="en-US" sz="2800" dirty="0">
                <a:solidFill>
                  <a:schemeClr val="accent4"/>
                </a:solidFill>
                <a:latin typeface="Arial" panose="020B0604020202020204" pitchFamily="34" charset="0"/>
                <a:cs typeface="Arial" panose="020B0604020202020204" pitchFamily="34" charset="0"/>
              </a:rPr>
              <a:t>: color/initial/inherit;</a:t>
            </a:r>
          </a:p>
        </p:txBody>
      </p:sp>
    </p:spTree>
    <p:extLst>
      <p:ext uri="{BB962C8B-B14F-4D97-AF65-F5344CB8AC3E}">
        <p14:creationId xmlns:p14="http://schemas.microsoft.com/office/powerpoint/2010/main" val="11358218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86CEFE-47FD-6916-8243-D6C2B296BC4D}"/>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F575D2C2-DF9F-E438-26FA-0233BA4ECE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1650E30C-6537-3908-21E6-3E2412AD3ED4}"/>
              </a:ext>
            </a:extLst>
          </p:cNvPr>
          <p:cNvSpPr txBox="1"/>
          <p:nvPr/>
        </p:nvSpPr>
        <p:spPr>
          <a:xfrm>
            <a:off x="604911" y="581855"/>
            <a:ext cx="10982178" cy="584775"/>
          </a:xfrm>
          <a:prstGeom prst="rect">
            <a:avLst/>
          </a:prstGeom>
          <a:noFill/>
        </p:spPr>
        <p:txBody>
          <a:bodyPr wrap="square" rtlCol="0">
            <a:spAutoFit/>
          </a:bodyPr>
          <a:lstStyle/>
          <a:p>
            <a:r>
              <a:rPr lang="en-US" sz="3200" b="1" dirty="0" smtClean="0">
                <a:solidFill>
                  <a:schemeClr val="bg1"/>
                </a:solidFill>
                <a:latin typeface="Arial" panose="020B0604020202020204" pitchFamily="34" charset="0"/>
                <a:cs typeface="Arial" panose="020B0604020202020204" pitchFamily="34" charset="0"/>
              </a:rPr>
              <a:t>Color Properties</a:t>
            </a:r>
            <a:endParaRPr lang="en-US" sz="3200" b="1" dirty="0">
              <a:solidFill>
                <a:schemeClr val="bg1"/>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FF0436B9-4570-3DDD-84A3-EECBB1FFD45C}"/>
              </a:ext>
            </a:extLst>
          </p:cNvPr>
          <p:cNvSpPr txBox="1"/>
          <p:nvPr/>
        </p:nvSpPr>
        <p:spPr>
          <a:xfrm>
            <a:off x="604911" y="1166630"/>
            <a:ext cx="11169747" cy="5262979"/>
          </a:xfrm>
          <a:prstGeom prst="rect">
            <a:avLst/>
          </a:prstGeom>
          <a:noFill/>
        </p:spPr>
        <p:txBody>
          <a:bodyPr wrap="square" rtlCol="0">
            <a:spAutoFit/>
          </a:bodyPr>
          <a:lstStyle/>
          <a:p>
            <a:pPr>
              <a:lnSpc>
                <a:spcPct val="150000"/>
              </a:lnSpc>
            </a:pPr>
            <a:r>
              <a:rPr lang="en-US" sz="2800" dirty="0">
                <a:solidFill>
                  <a:schemeClr val="bg1"/>
                </a:solidFill>
                <a:latin typeface="Arial" panose="020B0604020202020204" pitchFamily="34" charset="0"/>
                <a:cs typeface="Arial" panose="020B0604020202020204" pitchFamily="34" charset="0"/>
              </a:rPr>
              <a:t>Property Values</a:t>
            </a:r>
            <a:r>
              <a:rPr lang="en-US" sz="2800" dirty="0" smtClean="0">
                <a:solidFill>
                  <a:schemeClr val="bg1"/>
                </a:solidFill>
                <a:latin typeface="Arial" panose="020B0604020202020204" pitchFamily="34" charset="0"/>
                <a:cs typeface="Arial" panose="020B0604020202020204" pitchFamily="34" charset="0"/>
              </a:rPr>
              <a:t>:</a:t>
            </a:r>
            <a:endParaRPr lang="en-US" sz="2800" dirty="0">
              <a:solidFill>
                <a:schemeClr val="bg1"/>
              </a:solidFill>
              <a:latin typeface="Arial" panose="020B0604020202020204" pitchFamily="34" charset="0"/>
              <a:cs typeface="Arial" panose="020B0604020202020204" pitchFamily="34" charset="0"/>
            </a:endParaRPr>
          </a:p>
          <a:p>
            <a:pPr marL="914400" lvl="1" indent="-457200">
              <a:lnSpc>
                <a:spcPct val="150000"/>
              </a:lnSpc>
              <a:buFont typeface="Arial" panose="020B0604020202020204" pitchFamily="34" charset="0"/>
              <a:buChar char="•"/>
            </a:pPr>
            <a:r>
              <a:rPr lang="en-US" sz="2800" dirty="0">
                <a:solidFill>
                  <a:schemeClr val="accent4"/>
                </a:solidFill>
                <a:latin typeface="Arial" panose="020B0604020202020204" pitchFamily="34" charset="0"/>
                <a:cs typeface="Arial" panose="020B0604020202020204" pitchFamily="34" charset="0"/>
              </a:rPr>
              <a:t>color</a:t>
            </a:r>
            <a:r>
              <a:rPr lang="en-US" sz="2800" dirty="0">
                <a:solidFill>
                  <a:schemeClr val="bg1"/>
                </a:solidFill>
                <a:latin typeface="Arial" panose="020B0604020202020204" pitchFamily="34" charset="0"/>
                <a:cs typeface="Arial" panose="020B0604020202020204" pitchFamily="34" charset="0"/>
              </a:rPr>
              <a:t>: It will set the color to the text which the programmer specifies in the CSS file. The color can be set to the text in 4 forms-</a:t>
            </a:r>
          </a:p>
          <a:p>
            <a:pPr marL="914400" lvl="1" indent="-457200">
              <a:lnSpc>
                <a:spcPct val="150000"/>
              </a:lnSpc>
              <a:buFont typeface="Arial" panose="020B0604020202020204" pitchFamily="34" charset="0"/>
              <a:buChar char="•"/>
            </a:pPr>
            <a:r>
              <a:rPr lang="en-US" sz="2800" dirty="0">
                <a:solidFill>
                  <a:schemeClr val="accent4"/>
                </a:solidFill>
                <a:latin typeface="Arial" panose="020B0604020202020204" pitchFamily="34" charset="0"/>
                <a:cs typeface="Arial" panose="020B0604020202020204" pitchFamily="34" charset="0"/>
              </a:rPr>
              <a:t>color-name</a:t>
            </a:r>
            <a:r>
              <a:rPr lang="en-US" sz="2800" dirty="0">
                <a:solidFill>
                  <a:schemeClr val="bg1"/>
                </a:solidFill>
                <a:latin typeface="Arial" panose="020B0604020202020204" pitchFamily="34" charset="0"/>
                <a:cs typeface="Arial" panose="020B0604020202020204" pitchFamily="34" charset="0"/>
              </a:rPr>
              <a:t>: By directly specifying the name of the color like </a:t>
            </a:r>
            <a:r>
              <a:rPr lang="en-US" sz="2800" dirty="0">
                <a:solidFill>
                  <a:schemeClr val="accent2"/>
                </a:solidFill>
                <a:latin typeface="Arial" panose="020B0604020202020204" pitchFamily="34" charset="0"/>
                <a:cs typeface="Arial" panose="020B0604020202020204" pitchFamily="34" charset="0"/>
              </a:rPr>
              <a:t>blue</a:t>
            </a:r>
            <a:r>
              <a:rPr lang="en-US" sz="2800" dirty="0">
                <a:solidFill>
                  <a:schemeClr val="bg1"/>
                </a:solidFill>
                <a:latin typeface="Arial" panose="020B0604020202020204" pitchFamily="34" charset="0"/>
                <a:cs typeface="Arial" panose="020B0604020202020204" pitchFamily="34" charset="0"/>
              </a:rPr>
              <a:t>, </a:t>
            </a:r>
            <a:r>
              <a:rPr lang="en-US" sz="2800" dirty="0">
                <a:solidFill>
                  <a:schemeClr val="accent2"/>
                </a:solidFill>
                <a:latin typeface="Arial" panose="020B0604020202020204" pitchFamily="34" charset="0"/>
                <a:cs typeface="Arial" panose="020B0604020202020204" pitchFamily="34" charset="0"/>
              </a:rPr>
              <a:t>green</a:t>
            </a:r>
            <a:r>
              <a:rPr lang="en-US" sz="2800" dirty="0">
                <a:solidFill>
                  <a:schemeClr val="bg1"/>
                </a:solidFill>
                <a:latin typeface="Arial" panose="020B0604020202020204" pitchFamily="34" charset="0"/>
                <a:cs typeface="Arial" panose="020B0604020202020204" pitchFamily="34" charset="0"/>
              </a:rPr>
              <a:t>, </a:t>
            </a:r>
            <a:r>
              <a:rPr lang="en-US" sz="2800" dirty="0">
                <a:solidFill>
                  <a:schemeClr val="accent2"/>
                </a:solidFill>
                <a:latin typeface="Arial" panose="020B0604020202020204" pitchFamily="34" charset="0"/>
                <a:cs typeface="Arial" panose="020B0604020202020204" pitchFamily="34" charset="0"/>
              </a:rPr>
              <a:t>yellow</a:t>
            </a:r>
            <a:r>
              <a:rPr lang="en-US" sz="2800" dirty="0">
                <a:solidFill>
                  <a:schemeClr val="bg1"/>
                </a:solidFill>
                <a:latin typeface="Arial" panose="020B0604020202020204" pitchFamily="34" charset="0"/>
                <a:cs typeface="Arial" panose="020B0604020202020204" pitchFamily="34" charset="0"/>
              </a:rPr>
              <a:t>, </a:t>
            </a:r>
            <a:r>
              <a:rPr lang="en-US" sz="2800" dirty="0">
                <a:solidFill>
                  <a:schemeClr val="accent2"/>
                </a:solidFill>
                <a:latin typeface="Arial" panose="020B0604020202020204" pitchFamily="34" charset="0"/>
                <a:cs typeface="Arial" panose="020B0604020202020204" pitchFamily="34" charset="0"/>
              </a:rPr>
              <a:t>white</a:t>
            </a:r>
            <a:r>
              <a:rPr lang="en-US" sz="2800" dirty="0">
                <a:solidFill>
                  <a:schemeClr val="bg1"/>
                </a:solidFill>
                <a:latin typeface="Arial" panose="020B0604020202020204" pitchFamily="34" charset="0"/>
                <a:cs typeface="Arial" panose="020B0604020202020204" pitchFamily="34" charset="0"/>
              </a:rPr>
              <a:t>, </a:t>
            </a:r>
            <a:r>
              <a:rPr lang="en-US" sz="2800" dirty="0">
                <a:solidFill>
                  <a:schemeClr val="accent2"/>
                </a:solidFill>
                <a:latin typeface="Arial" panose="020B0604020202020204" pitchFamily="34" charset="0"/>
                <a:cs typeface="Arial" panose="020B0604020202020204" pitchFamily="34" charset="0"/>
              </a:rPr>
              <a:t>black</a:t>
            </a:r>
            <a:r>
              <a:rPr lang="en-US" sz="2800" dirty="0">
                <a:solidFill>
                  <a:schemeClr val="bg1"/>
                </a:solidFill>
                <a:latin typeface="Arial" panose="020B0604020202020204" pitchFamily="34" charset="0"/>
                <a:cs typeface="Arial" panose="020B0604020202020204" pitchFamily="34" charset="0"/>
              </a:rPr>
              <a:t>, etc.</a:t>
            </a:r>
          </a:p>
          <a:p>
            <a:pPr lvl="1">
              <a:lnSpc>
                <a:spcPct val="150000"/>
              </a:lnSpc>
            </a:pPr>
            <a:r>
              <a:rPr lang="en-US" sz="2800" dirty="0">
                <a:solidFill>
                  <a:schemeClr val="bg1"/>
                </a:solidFill>
                <a:latin typeface="Arial" panose="020B0604020202020204" pitchFamily="34" charset="0"/>
                <a:cs typeface="Arial" panose="020B0604020202020204" pitchFamily="34" charset="0"/>
              </a:rPr>
              <a:t>Syntax</a:t>
            </a:r>
            <a:r>
              <a:rPr lang="en-US" sz="2800" dirty="0" smtClean="0">
                <a:solidFill>
                  <a:schemeClr val="bg1"/>
                </a:solidFill>
                <a:latin typeface="Arial" panose="020B0604020202020204" pitchFamily="34" charset="0"/>
                <a:cs typeface="Arial" panose="020B0604020202020204" pitchFamily="34" charset="0"/>
              </a:rPr>
              <a:t>:</a:t>
            </a:r>
            <a:endParaRPr lang="en-US" sz="2800" dirty="0">
              <a:solidFill>
                <a:schemeClr val="bg1"/>
              </a:solidFill>
              <a:latin typeface="Arial" panose="020B0604020202020204" pitchFamily="34" charset="0"/>
              <a:cs typeface="Arial" panose="020B0604020202020204" pitchFamily="34" charset="0"/>
            </a:endParaRPr>
          </a:p>
          <a:p>
            <a:pPr lvl="1">
              <a:lnSpc>
                <a:spcPct val="150000"/>
              </a:lnSpc>
            </a:pPr>
            <a:r>
              <a:rPr lang="en-US" sz="2800" dirty="0">
                <a:solidFill>
                  <a:schemeClr val="accent4"/>
                </a:solidFill>
                <a:latin typeface="Arial" panose="020B0604020202020204" pitchFamily="34" charset="0"/>
                <a:cs typeface="Arial" panose="020B0604020202020204" pitchFamily="34" charset="0"/>
              </a:rPr>
              <a:t>color: name-of-the-color; </a:t>
            </a:r>
          </a:p>
        </p:txBody>
      </p:sp>
    </p:spTree>
    <p:extLst>
      <p:ext uri="{BB962C8B-B14F-4D97-AF65-F5344CB8AC3E}">
        <p14:creationId xmlns:p14="http://schemas.microsoft.com/office/powerpoint/2010/main" val="11712162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86CEFE-47FD-6916-8243-D6C2B296BC4D}"/>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F575D2C2-DF9F-E438-26FA-0233BA4ECE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1650E30C-6537-3908-21E6-3E2412AD3ED4}"/>
              </a:ext>
            </a:extLst>
          </p:cNvPr>
          <p:cNvSpPr txBox="1"/>
          <p:nvPr/>
        </p:nvSpPr>
        <p:spPr>
          <a:xfrm>
            <a:off x="604911" y="581855"/>
            <a:ext cx="10982178" cy="584775"/>
          </a:xfrm>
          <a:prstGeom prst="rect">
            <a:avLst/>
          </a:prstGeom>
          <a:noFill/>
        </p:spPr>
        <p:txBody>
          <a:bodyPr wrap="square" rtlCol="0">
            <a:spAutoFit/>
          </a:bodyPr>
          <a:lstStyle/>
          <a:p>
            <a:r>
              <a:rPr lang="en-US" sz="3200" b="1" dirty="0" smtClean="0">
                <a:solidFill>
                  <a:schemeClr val="bg1"/>
                </a:solidFill>
                <a:latin typeface="Arial" panose="020B0604020202020204" pitchFamily="34" charset="0"/>
                <a:cs typeface="Arial" panose="020B0604020202020204" pitchFamily="34" charset="0"/>
              </a:rPr>
              <a:t>RGB/RGBA Value</a:t>
            </a:r>
            <a:endParaRPr lang="en-US" sz="3200" b="1" dirty="0">
              <a:solidFill>
                <a:schemeClr val="bg1"/>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FF0436B9-4570-3DDD-84A3-EECBB1FFD45C}"/>
              </a:ext>
            </a:extLst>
          </p:cNvPr>
          <p:cNvSpPr txBox="1"/>
          <p:nvPr/>
        </p:nvSpPr>
        <p:spPr>
          <a:xfrm>
            <a:off x="604911" y="1314548"/>
            <a:ext cx="11169747" cy="4616648"/>
          </a:xfrm>
          <a:prstGeom prst="rect">
            <a:avLst/>
          </a:prstGeom>
          <a:noFill/>
        </p:spPr>
        <p:txBody>
          <a:bodyPr wrap="square" rtlCol="0">
            <a:spAutoFit/>
          </a:bodyPr>
          <a:lstStyle/>
          <a:p>
            <a:pPr>
              <a:lnSpc>
                <a:spcPct val="150000"/>
              </a:lnSpc>
            </a:pPr>
            <a:r>
              <a:rPr lang="en-US" sz="2800" dirty="0">
                <a:solidFill>
                  <a:schemeClr val="bg1"/>
                </a:solidFill>
                <a:latin typeface="Arial" panose="020B0604020202020204" pitchFamily="34" charset="0"/>
                <a:cs typeface="Arial" panose="020B0604020202020204" pitchFamily="34" charset="0"/>
              </a:rPr>
              <a:t>Here R stands for Red, G stands for Green, and B stands for Blue. The color will be assigned to the text by using the range of these values. These values range from 0 to 255. And, A stands for Alpha channel. Which represents the opacity or opaque of the color</a:t>
            </a:r>
            <a:r>
              <a:rPr lang="en-US" sz="2800" dirty="0" smtClean="0">
                <a:solidFill>
                  <a:schemeClr val="bg1"/>
                </a:solidFill>
                <a:latin typeface="Arial" panose="020B0604020202020204" pitchFamily="34" charset="0"/>
                <a:cs typeface="Arial" panose="020B0604020202020204" pitchFamily="34" charset="0"/>
              </a:rPr>
              <a:t>.</a:t>
            </a:r>
          </a:p>
          <a:p>
            <a:pPr>
              <a:lnSpc>
                <a:spcPct val="150000"/>
              </a:lnSpc>
            </a:pPr>
            <a:endParaRPr lang="en-US" sz="2800" dirty="0" smtClean="0">
              <a:solidFill>
                <a:schemeClr val="accent4"/>
              </a:solidFill>
              <a:latin typeface="Arial" panose="020B0604020202020204" pitchFamily="34" charset="0"/>
              <a:cs typeface="Arial" panose="020B0604020202020204" pitchFamily="34" charset="0"/>
            </a:endParaRPr>
          </a:p>
          <a:p>
            <a:pPr>
              <a:lnSpc>
                <a:spcPct val="150000"/>
              </a:lnSpc>
            </a:pPr>
            <a:r>
              <a:rPr lang="en-US" sz="2800" dirty="0" smtClean="0">
                <a:solidFill>
                  <a:schemeClr val="bg1"/>
                </a:solidFill>
                <a:latin typeface="Arial" panose="020B0604020202020204" pitchFamily="34" charset="0"/>
                <a:cs typeface="Arial" panose="020B0604020202020204" pitchFamily="34" charset="0"/>
              </a:rPr>
              <a:t>Syntax: </a:t>
            </a:r>
            <a:r>
              <a:rPr lang="en-US" sz="2800" dirty="0" smtClean="0">
                <a:solidFill>
                  <a:schemeClr val="accent4"/>
                </a:solidFill>
                <a:latin typeface="Arial" panose="020B0604020202020204" pitchFamily="34" charset="0"/>
                <a:cs typeface="Arial" panose="020B0604020202020204" pitchFamily="34" charset="0"/>
              </a:rPr>
              <a:t>color</a:t>
            </a:r>
            <a:r>
              <a:rPr lang="en-US" sz="2800" dirty="0">
                <a:solidFill>
                  <a:schemeClr val="accent4"/>
                </a:solidFill>
                <a:latin typeface="Arial" panose="020B0604020202020204" pitchFamily="34" charset="0"/>
                <a:cs typeface="Arial" panose="020B0604020202020204" pitchFamily="34" charset="0"/>
              </a:rPr>
              <a:t>: RGBA(value, value, value, value</a:t>
            </a:r>
            <a:r>
              <a:rPr lang="en-US" sz="2800" dirty="0" smtClean="0">
                <a:solidFill>
                  <a:schemeClr val="accent4"/>
                </a:solidFill>
                <a:latin typeface="Arial" panose="020B0604020202020204" pitchFamily="34" charset="0"/>
                <a:cs typeface="Arial" panose="020B0604020202020204" pitchFamily="34" charset="0"/>
              </a:rPr>
              <a:t>);</a:t>
            </a:r>
            <a:endParaRPr lang="en-US" sz="2800" dirty="0">
              <a:solidFill>
                <a:schemeClr val="bg1"/>
              </a:solidFill>
              <a:latin typeface="Arial" panose="020B0604020202020204" pitchFamily="34" charset="0"/>
              <a:cs typeface="Arial" panose="020B0604020202020204" pitchFamily="34" charset="0"/>
            </a:endParaRPr>
          </a:p>
          <a:p>
            <a:pPr>
              <a:lnSpc>
                <a:spcPct val="150000"/>
              </a:lnSpc>
            </a:pPr>
            <a:r>
              <a:rPr lang="en-US" sz="2800" dirty="0" smtClean="0">
                <a:solidFill>
                  <a:schemeClr val="bg1"/>
                </a:solidFill>
                <a:latin typeface="Arial" panose="020B0604020202020204" pitchFamily="34" charset="0"/>
                <a:cs typeface="Arial" panose="020B0604020202020204" pitchFamily="34" charset="0"/>
              </a:rPr>
              <a:t>Example : </a:t>
            </a:r>
            <a:r>
              <a:rPr lang="en-US" sz="2800" dirty="0" smtClean="0">
                <a:solidFill>
                  <a:schemeClr val="accent4"/>
                </a:solidFill>
                <a:latin typeface="Arial" panose="020B0604020202020204" pitchFamily="34" charset="0"/>
                <a:cs typeface="Arial" panose="020B0604020202020204" pitchFamily="34" charset="0"/>
              </a:rPr>
              <a:t>color</a:t>
            </a:r>
            <a:r>
              <a:rPr lang="en-US" sz="2800" dirty="0">
                <a:solidFill>
                  <a:schemeClr val="accent4"/>
                </a:solidFill>
                <a:latin typeface="Arial" panose="020B0604020202020204" pitchFamily="34" charset="0"/>
                <a:cs typeface="Arial" panose="020B0604020202020204" pitchFamily="34" charset="0"/>
              </a:rPr>
              <a:t>: RGB(0, 150, 0</a:t>
            </a:r>
            <a:r>
              <a:rPr lang="en-US" sz="2800" dirty="0" smtClean="0">
                <a:solidFill>
                  <a:schemeClr val="accent4"/>
                </a:solidFill>
                <a:latin typeface="Arial" panose="020B0604020202020204" pitchFamily="34" charset="0"/>
                <a:cs typeface="Arial" panose="020B0604020202020204" pitchFamily="34" charset="0"/>
              </a:rPr>
              <a:t>); - </a:t>
            </a:r>
            <a:r>
              <a:rPr lang="en-US" sz="2800" dirty="0" smtClean="0">
                <a:solidFill>
                  <a:schemeClr val="bg1"/>
                </a:solidFill>
                <a:latin typeface="Arial" panose="020B0604020202020204" pitchFamily="34" charset="0"/>
                <a:cs typeface="Arial" panose="020B0604020202020204" pitchFamily="34" charset="0"/>
              </a:rPr>
              <a:t>for green color</a:t>
            </a:r>
            <a:endParaRPr lang="en-US" sz="28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354882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FC17FA-5DA7-DFC0-18DC-04F01263643D}"/>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B5694D8A-1809-F6E1-D5BD-B4DC2A7548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A5898E58-95DB-E451-08AC-66667643C2B0}"/>
              </a:ext>
            </a:extLst>
          </p:cNvPr>
          <p:cNvSpPr txBox="1"/>
          <p:nvPr/>
        </p:nvSpPr>
        <p:spPr>
          <a:xfrm>
            <a:off x="604911" y="378294"/>
            <a:ext cx="10982178" cy="646331"/>
          </a:xfrm>
          <a:prstGeom prst="rect">
            <a:avLst/>
          </a:prstGeom>
          <a:noFill/>
        </p:spPr>
        <p:txBody>
          <a:bodyPr wrap="square" rtlCol="0">
            <a:spAutoFit/>
          </a:bodyPr>
          <a:lstStyle/>
          <a:p>
            <a:r>
              <a:rPr lang="en-US" sz="3600" b="1" dirty="0">
                <a:solidFill>
                  <a:schemeClr val="bg1"/>
                </a:solidFill>
                <a:latin typeface="Arial" panose="020B0604020202020204" pitchFamily="34" charset="0"/>
                <a:cs typeface="Arial" panose="020B0604020202020204" pitchFamily="34" charset="0"/>
              </a:rPr>
              <a:t>CSS syntax</a:t>
            </a:r>
          </a:p>
        </p:txBody>
      </p:sp>
      <p:sp>
        <p:nvSpPr>
          <p:cNvPr id="3" name="TextBox 2">
            <a:extLst>
              <a:ext uri="{FF2B5EF4-FFF2-40B4-BE49-F238E27FC236}">
                <a16:creationId xmlns:a16="http://schemas.microsoft.com/office/drawing/2014/main" id="{A8B01BE8-FCA6-7F0E-87A0-149EC23F21B6}"/>
              </a:ext>
            </a:extLst>
          </p:cNvPr>
          <p:cNvSpPr txBox="1"/>
          <p:nvPr/>
        </p:nvSpPr>
        <p:spPr>
          <a:xfrm>
            <a:off x="604911" y="3189911"/>
            <a:ext cx="10827434" cy="3847207"/>
          </a:xfrm>
          <a:prstGeom prst="rect">
            <a:avLst/>
          </a:prstGeom>
          <a:noFill/>
        </p:spPr>
        <p:txBody>
          <a:bodyPr wrap="square" rtlCol="0">
            <a:spAutoFit/>
          </a:bodyPr>
          <a:lstStyle/>
          <a:p>
            <a:pPr algn="just">
              <a:lnSpc>
                <a:spcPct val="150000"/>
              </a:lnSpc>
            </a:pPr>
            <a:r>
              <a:rPr lang="en-US" sz="2400" b="0" i="0" dirty="0">
                <a:solidFill>
                  <a:schemeClr val="bg1"/>
                </a:solidFill>
                <a:effectLst/>
                <a:latin typeface="Verdana" panose="020B0604030504040204" pitchFamily="34" charset="0"/>
              </a:rPr>
              <a:t>The </a:t>
            </a:r>
            <a:r>
              <a:rPr lang="en-US" sz="2400" b="1" i="0" dirty="0">
                <a:solidFill>
                  <a:schemeClr val="accent4"/>
                </a:solidFill>
                <a:effectLst/>
                <a:latin typeface="Verdana" panose="020B0604030504040204" pitchFamily="34" charset="0"/>
              </a:rPr>
              <a:t>selector</a:t>
            </a:r>
            <a:r>
              <a:rPr lang="en-US" sz="2400" b="0" i="0" dirty="0">
                <a:solidFill>
                  <a:schemeClr val="bg1"/>
                </a:solidFill>
                <a:effectLst/>
                <a:latin typeface="Verdana" panose="020B0604030504040204" pitchFamily="34" charset="0"/>
              </a:rPr>
              <a:t> points to the HTML element you want to style. The </a:t>
            </a:r>
            <a:r>
              <a:rPr lang="en-US" sz="2400" b="1" i="0" dirty="0">
                <a:solidFill>
                  <a:schemeClr val="accent4"/>
                </a:solidFill>
                <a:effectLst/>
                <a:latin typeface="Verdana" panose="020B0604030504040204" pitchFamily="34" charset="0"/>
              </a:rPr>
              <a:t>declaration block </a:t>
            </a:r>
            <a:r>
              <a:rPr lang="en-US" sz="2400" b="0" i="0" dirty="0">
                <a:solidFill>
                  <a:schemeClr val="bg1"/>
                </a:solidFill>
                <a:effectLst/>
                <a:latin typeface="Verdana" panose="020B0604030504040204" pitchFamily="34" charset="0"/>
              </a:rPr>
              <a:t>contains one or more declarations separated by semicolons. Each declaration includes a CSS property name and a value, separated by a colon. Multiple CSS declarations are separated with semicolons, and declaration blocks are surrounded by curly braces.</a:t>
            </a:r>
          </a:p>
          <a:p>
            <a:endParaRPr lang="en-US" sz="2800" dirty="0">
              <a:solidFill>
                <a:schemeClr val="bg1"/>
              </a:solidFill>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B41D323A-D8BC-51A6-58DD-B98D653CD7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1519" y="1269989"/>
            <a:ext cx="9411288" cy="1780882"/>
          </a:xfrm>
          <a:prstGeom prst="rect">
            <a:avLst/>
          </a:prstGeom>
        </p:spPr>
      </p:pic>
    </p:spTree>
    <p:extLst>
      <p:ext uri="{BB962C8B-B14F-4D97-AF65-F5344CB8AC3E}">
        <p14:creationId xmlns:p14="http://schemas.microsoft.com/office/powerpoint/2010/main" val="36564652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86CEFE-47FD-6916-8243-D6C2B296BC4D}"/>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F575D2C2-DF9F-E438-26FA-0233BA4ECE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1650E30C-6537-3908-21E6-3E2412AD3ED4}"/>
              </a:ext>
            </a:extLst>
          </p:cNvPr>
          <p:cNvSpPr txBox="1"/>
          <p:nvPr/>
        </p:nvSpPr>
        <p:spPr>
          <a:xfrm>
            <a:off x="604911" y="581855"/>
            <a:ext cx="10982178" cy="584775"/>
          </a:xfrm>
          <a:prstGeom prst="rect">
            <a:avLst/>
          </a:prstGeom>
          <a:noFill/>
        </p:spPr>
        <p:txBody>
          <a:bodyPr wrap="square" rtlCol="0">
            <a:spAutoFit/>
          </a:bodyPr>
          <a:lstStyle/>
          <a:p>
            <a:r>
              <a:rPr lang="en-US" sz="3200" b="1" dirty="0" smtClean="0">
                <a:solidFill>
                  <a:schemeClr val="bg1"/>
                </a:solidFill>
                <a:latin typeface="Arial" panose="020B0604020202020204" pitchFamily="34" charset="0"/>
                <a:cs typeface="Arial" panose="020B0604020202020204" pitchFamily="34" charset="0"/>
              </a:rPr>
              <a:t>HEXA-DECIMAL Value</a:t>
            </a:r>
            <a:endParaRPr lang="en-US" sz="3200" b="1" dirty="0">
              <a:solidFill>
                <a:schemeClr val="bg1"/>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FF0436B9-4570-3DDD-84A3-EECBB1FFD45C}"/>
              </a:ext>
            </a:extLst>
          </p:cNvPr>
          <p:cNvSpPr txBox="1"/>
          <p:nvPr/>
        </p:nvSpPr>
        <p:spPr>
          <a:xfrm>
            <a:off x="604911" y="1314548"/>
            <a:ext cx="11169747" cy="4616648"/>
          </a:xfrm>
          <a:prstGeom prst="rect">
            <a:avLst/>
          </a:prstGeom>
          <a:noFill/>
        </p:spPr>
        <p:txBody>
          <a:bodyPr wrap="square" rtlCol="0">
            <a:spAutoFit/>
          </a:bodyPr>
          <a:lstStyle/>
          <a:p>
            <a:pPr>
              <a:lnSpc>
                <a:spcPct val="150000"/>
              </a:lnSpc>
            </a:pPr>
            <a:r>
              <a:rPr lang="en-US" sz="2800" dirty="0">
                <a:solidFill>
                  <a:schemeClr val="bg1"/>
                </a:solidFill>
                <a:latin typeface="Arial" panose="020B0604020202020204" pitchFamily="34" charset="0"/>
                <a:cs typeface="Arial" panose="020B0604020202020204" pitchFamily="34" charset="0"/>
              </a:rPr>
              <a:t>It represents the value of the color in hexadecimal format. It should start with the prefix #. These values range from #000000 to #FFFFFF. And, If there is an alpha channel that defines the opacity of the color, then we will represent it by adding FF (if 100%) after the hex code.</a:t>
            </a:r>
          </a:p>
          <a:p>
            <a:pPr>
              <a:lnSpc>
                <a:spcPct val="150000"/>
              </a:lnSpc>
            </a:pPr>
            <a:endParaRPr lang="en-US" sz="2800" dirty="0">
              <a:solidFill>
                <a:schemeClr val="bg1"/>
              </a:solidFill>
              <a:latin typeface="Arial" panose="020B0604020202020204" pitchFamily="34" charset="0"/>
              <a:cs typeface="Arial" panose="020B0604020202020204" pitchFamily="34" charset="0"/>
            </a:endParaRPr>
          </a:p>
          <a:p>
            <a:pPr>
              <a:lnSpc>
                <a:spcPct val="150000"/>
              </a:lnSpc>
            </a:pPr>
            <a:r>
              <a:rPr lang="en-US" sz="2800" dirty="0" smtClean="0">
                <a:solidFill>
                  <a:schemeClr val="bg1"/>
                </a:solidFill>
                <a:latin typeface="Arial" panose="020B0604020202020204" pitchFamily="34" charset="0"/>
                <a:cs typeface="Arial" panose="020B0604020202020204" pitchFamily="34" charset="0"/>
              </a:rPr>
              <a:t>Syntax: </a:t>
            </a:r>
            <a:r>
              <a:rPr lang="en-US" sz="2800" dirty="0" smtClean="0">
                <a:solidFill>
                  <a:schemeClr val="accent4"/>
                </a:solidFill>
                <a:latin typeface="Arial" panose="020B0604020202020204" pitchFamily="34" charset="0"/>
                <a:cs typeface="Arial" panose="020B0604020202020204" pitchFamily="34" charset="0"/>
              </a:rPr>
              <a:t>color</a:t>
            </a:r>
            <a:r>
              <a:rPr lang="en-US" sz="2800" dirty="0">
                <a:solidFill>
                  <a:schemeClr val="accent4"/>
                </a:solidFill>
                <a:latin typeface="Arial" panose="020B0604020202020204" pitchFamily="34" charset="0"/>
                <a:cs typeface="Arial" panose="020B0604020202020204" pitchFamily="34" charset="0"/>
              </a:rPr>
              <a:t>: #RRGGBBFF</a:t>
            </a:r>
            <a:r>
              <a:rPr lang="en-US" sz="2800" dirty="0" smtClean="0">
                <a:solidFill>
                  <a:schemeClr val="accent4"/>
                </a:solidFill>
                <a:latin typeface="Arial" panose="020B0604020202020204" pitchFamily="34" charset="0"/>
                <a:cs typeface="Arial" panose="020B0604020202020204" pitchFamily="34" charset="0"/>
              </a:rPr>
              <a:t>;</a:t>
            </a:r>
          </a:p>
          <a:p>
            <a:pPr>
              <a:lnSpc>
                <a:spcPct val="150000"/>
              </a:lnSpc>
            </a:pPr>
            <a:r>
              <a:rPr lang="en-US" sz="2800" dirty="0" smtClean="0">
                <a:solidFill>
                  <a:schemeClr val="bg1"/>
                </a:solidFill>
                <a:latin typeface="Arial" panose="020B0604020202020204" pitchFamily="34" charset="0"/>
                <a:cs typeface="Arial" panose="020B0604020202020204" pitchFamily="34" charset="0"/>
              </a:rPr>
              <a:t>Example </a:t>
            </a:r>
            <a:r>
              <a:rPr lang="en-US" sz="2800" dirty="0">
                <a:solidFill>
                  <a:schemeClr val="bg1"/>
                </a:solidFill>
                <a:latin typeface="Arial" panose="020B0604020202020204" pitchFamily="34" charset="0"/>
                <a:cs typeface="Arial" panose="020B0604020202020204" pitchFamily="34" charset="0"/>
              </a:rPr>
              <a:t>: </a:t>
            </a:r>
            <a:r>
              <a:rPr lang="en-US" sz="2800" dirty="0">
                <a:solidFill>
                  <a:schemeClr val="accent4"/>
                </a:solidFill>
                <a:latin typeface="Arial" panose="020B0604020202020204" pitchFamily="34" charset="0"/>
                <a:cs typeface="Arial" panose="020B0604020202020204" pitchFamily="34" charset="0"/>
              </a:rPr>
              <a:t>color: #00aa00</a:t>
            </a:r>
            <a:r>
              <a:rPr lang="en-US" sz="2800" dirty="0" smtClean="0">
                <a:solidFill>
                  <a:schemeClr val="accent4"/>
                </a:solidFill>
                <a:latin typeface="Arial" panose="020B0604020202020204" pitchFamily="34" charset="0"/>
                <a:cs typeface="Arial" panose="020B0604020202020204" pitchFamily="34" charset="0"/>
              </a:rPr>
              <a:t>; - </a:t>
            </a:r>
            <a:r>
              <a:rPr lang="en-US" sz="2800" dirty="0" smtClean="0">
                <a:solidFill>
                  <a:schemeClr val="bg1"/>
                </a:solidFill>
                <a:latin typeface="Arial" panose="020B0604020202020204" pitchFamily="34" charset="0"/>
                <a:cs typeface="Arial" panose="020B0604020202020204" pitchFamily="34" charset="0"/>
              </a:rPr>
              <a:t>for green color</a:t>
            </a:r>
            <a:endParaRPr lang="en-US" sz="28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778073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86CEFE-47FD-6916-8243-D6C2B296BC4D}"/>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F575D2C2-DF9F-E438-26FA-0233BA4ECE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1650E30C-6537-3908-21E6-3E2412AD3ED4}"/>
              </a:ext>
            </a:extLst>
          </p:cNvPr>
          <p:cNvSpPr txBox="1"/>
          <p:nvPr/>
        </p:nvSpPr>
        <p:spPr>
          <a:xfrm>
            <a:off x="604911" y="581855"/>
            <a:ext cx="10982178" cy="584775"/>
          </a:xfrm>
          <a:prstGeom prst="rect">
            <a:avLst/>
          </a:prstGeom>
          <a:noFill/>
        </p:spPr>
        <p:txBody>
          <a:bodyPr wrap="square" rtlCol="0">
            <a:spAutoFit/>
          </a:bodyPr>
          <a:lstStyle/>
          <a:p>
            <a:r>
              <a:rPr lang="en-US" sz="3200" b="1" dirty="0" smtClean="0">
                <a:solidFill>
                  <a:schemeClr val="bg1"/>
                </a:solidFill>
                <a:latin typeface="Arial" panose="020B0604020202020204" pitchFamily="34" charset="0"/>
                <a:cs typeface="Arial" panose="020B0604020202020204" pitchFamily="34" charset="0"/>
              </a:rPr>
              <a:t>BORDER Properties</a:t>
            </a:r>
            <a:endParaRPr lang="en-US" sz="3200" b="1" dirty="0">
              <a:solidFill>
                <a:schemeClr val="bg1"/>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FF0436B9-4570-3DDD-84A3-EECBB1FFD45C}"/>
              </a:ext>
            </a:extLst>
          </p:cNvPr>
          <p:cNvSpPr txBox="1"/>
          <p:nvPr/>
        </p:nvSpPr>
        <p:spPr>
          <a:xfrm>
            <a:off x="604911" y="1166630"/>
            <a:ext cx="11169747" cy="5539978"/>
          </a:xfrm>
          <a:prstGeom prst="rect">
            <a:avLst/>
          </a:prstGeom>
          <a:noFill/>
        </p:spPr>
        <p:txBody>
          <a:bodyPr wrap="square" rtlCol="0">
            <a:spAutoFit/>
          </a:bodyPr>
          <a:lstStyle/>
          <a:p>
            <a:pPr>
              <a:lnSpc>
                <a:spcPct val="150000"/>
              </a:lnSpc>
            </a:pPr>
            <a:r>
              <a:rPr lang="en-US" sz="2800" dirty="0">
                <a:solidFill>
                  <a:schemeClr val="bg1"/>
                </a:solidFill>
                <a:latin typeface="Arial" panose="020B0604020202020204" pitchFamily="34" charset="0"/>
                <a:cs typeface="Arial" panose="020B0604020202020204" pitchFamily="34" charset="0"/>
              </a:rPr>
              <a:t>A CSS border is a line that surrounds an HTML element, providing a visual separation between the element and its surroundings. Borders can be styled in various ways, including adjusting their width, color, and style. The basic properties used to define borders in CSS are border-width, border-style, and border-color</a:t>
            </a:r>
            <a:r>
              <a:rPr lang="en-US" sz="2800" dirty="0" smtClean="0">
                <a:solidFill>
                  <a:schemeClr val="bg1"/>
                </a:solidFill>
                <a:latin typeface="Arial" panose="020B0604020202020204" pitchFamily="34" charset="0"/>
                <a:cs typeface="Arial" panose="020B0604020202020204" pitchFamily="34" charset="0"/>
              </a:rPr>
              <a:t>.</a:t>
            </a:r>
          </a:p>
          <a:p>
            <a:pPr>
              <a:lnSpc>
                <a:spcPct val="150000"/>
              </a:lnSpc>
            </a:pPr>
            <a:endParaRPr lang="en-US" sz="2800" dirty="0" smtClean="0">
              <a:solidFill>
                <a:schemeClr val="bg1"/>
              </a:solidFill>
              <a:latin typeface="Arial" panose="020B0604020202020204" pitchFamily="34" charset="0"/>
              <a:cs typeface="Arial" panose="020B0604020202020204" pitchFamily="34" charset="0"/>
            </a:endParaRPr>
          </a:p>
          <a:p>
            <a:pPr>
              <a:lnSpc>
                <a:spcPct val="150000"/>
              </a:lnSpc>
            </a:pPr>
            <a:r>
              <a:rPr lang="en-US" sz="2000" i="1" dirty="0" smtClean="0">
                <a:solidFill>
                  <a:schemeClr val="accent4">
                    <a:lumMod val="40000"/>
                    <a:lumOff val="60000"/>
                  </a:schemeClr>
                </a:solidFill>
                <a:latin typeface="Arial" panose="020B0604020202020204" pitchFamily="34" charset="0"/>
                <a:cs typeface="Arial" panose="020B0604020202020204" pitchFamily="34" charset="0"/>
              </a:rPr>
              <a:t>The </a:t>
            </a:r>
            <a:r>
              <a:rPr lang="en-US" sz="2000" i="1" dirty="0">
                <a:solidFill>
                  <a:schemeClr val="accent4">
                    <a:lumMod val="40000"/>
                    <a:lumOff val="60000"/>
                  </a:schemeClr>
                </a:solidFill>
                <a:latin typeface="Arial" panose="020B0604020202020204" pitchFamily="34" charset="0"/>
                <a:cs typeface="Arial" panose="020B0604020202020204" pitchFamily="34" charset="0"/>
              </a:rPr>
              <a:t>simplest way to add a border to an element is by using the border shorthand property. Here’s the basic syntax:</a:t>
            </a:r>
          </a:p>
          <a:p>
            <a:pPr>
              <a:lnSpc>
                <a:spcPct val="150000"/>
              </a:lnSpc>
            </a:pPr>
            <a:r>
              <a:rPr lang="en-US" sz="2800" dirty="0">
                <a:solidFill>
                  <a:schemeClr val="bg1"/>
                </a:solidFill>
                <a:latin typeface="Arial" panose="020B0604020202020204" pitchFamily="34" charset="0"/>
                <a:cs typeface="Arial" panose="020B0604020202020204" pitchFamily="34" charset="0"/>
              </a:rPr>
              <a:t>Syntax : </a:t>
            </a:r>
            <a:r>
              <a:rPr lang="en-US" sz="2800" dirty="0" smtClean="0">
                <a:solidFill>
                  <a:schemeClr val="accent4"/>
                </a:solidFill>
                <a:latin typeface="Arial" panose="020B0604020202020204" pitchFamily="34" charset="0"/>
                <a:cs typeface="Arial" panose="020B0604020202020204" pitchFamily="34" charset="0"/>
              </a:rPr>
              <a:t>element { border</a:t>
            </a:r>
            <a:r>
              <a:rPr lang="en-US" sz="2800" dirty="0">
                <a:solidFill>
                  <a:schemeClr val="accent4"/>
                </a:solidFill>
                <a:latin typeface="Arial" panose="020B0604020202020204" pitchFamily="34" charset="0"/>
                <a:cs typeface="Arial" panose="020B0604020202020204" pitchFamily="34" charset="0"/>
              </a:rPr>
              <a:t>: 1px solid black</a:t>
            </a:r>
            <a:r>
              <a:rPr lang="en-US" sz="2800" dirty="0" smtClean="0">
                <a:solidFill>
                  <a:schemeClr val="accent4"/>
                </a:solidFill>
                <a:latin typeface="Arial" panose="020B0604020202020204" pitchFamily="34" charset="0"/>
                <a:cs typeface="Arial" panose="020B0604020202020204" pitchFamily="34" charset="0"/>
              </a:rPr>
              <a:t>; }</a:t>
            </a:r>
            <a:endParaRPr lang="en-US" sz="2800" dirty="0">
              <a:solidFill>
                <a:schemeClr val="accent4"/>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009283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86CEFE-47FD-6916-8243-D6C2B296BC4D}"/>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F575D2C2-DF9F-E438-26FA-0233BA4ECE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1650E30C-6537-3908-21E6-3E2412AD3ED4}"/>
              </a:ext>
            </a:extLst>
          </p:cNvPr>
          <p:cNvSpPr txBox="1"/>
          <p:nvPr/>
        </p:nvSpPr>
        <p:spPr>
          <a:xfrm>
            <a:off x="604911" y="581855"/>
            <a:ext cx="10982178" cy="584775"/>
          </a:xfrm>
          <a:prstGeom prst="rect">
            <a:avLst/>
          </a:prstGeom>
          <a:noFill/>
        </p:spPr>
        <p:txBody>
          <a:bodyPr wrap="square" rtlCol="0">
            <a:spAutoFit/>
          </a:bodyPr>
          <a:lstStyle/>
          <a:p>
            <a:r>
              <a:rPr lang="en-US" sz="3200" b="1" dirty="0" smtClean="0">
                <a:solidFill>
                  <a:schemeClr val="bg1"/>
                </a:solidFill>
                <a:latin typeface="Arial" panose="020B0604020202020204" pitchFamily="34" charset="0"/>
                <a:cs typeface="Arial" panose="020B0604020202020204" pitchFamily="34" charset="0"/>
              </a:rPr>
              <a:t>BORDER Properties</a:t>
            </a:r>
            <a:endParaRPr lang="en-US" sz="3200" b="1" dirty="0">
              <a:solidFill>
                <a:schemeClr val="bg1"/>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FF0436B9-4570-3DDD-84A3-EECBB1FFD45C}"/>
              </a:ext>
            </a:extLst>
          </p:cNvPr>
          <p:cNvSpPr txBox="1"/>
          <p:nvPr/>
        </p:nvSpPr>
        <p:spPr>
          <a:xfrm>
            <a:off x="604911" y="1166630"/>
            <a:ext cx="11169747" cy="658835"/>
          </a:xfrm>
          <a:prstGeom prst="rect">
            <a:avLst/>
          </a:prstGeom>
          <a:noFill/>
        </p:spPr>
        <p:txBody>
          <a:bodyPr wrap="square" rtlCol="0">
            <a:spAutoFit/>
          </a:bodyPr>
          <a:lstStyle/>
          <a:p>
            <a:pPr>
              <a:lnSpc>
                <a:spcPct val="150000"/>
              </a:lnSpc>
            </a:pPr>
            <a:endParaRPr lang="en-US" sz="2800" dirty="0">
              <a:solidFill>
                <a:schemeClr val="accent4"/>
              </a:solidFill>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649428530"/>
              </p:ext>
            </p:extLst>
          </p:nvPr>
        </p:nvGraphicFramePr>
        <p:xfrm>
          <a:off x="604911" y="1560727"/>
          <a:ext cx="10982178" cy="4423214"/>
        </p:xfrm>
        <a:graphic>
          <a:graphicData uri="http://schemas.openxmlformats.org/drawingml/2006/table">
            <a:tbl>
              <a:tblPr/>
              <a:tblGrid>
                <a:gridCol w="3361971">
                  <a:extLst>
                    <a:ext uri="{9D8B030D-6E8A-4147-A177-3AD203B41FA5}">
                      <a16:colId xmlns:a16="http://schemas.microsoft.com/office/drawing/2014/main" val="3792983589"/>
                    </a:ext>
                  </a:extLst>
                </a:gridCol>
                <a:gridCol w="7620207">
                  <a:extLst>
                    <a:ext uri="{9D8B030D-6E8A-4147-A177-3AD203B41FA5}">
                      <a16:colId xmlns:a16="http://schemas.microsoft.com/office/drawing/2014/main" val="1498839125"/>
                    </a:ext>
                  </a:extLst>
                </a:gridCol>
              </a:tblGrid>
              <a:tr h="643232">
                <a:tc>
                  <a:txBody>
                    <a:bodyPr/>
                    <a:lstStyle/>
                    <a:p>
                      <a:pPr algn="ctr" fontAlgn="base"/>
                      <a:r>
                        <a:rPr lang="en-US" sz="2800" b="1" dirty="0">
                          <a:effectLst/>
                          <a:latin typeface="Arial" panose="020B0604020202020204" pitchFamily="34" charset="0"/>
                          <a:cs typeface="Arial" panose="020B0604020202020204" pitchFamily="34" charset="0"/>
                        </a:rPr>
                        <a:t>Property</a:t>
                      </a:r>
                    </a:p>
                  </a:txBody>
                  <a:tcPr marL="38100" marR="3810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chemeClr val="accent3">
                        <a:lumMod val="60000"/>
                        <a:lumOff val="40000"/>
                      </a:schemeClr>
                    </a:solidFill>
                  </a:tcPr>
                </a:tc>
                <a:tc>
                  <a:txBody>
                    <a:bodyPr/>
                    <a:lstStyle/>
                    <a:p>
                      <a:pPr algn="ctr" fontAlgn="base"/>
                      <a:r>
                        <a:rPr lang="en-US" sz="2800" b="1">
                          <a:effectLst/>
                          <a:latin typeface="Arial" panose="020B0604020202020204" pitchFamily="34" charset="0"/>
                          <a:cs typeface="Arial" panose="020B0604020202020204" pitchFamily="34" charset="0"/>
                        </a:rPr>
                        <a:t>Description</a:t>
                      </a:r>
                    </a:p>
                  </a:txBody>
                  <a:tcPr marL="95250" marR="9525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chemeClr val="accent3">
                        <a:lumMod val="60000"/>
                        <a:lumOff val="40000"/>
                      </a:schemeClr>
                    </a:solidFill>
                  </a:tcPr>
                </a:tc>
                <a:extLst>
                  <a:ext uri="{0D108BD9-81ED-4DB2-BD59-A6C34878D82A}">
                    <a16:rowId xmlns:a16="http://schemas.microsoft.com/office/drawing/2014/main" val="1054782268"/>
                  </a:ext>
                </a:extLst>
              </a:tr>
              <a:tr h="1167347">
                <a:tc>
                  <a:txBody>
                    <a:bodyPr/>
                    <a:lstStyle/>
                    <a:p>
                      <a:pPr algn="ctr" fontAlgn="ctr"/>
                      <a:r>
                        <a:rPr lang="en-US" sz="2800" b="0" u="sng" dirty="0">
                          <a:effectLst/>
                          <a:latin typeface="Arial" panose="020B0604020202020204" pitchFamily="34" charset="0"/>
                          <a:cs typeface="Arial" panose="020B0604020202020204" pitchFamily="34" charset="0"/>
                          <a:hlinkClick r:id="rId3"/>
                        </a:rPr>
                        <a:t>border-style</a:t>
                      </a:r>
                      <a:endParaRPr lang="en-US" sz="2800" b="0" dirty="0">
                        <a:effectLst/>
                        <a:latin typeface="Arial" panose="020B0604020202020204" pitchFamily="34" charset="0"/>
                        <a:cs typeface="Arial" panose="020B0604020202020204" pitchFamily="34" charset="0"/>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chemeClr val="accent3">
                        <a:lumMod val="60000"/>
                        <a:lumOff val="40000"/>
                      </a:schemeClr>
                    </a:solidFill>
                  </a:tcPr>
                </a:tc>
                <a:tc>
                  <a:txBody>
                    <a:bodyPr/>
                    <a:lstStyle/>
                    <a:p>
                      <a:pPr algn="l" fontAlgn="ctr"/>
                      <a:r>
                        <a:rPr lang="en-US" sz="2800" b="0" dirty="0">
                          <a:effectLst/>
                          <a:latin typeface="Arial" panose="020B0604020202020204" pitchFamily="34" charset="0"/>
                          <a:cs typeface="Arial" panose="020B0604020202020204" pitchFamily="34" charset="0"/>
                        </a:rPr>
                        <a:t>Determines the type of border (e.g., solid, dashed, dotted).</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chemeClr val="accent3">
                        <a:lumMod val="60000"/>
                        <a:lumOff val="40000"/>
                      </a:schemeClr>
                    </a:solidFill>
                  </a:tcPr>
                </a:tc>
                <a:extLst>
                  <a:ext uri="{0D108BD9-81ED-4DB2-BD59-A6C34878D82A}">
                    <a16:rowId xmlns:a16="http://schemas.microsoft.com/office/drawing/2014/main" val="3853707826"/>
                  </a:ext>
                </a:extLst>
              </a:tr>
              <a:tr h="1167347">
                <a:tc>
                  <a:txBody>
                    <a:bodyPr/>
                    <a:lstStyle/>
                    <a:p>
                      <a:pPr algn="ctr" fontAlgn="ctr"/>
                      <a:r>
                        <a:rPr lang="en-US" sz="2800" b="0" u="sng" dirty="0">
                          <a:effectLst/>
                          <a:latin typeface="Arial" panose="020B0604020202020204" pitchFamily="34" charset="0"/>
                          <a:cs typeface="Arial" panose="020B0604020202020204" pitchFamily="34" charset="0"/>
                          <a:hlinkClick r:id="rId4"/>
                        </a:rPr>
                        <a:t>border-width</a:t>
                      </a:r>
                      <a:endParaRPr lang="en-US" sz="2800" b="0" dirty="0">
                        <a:effectLst/>
                        <a:latin typeface="Arial" panose="020B0604020202020204" pitchFamily="34" charset="0"/>
                        <a:cs typeface="Arial" panose="020B0604020202020204" pitchFamily="34" charset="0"/>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chemeClr val="accent3">
                        <a:lumMod val="60000"/>
                        <a:lumOff val="40000"/>
                      </a:schemeClr>
                    </a:solidFill>
                  </a:tcPr>
                </a:tc>
                <a:tc>
                  <a:txBody>
                    <a:bodyPr/>
                    <a:lstStyle/>
                    <a:p>
                      <a:pPr algn="l" fontAlgn="ctr"/>
                      <a:r>
                        <a:rPr lang="en-US" sz="2800" b="0" dirty="0">
                          <a:effectLst/>
                          <a:latin typeface="Arial" panose="020B0604020202020204" pitchFamily="34" charset="0"/>
                          <a:cs typeface="Arial" panose="020B0604020202020204" pitchFamily="34" charset="0"/>
                        </a:rPr>
                        <a:t>Sets the width of the border (in pixels, points, or other units).</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chemeClr val="accent3">
                        <a:lumMod val="60000"/>
                        <a:lumOff val="40000"/>
                      </a:schemeClr>
                    </a:solidFill>
                  </a:tcPr>
                </a:tc>
                <a:extLst>
                  <a:ext uri="{0D108BD9-81ED-4DB2-BD59-A6C34878D82A}">
                    <a16:rowId xmlns:a16="http://schemas.microsoft.com/office/drawing/2014/main" val="1300721333"/>
                  </a:ext>
                </a:extLst>
              </a:tr>
              <a:tr h="722644">
                <a:tc>
                  <a:txBody>
                    <a:bodyPr/>
                    <a:lstStyle/>
                    <a:p>
                      <a:pPr algn="ctr" fontAlgn="ctr"/>
                      <a:r>
                        <a:rPr lang="en-US" sz="2800" b="0" u="sng" dirty="0">
                          <a:effectLst/>
                          <a:latin typeface="Arial" panose="020B0604020202020204" pitchFamily="34" charset="0"/>
                          <a:cs typeface="Arial" panose="020B0604020202020204" pitchFamily="34" charset="0"/>
                          <a:hlinkClick r:id="rId5"/>
                        </a:rPr>
                        <a:t>border-color</a:t>
                      </a:r>
                      <a:endParaRPr lang="en-US" sz="2800" b="0" dirty="0">
                        <a:effectLst/>
                        <a:latin typeface="Arial" panose="020B0604020202020204" pitchFamily="34" charset="0"/>
                        <a:cs typeface="Arial" panose="020B0604020202020204" pitchFamily="34" charset="0"/>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chemeClr val="accent3">
                        <a:lumMod val="60000"/>
                        <a:lumOff val="40000"/>
                      </a:schemeClr>
                    </a:solidFill>
                  </a:tcPr>
                </a:tc>
                <a:tc>
                  <a:txBody>
                    <a:bodyPr/>
                    <a:lstStyle/>
                    <a:p>
                      <a:pPr algn="l" fontAlgn="ctr"/>
                      <a:r>
                        <a:rPr lang="en-US" sz="2800" b="0" dirty="0">
                          <a:effectLst/>
                          <a:latin typeface="Arial" panose="020B0604020202020204" pitchFamily="34" charset="0"/>
                          <a:cs typeface="Arial" panose="020B0604020202020204" pitchFamily="34" charset="0"/>
                        </a:rPr>
                        <a:t>Specifies the border color.</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chemeClr val="accent3">
                        <a:lumMod val="60000"/>
                        <a:lumOff val="40000"/>
                      </a:schemeClr>
                    </a:solidFill>
                  </a:tcPr>
                </a:tc>
                <a:extLst>
                  <a:ext uri="{0D108BD9-81ED-4DB2-BD59-A6C34878D82A}">
                    <a16:rowId xmlns:a16="http://schemas.microsoft.com/office/drawing/2014/main" val="4044864569"/>
                  </a:ext>
                </a:extLst>
              </a:tr>
              <a:tr h="722644">
                <a:tc>
                  <a:txBody>
                    <a:bodyPr/>
                    <a:lstStyle/>
                    <a:p>
                      <a:pPr algn="ctr" fontAlgn="ctr"/>
                      <a:r>
                        <a:rPr lang="en-US" sz="2800" b="0" u="sng">
                          <a:effectLst/>
                          <a:latin typeface="Arial" panose="020B0604020202020204" pitchFamily="34" charset="0"/>
                          <a:cs typeface="Arial" panose="020B0604020202020204" pitchFamily="34" charset="0"/>
                          <a:hlinkClick r:id="rId6"/>
                        </a:rPr>
                        <a:t>border-radius</a:t>
                      </a:r>
                      <a:endParaRPr lang="en-US" sz="2800" b="0">
                        <a:effectLst/>
                        <a:latin typeface="Arial" panose="020B0604020202020204" pitchFamily="34" charset="0"/>
                        <a:cs typeface="Arial" panose="020B0604020202020204" pitchFamily="34" charset="0"/>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chemeClr val="accent3">
                        <a:lumMod val="60000"/>
                        <a:lumOff val="40000"/>
                      </a:schemeClr>
                    </a:solidFill>
                  </a:tcPr>
                </a:tc>
                <a:tc>
                  <a:txBody>
                    <a:bodyPr/>
                    <a:lstStyle/>
                    <a:p>
                      <a:pPr algn="l" fontAlgn="ctr"/>
                      <a:r>
                        <a:rPr lang="en-US" sz="2800" b="0" dirty="0">
                          <a:effectLst/>
                          <a:latin typeface="Arial" panose="020B0604020202020204" pitchFamily="34" charset="0"/>
                          <a:cs typeface="Arial" panose="020B0604020202020204" pitchFamily="34" charset="0"/>
                        </a:rPr>
                        <a:t>Creates rounded corners for elements.</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chemeClr val="accent3">
                        <a:lumMod val="60000"/>
                        <a:lumOff val="40000"/>
                      </a:schemeClr>
                    </a:solidFill>
                  </a:tcPr>
                </a:tc>
                <a:extLst>
                  <a:ext uri="{0D108BD9-81ED-4DB2-BD59-A6C34878D82A}">
                    <a16:rowId xmlns:a16="http://schemas.microsoft.com/office/drawing/2014/main" val="1402732520"/>
                  </a:ext>
                </a:extLst>
              </a:tr>
            </a:tbl>
          </a:graphicData>
        </a:graphic>
      </p:graphicFrame>
    </p:spTree>
    <p:extLst>
      <p:ext uri="{BB962C8B-B14F-4D97-AF65-F5344CB8AC3E}">
        <p14:creationId xmlns:p14="http://schemas.microsoft.com/office/powerpoint/2010/main" val="30283861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86CEFE-47FD-6916-8243-D6C2B296BC4D}"/>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F575D2C2-DF9F-E438-26FA-0233BA4ECE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1650E30C-6537-3908-21E6-3E2412AD3ED4}"/>
              </a:ext>
            </a:extLst>
          </p:cNvPr>
          <p:cNvSpPr txBox="1"/>
          <p:nvPr/>
        </p:nvSpPr>
        <p:spPr>
          <a:xfrm>
            <a:off x="699041" y="1018849"/>
            <a:ext cx="10982178" cy="584775"/>
          </a:xfrm>
          <a:prstGeom prst="rect">
            <a:avLst/>
          </a:prstGeom>
          <a:noFill/>
        </p:spPr>
        <p:txBody>
          <a:bodyPr wrap="square" rtlCol="0">
            <a:spAutoFit/>
          </a:bodyPr>
          <a:lstStyle/>
          <a:p>
            <a:r>
              <a:rPr lang="en-US" sz="3200" b="1" dirty="0" smtClean="0">
                <a:solidFill>
                  <a:schemeClr val="bg1"/>
                </a:solidFill>
                <a:latin typeface="Arial" panose="020B0604020202020204" pitchFamily="34" charset="0"/>
                <a:cs typeface="Arial" panose="020B0604020202020204" pitchFamily="34" charset="0"/>
              </a:rPr>
              <a:t>1. Border Style</a:t>
            </a:r>
            <a:endParaRPr lang="en-US" sz="3200" b="1"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1501588" y="1751405"/>
            <a:ext cx="8529918" cy="3046988"/>
          </a:xfrm>
          <a:prstGeom prst="rect">
            <a:avLst/>
          </a:prstGeom>
        </p:spPr>
        <p:txBody>
          <a:bodyPr wrap="square">
            <a:spAutoFit/>
          </a:bodyPr>
          <a:lstStyle/>
          <a:p>
            <a:pPr marL="514350" indent="-514350">
              <a:lnSpc>
                <a:spcPct val="150000"/>
              </a:lnSpc>
              <a:buFont typeface="Courier New" panose="02070309020205020404" pitchFamily="49" charset="0"/>
              <a:buChar char="o"/>
            </a:pPr>
            <a:r>
              <a:rPr lang="en-US" sz="3200" dirty="0" smtClean="0">
                <a:solidFill>
                  <a:schemeClr val="accent4"/>
                </a:solidFill>
                <a:latin typeface="Arial" panose="020B0604020202020204" pitchFamily="34" charset="0"/>
                <a:cs typeface="Arial" panose="020B0604020202020204" pitchFamily="34" charset="0"/>
              </a:rPr>
              <a:t>border-top </a:t>
            </a:r>
            <a:r>
              <a:rPr lang="en-US" sz="3200" dirty="0">
                <a:solidFill>
                  <a:schemeClr val="accent4"/>
                </a:solidFill>
                <a:latin typeface="Arial" panose="020B0604020202020204" pitchFamily="34" charset="0"/>
                <a:cs typeface="Arial" panose="020B0604020202020204" pitchFamily="34" charset="0"/>
              </a:rPr>
              <a:t>style </a:t>
            </a:r>
            <a:endParaRPr lang="en-US" sz="3200" dirty="0" smtClean="0">
              <a:solidFill>
                <a:schemeClr val="accent4"/>
              </a:solidFill>
              <a:latin typeface="Arial" panose="020B0604020202020204" pitchFamily="34" charset="0"/>
              <a:cs typeface="Arial" panose="020B0604020202020204" pitchFamily="34" charset="0"/>
            </a:endParaRPr>
          </a:p>
          <a:p>
            <a:pPr marL="514350" indent="-514350">
              <a:lnSpc>
                <a:spcPct val="150000"/>
              </a:lnSpc>
              <a:buFont typeface="Courier New" panose="02070309020205020404" pitchFamily="49" charset="0"/>
              <a:buChar char="o"/>
            </a:pPr>
            <a:r>
              <a:rPr lang="en-US" sz="3200" dirty="0" smtClean="0">
                <a:solidFill>
                  <a:schemeClr val="accent4"/>
                </a:solidFill>
                <a:latin typeface="Arial" panose="020B0604020202020204" pitchFamily="34" charset="0"/>
                <a:cs typeface="Arial" panose="020B0604020202020204" pitchFamily="34" charset="0"/>
              </a:rPr>
              <a:t>border-right-style </a:t>
            </a:r>
          </a:p>
          <a:p>
            <a:pPr marL="514350" indent="-514350">
              <a:lnSpc>
                <a:spcPct val="150000"/>
              </a:lnSpc>
              <a:buFont typeface="Courier New" panose="02070309020205020404" pitchFamily="49" charset="0"/>
              <a:buChar char="o"/>
            </a:pPr>
            <a:r>
              <a:rPr lang="en-US" sz="3200" dirty="0" smtClean="0">
                <a:solidFill>
                  <a:schemeClr val="accent4"/>
                </a:solidFill>
                <a:latin typeface="Arial" panose="020B0604020202020204" pitchFamily="34" charset="0"/>
                <a:cs typeface="Arial" panose="020B0604020202020204" pitchFamily="34" charset="0"/>
              </a:rPr>
              <a:t>border-bottom-style</a:t>
            </a:r>
            <a:endParaRPr lang="en-US" sz="3200" dirty="0">
              <a:solidFill>
                <a:schemeClr val="accent4"/>
              </a:solidFill>
              <a:latin typeface="Arial" panose="020B0604020202020204" pitchFamily="34" charset="0"/>
              <a:cs typeface="Arial" panose="020B0604020202020204" pitchFamily="34" charset="0"/>
            </a:endParaRPr>
          </a:p>
          <a:p>
            <a:pPr marL="514350" indent="-514350">
              <a:lnSpc>
                <a:spcPct val="150000"/>
              </a:lnSpc>
              <a:buFont typeface="Courier New" panose="02070309020205020404" pitchFamily="49" charset="0"/>
              <a:buChar char="o"/>
            </a:pPr>
            <a:r>
              <a:rPr lang="en-US" sz="3200" dirty="0" smtClean="0">
                <a:solidFill>
                  <a:schemeClr val="accent4"/>
                </a:solidFill>
                <a:latin typeface="Arial" panose="020B0604020202020204" pitchFamily="34" charset="0"/>
                <a:cs typeface="Arial" panose="020B0604020202020204" pitchFamily="34" charset="0"/>
              </a:rPr>
              <a:t>border-left-style</a:t>
            </a:r>
            <a:endParaRPr lang="en-US" sz="3200" dirty="0">
              <a:solidFill>
                <a:schemeClr val="accent4"/>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461772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86CEFE-47FD-6916-8243-D6C2B296BC4D}"/>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F575D2C2-DF9F-E438-26FA-0233BA4ECE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1650E30C-6537-3908-21E6-3E2412AD3ED4}"/>
              </a:ext>
            </a:extLst>
          </p:cNvPr>
          <p:cNvSpPr txBox="1"/>
          <p:nvPr/>
        </p:nvSpPr>
        <p:spPr>
          <a:xfrm>
            <a:off x="604911" y="911272"/>
            <a:ext cx="10982178" cy="584775"/>
          </a:xfrm>
          <a:prstGeom prst="rect">
            <a:avLst/>
          </a:prstGeom>
          <a:noFill/>
        </p:spPr>
        <p:txBody>
          <a:bodyPr wrap="square" rtlCol="0">
            <a:spAutoFit/>
          </a:bodyPr>
          <a:lstStyle/>
          <a:p>
            <a:r>
              <a:rPr lang="en-US" sz="3200" b="1" dirty="0">
                <a:solidFill>
                  <a:schemeClr val="bg1"/>
                </a:solidFill>
                <a:latin typeface="Arial" panose="020B0604020202020204" pitchFamily="34" charset="0"/>
                <a:cs typeface="Arial" panose="020B0604020202020204" pitchFamily="34" charset="0"/>
              </a:rPr>
              <a:t>2</a:t>
            </a:r>
            <a:r>
              <a:rPr lang="en-US" sz="3200" b="1" dirty="0" smtClean="0">
                <a:solidFill>
                  <a:schemeClr val="bg1"/>
                </a:solidFill>
                <a:latin typeface="Arial" panose="020B0604020202020204" pitchFamily="34" charset="0"/>
                <a:cs typeface="Arial" panose="020B0604020202020204" pitchFamily="34" charset="0"/>
              </a:rPr>
              <a:t>. Border Width</a:t>
            </a:r>
            <a:endParaRPr lang="en-US" sz="3200" b="1" dirty="0">
              <a:solidFill>
                <a:schemeClr val="bg1"/>
              </a:solidFill>
              <a:latin typeface="Arial" panose="020B0604020202020204" pitchFamily="34" charset="0"/>
              <a:cs typeface="Arial" panose="020B0604020202020204" pitchFamily="34" charset="0"/>
            </a:endParaRPr>
          </a:p>
        </p:txBody>
      </p:sp>
      <p:sp>
        <p:nvSpPr>
          <p:cNvPr id="4" name="Rectangle 3"/>
          <p:cNvSpPr/>
          <p:nvPr/>
        </p:nvSpPr>
        <p:spPr>
          <a:xfrm>
            <a:off x="1878106" y="1628740"/>
            <a:ext cx="6096000" cy="3046988"/>
          </a:xfrm>
          <a:prstGeom prst="rect">
            <a:avLst/>
          </a:prstGeom>
        </p:spPr>
        <p:txBody>
          <a:bodyPr>
            <a:spAutoFit/>
          </a:bodyPr>
          <a:lstStyle/>
          <a:p>
            <a:pPr marL="457200" indent="-457200">
              <a:lnSpc>
                <a:spcPct val="150000"/>
              </a:lnSpc>
              <a:buFont typeface="Courier New" panose="02070309020205020404" pitchFamily="49" charset="0"/>
              <a:buChar char="o"/>
            </a:pPr>
            <a:r>
              <a:rPr lang="en-US" sz="3200" dirty="0">
                <a:solidFill>
                  <a:schemeClr val="accent4"/>
                </a:solidFill>
                <a:latin typeface="Arial" panose="020B0604020202020204" pitchFamily="34" charset="0"/>
                <a:cs typeface="Arial" panose="020B0604020202020204" pitchFamily="34" charset="0"/>
              </a:rPr>
              <a:t>border-top-width </a:t>
            </a:r>
            <a:endParaRPr lang="en-US" sz="3200" dirty="0" smtClean="0">
              <a:solidFill>
                <a:schemeClr val="accent4"/>
              </a:solidFill>
              <a:latin typeface="Arial" panose="020B0604020202020204" pitchFamily="34" charset="0"/>
              <a:cs typeface="Arial" panose="020B0604020202020204" pitchFamily="34" charset="0"/>
            </a:endParaRPr>
          </a:p>
          <a:p>
            <a:pPr marL="457200" indent="-457200">
              <a:lnSpc>
                <a:spcPct val="150000"/>
              </a:lnSpc>
              <a:buFont typeface="Courier New" panose="02070309020205020404" pitchFamily="49" charset="0"/>
              <a:buChar char="o"/>
            </a:pPr>
            <a:r>
              <a:rPr lang="en-US" sz="3200" dirty="0" smtClean="0">
                <a:solidFill>
                  <a:schemeClr val="accent4"/>
                </a:solidFill>
                <a:latin typeface="Arial" panose="020B0604020202020204" pitchFamily="34" charset="0"/>
                <a:cs typeface="Arial" panose="020B0604020202020204" pitchFamily="34" charset="0"/>
              </a:rPr>
              <a:t>border-right-width</a:t>
            </a:r>
          </a:p>
          <a:p>
            <a:pPr marL="457200" indent="-457200">
              <a:lnSpc>
                <a:spcPct val="150000"/>
              </a:lnSpc>
              <a:buFont typeface="Courier New" panose="02070309020205020404" pitchFamily="49" charset="0"/>
              <a:buChar char="o"/>
            </a:pPr>
            <a:r>
              <a:rPr lang="en-US" sz="3200" dirty="0" smtClean="0">
                <a:solidFill>
                  <a:schemeClr val="accent4"/>
                </a:solidFill>
                <a:latin typeface="Arial" panose="020B0604020202020204" pitchFamily="34" charset="0"/>
                <a:cs typeface="Arial" panose="020B0604020202020204" pitchFamily="34" charset="0"/>
              </a:rPr>
              <a:t>border-bottom-width </a:t>
            </a:r>
          </a:p>
          <a:p>
            <a:pPr marL="457200" indent="-457200">
              <a:lnSpc>
                <a:spcPct val="150000"/>
              </a:lnSpc>
              <a:buFont typeface="Courier New" panose="02070309020205020404" pitchFamily="49" charset="0"/>
              <a:buChar char="o"/>
            </a:pPr>
            <a:r>
              <a:rPr lang="en-US" sz="3200" dirty="0" smtClean="0">
                <a:solidFill>
                  <a:schemeClr val="accent4"/>
                </a:solidFill>
                <a:latin typeface="Arial" panose="020B0604020202020204" pitchFamily="34" charset="0"/>
                <a:cs typeface="Arial" panose="020B0604020202020204" pitchFamily="34" charset="0"/>
              </a:rPr>
              <a:t>border-left-width</a:t>
            </a:r>
            <a:endParaRPr lang="en-US" sz="3200" dirty="0">
              <a:solidFill>
                <a:schemeClr val="accent4"/>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490875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86CEFE-47FD-6916-8243-D6C2B296BC4D}"/>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F575D2C2-DF9F-E438-26FA-0233BA4ECE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1650E30C-6537-3908-21E6-3E2412AD3ED4}"/>
              </a:ext>
            </a:extLst>
          </p:cNvPr>
          <p:cNvSpPr txBox="1"/>
          <p:nvPr/>
        </p:nvSpPr>
        <p:spPr>
          <a:xfrm>
            <a:off x="604911" y="911272"/>
            <a:ext cx="10982178" cy="584775"/>
          </a:xfrm>
          <a:prstGeom prst="rect">
            <a:avLst/>
          </a:prstGeom>
          <a:noFill/>
        </p:spPr>
        <p:txBody>
          <a:bodyPr wrap="square" rtlCol="0">
            <a:spAutoFit/>
          </a:bodyPr>
          <a:lstStyle/>
          <a:p>
            <a:r>
              <a:rPr lang="en-US" sz="3200" b="1" dirty="0" smtClean="0">
                <a:solidFill>
                  <a:schemeClr val="bg1"/>
                </a:solidFill>
                <a:latin typeface="Arial" panose="020B0604020202020204" pitchFamily="34" charset="0"/>
                <a:cs typeface="Arial" panose="020B0604020202020204" pitchFamily="34" charset="0"/>
              </a:rPr>
              <a:t>3. Border Color</a:t>
            </a:r>
            <a:endParaRPr lang="en-US" sz="3200" b="1"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1878106" y="1628740"/>
            <a:ext cx="6096000" cy="3046988"/>
          </a:xfrm>
          <a:prstGeom prst="rect">
            <a:avLst/>
          </a:prstGeom>
        </p:spPr>
        <p:txBody>
          <a:bodyPr>
            <a:spAutoFit/>
          </a:bodyPr>
          <a:lstStyle/>
          <a:p>
            <a:pPr marL="457200" indent="-457200">
              <a:lnSpc>
                <a:spcPct val="150000"/>
              </a:lnSpc>
              <a:buFont typeface="Courier New" panose="02070309020205020404" pitchFamily="49" charset="0"/>
              <a:buChar char="o"/>
            </a:pPr>
            <a:r>
              <a:rPr lang="en-US" sz="3200" dirty="0">
                <a:solidFill>
                  <a:schemeClr val="accent4"/>
                </a:solidFill>
                <a:latin typeface="Arial" panose="020B0604020202020204" pitchFamily="34" charset="0"/>
                <a:cs typeface="Arial" panose="020B0604020202020204" pitchFamily="34" charset="0"/>
              </a:rPr>
              <a:t>border-top-color </a:t>
            </a:r>
            <a:endParaRPr lang="en-US" sz="3200" dirty="0" smtClean="0">
              <a:solidFill>
                <a:schemeClr val="accent4"/>
              </a:solidFill>
              <a:latin typeface="Arial" panose="020B0604020202020204" pitchFamily="34" charset="0"/>
              <a:cs typeface="Arial" panose="020B0604020202020204" pitchFamily="34" charset="0"/>
            </a:endParaRPr>
          </a:p>
          <a:p>
            <a:pPr marL="457200" indent="-457200">
              <a:lnSpc>
                <a:spcPct val="150000"/>
              </a:lnSpc>
              <a:buFont typeface="Courier New" panose="02070309020205020404" pitchFamily="49" charset="0"/>
              <a:buChar char="o"/>
            </a:pPr>
            <a:r>
              <a:rPr lang="en-US" sz="3200" dirty="0" smtClean="0">
                <a:solidFill>
                  <a:schemeClr val="accent4"/>
                </a:solidFill>
                <a:latin typeface="Arial" panose="020B0604020202020204" pitchFamily="34" charset="0"/>
                <a:cs typeface="Arial" panose="020B0604020202020204" pitchFamily="34" charset="0"/>
              </a:rPr>
              <a:t>border-right-color </a:t>
            </a:r>
            <a:endParaRPr lang="en-US" sz="3200" dirty="0">
              <a:solidFill>
                <a:schemeClr val="accent4"/>
              </a:solidFill>
              <a:latin typeface="Arial" panose="020B0604020202020204" pitchFamily="34" charset="0"/>
              <a:cs typeface="Arial" panose="020B0604020202020204" pitchFamily="34" charset="0"/>
            </a:endParaRPr>
          </a:p>
          <a:p>
            <a:pPr marL="457200" indent="-457200">
              <a:lnSpc>
                <a:spcPct val="150000"/>
              </a:lnSpc>
              <a:buFont typeface="Courier New" panose="02070309020205020404" pitchFamily="49" charset="0"/>
              <a:buChar char="o"/>
            </a:pPr>
            <a:r>
              <a:rPr lang="en-US" sz="3200" dirty="0" smtClean="0">
                <a:solidFill>
                  <a:schemeClr val="accent4"/>
                </a:solidFill>
                <a:latin typeface="Arial" panose="020B0604020202020204" pitchFamily="34" charset="0"/>
                <a:cs typeface="Arial" panose="020B0604020202020204" pitchFamily="34" charset="0"/>
              </a:rPr>
              <a:t>border-bottom-color</a:t>
            </a:r>
            <a:endParaRPr lang="en-US" sz="3200" dirty="0">
              <a:solidFill>
                <a:schemeClr val="accent4"/>
              </a:solidFill>
              <a:latin typeface="Arial" panose="020B0604020202020204" pitchFamily="34" charset="0"/>
              <a:cs typeface="Arial" panose="020B0604020202020204" pitchFamily="34" charset="0"/>
            </a:endParaRPr>
          </a:p>
          <a:p>
            <a:pPr marL="457200" indent="-457200">
              <a:lnSpc>
                <a:spcPct val="150000"/>
              </a:lnSpc>
              <a:buFont typeface="Courier New" panose="02070309020205020404" pitchFamily="49" charset="0"/>
              <a:buChar char="o"/>
            </a:pPr>
            <a:r>
              <a:rPr lang="en-US" sz="3200" dirty="0" smtClean="0">
                <a:solidFill>
                  <a:schemeClr val="accent4"/>
                </a:solidFill>
                <a:latin typeface="Arial" panose="020B0604020202020204" pitchFamily="34" charset="0"/>
                <a:cs typeface="Arial" panose="020B0604020202020204" pitchFamily="34" charset="0"/>
              </a:rPr>
              <a:t>border-left-color</a:t>
            </a:r>
            <a:endParaRPr lang="en-US" sz="3200" dirty="0">
              <a:solidFill>
                <a:schemeClr val="accent4"/>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586355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86CEFE-47FD-6916-8243-D6C2B296BC4D}"/>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F575D2C2-DF9F-E438-26FA-0233BA4ECE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1650E30C-6537-3908-21E6-3E2412AD3ED4}"/>
              </a:ext>
            </a:extLst>
          </p:cNvPr>
          <p:cNvSpPr txBox="1"/>
          <p:nvPr/>
        </p:nvSpPr>
        <p:spPr>
          <a:xfrm>
            <a:off x="604911" y="911272"/>
            <a:ext cx="10982178" cy="584775"/>
          </a:xfrm>
          <a:prstGeom prst="rect">
            <a:avLst/>
          </a:prstGeom>
          <a:noFill/>
        </p:spPr>
        <p:txBody>
          <a:bodyPr wrap="square" rtlCol="0">
            <a:spAutoFit/>
          </a:bodyPr>
          <a:lstStyle/>
          <a:p>
            <a:r>
              <a:rPr lang="en-US" sz="3200" b="1" dirty="0">
                <a:solidFill>
                  <a:schemeClr val="bg1"/>
                </a:solidFill>
                <a:latin typeface="Arial" panose="020B0604020202020204" pitchFamily="34" charset="0"/>
                <a:cs typeface="Arial" panose="020B0604020202020204" pitchFamily="34" charset="0"/>
              </a:rPr>
              <a:t>4</a:t>
            </a:r>
            <a:r>
              <a:rPr lang="en-US" sz="3200" b="1" dirty="0" smtClean="0">
                <a:solidFill>
                  <a:schemeClr val="bg1"/>
                </a:solidFill>
                <a:latin typeface="Arial" panose="020B0604020202020204" pitchFamily="34" charset="0"/>
                <a:cs typeface="Arial" panose="020B0604020202020204" pitchFamily="34" charset="0"/>
              </a:rPr>
              <a:t>. Border Radius</a:t>
            </a:r>
            <a:endParaRPr lang="en-US" sz="3200" b="1"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856129" y="1868699"/>
            <a:ext cx="10345271" cy="1569660"/>
          </a:xfrm>
          <a:prstGeom prst="rect">
            <a:avLst/>
          </a:prstGeom>
        </p:spPr>
        <p:txBody>
          <a:bodyPr wrap="square">
            <a:spAutoFit/>
          </a:bodyPr>
          <a:lstStyle/>
          <a:p>
            <a:pPr marL="457200" indent="-457200">
              <a:lnSpc>
                <a:spcPct val="150000"/>
              </a:lnSpc>
              <a:buFont typeface="Courier New" panose="02070309020205020404" pitchFamily="49" charset="0"/>
              <a:buChar char="o"/>
            </a:pPr>
            <a:r>
              <a:rPr lang="en-US" sz="3200" dirty="0">
                <a:solidFill>
                  <a:schemeClr val="bg1"/>
                </a:solidFill>
                <a:latin typeface="Arial" panose="020B0604020202020204" pitchFamily="34" charset="0"/>
                <a:cs typeface="Arial" panose="020B0604020202020204" pitchFamily="34" charset="0"/>
              </a:rPr>
              <a:t>The border-radius property allows you to round the corners of an element, creating smoother edges.</a:t>
            </a:r>
            <a:endParaRPr lang="en-US" sz="48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321128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86CEFE-47FD-6916-8243-D6C2B296BC4D}"/>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F575D2C2-DF9F-E438-26FA-0233BA4ECE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1650E30C-6537-3908-21E6-3E2412AD3ED4}"/>
              </a:ext>
            </a:extLst>
          </p:cNvPr>
          <p:cNvSpPr txBox="1"/>
          <p:nvPr/>
        </p:nvSpPr>
        <p:spPr>
          <a:xfrm>
            <a:off x="716763" y="455636"/>
            <a:ext cx="10982178" cy="584775"/>
          </a:xfrm>
          <a:prstGeom prst="rect">
            <a:avLst/>
          </a:prstGeom>
          <a:noFill/>
        </p:spPr>
        <p:txBody>
          <a:bodyPr wrap="square" rtlCol="0">
            <a:spAutoFit/>
          </a:bodyPr>
          <a:lstStyle/>
          <a:p>
            <a:r>
              <a:rPr lang="en-US" sz="3200" b="1" dirty="0" smtClean="0">
                <a:solidFill>
                  <a:schemeClr val="bg1"/>
                </a:solidFill>
                <a:latin typeface="Arial" panose="020B0604020202020204" pitchFamily="34" charset="0"/>
                <a:cs typeface="Arial" panose="020B0604020202020204" pitchFamily="34" charset="0"/>
              </a:rPr>
              <a:t>Common Border Style</a:t>
            </a:r>
            <a:endParaRPr lang="en-US" sz="3200" b="1" dirty="0">
              <a:solidFill>
                <a:schemeClr val="bg1"/>
              </a:solidFill>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825478420"/>
              </p:ext>
            </p:extLst>
          </p:nvPr>
        </p:nvGraphicFramePr>
        <p:xfrm>
          <a:off x="878835" y="1161434"/>
          <a:ext cx="5804353" cy="5211570"/>
        </p:xfrm>
        <a:graphic>
          <a:graphicData uri="http://schemas.openxmlformats.org/drawingml/2006/table">
            <a:tbl>
              <a:tblPr/>
              <a:tblGrid>
                <a:gridCol w="2208825">
                  <a:extLst>
                    <a:ext uri="{9D8B030D-6E8A-4147-A177-3AD203B41FA5}">
                      <a16:colId xmlns:a16="http://schemas.microsoft.com/office/drawing/2014/main" val="1935459746"/>
                    </a:ext>
                  </a:extLst>
                </a:gridCol>
                <a:gridCol w="3595528">
                  <a:extLst>
                    <a:ext uri="{9D8B030D-6E8A-4147-A177-3AD203B41FA5}">
                      <a16:colId xmlns:a16="http://schemas.microsoft.com/office/drawing/2014/main" val="3242403469"/>
                    </a:ext>
                  </a:extLst>
                </a:gridCol>
              </a:tblGrid>
              <a:tr h="353171">
                <a:tc>
                  <a:txBody>
                    <a:bodyPr/>
                    <a:lstStyle/>
                    <a:p>
                      <a:pPr algn="l" fontAlgn="base"/>
                      <a:r>
                        <a:rPr lang="en-US" sz="1800" b="1" dirty="0">
                          <a:effectLst/>
                          <a:latin typeface="Arial" panose="020B0604020202020204" pitchFamily="34" charset="0"/>
                          <a:cs typeface="Arial" panose="020B0604020202020204" pitchFamily="34" charset="0"/>
                        </a:rPr>
                        <a:t>Border Style</a:t>
                      </a:r>
                    </a:p>
                  </a:txBody>
                  <a:tcPr marL="33318" marR="33318" marT="83295" marB="83295"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chemeClr val="accent3">
                        <a:lumMod val="60000"/>
                        <a:lumOff val="40000"/>
                      </a:schemeClr>
                    </a:solidFill>
                  </a:tcPr>
                </a:tc>
                <a:tc>
                  <a:txBody>
                    <a:bodyPr/>
                    <a:lstStyle/>
                    <a:p>
                      <a:pPr algn="l" fontAlgn="base"/>
                      <a:r>
                        <a:rPr lang="en-US" sz="1800" b="1" dirty="0">
                          <a:effectLst/>
                          <a:latin typeface="Arial" panose="020B0604020202020204" pitchFamily="34" charset="0"/>
                          <a:cs typeface="Arial" panose="020B0604020202020204" pitchFamily="34" charset="0"/>
                        </a:rPr>
                        <a:t>Description</a:t>
                      </a:r>
                    </a:p>
                  </a:txBody>
                  <a:tcPr marL="83295" marR="83295" marT="83295" marB="83295"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chemeClr val="accent3">
                        <a:lumMod val="60000"/>
                        <a:lumOff val="40000"/>
                      </a:schemeClr>
                    </a:solidFill>
                  </a:tcPr>
                </a:tc>
                <a:extLst>
                  <a:ext uri="{0D108BD9-81ED-4DB2-BD59-A6C34878D82A}">
                    <a16:rowId xmlns:a16="http://schemas.microsoft.com/office/drawing/2014/main" val="1940514975"/>
                  </a:ext>
                </a:extLst>
              </a:tr>
              <a:tr h="399817">
                <a:tc>
                  <a:txBody>
                    <a:bodyPr/>
                    <a:lstStyle/>
                    <a:p>
                      <a:pPr algn="l" fontAlgn="ctr"/>
                      <a:r>
                        <a:rPr lang="en-US" sz="1600" b="0" dirty="0">
                          <a:effectLst/>
                          <a:latin typeface="Arial" panose="020B0604020202020204" pitchFamily="34" charset="0"/>
                          <a:cs typeface="Arial" panose="020B0604020202020204" pitchFamily="34" charset="0"/>
                        </a:rPr>
                        <a:t>Dotted</a:t>
                      </a:r>
                    </a:p>
                  </a:txBody>
                  <a:tcPr marL="83295" marR="83295" marT="116613" marB="116613"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chemeClr val="accent3">
                        <a:lumMod val="60000"/>
                        <a:lumOff val="40000"/>
                      </a:schemeClr>
                    </a:solidFill>
                  </a:tcPr>
                </a:tc>
                <a:tc>
                  <a:txBody>
                    <a:bodyPr/>
                    <a:lstStyle/>
                    <a:p>
                      <a:pPr algn="l" fontAlgn="ctr"/>
                      <a:r>
                        <a:rPr lang="en-US" sz="1600" b="0">
                          <a:effectLst/>
                          <a:latin typeface="Arial" panose="020B0604020202020204" pitchFamily="34" charset="0"/>
                          <a:cs typeface="Arial" panose="020B0604020202020204" pitchFamily="34" charset="0"/>
                        </a:rPr>
                        <a:t>Creates a series of dots.</a:t>
                      </a:r>
                    </a:p>
                  </a:txBody>
                  <a:tcPr marL="83295" marR="83295" marT="116613" marB="116613"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chemeClr val="accent3">
                        <a:lumMod val="60000"/>
                        <a:lumOff val="40000"/>
                      </a:schemeClr>
                    </a:solidFill>
                  </a:tcPr>
                </a:tc>
                <a:extLst>
                  <a:ext uri="{0D108BD9-81ED-4DB2-BD59-A6C34878D82A}">
                    <a16:rowId xmlns:a16="http://schemas.microsoft.com/office/drawing/2014/main" val="3472582794"/>
                  </a:ext>
                </a:extLst>
              </a:tr>
              <a:tr h="399817">
                <a:tc>
                  <a:txBody>
                    <a:bodyPr/>
                    <a:lstStyle/>
                    <a:p>
                      <a:pPr algn="l" fontAlgn="ctr"/>
                      <a:r>
                        <a:rPr lang="en-US" sz="1600" b="0" dirty="0">
                          <a:effectLst/>
                          <a:latin typeface="Arial" panose="020B0604020202020204" pitchFamily="34" charset="0"/>
                          <a:cs typeface="Arial" panose="020B0604020202020204" pitchFamily="34" charset="0"/>
                        </a:rPr>
                        <a:t>Dashed</a:t>
                      </a:r>
                    </a:p>
                  </a:txBody>
                  <a:tcPr marL="83295" marR="83295" marT="116613" marB="116613"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chemeClr val="accent3">
                        <a:lumMod val="60000"/>
                        <a:lumOff val="40000"/>
                      </a:schemeClr>
                    </a:solidFill>
                  </a:tcPr>
                </a:tc>
                <a:tc>
                  <a:txBody>
                    <a:bodyPr/>
                    <a:lstStyle/>
                    <a:p>
                      <a:pPr algn="l" fontAlgn="ctr"/>
                      <a:r>
                        <a:rPr lang="en-US" sz="1600" b="0">
                          <a:effectLst/>
                          <a:latin typeface="Arial" panose="020B0604020202020204" pitchFamily="34" charset="0"/>
                          <a:cs typeface="Arial" panose="020B0604020202020204" pitchFamily="34" charset="0"/>
                        </a:rPr>
                        <a:t>Forms a dashed line.</a:t>
                      </a:r>
                    </a:p>
                  </a:txBody>
                  <a:tcPr marL="83295" marR="83295" marT="116613" marB="116613"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chemeClr val="accent3">
                        <a:lumMod val="60000"/>
                        <a:lumOff val="40000"/>
                      </a:schemeClr>
                    </a:solidFill>
                  </a:tcPr>
                </a:tc>
                <a:extLst>
                  <a:ext uri="{0D108BD9-81ED-4DB2-BD59-A6C34878D82A}">
                    <a16:rowId xmlns:a16="http://schemas.microsoft.com/office/drawing/2014/main" val="1125911587"/>
                  </a:ext>
                </a:extLst>
              </a:tr>
              <a:tr h="399817">
                <a:tc>
                  <a:txBody>
                    <a:bodyPr/>
                    <a:lstStyle/>
                    <a:p>
                      <a:pPr algn="l" fontAlgn="ctr"/>
                      <a:r>
                        <a:rPr lang="en-US" sz="1600" b="0" dirty="0">
                          <a:effectLst/>
                          <a:latin typeface="Arial" panose="020B0604020202020204" pitchFamily="34" charset="0"/>
                          <a:cs typeface="Arial" panose="020B0604020202020204" pitchFamily="34" charset="0"/>
                        </a:rPr>
                        <a:t>Solid</a:t>
                      </a:r>
                    </a:p>
                  </a:txBody>
                  <a:tcPr marL="83295" marR="83295" marT="116613" marB="116613"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chemeClr val="accent3">
                        <a:lumMod val="60000"/>
                        <a:lumOff val="40000"/>
                      </a:schemeClr>
                    </a:solidFill>
                  </a:tcPr>
                </a:tc>
                <a:tc>
                  <a:txBody>
                    <a:bodyPr/>
                    <a:lstStyle/>
                    <a:p>
                      <a:pPr algn="l" fontAlgn="ctr"/>
                      <a:r>
                        <a:rPr lang="en-US" sz="1600" b="0" dirty="0">
                          <a:effectLst/>
                          <a:latin typeface="Arial" panose="020B0604020202020204" pitchFamily="34" charset="0"/>
                          <a:cs typeface="Arial" panose="020B0604020202020204" pitchFamily="34" charset="0"/>
                        </a:rPr>
                        <a:t>Produces a continuous line.</a:t>
                      </a:r>
                    </a:p>
                  </a:txBody>
                  <a:tcPr marL="83295" marR="83295" marT="116613" marB="116613"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chemeClr val="accent3">
                        <a:lumMod val="60000"/>
                        <a:lumOff val="40000"/>
                      </a:schemeClr>
                    </a:solidFill>
                  </a:tcPr>
                </a:tc>
                <a:extLst>
                  <a:ext uri="{0D108BD9-81ED-4DB2-BD59-A6C34878D82A}">
                    <a16:rowId xmlns:a16="http://schemas.microsoft.com/office/drawing/2014/main" val="2873295047"/>
                  </a:ext>
                </a:extLst>
              </a:tr>
              <a:tr h="399817">
                <a:tc>
                  <a:txBody>
                    <a:bodyPr/>
                    <a:lstStyle/>
                    <a:p>
                      <a:pPr algn="l" fontAlgn="ctr"/>
                      <a:r>
                        <a:rPr lang="en-US" sz="1600" b="0" dirty="0">
                          <a:effectLst/>
                          <a:latin typeface="Arial" panose="020B0604020202020204" pitchFamily="34" charset="0"/>
                          <a:cs typeface="Arial" panose="020B0604020202020204" pitchFamily="34" charset="0"/>
                        </a:rPr>
                        <a:t>Double</a:t>
                      </a:r>
                    </a:p>
                  </a:txBody>
                  <a:tcPr marL="83295" marR="83295" marT="116613" marB="116613"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chemeClr val="accent3">
                        <a:lumMod val="60000"/>
                        <a:lumOff val="40000"/>
                      </a:schemeClr>
                    </a:solidFill>
                  </a:tcPr>
                </a:tc>
                <a:tc>
                  <a:txBody>
                    <a:bodyPr/>
                    <a:lstStyle/>
                    <a:p>
                      <a:pPr algn="l" fontAlgn="ctr"/>
                      <a:r>
                        <a:rPr lang="en-US" sz="1600" b="0" dirty="0">
                          <a:effectLst/>
                          <a:latin typeface="Arial" panose="020B0604020202020204" pitchFamily="34" charset="0"/>
                          <a:cs typeface="Arial" panose="020B0604020202020204" pitchFamily="34" charset="0"/>
                        </a:rPr>
                        <a:t>Renders two parallel lines.</a:t>
                      </a:r>
                    </a:p>
                  </a:txBody>
                  <a:tcPr marL="83295" marR="83295" marT="116613" marB="116613"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chemeClr val="accent3">
                        <a:lumMod val="60000"/>
                        <a:lumOff val="40000"/>
                      </a:schemeClr>
                    </a:solidFill>
                  </a:tcPr>
                </a:tc>
                <a:extLst>
                  <a:ext uri="{0D108BD9-81ED-4DB2-BD59-A6C34878D82A}">
                    <a16:rowId xmlns:a16="http://schemas.microsoft.com/office/drawing/2014/main" val="3107435630"/>
                  </a:ext>
                </a:extLst>
              </a:tr>
              <a:tr h="399817">
                <a:tc>
                  <a:txBody>
                    <a:bodyPr/>
                    <a:lstStyle/>
                    <a:p>
                      <a:pPr algn="l" fontAlgn="ctr"/>
                      <a:r>
                        <a:rPr lang="en-US" sz="1600" b="0" dirty="0">
                          <a:effectLst/>
                          <a:latin typeface="Arial" panose="020B0604020202020204" pitchFamily="34" charset="0"/>
                          <a:cs typeface="Arial" panose="020B0604020202020204" pitchFamily="34" charset="0"/>
                        </a:rPr>
                        <a:t>Groove</a:t>
                      </a:r>
                    </a:p>
                  </a:txBody>
                  <a:tcPr marL="83295" marR="83295" marT="116613" marB="116613"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chemeClr val="accent3">
                        <a:lumMod val="60000"/>
                        <a:lumOff val="40000"/>
                      </a:schemeClr>
                    </a:solidFill>
                  </a:tcPr>
                </a:tc>
                <a:tc>
                  <a:txBody>
                    <a:bodyPr/>
                    <a:lstStyle/>
                    <a:p>
                      <a:pPr algn="l" fontAlgn="ctr"/>
                      <a:r>
                        <a:rPr lang="en-US" sz="1600" b="0" dirty="0">
                          <a:effectLst/>
                          <a:latin typeface="Arial" panose="020B0604020202020204" pitchFamily="34" charset="0"/>
                          <a:cs typeface="Arial" panose="020B0604020202020204" pitchFamily="34" charset="0"/>
                        </a:rPr>
                        <a:t>Creates 3D grooved effect.</a:t>
                      </a:r>
                    </a:p>
                  </a:txBody>
                  <a:tcPr marL="83295" marR="83295" marT="116613" marB="116613"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chemeClr val="accent3">
                        <a:lumMod val="60000"/>
                        <a:lumOff val="40000"/>
                      </a:schemeClr>
                    </a:solidFill>
                  </a:tcPr>
                </a:tc>
                <a:extLst>
                  <a:ext uri="{0D108BD9-81ED-4DB2-BD59-A6C34878D82A}">
                    <a16:rowId xmlns:a16="http://schemas.microsoft.com/office/drawing/2014/main" val="2209417216"/>
                  </a:ext>
                </a:extLst>
              </a:tr>
              <a:tr h="399817">
                <a:tc>
                  <a:txBody>
                    <a:bodyPr/>
                    <a:lstStyle/>
                    <a:p>
                      <a:pPr algn="l" fontAlgn="ctr"/>
                      <a:r>
                        <a:rPr lang="en-US" sz="1600" b="0" dirty="0">
                          <a:effectLst/>
                          <a:latin typeface="Arial" panose="020B0604020202020204" pitchFamily="34" charset="0"/>
                          <a:cs typeface="Arial" panose="020B0604020202020204" pitchFamily="34" charset="0"/>
                        </a:rPr>
                        <a:t>Ridge</a:t>
                      </a:r>
                    </a:p>
                  </a:txBody>
                  <a:tcPr marL="83295" marR="83295" marT="116613" marB="116613"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chemeClr val="accent3">
                        <a:lumMod val="60000"/>
                        <a:lumOff val="40000"/>
                      </a:schemeClr>
                    </a:solidFill>
                  </a:tcPr>
                </a:tc>
                <a:tc>
                  <a:txBody>
                    <a:bodyPr/>
                    <a:lstStyle/>
                    <a:p>
                      <a:pPr algn="l" fontAlgn="ctr"/>
                      <a:r>
                        <a:rPr lang="en-US" sz="1600" b="0" dirty="0">
                          <a:effectLst/>
                          <a:latin typeface="Arial" panose="020B0604020202020204" pitchFamily="34" charset="0"/>
                          <a:cs typeface="Arial" panose="020B0604020202020204" pitchFamily="34" charset="0"/>
                        </a:rPr>
                        <a:t>Creates 3D ridged effect.</a:t>
                      </a:r>
                    </a:p>
                  </a:txBody>
                  <a:tcPr marL="83295" marR="83295" marT="116613" marB="116613"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chemeClr val="accent3">
                        <a:lumMod val="60000"/>
                        <a:lumOff val="40000"/>
                      </a:schemeClr>
                    </a:solidFill>
                  </a:tcPr>
                </a:tc>
                <a:extLst>
                  <a:ext uri="{0D108BD9-81ED-4DB2-BD59-A6C34878D82A}">
                    <a16:rowId xmlns:a16="http://schemas.microsoft.com/office/drawing/2014/main" val="1642577999"/>
                  </a:ext>
                </a:extLst>
              </a:tr>
              <a:tr h="399817">
                <a:tc>
                  <a:txBody>
                    <a:bodyPr/>
                    <a:lstStyle/>
                    <a:p>
                      <a:pPr algn="l" fontAlgn="ctr"/>
                      <a:r>
                        <a:rPr lang="en-US" sz="1600" b="0">
                          <a:effectLst/>
                          <a:latin typeface="Arial" panose="020B0604020202020204" pitchFamily="34" charset="0"/>
                          <a:cs typeface="Arial" panose="020B0604020202020204" pitchFamily="34" charset="0"/>
                        </a:rPr>
                        <a:t>Inset</a:t>
                      </a:r>
                    </a:p>
                  </a:txBody>
                  <a:tcPr marL="83295" marR="83295" marT="116613" marB="116613"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chemeClr val="accent3">
                        <a:lumMod val="60000"/>
                        <a:lumOff val="40000"/>
                      </a:schemeClr>
                    </a:solidFill>
                  </a:tcPr>
                </a:tc>
                <a:tc>
                  <a:txBody>
                    <a:bodyPr/>
                    <a:lstStyle/>
                    <a:p>
                      <a:pPr algn="l" fontAlgn="ctr"/>
                      <a:r>
                        <a:rPr lang="en-US" sz="1600" b="0" dirty="0">
                          <a:effectLst/>
                          <a:latin typeface="Arial" panose="020B0604020202020204" pitchFamily="34" charset="0"/>
                          <a:cs typeface="Arial" panose="020B0604020202020204" pitchFamily="34" charset="0"/>
                        </a:rPr>
                        <a:t>Adds 3D inset border.</a:t>
                      </a:r>
                    </a:p>
                  </a:txBody>
                  <a:tcPr marL="83295" marR="83295" marT="116613" marB="116613"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chemeClr val="accent3">
                        <a:lumMod val="60000"/>
                        <a:lumOff val="40000"/>
                      </a:schemeClr>
                    </a:solidFill>
                  </a:tcPr>
                </a:tc>
                <a:extLst>
                  <a:ext uri="{0D108BD9-81ED-4DB2-BD59-A6C34878D82A}">
                    <a16:rowId xmlns:a16="http://schemas.microsoft.com/office/drawing/2014/main" val="3607180172"/>
                  </a:ext>
                </a:extLst>
              </a:tr>
              <a:tr h="399817">
                <a:tc>
                  <a:txBody>
                    <a:bodyPr/>
                    <a:lstStyle/>
                    <a:p>
                      <a:pPr algn="l" fontAlgn="ctr"/>
                      <a:r>
                        <a:rPr lang="en-US" sz="1600" b="0">
                          <a:effectLst/>
                          <a:latin typeface="Arial" panose="020B0604020202020204" pitchFamily="34" charset="0"/>
                          <a:cs typeface="Arial" panose="020B0604020202020204" pitchFamily="34" charset="0"/>
                        </a:rPr>
                        <a:t>Outset</a:t>
                      </a:r>
                    </a:p>
                  </a:txBody>
                  <a:tcPr marL="83295" marR="83295" marT="116613" marB="116613"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chemeClr val="accent3">
                        <a:lumMod val="60000"/>
                        <a:lumOff val="40000"/>
                      </a:schemeClr>
                    </a:solidFill>
                  </a:tcPr>
                </a:tc>
                <a:tc>
                  <a:txBody>
                    <a:bodyPr/>
                    <a:lstStyle/>
                    <a:p>
                      <a:pPr algn="l" fontAlgn="ctr"/>
                      <a:r>
                        <a:rPr lang="en-US" sz="1600" b="0" dirty="0">
                          <a:effectLst/>
                          <a:latin typeface="Arial" panose="020B0604020202020204" pitchFamily="34" charset="0"/>
                          <a:cs typeface="Arial" panose="020B0604020202020204" pitchFamily="34" charset="0"/>
                        </a:rPr>
                        <a:t>Adds 3D outset border.</a:t>
                      </a:r>
                    </a:p>
                  </a:txBody>
                  <a:tcPr marL="83295" marR="83295" marT="116613" marB="116613"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chemeClr val="accent3">
                        <a:lumMod val="60000"/>
                        <a:lumOff val="40000"/>
                      </a:schemeClr>
                    </a:solidFill>
                  </a:tcPr>
                </a:tc>
                <a:extLst>
                  <a:ext uri="{0D108BD9-81ED-4DB2-BD59-A6C34878D82A}">
                    <a16:rowId xmlns:a16="http://schemas.microsoft.com/office/drawing/2014/main" val="923675661"/>
                  </a:ext>
                </a:extLst>
              </a:tr>
              <a:tr h="399817">
                <a:tc>
                  <a:txBody>
                    <a:bodyPr/>
                    <a:lstStyle/>
                    <a:p>
                      <a:pPr algn="l" fontAlgn="ctr"/>
                      <a:r>
                        <a:rPr lang="en-US" sz="1600" b="0">
                          <a:effectLst/>
                          <a:latin typeface="Arial" panose="020B0604020202020204" pitchFamily="34" charset="0"/>
                          <a:cs typeface="Arial" panose="020B0604020202020204" pitchFamily="34" charset="0"/>
                        </a:rPr>
                        <a:t>None</a:t>
                      </a:r>
                    </a:p>
                  </a:txBody>
                  <a:tcPr marL="83295" marR="83295" marT="116613" marB="116613"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chemeClr val="accent3">
                        <a:lumMod val="60000"/>
                        <a:lumOff val="40000"/>
                      </a:schemeClr>
                    </a:solidFill>
                  </a:tcPr>
                </a:tc>
                <a:tc>
                  <a:txBody>
                    <a:bodyPr/>
                    <a:lstStyle/>
                    <a:p>
                      <a:pPr algn="l" fontAlgn="ctr"/>
                      <a:r>
                        <a:rPr lang="en-US" sz="1600" b="0" dirty="0">
                          <a:effectLst/>
                          <a:latin typeface="Arial" panose="020B0604020202020204" pitchFamily="34" charset="0"/>
                          <a:cs typeface="Arial" panose="020B0604020202020204" pitchFamily="34" charset="0"/>
                        </a:rPr>
                        <a:t>Removes the border.</a:t>
                      </a:r>
                    </a:p>
                  </a:txBody>
                  <a:tcPr marL="83295" marR="83295" marT="116613" marB="116613"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chemeClr val="accent3">
                        <a:lumMod val="60000"/>
                        <a:lumOff val="40000"/>
                      </a:schemeClr>
                    </a:solidFill>
                  </a:tcPr>
                </a:tc>
                <a:extLst>
                  <a:ext uri="{0D108BD9-81ED-4DB2-BD59-A6C34878D82A}">
                    <a16:rowId xmlns:a16="http://schemas.microsoft.com/office/drawing/2014/main" val="1539635256"/>
                  </a:ext>
                </a:extLst>
              </a:tr>
              <a:tr h="399817">
                <a:tc>
                  <a:txBody>
                    <a:bodyPr/>
                    <a:lstStyle/>
                    <a:p>
                      <a:pPr algn="l" fontAlgn="ctr"/>
                      <a:r>
                        <a:rPr lang="en-US" sz="1600" b="0" dirty="0">
                          <a:effectLst/>
                          <a:latin typeface="Arial" panose="020B0604020202020204" pitchFamily="34" charset="0"/>
                          <a:cs typeface="Arial" panose="020B0604020202020204" pitchFamily="34" charset="0"/>
                        </a:rPr>
                        <a:t>Hidden</a:t>
                      </a:r>
                    </a:p>
                  </a:txBody>
                  <a:tcPr marL="83295" marR="83295" marT="116613" marB="116613"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chemeClr val="accent3">
                        <a:lumMod val="60000"/>
                        <a:lumOff val="40000"/>
                      </a:schemeClr>
                    </a:solidFill>
                  </a:tcPr>
                </a:tc>
                <a:tc>
                  <a:txBody>
                    <a:bodyPr/>
                    <a:lstStyle/>
                    <a:p>
                      <a:pPr algn="l" fontAlgn="ctr"/>
                      <a:r>
                        <a:rPr lang="en-US" sz="1600" b="0" dirty="0">
                          <a:effectLst/>
                          <a:latin typeface="Arial" panose="020B0604020202020204" pitchFamily="34" charset="0"/>
                          <a:cs typeface="Arial" panose="020B0604020202020204" pitchFamily="34" charset="0"/>
                        </a:rPr>
                        <a:t>Hides the border.</a:t>
                      </a:r>
                    </a:p>
                  </a:txBody>
                  <a:tcPr marL="83295" marR="83295" marT="116613" marB="116613"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chemeClr val="accent3">
                        <a:lumMod val="60000"/>
                        <a:lumOff val="40000"/>
                      </a:schemeClr>
                    </a:solidFill>
                  </a:tcPr>
                </a:tc>
                <a:extLst>
                  <a:ext uri="{0D108BD9-81ED-4DB2-BD59-A6C34878D82A}">
                    <a16:rowId xmlns:a16="http://schemas.microsoft.com/office/drawing/2014/main" val="2033681084"/>
                  </a:ext>
                </a:extLst>
              </a:tr>
            </a:tbl>
          </a:graphicData>
        </a:graphic>
      </p:graphicFrame>
      <p:sp>
        <p:nvSpPr>
          <p:cNvPr id="9" name="TextBox 8"/>
          <p:cNvSpPr txBox="1"/>
          <p:nvPr/>
        </p:nvSpPr>
        <p:spPr>
          <a:xfrm>
            <a:off x="7068964" y="1166421"/>
            <a:ext cx="4629977" cy="5016758"/>
          </a:xfrm>
          <a:prstGeom prst="rect">
            <a:avLst/>
          </a:prstGeom>
          <a:noFill/>
        </p:spPr>
        <p:txBody>
          <a:bodyPr wrap="square" rtlCol="0">
            <a:spAutoFit/>
          </a:bodyPr>
          <a:lstStyle/>
          <a:p>
            <a:r>
              <a:rPr lang="en-US" sz="2000" dirty="0" smtClean="0">
                <a:solidFill>
                  <a:schemeClr val="bg1"/>
                </a:solidFill>
                <a:latin typeface="Arial" panose="020B0604020202020204" pitchFamily="34" charset="0"/>
                <a:cs typeface="Arial" panose="020B0604020202020204" pitchFamily="34" charset="0"/>
              </a:rPr>
              <a:t>Example :    </a:t>
            </a:r>
          </a:p>
          <a:p>
            <a:pPr lvl="1"/>
            <a:r>
              <a:rPr lang="en-US" sz="2000" dirty="0" smtClean="0">
                <a:solidFill>
                  <a:schemeClr val="bg1"/>
                </a:solidFill>
                <a:latin typeface="Arial" panose="020B0604020202020204" pitchFamily="34" charset="0"/>
                <a:cs typeface="Arial" panose="020B0604020202020204" pitchFamily="34" charset="0"/>
              </a:rPr>
              <a:t>       </a:t>
            </a:r>
            <a:r>
              <a:rPr lang="en-US" sz="2000" dirty="0" smtClean="0">
                <a:solidFill>
                  <a:srgbClr val="FFC000"/>
                </a:solidFill>
                <a:latin typeface="Arial" panose="020B0604020202020204" pitchFamily="34" charset="0"/>
                <a:cs typeface="Arial" panose="020B0604020202020204" pitchFamily="34" charset="0"/>
              </a:rPr>
              <a:t>p</a:t>
            </a:r>
            <a:r>
              <a:rPr lang="en-US" sz="2000" dirty="0" smtClean="0">
                <a:solidFill>
                  <a:schemeClr val="bg1"/>
                </a:solidFill>
                <a:latin typeface="Arial" panose="020B0604020202020204" pitchFamily="34" charset="0"/>
                <a:cs typeface="Arial" panose="020B0604020202020204" pitchFamily="34" charset="0"/>
              </a:rPr>
              <a:t>.</a:t>
            </a:r>
            <a:r>
              <a:rPr lang="en-US" sz="2000" b="1" dirty="0" smtClean="0">
                <a:solidFill>
                  <a:srgbClr val="92D050"/>
                </a:solidFill>
                <a:latin typeface="Arial" panose="020B0604020202020204" pitchFamily="34" charset="0"/>
                <a:cs typeface="Arial" panose="020B0604020202020204" pitchFamily="34" charset="0"/>
              </a:rPr>
              <a:t>dotted</a:t>
            </a:r>
            <a:r>
              <a:rPr lang="en-US" sz="2000" dirty="0" smtClean="0">
                <a:solidFill>
                  <a:schemeClr val="bg1"/>
                </a:solidFill>
                <a:latin typeface="Arial" panose="020B0604020202020204" pitchFamily="34" charset="0"/>
                <a:cs typeface="Arial" panose="020B0604020202020204" pitchFamily="34" charset="0"/>
              </a:rPr>
              <a:t> </a:t>
            </a:r>
            <a:r>
              <a:rPr lang="en-US" sz="2000" dirty="0">
                <a:solidFill>
                  <a:schemeClr val="bg1"/>
                </a:solidFill>
                <a:latin typeface="Arial" panose="020B0604020202020204" pitchFamily="34" charset="0"/>
                <a:cs typeface="Arial" panose="020B0604020202020204" pitchFamily="34" charset="0"/>
              </a:rPr>
              <a:t>{</a:t>
            </a:r>
          </a:p>
          <a:p>
            <a:pPr lvl="1"/>
            <a:r>
              <a:rPr lang="en-US" sz="2000" dirty="0">
                <a:solidFill>
                  <a:schemeClr val="bg1"/>
                </a:solidFill>
                <a:latin typeface="Arial" panose="020B0604020202020204" pitchFamily="34" charset="0"/>
                <a:cs typeface="Arial" panose="020B0604020202020204" pitchFamily="34" charset="0"/>
              </a:rPr>
              <a:t>            </a:t>
            </a:r>
            <a:r>
              <a:rPr lang="en-US" sz="2000" dirty="0">
                <a:solidFill>
                  <a:schemeClr val="accent5"/>
                </a:solidFill>
                <a:latin typeface="Arial" panose="020B0604020202020204" pitchFamily="34" charset="0"/>
                <a:cs typeface="Arial" panose="020B0604020202020204" pitchFamily="34" charset="0"/>
              </a:rPr>
              <a:t>border-style: dotted;</a:t>
            </a:r>
          </a:p>
          <a:p>
            <a:pPr lvl="1"/>
            <a:r>
              <a:rPr lang="en-US" sz="2000" dirty="0">
                <a:solidFill>
                  <a:schemeClr val="bg1"/>
                </a:solidFill>
                <a:latin typeface="Arial" panose="020B0604020202020204" pitchFamily="34" charset="0"/>
                <a:cs typeface="Arial" panose="020B0604020202020204" pitchFamily="34" charset="0"/>
              </a:rPr>
              <a:t>        }</a:t>
            </a:r>
          </a:p>
          <a:p>
            <a:pPr lvl="1"/>
            <a:endParaRPr lang="en-US" sz="2000" dirty="0">
              <a:solidFill>
                <a:schemeClr val="bg1"/>
              </a:solidFill>
              <a:latin typeface="Arial" panose="020B0604020202020204" pitchFamily="34" charset="0"/>
              <a:cs typeface="Arial" panose="020B0604020202020204" pitchFamily="34" charset="0"/>
            </a:endParaRPr>
          </a:p>
          <a:p>
            <a:pPr lvl="1"/>
            <a:r>
              <a:rPr lang="en-US" sz="2000" dirty="0">
                <a:solidFill>
                  <a:schemeClr val="bg1"/>
                </a:solidFill>
                <a:latin typeface="Arial" panose="020B0604020202020204" pitchFamily="34" charset="0"/>
                <a:cs typeface="Arial" panose="020B0604020202020204" pitchFamily="34" charset="0"/>
              </a:rPr>
              <a:t>        </a:t>
            </a:r>
            <a:r>
              <a:rPr lang="en-US" sz="2000" dirty="0">
                <a:solidFill>
                  <a:srgbClr val="FFC000"/>
                </a:solidFill>
                <a:latin typeface="Arial" panose="020B0604020202020204" pitchFamily="34" charset="0"/>
                <a:cs typeface="Arial" panose="020B0604020202020204" pitchFamily="34" charset="0"/>
              </a:rPr>
              <a:t>p</a:t>
            </a:r>
            <a:r>
              <a:rPr lang="en-US" sz="2000" dirty="0">
                <a:solidFill>
                  <a:schemeClr val="bg1"/>
                </a:solidFill>
                <a:latin typeface="Arial" panose="020B0604020202020204" pitchFamily="34" charset="0"/>
                <a:cs typeface="Arial" panose="020B0604020202020204" pitchFamily="34" charset="0"/>
              </a:rPr>
              <a:t>.</a:t>
            </a:r>
            <a:r>
              <a:rPr lang="en-US" sz="2000" b="1" dirty="0">
                <a:solidFill>
                  <a:srgbClr val="92D050"/>
                </a:solidFill>
                <a:latin typeface="Arial" panose="020B0604020202020204" pitchFamily="34" charset="0"/>
                <a:cs typeface="Arial" panose="020B0604020202020204" pitchFamily="34" charset="0"/>
              </a:rPr>
              <a:t>dashed</a:t>
            </a:r>
            <a:r>
              <a:rPr lang="en-US" sz="2000" dirty="0">
                <a:solidFill>
                  <a:schemeClr val="bg1"/>
                </a:solidFill>
                <a:latin typeface="Arial" panose="020B0604020202020204" pitchFamily="34" charset="0"/>
                <a:cs typeface="Arial" panose="020B0604020202020204" pitchFamily="34" charset="0"/>
              </a:rPr>
              <a:t> {</a:t>
            </a:r>
          </a:p>
          <a:p>
            <a:pPr lvl="1"/>
            <a:r>
              <a:rPr lang="en-US" sz="2000" dirty="0">
                <a:solidFill>
                  <a:schemeClr val="accent5"/>
                </a:solidFill>
                <a:latin typeface="Arial" panose="020B0604020202020204" pitchFamily="34" charset="0"/>
                <a:cs typeface="Arial" panose="020B0604020202020204" pitchFamily="34" charset="0"/>
              </a:rPr>
              <a:t>            border-style: dashed;</a:t>
            </a:r>
          </a:p>
          <a:p>
            <a:pPr lvl="1"/>
            <a:r>
              <a:rPr lang="en-US" sz="2000" dirty="0">
                <a:solidFill>
                  <a:schemeClr val="bg1"/>
                </a:solidFill>
                <a:latin typeface="Arial" panose="020B0604020202020204" pitchFamily="34" charset="0"/>
                <a:cs typeface="Arial" panose="020B0604020202020204" pitchFamily="34" charset="0"/>
              </a:rPr>
              <a:t>        }</a:t>
            </a:r>
          </a:p>
          <a:p>
            <a:pPr lvl="1"/>
            <a:endParaRPr lang="en-US" sz="2000" dirty="0">
              <a:solidFill>
                <a:schemeClr val="bg1"/>
              </a:solidFill>
              <a:latin typeface="Arial" panose="020B0604020202020204" pitchFamily="34" charset="0"/>
              <a:cs typeface="Arial" panose="020B0604020202020204" pitchFamily="34" charset="0"/>
            </a:endParaRPr>
          </a:p>
          <a:p>
            <a:pPr lvl="1"/>
            <a:r>
              <a:rPr lang="en-US" sz="2000" dirty="0">
                <a:solidFill>
                  <a:schemeClr val="bg1"/>
                </a:solidFill>
                <a:latin typeface="Arial" panose="020B0604020202020204" pitchFamily="34" charset="0"/>
                <a:cs typeface="Arial" panose="020B0604020202020204" pitchFamily="34" charset="0"/>
              </a:rPr>
              <a:t>        </a:t>
            </a:r>
            <a:r>
              <a:rPr lang="en-US" sz="2000" dirty="0">
                <a:solidFill>
                  <a:srgbClr val="FFC000"/>
                </a:solidFill>
                <a:latin typeface="Arial" panose="020B0604020202020204" pitchFamily="34" charset="0"/>
                <a:cs typeface="Arial" panose="020B0604020202020204" pitchFamily="34" charset="0"/>
              </a:rPr>
              <a:t>p</a:t>
            </a:r>
            <a:r>
              <a:rPr lang="en-US" sz="2000" dirty="0">
                <a:solidFill>
                  <a:schemeClr val="bg1"/>
                </a:solidFill>
                <a:latin typeface="Arial" panose="020B0604020202020204" pitchFamily="34" charset="0"/>
                <a:cs typeface="Arial" panose="020B0604020202020204" pitchFamily="34" charset="0"/>
              </a:rPr>
              <a:t>.</a:t>
            </a:r>
            <a:r>
              <a:rPr lang="en-US" sz="2000" b="1" dirty="0">
                <a:solidFill>
                  <a:srgbClr val="92D050"/>
                </a:solidFill>
                <a:latin typeface="Arial" panose="020B0604020202020204" pitchFamily="34" charset="0"/>
                <a:cs typeface="Arial" panose="020B0604020202020204" pitchFamily="34" charset="0"/>
              </a:rPr>
              <a:t>solid</a:t>
            </a:r>
            <a:r>
              <a:rPr lang="en-US" sz="2000" dirty="0">
                <a:solidFill>
                  <a:schemeClr val="bg1"/>
                </a:solidFill>
                <a:latin typeface="Arial" panose="020B0604020202020204" pitchFamily="34" charset="0"/>
                <a:cs typeface="Arial" panose="020B0604020202020204" pitchFamily="34" charset="0"/>
              </a:rPr>
              <a:t> {</a:t>
            </a:r>
          </a:p>
          <a:p>
            <a:pPr lvl="1"/>
            <a:r>
              <a:rPr lang="en-US" sz="2000" dirty="0">
                <a:solidFill>
                  <a:schemeClr val="bg1"/>
                </a:solidFill>
                <a:latin typeface="Arial" panose="020B0604020202020204" pitchFamily="34" charset="0"/>
                <a:cs typeface="Arial" panose="020B0604020202020204" pitchFamily="34" charset="0"/>
              </a:rPr>
              <a:t>            </a:t>
            </a:r>
            <a:r>
              <a:rPr lang="en-US" sz="2000" dirty="0">
                <a:solidFill>
                  <a:schemeClr val="accent5"/>
                </a:solidFill>
                <a:latin typeface="Arial" panose="020B0604020202020204" pitchFamily="34" charset="0"/>
                <a:cs typeface="Arial" panose="020B0604020202020204" pitchFamily="34" charset="0"/>
              </a:rPr>
              <a:t>border-style: solid;</a:t>
            </a:r>
          </a:p>
          <a:p>
            <a:pPr lvl="1"/>
            <a:r>
              <a:rPr lang="en-US" sz="2000" dirty="0">
                <a:solidFill>
                  <a:schemeClr val="bg1"/>
                </a:solidFill>
                <a:latin typeface="Arial" panose="020B0604020202020204" pitchFamily="34" charset="0"/>
                <a:cs typeface="Arial" panose="020B0604020202020204" pitchFamily="34" charset="0"/>
              </a:rPr>
              <a:t>        }</a:t>
            </a:r>
          </a:p>
          <a:p>
            <a:pPr lvl="1"/>
            <a:endParaRPr lang="en-US" sz="2000" dirty="0">
              <a:solidFill>
                <a:schemeClr val="bg1"/>
              </a:solidFill>
              <a:latin typeface="Arial" panose="020B0604020202020204" pitchFamily="34" charset="0"/>
              <a:cs typeface="Arial" panose="020B0604020202020204" pitchFamily="34" charset="0"/>
            </a:endParaRPr>
          </a:p>
          <a:p>
            <a:pPr lvl="1"/>
            <a:r>
              <a:rPr lang="en-US" sz="2000" dirty="0">
                <a:solidFill>
                  <a:schemeClr val="bg1"/>
                </a:solidFill>
                <a:latin typeface="Arial" panose="020B0604020202020204" pitchFamily="34" charset="0"/>
                <a:cs typeface="Arial" panose="020B0604020202020204" pitchFamily="34" charset="0"/>
              </a:rPr>
              <a:t>        </a:t>
            </a:r>
            <a:r>
              <a:rPr lang="en-US" sz="2000" dirty="0">
                <a:solidFill>
                  <a:srgbClr val="FFC000"/>
                </a:solidFill>
                <a:latin typeface="Arial" panose="020B0604020202020204" pitchFamily="34" charset="0"/>
                <a:cs typeface="Arial" panose="020B0604020202020204" pitchFamily="34" charset="0"/>
              </a:rPr>
              <a:t>p</a:t>
            </a:r>
            <a:r>
              <a:rPr lang="en-US" sz="2000" dirty="0">
                <a:solidFill>
                  <a:schemeClr val="bg1"/>
                </a:solidFill>
                <a:latin typeface="Arial" panose="020B0604020202020204" pitchFamily="34" charset="0"/>
                <a:cs typeface="Arial" panose="020B0604020202020204" pitchFamily="34" charset="0"/>
              </a:rPr>
              <a:t>.</a:t>
            </a:r>
            <a:r>
              <a:rPr lang="en-US" sz="2000" b="1" dirty="0">
                <a:solidFill>
                  <a:srgbClr val="92D050"/>
                </a:solidFill>
                <a:latin typeface="Arial" panose="020B0604020202020204" pitchFamily="34" charset="0"/>
                <a:cs typeface="Arial" panose="020B0604020202020204" pitchFamily="34" charset="0"/>
              </a:rPr>
              <a:t>double</a:t>
            </a:r>
            <a:r>
              <a:rPr lang="en-US" sz="2000" dirty="0">
                <a:solidFill>
                  <a:schemeClr val="bg1"/>
                </a:solidFill>
                <a:latin typeface="Arial" panose="020B0604020202020204" pitchFamily="34" charset="0"/>
                <a:cs typeface="Arial" panose="020B0604020202020204" pitchFamily="34" charset="0"/>
              </a:rPr>
              <a:t> {</a:t>
            </a:r>
          </a:p>
          <a:p>
            <a:pPr lvl="1"/>
            <a:r>
              <a:rPr lang="en-US" sz="2000" dirty="0">
                <a:solidFill>
                  <a:schemeClr val="bg1"/>
                </a:solidFill>
                <a:latin typeface="Arial" panose="020B0604020202020204" pitchFamily="34" charset="0"/>
                <a:cs typeface="Arial" panose="020B0604020202020204" pitchFamily="34" charset="0"/>
              </a:rPr>
              <a:t>            </a:t>
            </a:r>
            <a:r>
              <a:rPr lang="en-US" sz="2000" dirty="0">
                <a:solidFill>
                  <a:schemeClr val="accent5"/>
                </a:solidFill>
                <a:latin typeface="Arial" panose="020B0604020202020204" pitchFamily="34" charset="0"/>
                <a:cs typeface="Arial" panose="020B0604020202020204" pitchFamily="34" charset="0"/>
              </a:rPr>
              <a:t>border-style: double;</a:t>
            </a:r>
          </a:p>
          <a:p>
            <a:pPr lvl="1"/>
            <a:r>
              <a:rPr lang="en-US" sz="2000" dirty="0">
                <a:solidFill>
                  <a:schemeClr val="bg1"/>
                </a:solidFill>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31400438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86CEFE-47FD-6916-8243-D6C2B296BC4D}"/>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F575D2C2-DF9F-E438-26FA-0233BA4ECE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1650E30C-6537-3908-21E6-3E2412AD3ED4}"/>
              </a:ext>
            </a:extLst>
          </p:cNvPr>
          <p:cNvSpPr txBox="1"/>
          <p:nvPr/>
        </p:nvSpPr>
        <p:spPr>
          <a:xfrm>
            <a:off x="604911" y="911272"/>
            <a:ext cx="10982178" cy="584775"/>
          </a:xfrm>
          <a:prstGeom prst="rect">
            <a:avLst/>
          </a:prstGeom>
          <a:noFill/>
        </p:spPr>
        <p:txBody>
          <a:bodyPr wrap="square" rtlCol="0">
            <a:spAutoFit/>
          </a:bodyPr>
          <a:lstStyle/>
          <a:p>
            <a:r>
              <a:rPr lang="en-US" sz="3200" b="1" dirty="0" smtClean="0">
                <a:solidFill>
                  <a:schemeClr val="bg1"/>
                </a:solidFill>
                <a:latin typeface="Arial" panose="020B0604020202020204" pitchFamily="34" charset="0"/>
                <a:cs typeface="Arial" panose="020B0604020202020204" pitchFamily="34" charset="0"/>
              </a:rPr>
              <a:t>Width and Height</a:t>
            </a:r>
            <a:endParaRPr lang="en-US" sz="3200" b="1"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856129" y="1868699"/>
            <a:ext cx="10345271" cy="1063433"/>
          </a:xfrm>
          <a:prstGeom prst="rect">
            <a:avLst/>
          </a:prstGeom>
        </p:spPr>
        <p:txBody>
          <a:bodyPr wrap="square">
            <a:spAutoFit/>
          </a:bodyPr>
          <a:lstStyle/>
          <a:p>
            <a:pPr marL="457200" indent="-457200">
              <a:lnSpc>
                <a:spcPct val="150000"/>
              </a:lnSpc>
              <a:buFont typeface="Courier New" panose="02070309020205020404" pitchFamily="49" charset="0"/>
              <a:buChar char="o"/>
            </a:pPr>
            <a:endParaRPr lang="en-US" sz="4800" dirty="0">
              <a:solidFill>
                <a:schemeClr val="bg1"/>
              </a:solidFill>
              <a:latin typeface="Arial" panose="020B0604020202020204" pitchFamily="34" charset="0"/>
              <a:cs typeface="Arial" panose="020B0604020202020204" pitchFamily="34" charset="0"/>
            </a:endParaRPr>
          </a:p>
        </p:txBody>
      </p:sp>
      <p:sp>
        <p:nvSpPr>
          <p:cNvPr id="4" name="Rectangle 3"/>
          <p:cNvSpPr/>
          <p:nvPr/>
        </p:nvSpPr>
        <p:spPr>
          <a:xfrm>
            <a:off x="735105" y="1658487"/>
            <a:ext cx="10735235" cy="3970318"/>
          </a:xfrm>
          <a:prstGeom prst="rect">
            <a:avLst/>
          </a:prstGeom>
        </p:spPr>
        <p:txBody>
          <a:bodyPr wrap="square">
            <a:spAutoFit/>
          </a:bodyPr>
          <a:lstStyle/>
          <a:p>
            <a:pPr>
              <a:lnSpc>
                <a:spcPct val="150000"/>
              </a:lnSpc>
            </a:pPr>
            <a:r>
              <a:rPr lang="en-US" sz="2800" dirty="0">
                <a:solidFill>
                  <a:schemeClr val="bg1"/>
                </a:solidFill>
                <a:latin typeface="Arial" panose="020B0604020202020204" pitchFamily="34" charset="0"/>
                <a:cs typeface="Arial" panose="020B0604020202020204" pitchFamily="34" charset="0"/>
              </a:rPr>
              <a:t>The width and height properties in CSS are used to define the dimensions of an element. The values can be set in various units, such as pixels (</a:t>
            </a:r>
            <a:r>
              <a:rPr lang="en-US" sz="2800" dirty="0" err="1">
                <a:solidFill>
                  <a:schemeClr val="bg1"/>
                </a:solidFill>
                <a:latin typeface="Arial" panose="020B0604020202020204" pitchFamily="34" charset="0"/>
                <a:cs typeface="Arial" panose="020B0604020202020204" pitchFamily="34" charset="0"/>
              </a:rPr>
              <a:t>px</a:t>
            </a:r>
            <a:r>
              <a:rPr lang="en-US" sz="2800" dirty="0">
                <a:solidFill>
                  <a:schemeClr val="bg1"/>
                </a:solidFill>
                <a:latin typeface="Arial" panose="020B0604020202020204" pitchFamily="34" charset="0"/>
                <a:cs typeface="Arial" panose="020B0604020202020204" pitchFamily="34" charset="0"/>
              </a:rPr>
              <a:t>), centimeters (cm), percentages (%), etc</a:t>
            </a:r>
            <a:r>
              <a:rPr lang="en-US" sz="2800" dirty="0" smtClean="0">
                <a:solidFill>
                  <a:schemeClr val="bg1"/>
                </a:solidFill>
                <a:latin typeface="Arial" panose="020B0604020202020204" pitchFamily="34" charset="0"/>
                <a:cs typeface="Arial" panose="020B0604020202020204" pitchFamily="34" charset="0"/>
              </a:rPr>
              <a:t>.</a:t>
            </a:r>
          </a:p>
          <a:p>
            <a:pPr>
              <a:lnSpc>
                <a:spcPct val="150000"/>
              </a:lnSpc>
            </a:pPr>
            <a:r>
              <a:rPr lang="en-US" sz="2800" dirty="0" smtClean="0">
                <a:solidFill>
                  <a:schemeClr val="bg1"/>
                </a:solidFill>
                <a:latin typeface="Arial" panose="020B0604020202020204" pitchFamily="34" charset="0"/>
                <a:cs typeface="Arial" panose="020B0604020202020204" pitchFamily="34" charset="0"/>
              </a:rPr>
              <a:t>Example : </a:t>
            </a:r>
          </a:p>
          <a:p>
            <a:pPr>
              <a:lnSpc>
                <a:spcPct val="150000"/>
              </a:lnSpc>
            </a:pPr>
            <a:r>
              <a:rPr lang="en-US" sz="2800" dirty="0">
                <a:solidFill>
                  <a:schemeClr val="bg1"/>
                </a:solidFill>
                <a:latin typeface="Arial" panose="020B0604020202020204" pitchFamily="34" charset="0"/>
                <a:cs typeface="Arial" panose="020B0604020202020204" pitchFamily="34" charset="0"/>
              </a:rPr>
              <a:t>	</a:t>
            </a:r>
            <a:r>
              <a:rPr lang="en-US" sz="2800" dirty="0" smtClean="0">
                <a:solidFill>
                  <a:schemeClr val="accent4"/>
                </a:solidFill>
                <a:latin typeface="Arial" panose="020B0604020202020204" pitchFamily="34" charset="0"/>
                <a:cs typeface="Arial" panose="020B0604020202020204" pitchFamily="34" charset="0"/>
              </a:rPr>
              <a:t>.</a:t>
            </a:r>
            <a:r>
              <a:rPr lang="en-US" sz="2800" dirty="0">
                <a:solidFill>
                  <a:schemeClr val="accent4"/>
                </a:solidFill>
                <a:latin typeface="Arial" panose="020B0604020202020204" pitchFamily="34" charset="0"/>
                <a:cs typeface="Arial" panose="020B0604020202020204" pitchFamily="34" charset="0"/>
              </a:rPr>
              <a:t>GFG </a:t>
            </a:r>
            <a:r>
              <a:rPr lang="en-US" sz="2800" dirty="0" smtClean="0">
                <a:solidFill>
                  <a:schemeClr val="accent4"/>
                </a:solidFill>
                <a:latin typeface="Arial" panose="020B0604020202020204" pitchFamily="34" charset="0"/>
                <a:cs typeface="Arial" panose="020B0604020202020204" pitchFamily="34" charset="0"/>
              </a:rPr>
              <a:t>{ height</a:t>
            </a:r>
            <a:r>
              <a:rPr lang="en-US" sz="2800" dirty="0">
                <a:solidFill>
                  <a:schemeClr val="accent4"/>
                </a:solidFill>
                <a:latin typeface="Arial" panose="020B0604020202020204" pitchFamily="34" charset="0"/>
                <a:cs typeface="Arial" panose="020B0604020202020204" pitchFamily="34" charset="0"/>
              </a:rPr>
              <a:t>: </a:t>
            </a:r>
            <a:r>
              <a:rPr lang="en-US" sz="2800" dirty="0" smtClean="0">
                <a:solidFill>
                  <a:schemeClr val="accent4"/>
                </a:solidFill>
                <a:latin typeface="Arial" panose="020B0604020202020204" pitchFamily="34" charset="0"/>
                <a:cs typeface="Arial" panose="020B0604020202020204" pitchFamily="34" charset="0"/>
              </a:rPr>
              <a:t>120px; width</a:t>
            </a:r>
            <a:r>
              <a:rPr lang="en-US" sz="2800" dirty="0">
                <a:solidFill>
                  <a:schemeClr val="accent4"/>
                </a:solidFill>
                <a:latin typeface="Arial" panose="020B0604020202020204" pitchFamily="34" charset="0"/>
                <a:cs typeface="Arial" panose="020B0604020202020204" pitchFamily="34" charset="0"/>
              </a:rPr>
              <a:t>: 50</a:t>
            </a:r>
            <a:r>
              <a:rPr lang="en-US" sz="2800" dirty="0" smtClean="0">
                <a:solidFill>
                  <a:schemeClr val="accent4"/>
                </a:solidFill>
                <a:latin typeface="Arial" panose="020B0604020202020204" pitchFamily="34" charset="0"/>
                <a:cs typeface="Arial" panose="020B0604020202020204" pitchFamily="34" charset="0"/>
              </a:rPr>
              <a:t>%; }</a:t>
            </a:r>
          </a:p>
          <a:p>
            <a:pPr>
              <a:lnSpc>
                <a:spcPct val="150000"/>
              </a:lnSpc>
            </a:pPr>
            <a:r>
              <a:rPr lang="en-US" sz="2800" dirty="0">
                <a:solidFill>
                  <a:schemeClr val="bg1"/>
                </a:solidFill>
                <a:latin typeface="Arial" panose="020B0604020202020204" pitchFamily="34" charset="0"/>
                <a:cs typeface="Arial" panose="020B0604020202020204" pitchFamily="34" charset="0"/>
              </a:rPr>
              <a:t>	</a:t>
            </a:r>
            <a:r>
              <a:rPr lang="en-US" sz="2800" dirty="0" smtClean="0">
                <a:solidFill>
                  <a:schemeClr val="accent4"/>
                </a:solidFill>
                <a:latin typeface="Arial" panose="020B0604020202020204" pitchFamily="34" charset="0"/>
                <a:cs typeface="Arial" panose="020B0604020202020204" pitchFamily="34" charset="0"/>
              </a:rPr>
              <a:t>&lt;</a:t>
            </a:r>
            <a:r>
              <a:rPr lang="en-US" sz="2800" dirty="0">
                <a:solidFill>
                  <a:schemeClr val="accent4"/>
                </a:solidFill>
                <a:latin typeface="Arial" panose="020B0604020202020204" pitchFamily="34" charset="0"/>
                <a:cs typeface="Arial" panose="020B0604020202020204" pitchFamily="34" charset="0"/>
              </a:rPr>
              <a:t>div class="GFG"&gt; GeeksforGeeks &lt;/div&gt;</a:t>
            </a:r>
          </a:p>
        </p:txBody>
      </p:sp>
    </p:spTree>
    <p:extLst>
      <p:ext uri="{BB962C8B-B14F-4D97-AF65-F5344CB8AC3E}">
        <p14:creationId xmlns:p14="http://schemas.microsoft.com/office/powerpoint/2010/main" val="239230956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86CEFE-47FD-6916-8243-D6C2B296BC4D}"/>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F575D2C2-DF9F-E438-26FA-0233BA4ECE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1650E30C-6537-3908-21E6-3E2412AD3ED4}"/>
              </a:ext>
            </a:extLst>
          </p:cNvPr>
          <p:cNvSpPr txBox="1"/>
          <p:nvPr/>
        </p:nvSpPr>
        <p:spPr>
          <a:xfrm>
            <a:off x="735105" y="751289"/>
            <a:ext cx="10982178" cy="584775"/>
          </a:xfrm>
          <a:prstGeom prst="rect">
            <a:avLst/>
          </a:prstGeom>
          <a:noFill/>
        </p:spPr>
        <p:txBody>
          <a:bodyPr wrap="square" rtlCol="0">
            <a:spAutoFit/>
          </a:bodyPr>
          <a:lstStyle/>
          <a:p>
            <a:r>
              <a:rPr lang="en-US" sz="3200" b="1" dirty="0" smtClean="0">
                <a:solidFill>
                  <a:schemeClr val="bg1"/>
                </a:solidFill>
                <a:latin typeface="Arial" panose="020B0604020202020204" pitchFamily="34" charset="0"/>
                <a:cs typeface="Arial" panose="020B0604020202020204" pitchFamily="34" charset="0"/>
              </a:rPr>
              <a:t>Max-width and Min-width</a:t>
            </a:r>
            <a:endParaRPr lang="en-US" sz="3200" b="1"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856129" y="1868699"/>
            <a:ext cx="10345271" cy="1063433"/>
          </a:xfrm>
          <a:prstGeom prst="rect">
            <a:avLst/>
          </a:prstGeom>
        </p:spPr>
        <p:txBody>
          <a:bodyPr wrap="square">
            <a:spAutoFit/>
          </a:bodyPr>
          <a:lstStyle/>
          <a:p>
            <a:pPr marL="457200" indent="-457200">
              <a:lnSpc>
                <a:spcPct val="150000"/>
              </a:lnSpc>
              <a:buFont typeface="Courier New" panose="02070309020205020404" pitchFamily="49" charset="0"/>
              <a:buChar char="o"/>
            </a:pPr>
            <a:endParaRPr lang="en-US" sz="4800"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35105" y="1658487"/>
            <a:ext cx="10982178" cy="4401205"/>
          </a:xfrm>
          <a:prstGeom prst="rect">
            <a:avLst/>
          </a:prstGeom>
        </p:spPr>
        <p:txBody>
          <a:bodyPr wrap="square">
            <a:spAutoFit/>
          </a:bodyPr>
          <a:lstStyle/>
          <a:p>
            <a:pPr marL="514350" indent="-514350">
              <a:buFont typeface="+mj-lt"/>
              <a:buAutoNum type="arabicPeriod"/>
            </a:pPr>
            <a:r>
              <a:rPr lang="en-US" sz="2800" b="1" dirty="0">
                <a:solidFill>
                  <a:schemeClr val="bg1"/>
                </a:solidFill>
                <a:latin typeface="Arial" panose="020B0604020202020204" pitchFamily="34" charset="0"/>
                <a:cs typeface="Arial" panose="020B0604020202020204" pitchFamily="34" charset="0"/>
              </a:rPr>
              <a:t>max-width</a:t>
            </a:r>
            <a:r>
              <a:rPr lang="en-US" sz="2800" dirty="0" smtClean="0">
                <a:solidFill>
                  <a:schemeClr val="bg1"/>
                </a:solidFill>
                <a:latin typeface="Arial" panose="020B0604020202020204" pitchFamily="34" charset="0"/>
                <a:cs typeface="Arial" panose="020B0604020202020204" pitchFamily="34" charset="0"/>
              </a:rPr>
              <a:t>:</a:t>
            </a:r>
            <a:endParaRPr lang="en-US" sz="2800" dirty="0">
              <a:solidFill>
                <a:schemeClr val="bg1"/>
              </a:solidFill>
              <a:latin typeface="Arial" panose="020B0604020202020204" pitchFamily="34" charset="0"/>
              <a:cs typeface="Arial" panose="020B0604020202020204" pitchFamily="34" charset="0"/>
            </a:endParaRPr>
          </a:p>
          <a:p>
            <a:r>
              <a:rPr lang="en-US" sz="2800" dirty="0" smtClean="0">
                <a:solidFill>
                  <a:schemeClr val="bg1"/>
                </a:solidFill>
                <a:latin typeface="Arial" panose="020B0604020202020204" pitchFamily="34" charset="0"/>
                <a:cs typeface="Arial" panose="020B0604020202020204" pitchFamily="34" charset="0"/>
              </a:rPr>
              <a:t>	- The </a:t>
            </a:r>
            <a:r>
              <a:rPr lang="en-US" sz="2800" dirty="0">
                <a:solidFill>
                  <a:schemeClr val="bg1"/>
                </a:solidFill>
                <a:latin typeface="Arial" panose="020B0604020202020204" pitchFamily="34" charset="0"/>
                <a:cs typeface="Arial" panose="020B0604020202020204" pitchFamily="34" charset="0"/>
              </a:rPr>
              <a:t>max-width property is used to set the maximum width of </a:t>
            </a:r>
            <a:r>
              <a:rPr lang="en-US" sz="2800" dirty="0" smtClean="0">
                <a:solidFill>
                  <a:schemeClr val="bg1"/>
                </a:solidFill>
                <a:latin typeface="Arial" panose="020B0604020202020204" pitchFamily="34" charset="0"/>
                <a:cs typeface="Arial" panose="020B0604020202020204" pitchFamily="34" charset="0"/>
              </a:rPr>
              <a:t>	a </a:t>
            </a:r>
            <a:r>
              <a:rPr lang="en-US" sz="2800" dirty="0">
                <a:solidFill>
                  <a:schemeClr val="bg1"/>
                </a:solidFill>
                <a:latin typeface="Arial" panose="020B0604020202020204" pitchFamily="34" charset="0"/>
                <a:cs typeface="Arial" panose="020B0604020202020204" pitchFamily="34" charset="0"/>
              </a:rPr>
              <a:t>box. Its effect can be seen by </a:t>
            </a:r>
            <a:r>
              <a:rPr lang="en-US" sz="2800" dirty="0" smtClean="0">
                <a:solidFill>
                  <a:schemeClr val="bg1"/>
                </a:solidFill>
                <a:latin typeface="Arial" panose="020B0604020202020204" pitchFamily="34" charset="0"/>
                <a:cs typeface="Arial" panose="020B0604020202020204" pitchFamily="34" charset="0"/>
              </a:rPr>
              <a:t>	resizing </a:t>
            </a:r>
            <a:r>
              <a:rPr lang="en-US" sz="2800" dirty="0">
                <a:solidFill>
                  <a:schemeClr val="bg1"/>
                </a:solidFill>
                <a:latin typeface="Arial" panose="020B0604020202020204" pitchFamily="34" charset="0"/>
                <a:cs typeface="Arial" panose="020B0604020202020204" pitchFamily="34" charset="0"/>
              </a:rPr>
              <a:t>the browser </a:t>
            </a:r>
            <a:r>
              <a:rPr lang="en-US" sz="2800" dirty="0" smtClean="0">
                <a:solidFill>
                  <a:schemeClr val="bg1"/>
                </a:solidFill>
                <a:latin typeface="Arial" panose="020B0604020202020204" pitchFamily="34" charset="0"/>
                <a:cs typeface="Arial" panose="020B0604020202020204" pitchFamily="34" charset="0"/>
              </a:rPr>
              <a:t>	window.</a:t>
            </a:r>
          </a:p>
          <a:p>
            <a:r>
              <a:rPr lang="en-US" sz="2800" dirty="0" smtClean="0">
                <a:solidFill>
                  <a:schemeClr val="bg1"/>
                </a:solidFill>
                <a:latin typeface="Arial" panose="020B0604020202020204" pitchFamily="34" charset="0"/>
                <a:cs typeface="Arial" panose="020B0604020202020204" pitchFamily="34" charset="0"/>
              </a:rPr>
              <a:t>Example </a:t>
            </a:r>
            <a:r>
              <a:rPr lang="en-US" sz="2800" dirty="0">
                <a:solidFill>
                  <a:schemeClr val="bg1"/>
                </a:solidFill>
                <a:latin typeface="Arial" panose="020B0604020202020204" pitchFamily="34" charset="0"/>
                <a:cs typeface="Arial" panose="020B0604020202020204" pitchFamily="34" charset="0"/>
              </a:rPr>
              <a:t>: </a:t>
            </a:r>
            <a:r>
              <a:rPr lang="en-US" sz="2800" dirty="0">
                <a:solidFill>
                  <a:schemeClr val="accent4"/>
                </a:solidFill>
                <a:latin typeface="Arial" panose="020B0604020202020204" pitchFamily="34" charset="0"/>
                <a:cs typeface="Arial" panose="020B0604020202020204" pitchFamily="34" charset="0"/>
              </a:rPr>
              <a:t>.GFG</a:t>
            </a:r>
            <a:r>
              <a:rPr lang="en-US" sz="2800" dirty="0" smtClean="0">
                <a:solidFill>
                  <a:schemeClr val="accent4"/>
                </a:solidFill>
                <a:latin typeface="Arial" panose="020B0604020202020204" pitchFamily="34" charset="0"/>
                <a:cs typeface="Arial" panose="020B0604020202020204" pitchFamily="34" charset="0"/>
              </a:rPr>
              <a:t>{ max-width</a:t>
            </a:r>
            <a:r>
              <a:rPr lang="en-US" sz="2800" dirty="0">
                <a:solidFill>
                  <a:schemeClr val="accent4"/>
                </a:solidFill>
                <a:latin typeface="Arial" panose="020B0604020202020204" pitchFamily="34" charset="0"/>
                <a:cs typeface="Arial" panose="020B0604020202020204" pitchFamily="34" charset="0"/>
              </a:rPr>
              <a:t>: 500px</a:t>
            </a:r>
            <a:r>
              <a:rPr lang="en-US" sz="2800" dirty="0" smtClean="0">
                <a:solidFill>
                  <a:schemeClr val="accent4"/>
                </a:solidFill>
                <a:latin typeface="Arial" panose="020B0604020202020204" pitchFamily="34" charset="0"/>
                <a:cs typeface="Arial" panose="020B0604020202020204" pitchFamily="34" charset="0"/>
              </a:rPr>
              <a:t>; }</a:t>
            </a:r>
          </a:p>
          <a:p>
            <a:endParaRPr lang="en-US" sz="2800" dirty="0">
              <a:solidFill>
                <a:schemeClr val="accent4"/>
              </a:solidFill>
              <a:latin typeface="Arial" panose="020B0604020202020204" pitchFamily="34" charset="0"/>
              <a:cs typeface="Arial" panose="020B0604020202020204" pitchFamily="34" charset="0"/>
            </a:endParaRPr>
          </a:p>
          <a:p>
            <a:r>
              <a:rPr lang="en-US" sz="2800" dirty="0" smtClean="0">
                <a:solidFill>
                  <a:schemeClr val="bg1"/>
                </a:solidFill>
                <a:latin typeface="Arial" panose="020B0604020202020204" pitchFamily="34" charset="0"/>
                <a:cs typeface="Arial" panose="020B0604020202020204" pitchFamily="34" charset="0"/>
              </a:rPr>
              <a:t>2. </a:t>
            </a:r>
            <a:r>
              <a:rPr lang="en-US" sz="2800" b="1" dirty="0">
                <a:solidFill>
                  <a:schemeClr val="bg1"/>
                </a:solidFill>
                <a:latin typeface="Arial" panose="020B0604020202020204" pitchFamily="34" charset="0"/>
                <a:cs typeface="Arial" panose="020B0604020202020204" pitchFamily="34" charset="0"/>
              </a:rPr>
              <a:t>min-width:</a:t>
            </a:r>
          </a:p>
          <a:p>
            <a:r>
              <a:rPr lang="en-US" sz="2800" dirty="0" smtClean="0">
                <a:solidFill>
                  <a:schemeClr val="bg1"/>
                </a:solidFill>
                <a:latin typeface="Arial" panose="020B0604020202020204" pitchFamily="34" charset="0"/>
                <a:cs typeface="Arial" panose="020B0604020202020204" pitchFamily="34" charset="0"/>
              </a:rPr>
              <a:t>	- The </a:t>
            </a:r>
            <a:r>
              <a:rPr lang="en-US" sz="2800" dirty="0">
                <a:solidFill>
                  <a:schemeClr val="bg1"/>
                </a:solidFill>
                <a:latin typeface="Arial" panose="020B0604020202020204" pitchFamily="34" charset="0"/>
                <a:cs typeface="Arial" panose="020B0604020202020204" pitchFamily="34" charset="0"/>
              </a:rPr>
              <a:t>min-width property is used to set the minimum width of a </a:t>
            </a:r>
            <a:r>
              <a:rPr lang="en-US" sz="2800" dirty="0" smtClean="0">
                <a:solidFill>
                  <a:schemeClr val="bg1"/>
                </a:solidFill>
                <a:latin typeface="Arial" panose="020B0604020202020204" pitchFamily="34" charset="0"/>
                <a:cs typeface="Arial" panose="020B0604020202020204" pitchFamily="34" charset="0"/>
              </a:rPr>
              <a:t>	box</a:t>
            </a:r>
            <a:r>
              <a:rPr lang="en-US" sz="2800" dirty="0">
                <a:solidFill>
                  <a:schemeClr val="bg1"/>
                </a:solidFill>
                <a:latin typeface="Arial" panose="020B0604020202020204" pitchFamily="34" charset="0"/>
                <a:cs typeface="Arial" panose="020B0604020202020204" pitchFamily="34" charset="0"/>
              </a:rPr>
              <a:t>. Its effect can be seen by resizing the browser window</a:t>
            </a:r>
            <a:r>
              <a:rPr lang="en-US" sz="2800" dirty="0" smtClean="0">
                <a:solidFill>
                  <a:schemeClr val="bg1"/>
                </a:solidFill>
                <a:latin typeface="Arial" panose="020B0604020202020204" pitchFamily="34" charset="0"/>
                <a:cs typeface="Arial" panose="020B0604020202020204" pitchFamily="34" charset="0"/>
              </a:rPr>
              <a:t>.</a:t>
            </a:r>
          </a:p>
          <a:p>
            <a:r>
              <a:rPr lang="en-US" sz="2800" dirty="0" smtClean="0">
                <a:solidFill>
                  <a:schemeClr val="bg1"/>
                </a:solidFill>
                <a:latin typeface="Arial" panose="020B0604020202020204" pitchFamily="34" charset="0"/>
                <a:cs typeface="Arial" panose="020B0604020202020204" pitchFamily="34" charset="0"/>
              </a:rPr>
              <a:t>Example : </a:t>
            </a:r>
            <a:r>
              <a:rPr lang="en-US" sz="2800" dirty="0">
                <a:solidFill>
                  <a:schemeClr val="accent4"/>
                </a:solidFill>
                <a:latin typeface="Arial" panose="020B0604020202020204" pitchFamily="34" charset="0"/>
                <a:cs typeface="Arial" panose="020B0604020202020204" pitchFamily="34" charset="0"/>
              </a:rPr>
              <a:t>.GFG</a:t>
            </a:r>
            <a:r>
              <a:rPr lang="en-US" sz="2800" dirty="0" smtClean="0">
                <a:solidFill>
                  <a:schemeClr val="accent4"/>
                </a:solidFill>
                <a:latin typeface="Arial" panose="020B0604020202020204" pitchFamily="34" charset="0"/>
                <a:cs typeface="Arial" panose="020B0604020202020204" pitchFamily="34" charset="0"/>
              </a:rPr>
              <a:t>{ min-width</a:t>
            </a:r>
            <a:r>
              <a:rPr lang="en-US" sz="2800" dirty="0">
                <a:solidFill>
                  <a:schemeClr val="accent4"/>
                </a:solidFill>
                <a:latin typeface="Arial" panose="020B0604020202020204" pitchFamily="34" charset="0"/>
                <a:cs typeface="Arial" panose="020B0604020202020204" pitchFamily="34" charset="0"/>
              </a:rPr>
              <a:t>: 400px; }</a:t>
            </a:r>
          </a:p>
        </p:txBody>
      </p:sp>
    </p:spTree>
    <p:extLst>
      <p:ext uri="{BB962C8B-B14F-4D97-AF65-F5344CB8AC3E}">
        <p14:creationId xmlns:p14="http://schemas.microsoft.com/office/powerpoint/2010/main" val="453358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B96092-1DB9-42CD-B12B-A67B7D806EAB}"/>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B000B716-7FC0-4AD5-2714-FF2DAB78A2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B25737DB-4841-C2D5-01C0-B537C1DE693E}"/>
              </a:ext>
            </a:extLst>
          </p:cNvPr>
          <p:cNvSpPr txBox="1"/>
          <p:nvPr/>
        </p:nvSpPr>
        <p:spPr>
          <a:xfrm>
            <a:off x="604911" y="590843"/>
            <a:ext cx="10982178" cy="584775"/>
          </a:xfrm>
          <a:prstGeom prst="rect">
            <a:avLst/>
          </a:prstGeom>
          <a:noFill/>
        </p:spPr>
        <p:txBody>
          <a:bodyPr wrap="square" rtlCol="0">
            <a:spAutoFit/>
          </a:bodyPr>
          <a:lstStyle/>
          <a:p>
            <a:r>
              <a:rPr lang="en-US" sz="3200" b="1" dirty="0">
                <a:solidFill>
                  <a:schemeClr val="bg1"/>
                </a:solidFill>
                <a:latin typeface="Arial" panose="020B0604020202020204" pitchFamily="34" charset="0"/>
                <a:cs typeface="Arial" panose="020B0604020202020204" pitchFamily="34" charset="0"/>
              </a:rPr>
              <a:t>What is inline CSS ?</a:t>
            </a:r>
          </a:p>
        </p:txBody>
      </p:sp>
      <p:sp>
        <p:nvSpPr>
          <p:cNvPr id="3" name="TextBox 2">
            <a:extLst>
              <a:ext uri="{FF2B5EF4-FFF2-40B4-BE49-F238E27FC236}">
                <a16:creationId xmlns:a16="http://schemas.microsoft.com/office/drawing/2014/main" id="{84F6884A-9B8A-5B72-D0BE-C1BACFAF7DC2}"/>
              </a:ext>
            </a:extLst>
          </p:cNvPr>
          <p:cNvSpPr txBox="1"/>
          <p:nvPr/>
        </p:nvSpPr>
        <p:spPr>
          <a:xfrm>
            <a:off x="604911" y="1575581"/>
            <a:ext cx="10827434" cy="4536819"/>
          </a:xfrm>
          <a:prstGeom prst="rect">
            <a:avLst/>
          </a:prstGeom>
          <a:noFill/>
        </p:spPr>
        <p:txBody>
          <a:bodyPr wrap="square" rtlCol="0">
            <a:spAutoFit/>
          </a:bodyPr>
          <a:lstStyle/>
          <a:p>
            <a:pPr marL="457200" indent="-457200" algn="l">
              <a:lnSpc>
                <a:spcPct val="150000"/>
              </a:lnSpc>
              <a:buFont typeface="Courier New" panose="02070309020205020404" pitchFamily="49" charset="0"/>
              <a:buChar char="o"/>
            </a:pPr>
            <a:r>
              <a:rPr lang="en-US" sz="2800" b="0" i="0" dirty="0">
                <a:solidFill>
                  <a:schemeClr val="bg1"/>
                </a:solidFill>
                <a:effectLst/>
                <a:latin typeface="Arial" panose="020B0604020202020204" pitchFamily="34" charset="0"/>
                <a:cs typeface="Arial" panose="020B0604020202020204" pitchFamily="34" charset="0"/>
              </a:rPr>
              <a:t>Inline CSS is a method that applies CSS styling directly to HTML elements using the ‘style’ attribute. This approach allows developers to define styles for individual elements, making it an effective tool for applying unique styles to specific HTML.</a:t>
            </a:r>
          </a:p>
          <a:p>
            <a:pPr marL="457200" indent="-457200" algn="l">
              <a:lnSpc>
                <a:spcPct val="150000"/>
              </a:lnSpc>
              <a:buFont typeface="Courier New" panose="02070309020205020404" pitchFamily="49" charset="0"/>
              <a:buChar char="o"/>
            </a:pPr>
            <a:endParaRPr lang="en-US" sz="2800" b="0" i="0" dirty="0">
              <a:solidFill>
                <a:schemeClr val="bg1"/>
              </a:solidFill>
              <a:effectLst/>
              <a:latin typeface="Arial" panose="020B0604020202020204" pitchFamily="34" charset="0"/>
              <a:cs typeface="Arial" panose="020B0604020202020204" pitchFamily="34" charset="0"/>
            </a:endParaRPr>
          </a:p>
          <a:p>
            <a:pPr algn="l">
              <a:lnSpc>
                <a:spcPct val="150000"/>
              </a:lnSpc>
            </a:pPr>
            <a:r>
              <a:rPr lang="en-US" sz="2800" b="0" i="0" dirty="0">
                <a:solidFill>
                  <a:schemeClr val="bg1"/>
                </a:solidFill>
                <a:effectLst/>
                <a:latin typeface="Arial" panose="020B0604020202020204" pitchFamily="34" charset="0"/>
                <a:cs typeface="Arial" panose="020B0604020202020204" pitchFamily="34" charset="0"/>
              </a:rPr>
              <a:t> Syntax : </a:t>
            </a:r>
          </a:p>
          <a:p>
            <a:pPr algn="l">
              <a:lnSpc>
                <a:spcPct val="150000"/>
              </a:lnSpc>
            </a:pPr>
            <a:r>
              <a:rPr lang="en-US" sz="2800" dirty="0">
                <a:solidFill>
                  <a:schemeClr val="bg1"/>
                </a:solidFill>
                <a:latin typeface="Arial" panose="020B0604020202020204" pitchFamily="34" charset="0"/>
                <a:cs typeface="Arial" panose="020B0604020202020204" pitchFamily="34" charset="0"/>
              </a:rPr>
              <a:t>	</a:t>
            </a:r>
            <a:r>
              <a:rPr lang="en-US" sz="2800" dirty="0">
                <a:solidFill>
                  <a:schemeClr val="accent4"/>
                </a:solidFill>
                <a:latin typeface="Arial" panose="020B0604020202020204" pitchFamily="34" charset="0"/>
                <a:cs typeface="Arial" panose="020B0604020202020204" pitchFamily="34" charset="0"/>
              </a:rPr>
              <a:t>&lt;tag style = " "&gt;&lt;/tag&gt;</a:t>
            </a:r>
          </a:p>
        </p:txBody>
      </p:sp>
    </p:spTree>
    <p:extLst>
      <p:ext uri="{BB962C8B-B14F-4D97-AF65-F5344CB8AC3E}">
        <p14:creationId xmlns:p14="http://schemas.microsoft.com/office/powerpoint/2010/main" val="5067357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86CEFE-47FD-6916-8243-D6C2B296BC4D}"/>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F575D2C2-DF9F-E438-26FA-0233BA4ECE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1650E30C-6537-3908-21E6-3E2412AD3ED4}"/>
              </a:ext>
            </a:extLst>
          </p:cNvPr>
          <p:cNvSpPr txBox="1"/>
          <p:nvPr/>
        </p:nvSpPr>
        <p:spPr>
          <a:xfrm>
            <a:off x="735105" y="860179"/>
            <a:ext cx="10982178" cy="584775"/>
          </a:xfrm>
          <a:prstGeom prst="rect">
            <a:avLst/>
          </a:prstGeom>
          <a:noFill/>
        </p:spPr>
        <p:txBody>
          <a:bodyPr wrap="square" rtlCol="0">
            <a:spAutoFit/>
          </a:bodyPr>
          <a:lstStyle/>
          <a:p>
            <a:r>
              <a:rPr lang="en-US" sz="3200" b="1" dirty="0" smtClean="0">
                <a:solidFill>
                  <a:schemeClr val="bg1"/>
                </a:solidFill>
                <a:latin typeface="Arial" panose="020B0604020202020204" pitchFamily="34" charset="0"/>
                <a:cs typeface="Arial" panose="020B0604020202020204" pitchFamily="34" charset="0"/>
              </a:rPr>
              <a:t>Background Property</a:t>
            </a:r>
            <a:endParaRPr lang="en-US" sz="3200" b="1"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856129" y="1868699"/>
            <a:ext cx="10345271" cy="1063433"/>
          </a:xfrm>
          <a:prstGeom prst="rect">
            <a:avLst/>
          </a:prstGeom>
        </p:spPr>
        <p:txBody>
          <a:bodyPr wrap="square">
            <a:spAutoFit/>
          </a:bodyPr>
          <a:lstStyle/>
          <a:p>
            <a:pPr marL="457200" indent="-457200">
              <a:lnSpc>
                <a:spcPct val="150000"/>
              </a:lnSpc>
              <a:buFont typeface="Courier New" panose="02070309020205020404" pitchFamily="49" charset="0"/>
              <a:buChar char="o"/>
            </a:pPr>
            <a:endParaRPr lang="en-US" sz="4800" dirty="0">
              <a:solidFill>
                <a:schemeClr val="bg1"/>
              </a:solidFill>
              <a:latin typeface="Arial" panose="020B0604020202020204" pitchFamily="34" charset="0"/>
              <a:cs typeface="Arial" panose="020B0604020202020204" pitchFamily="34" charset="0"/>
            </a:endParaRPr>
          </a:p>
        </p:txBody>
      </p:sp>
      <p:sp>
        <p:nvSpPr>
          <p:cNvPr id="4" name="Rectangle 3"/>
          <p:cNvSpPr/>
          <p:nvPr/>
        </p:nvSpPr>
        <p:spPr>
          <a:xfrm>
            <a:off x="1078752" y="1452441"/>
            <a:ext cx="9424895" cy="3908762"/>
          </a:xfrm>
          <a:prstGeom prst="rect">
            <a:avLst/>
          </a:prstGeom>
        </p:spPr>
        <p:txBody>
          <a:bodyPr wrap="square">
            <a:spAutoFit/>
          </a:bodyPr>
          <a:lstStyle/>
          <a:p>
            <a:r>
              <a:rPr lang="en-US" sz="2800" dirty="0">
                <a:solidFill>
                  <a:schemeClr val="bg1"/>
                </a:solidFill>
                <a:latin typeface="Arial" panose="020B0604020202020204" pitchFamily="34" charset="0"/>
                <a:cs typeface="Arial" panose="020B0604020202020204" pitchFamily="34" charset="0"/>
              </a:rPr>
              <a:t>The background property is a shorthand property for:</a:t>
            </a:r>
          </a:p>
          <a:p>
            <a:endParaRPr lang="en-US" sz="2800" dirty="0">
              <a:solidFill>
                <a:schemeClr val="bg1"/>
              </a:solidFill>
              <a:latin typeface="Arial" panose="020B0604020202020204" pitchFamily="34" charset="0"/>
              <a:cs typeface="Arial" panose="020B0604020202020204" pitchFamily="34" charset="0"/>
            </a:endParaRPr>
          </a:p>
          <a:p>
            <a:pPr marL="914400" lvl="1" indent="-457200">
              <a:buFont typeface="Courier New" panose="02070309020205020404" pitchFamily="49" charset="0"/>
              <a:buChar char="o"/>
            </a:pPr>
            <a:r>
              <a:rPr lang="en-US" sz="2400" dirty="0">
                <a:solidFill>
                  <a:schemeClr val="accent4"/>
                </a:solidFill>
                <a:latin typeface="Arial" panose="020B0604020202020204" pitchFamily="34" charset="0"/>
                <a:cs typeface="Arial" panose="020B0604020202020204" pitchFamily="34" charset="0"/>
              </a:rPr>
              <a:t>background-color</a:t>
            </a:r>
          </a:p>
          <a:p>
            <a:pPr marL="914400" lvl="1" indent="-457200">
              <a:buFont typeface="Courier New" panose="02070309020205020404" pitchFamily="49" charset="0"/>
              <a:buChar char="o"/>
            </a:pPr>
            <a:r>
              <a:rPr lang="en-US" sz="2400" dirty="0">
                <a:solidFill>
                  <a:schemeClr val="accent4"/>
                </a:solidFill>
                <a:latin typeface="Arial" panose="020B0604020202020204" pitchFamily="34" charset="0"/>
                <a:cs typeface="Arial" panose="020B0604020202020204" pitchFamily="34" charset="0"/>
              </a:rPr>
              <a:t>background-image</a:t>
            </a:r>
          </a:p>
          <a:p>
            <a:pPr marL="914400" lvl="1" indent="-457200">
              <a:buFont typeface="Courier New" panose="02070309020205020404" pitchFamily="49" charset="0"/>
              <a:buChar char="o"/>
            </a:pPr>
            <a:r>
              <a:rPr lang="en-US" sz="2400" dirty="0">
                <a:solidFill>
                  <a:schemeClr val="accent4"/>
                </a:solidFill>
                <a:latin typeface="Arial" panose="020B0604020202020204" pitchFamily="34" charset="0"/>
                <a:cs typeface="Arial" panose="020B0604020202020204" pitchFamily="34" charset="0"/>
              </a:rPr>
              <a:t>background-position</a:t>
            </a:r>
          </a:p>
          <a:p>
            <a:pPr marL="914400" lvl="1" indent="-457200">
              <a:buFont typeface="Courier New" panose="02070309020205020404" pitchFamily="49" charset="0"/>
              <a:buChar char="o"/>
            </a:pPr>
            <a:r>
              <a:rPr lang="en-US" sz="2400" dirty="0">
                <a:solidFill>
                  <a:schemeClr val="accent4"/>
                </a:solidFill>
                <a:latin typeface="Arial" panose="020B0604020202020204" pitchFamily="34" charset="0"/>
                <a:cs typeface="Arial" panose="020B0604020202020204" pitchFamily="34" charset="0"/>
              </a:rPr>
              <a:t>background-size</a:t>
            </a:r>
          </a:p>
          <a:p>
            <a:pPr marL="914400" lvl="1" indent="-457200">
              <a:buFont typeface="Courier New" panose="02070309020205020404" pitchFamily="49" charset="0"/>
              <a:buChar char="o"/>
            </a:pPr>
            <a:r>
              <a:rPr lang="en-US" sz="2400" dirty="0">
                <a:solidFill>
                  <a:schemeClr val="accent4"/>
                </a:solidFill>
                <a:latin typeface="Arial" panose="020B0604020202020204" pitchFamily="34" charset="0"/>
                <a:cs typeface="Arial" panose="020B0604020202020204" pitchFamily="34" charset="0"/>
              </a:rPr>
              <a:t>background-repeat</a:t>
            </a:r>
          </a:p>
          <a:p>
            <a:pPr marL="914400" lvl="1" indent="-457200">
              <a:buFont typeface="Courier New" panose="02070309020205020404" pitchFamily="49" charset="0"/>
              <a:buChar char="o"/>
            </a:pPr>
            <a:r>
              <a:rPr lang="en-US" sz="2400" dirty="0">
                <a:solidFill>
                  <a:schemeClr val="accent4"/>
                </a:solidFill>
                <a:latin typeface="Arial" panose="020B0604020202020204" pitchFamily="34" charset="0"/>
                <a:cs typeface="Arial" panose="020B0604020202020204" pitchFamily="34" charset="0"/>
              </a:rPr>
              <a:t>background-origin</a:t>
            </a:r>
          </a:p>
          <a:p>
            <a:pPr marL="914400" lvl="1" indent="-457200">
              <a:buFont typeface="Courier New" panose="02070309020205020404" pitchFamily="49" charset="0"/>
              <a:buChar char="o"/>
            </a:pPr>
            <a:r>
              <a:rPr lang="en-US" sz="2400" dirty="0">
                <a:solidFill>
                  <a:schemeClr val="accent4"/>
                </a:solidFill>
                <a:latin typeface="Arial" panose="020B0604020202020204" pitchFamily="34" charset="0"/>
                <a:cs typeface="Arial" panose="020B0604020202020204" pitchFamily="34" charset="0"/>
              </a:rPr>
              <a:t>background-clip</a:t>
            </a:r>
          </a:p>
          <a:p>
            <a:pPr marL="914400" lvl="1" indent="-457200">
              <a:buFont typeface="Courier New" panose="02070309020205020404" pitchFamily="49" charset="0"/>
              <a:buChar char="o"/>
            </a:pPr>
            <a:r>
              <a:rPr lang="en-US" sz="2400" dirty="0">
                <a:solidFill>
                  <a:schemeClr val="accent4"/>
                </a:solidFill>
                <a:latin typeface="Arial" panose="020B0604020202020204" pitchFamily="34" charset="0"/>
                <a:cs typeface="Arial" panose="020B0604020202020204" pitchFamily="34" charset="0"/>
              </a:rPr>
              <a:t>background-attachment</a:t>
            </a:r>
          </a:p>
        </p:txBody>
      </p:sp>
      <p:sp>
        <p:nvSpPr>
          <p:cNvPr id="6" name="TextBox 5"/>
          <p:cNvSpPr txBox="1"/>
          <p:nvPr/>
        </p:nvSpPr>
        <p:spPr>
          <a:xfrm>
            <a:off x="735105" y="5494048"/>
            <a:ext cx="10973548" cy="1231106"/>
          </a:xfrm>
          <a:prstGeom prst="rect">
            <a:avLst/>
          </a:prstGeom>
          <a:noFill/>
        </p:spPr>
        <p:txBody>
          <a:bodyPr wrap="square" rtlCol="0">
            <a:spAutoFit/>
          </a:bodyPr>
          <a:lstStyle/>
          <a:p>
            <a:r>
              <a:rPr lang="en-US" sz="2800" dirty="0" smtClean="0">
                <a:solidFill>
                  <a:schemeClr val="bg1"/>
                </a:solidFill>
                <a:latin typeface="Arial" panose="020B0604020202020204" pitchFamily="34" charset="0"/>
                <a:cs typeface="Arial" panose="020B0604020202020204" pitchFamily="34" charset="0"/>
              </a:rPr>
              <a:t>CSS Syntax : </a:t>
            </a:r>
          </a:p>
          <a:p>
            <a:r>
              <a:rPr lang="en-US" dirty="0" smtClean="0">
                <a:solidFill>
                  <a:schemeClr val="accent4"/>
                </a:solidFill>
                <a:latin typeface="Arial" panose="020B0604020202020204" pitchFamily="34" charset="0"/>
                <a:cs typeface="Arial" panose="020B0604020202020204" pitchFamily="34" charset="0"/>
              </a:rPr>
              <a:t>     background</a:t>
            </a:r>
            <a:r>
              <a:rPr lang="en-US" dirty="0">
                <a:solidFill>
                  <a:schemeClr val="accent4"/>
                </a:solidFill>
                <a:latin typeface="Arial" panose="020B0604020202020204" pitchFamily="34" charset="0"/>
                <a:cs typeface="Arial" panose="020B0604020202020204" pitchFamily="34" charset="0"/>
              </a:rPr>
              <a:t>: </a:t>
            </a:r>
            <a:r>
              <a:rPr lang="en-US" i="1" dirty="0">
                <a:solidFill>
                  <a:schemeClr val="accent4"/>
                </a:solidFill>
                <a:latin typeface="Arial" panose="020B0604020202020204" pitchFamily="34" charset="0"/>
                <a:cs typeface="Arial" panose="020B0604020202020204" pitchFamily="34" charset="0"/>
              </a:rPr>
              <a:t>bg-color bg-image position/bg-size bg-repeat bg-origin bg-clip </a:t>
            </a:r>
            <a:r>
              <a:rPr lang="en-US" i="1" dirty="0" smtClean="0">
                <a:solidFill>
                  <a:schemeClr val="accent4"/>
                </a:solidFill>
                <a:latin typeface="Arial" panose="020B0604020202020204" pitchFamily="34" charset="0"/>
                <a:cs typeface="Arial" panose="020B0604020202020204" pitchFamily="34" charset="0"/>
              </a:rPr>
              <a:t>bg-attachment</a:t>
            </a:r>
            <a:r>
              <a:rPr lang="en-US" i="1" dirty="0">
                <a:solidFill>
                  <a:schemeClr val="accent4"/>
                </a:solidFill>
                <a:latin typeface="Arial" panose="020B0604020202020204" pitchFamily="34" charset="0"/>
                <a:cs typeface="Arial" panose="020B0604020202020204" pitchFamily="34" charset="0"/>
              </a:rPr>
              <a:t> </a:t>
            </a:r>
            <a:r>
              <a:rPr lang="en-US" dirty="0">
                <a:solidFill>
                  <a:schemeClr val="accent4"/>
                </a:solidFill>
                <a:latin typeface="Arial" panose="020B0604020202020204" pitchFamily="34" charset="0"/>
                <a:cs typeface="Arial" panose="020B0604020202020204" pitchFamily="34" charset="0"/>
              </a:rPr>
              <a:t>initial|inherit;</a:t>
            </a:r>
            <a:endParaRPr lang="en-US" dirty="0" smtClean="0">
              <a:solidFill>
                <a:schemeClr val="accent4"/>
              </a:solidFill>
              <a:latin typeface="Arial" panose="020B0604020202020204" pitchFamily="34" charset="0"/>
              <a:cs typeface="Arial" panose="020B0604020202020204" pitchFamily="34" charset="0"/>
            </a:endParaRPr>
          </a:p>
          <a:p>
            <a:endParaRPr lang="en-US" sz="28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5722088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86CEFE-47FD-6916-8243-D6C2B296BC4D}"/>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F575D2C2-DF9F-E438-26FA-0233BA4ECE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1650E30C-6537-3908-21E6-3E2412AD3ED4}"/>
              </a:ext>
            </a:extLst>
          </p:cNvPr>
          <p:cNvSpPr txBox="1"/>
          <p:nvPr/>
        </p:nvSpPr>
        <p:spPr>
          <a:xfrm>
            <a:off x="537675" y="588007"/>
            <a:ext cx="10982178" cy="584775"/>
          </a:xfrm>
          <a:prstGeom prst="rect">
            <a:avLst/>
          </a:prstGeom>
          <a:noFill/>
        </p:spPr>
        <p:txBody>
          <a:bodyPr wrap="square" rtlCol="0">
            <a:spAutoFit/>
          </a:bodyPr>
          <a:lstStyle/>
          <a:p>
            <a:r>
              <a:rPr lang="en-US" sz="3200" b="1" dirty="0" smtClean="0">
                <a:solidFill>
                  <a:schemeClr val="bg1"/>
                </a:solidFill>
                <a:latin typeface="Arial" panose="020B0604020202020204" pitchFamily="34" charset="0"/>
                <a:cs typeface="Arial" panose="020B0604020202020204" pitchFamily="34" charset="0"/>
              </a:rPr>
              <a:t>Property Values</a:t>
            </a:r>
            <a:endParaRPr lang="en-US" sz="3200" b="1"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856129" y="1868699"/>
            <a:ext cx="10345271" cy="1063433"/>
          </a:xfrm>
          <a:prstGeom prst="rect">
            <a:avLst/>
          </a:prstGeom>
        </p:spPr>
        <p:txBody>
          <a:bodyPr wrap="square">
            <a:spAutoFit/>
          </a:bodyPr>
          <a:lstStyle/>
          <a:p>
            <a:pPr marL="457200" indent="-457200">
              <a:lnSpc>
                <a:spcPct val="150000"/>
              </a:lnSpc>
              <a:buFont typeface="Courier New" panose="02070309020205020404" pitchFamily="49" charset="0"/>
              <a:buChar char="o"/>
            </a:pPr>
            <a:endParaRPr lang="en-US" sz="4800" dirty="0">
              <a:solidFill>
                <a:schemeClr val="bg1"/>
              </a:solidFill>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137068113"/>
              </p:ext>
            </p:extLst>
          </p:nvPr>
        </p:nvGraphicFramePr>
        <p:xfrm>
          <a:off x="643510" y="1473963"/>
          <a:ext cx="10904980" cy="4914134"/>
        </p:xfrm>
        <a:graphic>
          <a:graphicData uri="http://schemas.openxmlformats.org/drawingml/2006/table">
            <a:tbl>
              <a:tblPr/>
              <a:tblGrid>
                <a:gridCol w="4420312">
                  <a:extLst>
                    <a:ext uri="{9D8B030D-6E8A-4147-A177-3AD203B41FA5}">
                      <a16:colId xmlns:a16="http://schemas.microsoft.com/office/drawing/2014/main" val="1103313595"/>
                    </a:ext>
                  </a:extLst>
                </a:gridCol>
                <a:gridCol w="6484668">
                  <a:extLst>
                    <a:ext uri="{9D8B030D-6E8A-4147-A177-3AD203B41FA5}">
                      <a16:colId xmlns:a16="http://schemas.microsoft.com/office/drawing/2014/main" val="3596780948"/>
                    </a:ext>
                  </a:extLst>
                </a:gridCol>
              </a:tblGrid>
              <a:tr h="389860">
                <a:tc>
                  <a:txBody>
                    <a:bodyPr/>
                    <a:lstStyle/>
                    <a:p>
                      <a:pPr algn="l" fontAlgn="t"/>
                      <a:r>
                        <a:rPr lang="en-US" sz="2000" b="1" dirty="0">
                          <a:solidFill>
                            <a:schemeClr val="tx1"/>
                          </a:solidFill>
                          <a:effectLst/>
                          <a:latin typeface="Arial" panose="020B0604020202020204" pitchFamily="34" charset="0"/>
                          <a:cs typeface="Arial" panose="020B0604020202020204" pitchFamily="34" charset="0"/>
                        </a:rPr>
                        <a:t>Value</a:t>
                      </a:r>
                    </a:p>
                  </a:txBody>
                  <a:tcPr marL="75283" marR="37641" marT="37641" marB="3764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accent3">
                        <a:lumMod val="20000"/>
                        <a:lumOff val="80000"/>
                      </a:schemeClr>
                    </a:solidFill>
                  </a:tcPr>
                </a:tc>
                <a:tc>
                  <a:txBody>
                    <a:bodyPr/>
                    <a:lstStyle/>
                    <a:p>
                      <a:pPr algn="l" fontAlgn="t"/>
                      <a:r>
                        <a:rPr lang="en-US" sz="2000" b="1" dirty="0">
                          <a:solidFill>
                            <a:schemeClr val="tx1"/>
                          </a:solidFill>
                          <a:effectLst/>
                          <a:latin typeface="Arial" panose="020B0604020202020204" pitchFamily="34" charset="0"/>
                          <a:cs typeface="Arial" panose="020B0604020202020204" pitchFamily="34" charset="0"/>
                        </a:rPr>
                        <a:t>Description</a:t>
                      </a:r>
                    </a:p>
                  </a:txBody>
                  <a:tcPr marL="37641" marR="37641" marT="37641" marB="3764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3267753554"/>
                  </a:ext>
                </a:extLst>
              </a:tr>
              <a:tr h="389860">
                <a:tc>
                  <a:txBody>
                    <a:bodyPr/>
                    <a:lstStyle/>
                    <a:p>
                      <a:pPr algn="l" fontAlgn="t"/>
                      <a:r>
                        <a:rPr lang="en-US" sz="2000" i="1" dirty="0">
                          <a:solidFill>
                            <a:schemeClr val="tx1"/>
                          </a:solidFill>
                          <a:effectLst/>
                          <a:latin typeface="Arial" panose="020B0604020202020204" pitchFamily="34" charset="0"/>
                          <a:cs typeface="Arial" panose="020B0604020202020204" pitchFamily="34" charset="0"/>
                          <a:hlinkClick r:id="rId3"/>
                        </a:rPr>
                        <a:t>background-color</a:t>
                      </a:r>
                      <a:endParaRPr lang="en-US" sz="2000" dirty="0">
                        <a:solidFill>
                          <a:schemeClr val="tx1"/>
                        </a:solidFill>
                        <a:effectLst/>
                        <a:latin typeface="Arial" panose="020B0604020202020204" pitchFamily="34" charset="0"/>
                        <a:cs typeface="Arial" panose="020B0604020202020204" pitchFamily="34" charset="0"/>
                      </a:endParaRPr>
                    </a:p>
                  </a:txBody>
                  <a:tcPr marL="75283" marR="37641" marT="37641" marB="3764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accent3">
                        <a:lumMod val="20000"/>
                        <a:lumOff val="80000"/>
                      </a:schemeClr>
                    </a:solidFill>
                  </a:tcPr>
                </a:tc>
                <a:tc>
                  <a:txBody>
                    <a:bodyPr/>
                    <a:lstStyle/>
                    <a:p>
                      <a:pPr algn="l" fontAlgn="t"/>
                      <a:r>
                        <a:rPr lang="en-US" sz="2000">
                          <a:solidFill>
                            <a:schemeClr val="tx1"/>
                          </a:solidFill>
                          <a:effectLst/>
                          <a:latin typeface="Arial" panose="020B0604020202020204" pitchFamily="34" charset="0"/>
                          <a:cs typeface="Arial" panose="020B0604020202020204" pitchFamily="34" charset="0"/>
                        </a:rPr>
                        <a:t>Specifies the background color to be used</a:t>
                      </a:r>
                    </a:p>
                  </a:txBody>
                  <a:tcPr marL="37641" marR="37641" marT="37641" marB="3764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2484765181"/>
                  </a:ext>
                </a:extLst>
              </a:tr>
              <a:tr h="494204">
                <a:tc>
                  <a:txBody>
                    <a:bodyPr/>
                    <a:lstStyle/>
                    <a:p>
                      <a:pPr algn="l" fontAlgn="t"/>
                      <a:r>
                        <a:rPr lang="en-US" sz="2000" i="1">
                          <a:solidFill>
                            <a:schemeClr val="tx1"/>
                          </a:solidFill>
                          <a:effectLst/>
                          <a:latin typeface="Arial" panose="020B0604020202020204" pitchFamily="34" charset="0"/>
                          <a:cs typeface="Arial" panose="020B0604020202020204" pitchFamily="34" charset="0"/>
                          <a:hlinkClick r:id="rId4"/>
                        </a:rPr>
                        <a:t>background-image</a:t>
                      </a:r>
                      <a:endParaRPr lang="en-US" sz="2000">
                        <a:solidFill>
                          <a:schemeClr val="tx1"/>
                        </a:solidFill>
                        <a:effectLst/>
                        <a:latin typeface="Arial" panose="020B0604020202020204" pitchFamily="34" charset="0"/>
                        <a:cs typeface="Arial" panose="020B0604020202020204" pitchFamily="34" charset="0"/>
                      </a:endParaRPr>
                    </a:p>
                  </a:txBody>
                  <a:tcPr marL="75283" marR="37641" marT="37641" marB="3764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accent3">
                        <a:lumMod val="20000"/>
                        <a:lumOff val="80000"/>
                      </a:schemeClr>
                    </a:solidFill>
                  </a:tcPr>
                </a:tc>
                <a:tc>
                  <a:txBody>
                    <a:bodyPr/>
                    <a:lstStyle/>
                    <a:p>
                      <a:pPr algn="l" fontAlgn="t"/>
                      <a:r>
                        <a:rPr lang="en-US" sz="2000">
                          <a:solidFill>
                            <a:schemeClr val="tx1"/>
                          </a:solidFill>
                          <a:effectLst/>
                          <a:latin typeface="Arial" panose="020B0604020202020204" pitchFamily="34" charset="0"/>
                          <a:cs typeface="Arial" panose="020B0604020202020204" pitchFamily="34" charset="0"/>
                        </a:rPr>
                        <a:t>Specifies ONE or MORE background images to be used</a:t>
                      </a:r>
                    </a:p>
                  </a:txBody>
                  <a:tcPr marL="37641" marR="37641" marT="37641" marB="3764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3745679464"/>
                  </a:ext>
                </a:extLst>
              </a:tr>
              <a:tr h="389860">
                <a:tc>
                  <a:txBody>
                    <a:bodyPr/>
                    <a:lstStyle/>
                    <a:p>
                      <a:pPr algn="l" fontAlgn="t"/>
                      <a:r>
                        <a:rPr lang="en-US" sz="2000" i="1">
                          <a:solidFill>
                            <a:schemeClr val="tx1"/>
                          </a:solidFill>
                          <a:effectLst/>
                          <a:latin typeface="Arial" panose="020B0604020202020204" pitchFamily="34" charset="0"/>
                          <a:cs typeface="Arial" panose="020B0604020202020204" pitchFamily="34" charset="0"/>
                          <a:hlinkClick r:id="rId5"/>
                        </a:rPr>
                        <a:t>background-position</a:t>
                      </a:r>
                      <a:endParaRPr lang="en-US" sz="2000">
                        <a:solidFill>
                          <a:schemeClr val="tx1"/>
                        </a:solidFill>
                        <a:effectLst/>
                        <a:latin typeface="Arial" panose="020B0604020202020204" pitchFamily="34" charset="0"/>
                        <a:cs typeface="Arial" panose="020B0604020202020204" pitchFamily="34" charset="0"/>
                      </a:endParaRPr>
                    </a:p>
                  </a:txBody>
                  <a:tcPr marL="75283" marR="37641" marT="37641" marB="3764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accent3">
                        <a:lumMod val="20000"/>
                        <a:lumOff val="80000"/>
                      </a:schemeClr>
                    </a:solidFill>
                  </a:tcPr>
                </a:tc>
                <a:tc>
                  <a:txBody>
                    <a:bodyPr/>
                    <a:lstStyle/>
                    <a:p>
                      <a:pPr algn="l" fontAlgn="t"/>
                      <a:r>
                        <a:rPr lang="en-US" sz="2000">
                          <a:solidFill>
                            <a:schemeClr val="tx1"/>
                          </a:solidFill>
                          <a:effectLst/>
                          <a:latin typeface="Arial" panose="020B0604020202020204" pitchFamily="34" charset="0"/>
                          <a:cs typeface="Arial" panose="020B0604020202020204" pitchFamily="34" charset="0"/>
                        </a:rPr>
                        <a:t>Specifies the position of the background images</a:t>
                      </a:r>
                    </a:p>
                  </a:txBody>
                  <a:tcPr marL="37641" marR="37641" marT="37641" marB="3764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2027575615"/>
                  </a:ext>
                </a:extLst>
              </a:tr>
              <a:tr h="389860">
                <a:tc>
                  <a:txBody>
                    <a:bodyPr/>
                    <a:lstStyle/>
                    <a:p>
                      <a:pPr algn="l" fontAlgn="t"/>
                      <a:r>
                        <a:rPr lang="en-US" sz="2000" i="1" dirty="0">
                          <a:solidFill>
                            <a:schemeClr val="tx1"/>
                          </a:solidFill>
                          <a:effectLst/>
                          <a:latin typeface="Arial" panose="020B0604020202020204" pitchFamily="34" charset="0"/>
                          <a:cs typeface="Arial" panose="020B0604020202020204" pitchFamily="34" charset="0"/>
                          <a:hlinkClick r:id="rId6"/>
                        </a:rPr>
                        <a:t>background-size</a:t>
                      </a:r>
                      <a:endParaRPr lang="en-US" sz="2000" dirty="0">
                        <a:solidFill>
                          <a:schemeClr val="tx1"/>
                        </a:solidFill>
                        <a:effectLst/>
                        <a:latin typeface="Arial" panose="020B0604020202020204" pitchFamily="34" charset="0"/>
                        <a:cs typeface="Arial" panose="020B0604020202020204" pitchFamily="34" charset="0"/>
                      </a:endParaRPr>
                    </a:p>
                  </a:txBody>
                  <a:tcPr marL="75283" marR="37641" marT="37641" marB="3764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accent3">
                        <a:lumMod val="20000"/>
                        <a:lumOff val="80000"/>
                      </a:schemeClr>
                    </a:solidFill>
                  </a:tcPr>
                </a:tc>
                <a:tc>
                  <a:txBody>
                    <a:bodyPr/>
                    <a:lstStyle/>
                    <a:p>
                      <a:pPr algn="l" fontAlgn="t"/>
                      <a:r>
                        <a:rPr lang="en-US" sz="2000">
                          <a:solidFill>
                            <a:schemeClr val="tx1"/>
                          </a:solidFill>
                          <a:effectLst/>
                          <a:latin typeface="Arial" panose="020B0604020202020204" pitchFamily="34" charset="0"/>
                          <a:cs typeface="Arial" panose="020B0604020202020204" pitchFamily="34" charset="0"/>
                        </a:rPr>
                        <a:t>Specifies the size of the background images</a:t>
                      </a:r>
                    </a:p>
                  </a:txBody>
                  <a:tcPr marL="37641" marR="37641" marT="37641" marB="3764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263147254"/>
                  </a:ext>
                </a:extLst>
              </a:tr>
              <a:tr h="389860">
                <a:tc>
                  <a:txBody>
                    <a:bodyPr/>
                    <a:lstStyle/>
                    <a:p>
                      <a:pPr algn="l" fontAlgn="t"/>
                      <a:r>
                        <a:rPr lang="en-US" sz="2000" i="1">
                          <a:solidFill>
                            <a:schemeClr val="tx1"/>
                          </a:solidFill>
                          <a:effectLst/>
                          <a:latin typeface="Arial" panose="020B0604020202020204" pitchFamily="34" charset="0"/>
                          <a:cs typeface="Arial" panose="020B0604020202020204" pitchFamily="34" charset="0"/>
                          <a:hlinkClick r:id="rId7"/>
                        </a:rPr>
                        <a:t>background-repeat</a:t>
                      </a:r>
                      <a:endParaRPr lang="en-US" sz="2000">
                        <a:solidFill>
                          <a:schemeClr val="tx1"/>
                        </a:solidFill>
                        <a:effectLst/>
                        <a:latin typeface="Arial" panose="020B0604020202020204" pitchFamily="34" charset="0"/>
                        <a:cs typeface="Arial" panose="020B0604020202020204" pitchFamily="34" charset="0"/>
                      </a:endParaRPr>
                    </a:p>
                  </a:txBody>
                  <a:tcPr marL="75283" marR="37641" marT="37641" marB="3764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accent3">
                        <a:lumMod val="20000"/>
                        <a:lumOff val="80000"/>
                      </a:schemeClr>
                    </a:solidFill>
                  </a:tcPr>
                </a:tc>
                <a:tc>
                  <a:txBody>
                    <a:bodyPr/>
                    <a:lstStyle/>
                    <a:p>
                      <a:pPr algn="l" fontAlgn="t"/>
                      <a:r>
                        <a:rPr lang="en-US" sz="2000">
                          <a:solidFill>
                            <a:schemeClr val="tx1"/>
                          </a:solidFill>
                          <a:effectLst/>
                          <a:latin typeface="Arial" panose="020B0604020202020204" pitchFamily="34" charset="0"/>
                          <a:cs typeface="Arial" panose="020B0604020202020204" pitchFamily="34" charset="0"/>
                        </a:rPr>
                        <a:t>Specifies how to repeat the background images</a:t>
                      </a:r>
                    </a:p>
                  </a:txBody>
                  <a:tcPr marL="37641" marR="37641" marT="37641" marB="3764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2208469584"/>
                  </a:ext>
                </a:extLst>
              </a:tr>
              <a:tr h="389860">
                <a:tc>
                  <a:txBody>
                    <a:bodyPr/>
                    <a:lstStyle/>
                    <a:p>
                      <a:pPr algn="l" fontAlgn="t"/>
                      <a:r>
                        <a:rPr lang="en-US" sz="2000" i="1">
                          <a:solidFill>
                            <a:schemeClr val="tx1"/>
                          </a:solidFill>
                          <a:effectLst/>
                          <a:latin typeface="Arial" panose="020B0604020202020204" pitchFamily="34" charset="0"/>
                          <a:cs typeface="Arial" panose="020B0604020202020204" pitchFamily="34" charset="0"/>
                          <a:hlinkClick r:id="rId8"/>
                        </a:rPr>
                        <a:t>background-origin</a:t>
                      </a:r>
                      <a:endParaRPr lang="en-US" sz="2000">
                        <a:solidFill>
                          <a:schemeClr val="tx1"/>
                        </a:solidFill>
                        <a:effectLst/>
                        <a:latin typeface="Arial" panose="020B0604020202020204" pitchFamily="34" charset="0"/>
                        <a:cs typeface="Arial" panose="020B0604020202020204" pitchFamily="34" charset="0"/>
                      </a:endParaRPr>
                    </a:p>
                  </a:txBody>
                  <a:tcPr marL="75283" marR="37641" marT="37641" marB="3764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accent3">
                        <a:lumMod val="20000"/>
                        <a:lumOff val="80000"/>
                      </a:schemeClr>
                    </a:solidFill>
                  </a:tcPr>
                </a:tc>
                <a:tc>
                  <a:txBody>
                    <a:bodyPr/>
                    <a:lstStyle/>
                    <a:p>
                      <a:pPr algn="l" fontAlgn="t"/>
                      <a:r>
                        <a:rPr lang="en-US" sz="2000" dirty="0">
                          <a:solidFill>
                            <a:schemeClr val="tx1"/>
                          </a:solidFill>
                          <a:effectLst/>
                          <a:latin typeface="Arial" panose="020B0604020202020204" pitchFamily="34" charset="0"/>
                          <a:cs typeface="Arial" panose="020B0604020202020204" pitchFamily="34" charset="0"/>
                        </a:rPr>
                        <a:t>Specifies the positioning area of the background images</a:t>
                      </a:r>
                    </a:p>
                  </a:txBody>
                  <a:tcPr marL="37641" marR="37641" marT="37641" marB="3764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38488888"/>
                  </a:ext>
                </a:extLst>
              </a:tr>
              <a:tr h="389860">
                <a:tc>
                  <a:txBody>
                    <a:bodyPr/>
                    <a:lstStyle/>
                    <a:p>
                      <a:pPr algn="l" fontAlgn="t"/>
                      <a:r>
                        <a:rPr lang="en-US" sz="2000" i="1">
                          <a:solidFill>
                            <a:schemeClr val="tx1"/>
                          </a:solidFill>
                          <a:effectLst/>
                          <a:latin typeface="Arial" panose="020B0604020202020204" pitchFamily="34" charset="0"/>
                          <a:cs typeface="Arial" panose="020B0604020202020204" pitchFamily="34" charset="0"/>
                          <a:hlinkClick r:id="rId9"/>
                        </a:rPr>
                        <a:t>background-clip</a:t>
                      </a:r>
                      <a:endParaRPr lang="en-US" sz="2000">
                        <a:solidFill>
                          <a:schemeClr val="tx1"/>
                        </a:solidFill>
                        <a:effectLst/>
                        <a:latin typeface="Arial" panose="020B0604020202020204" pitchFamily="34" charset="0"/>
                        <a:cs typeface="Arial" panose="020B0604020202020204" pitchFamily="34" charset="0"/>
                      </a:endParaRPr>
                    </a:p>
                  </a:txBody>
                  <a:tcPr marL="75283" marR="37641" marT="37641" marB="3764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accent3">
                        <a:lumMod val="20000"/>
                        <a:lumOff val="80000"/>
                      </a:schemeClr>
                    </a:solidFill>
                  </a:tcPr>
                </a:tc>
                <a:tc>
                  <a:txBody>
                    <a:bodyPr/>
                    <a:lstStyle/>
                    <a:p>
                      <a:pPr algn="l" fontAlgn="t"/>
                      <a:r>
                        <a:rPr lang="en-US" sz="2000">
                          <a:solidFill>
                            <a:schemeClr val="tx1"/>
                          </a:solidFill>
                          <a:effectLst/>
                          <a:latin typeface="Arial" panose="020B0604020202020204" pitchFamily="34" charset="0"/>
                          <a:cs typeface="Arial" panose="020B0604020202020204" pitchFamily="34" charset="0"/>
                        </a:rPr>
                        <a:t>Specifies the painting area of the background images</a:t>
                      </a:r>
                    </a:p>
                  </a:txBody>
                  <a:tcPr marL="37641" marR="37641" marT="37641" marB="3764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31160065"/>
                  </a:ext>
                </a:extLst>
              </a:tr>
              <a:tr h="702502">
                <a:tc>
                  <a:txBody>
                    <a:bodyPr/>
                    <a:lstStyle/>
                    <a:p>
                      <a:pPr algn="l" fontAlgn="t"/>
                      <a:r>
                        <a:rPr lang="en-US" sz="2000" i="1" dirty="0">
                          <a:solidFill>
                            <a:schemeClr val="tx1"/>
                          </a:solidFill>
                          <a:effectLst/>
                          <a:latin typeface="Arial" panose="020B0604020202020204" pitchFamily="34" charset="0"/>
                          <a:cs typeface="Arial" panose="020B0604020202020204" pitchFamily="34" charset="0"/>
                          <a:hlinkClick r:id="rId10"/>
                        </a:rPr>
                        <a:t>background-attachment</a:t>
                      </a:r>
                      <a:endParaRPr lang="en-US" sz="2000" dirty="0">
                        <a:solidFill>
                          <a:schemeClr val="tx1"/>
                        </a:solidFill>
                        <a:effectLst/>
                        <a:latin typeface="Arial" panose="020B0604020202020204" pitchFamily="34" charset="0"/>
                        <a:cs typeface="Arial" panose="020B0604020202020204" pitchFamily="34" charset="0"/>
                      </a:endParaRPr>
                    </a:p>
                  </a:txBody>
                  <a:tcPr marL="75283" marR="37641" marT="37641" marB="3764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accent3">
                        <a:lumMod val="20000"/>
                        <a:lumOff val="80000"/>
                      </a:schemeClr>
                    </a:solidFill>
                  </a:tcPr>
                </a:tc>
                <a:tc>
                  <a:txBody>
                    <a:bodyPr/>
                    <a:lstStyle/>
                    <a:p>
                      <a:pPr algn="l" fontAlgn="t"/>
                      <a:r>
                        <a:rPr lang="en-US" sz="2000">
                          <a:solidFill>
                            <a:schemeClr val="tx1"/>
                          </a:solidFill>
                          <a:effectLst/>
                          <a:latin typeface="Arial" panose="020B0604020202020204" pitchFamily="34" charset="0"/>
                          <a:cs typeface="Arial" panose="020B0604020202020204" pitchFamily="34" charset="0"/>
                        </a:rPr>
                        <a:t>Specifies whether the background images are fixed or scrolls with the rest of the page</a:t>
                      </a:r>
                    </a:p>
                  </a:txBody>
                  <a:tcPr marL="37641" marR="37641" marT="37641" marB="3764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2442605148"/>
                  </a:ext>
                </a:extLst>
              </a:tr>
              <a:tr h="494204">
                <a:tc>
                  <a:txBody>
                    <a:bodyPr/>
                    <a:lstStyle/>
                    <a:p>
                      <a:pPr algn="l" fontAlgn="t"/>
                      <a:r>
                        <a:rPr lang="en-US" sz="2000">
                          <a:solidFill>
                            <a:schemeClr val="tx1"/>
                          </a:solidFill>
                          <a:effectLst/>
                          <a:latin typeface="Arial" panose="020B0604020202020204" pitchFamily="34" charset="0"/>
                          <a:cs typeface="Arial" panose="020B0604020202020204" pitchFamily="34" charset="0"/>
                        </a:rPr>
                        <a:t>initial</a:t>
                      </a:r>
                    </a:p>
                  </a:txBody>
                  <a:tcPr marL="75283" marR="37641" marT="37641" marB="3764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accent3">
                        <a:lumMod val="20000"/>
                        <a:lumOff val="80000"/>
                      </a:schemeClr>
                    </a:solidFill>
                  </a:tcPr>
                </a:tc>
                <a:tc>
                  <a:txBody>
                    <a:bodyPr/>
                    <a:lstStyle/>
                    <a:p>
                      <a:pPr algn="l" fontAlgn="t"/>
                      <a:r>
                        <a:rPr lang="en-US" sz="2000" dirty="0">
                          <a:solidFill>
                            <a:schemeClr val="tx1"/>
                          </a:solidFill>
                          <a:effectLst/>
                          <a:latin typeface="Arial" panose="020B0604020202020204" pitchFamily="34" charset="0"/>
                          <a:cs typeface="Arial" panose="020B0604020202020204" pitchFamily="34" charset="0"/>
                        </a:rPr>
                        <a:t>Sets this property to its default value. </a:t>
                      </a:r>
                    </a:p>
                  </a:txBody>
                  <a:tcPr marL="37641" marR="37641" marT="37641" marB="3764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2390312975"/>
                  </a:ext>
                </a:extLst>
              </a:tr>
              <a:tr h="494204">
                <a:tc>
                  <a:txBody>
                    <a:bodyPr/>
                    <a:lstStyle/>
                    <a:p>
                      <a:pPr algn="l" fontAlgn="t"/>
                      <a:r>
                        <a:rPr lang="en-US" sz="2000">
                          <a:solidFill>
                            <a:schemeClr val="tx1"/>
                          </a:solidFill>
                          <a:effectLst/>
                          <a:latin typeface="Arial" panose="020B0604020202020204" pitchFamily="34" charset="0"/>
                          <a:cs typeface="Arial" panose="020B0604020202020204" pitchFamily="34" charset="0"/>
                        </a:rPr>
                        <a:t>inherit</a:t>
                      </a:r>
                    </a:p>
                  </a:txBody>
                  <a:tcPr marL="75283" marR="37641" marT="37641" marB="3764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accent3">
                        <a:lumMod val="20000"/>
                        <a:lumOff val="80000"/>
                      </a:schemeClr>
                    </a:solidFill>
                  </a:tcPr>
                </a:tc>
                <a:tc>
                  <a:txBody>
                    <a:bodyPr/>
                    <a:lstStyle/>
                    <a:p>
                      <a:pPr algn="l" fontAlgn="t"/>
                      <a:r>
                        <a:rPr lang="en-US" sz="2000" dirty="0">
                          <a:solidFill>
                            <a:schemeClr val="tx1"/>
                          </a:solidFill>
                          <a:effectLst/>
                          <a:latin typeface="Arial" panose="020B0604020202020204" pitchFamily="34" charset="0"/>
                          <a:cs typeface="Arial" panose="020B0604020202020204" pitchFamily="34" charset="0"/>
                        </a:rPr>
                        <a:t>Inherits this property from its parent element. </a:t>
                      </a:r>
                    </a:p>
                  </a:txBody>
                  <a:tcPr marL="37641" marR="37641" marT="37641" marB="3764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761508312"/>
                  </a:ext>
                </a:extLst>
              </a:tr>
            </a:tbl>
          </a:graphicData>
        </a:graphic>
      </p:graphicFrame>
    </p:spTree>
    <p:extLst>
      <p:ext uri="{BB962C8B-B14F-4D97-AF65-F5344CB8AC3E}">
        <p14:creationId xmlns:p14="http://schemas.microsoft.com/office/powerpoint/2010/main" val="354897351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86CEFE-47FD-6916-8243-D6C2B296BC4D}"/>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F575D2C2-DF9F-E438-26FA-0233BA4ECE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1650E30C-6537-3908-21E6-3E2412AD3ED4}"/>
              </a:ext>
            </a:extLst>
          </p:cNvPr>
          <p:cNvSpPr txBox="1"/>
          <p:nvPr/>
        </p:nvSpPr>
        <p:spPr>
          <a:xfrm>
            <a:off x="735105" y="912130"/>
            <a:ext cx="10982178" cy="584775"/>
          </a:xfrm>
          <a:prstGeom prst="rect">
            <a:avLst/>
          </a:prstGeom>
          <a:noFill/>
        </p:spPr>
        <p:txBody>
          <a:bodyPr wrap="square" rtlCol="0">
            <a:spAutoFit/>
          </a:bodyPr>
          <a:lstStyle/>
          <a:p>
            <a:r>
              <a:rPr lang="en-US" sz="3200" b="1" dirty="0" smtClean="0">
                <a:solidFill>
                  <a:schemeClr val="bg1"/>
                </a:solidFill>
                <a:latin typeface="Arial" panose="020B0604020202020204" pitchFamily="34" charset="0"/>
                <a:cs typeface="Arial" panose="020B0604020202020204" pitchFamily="34" charset="0"/>
              </a:rPr>
              <a:t>Display Property</a:t>
            </a:r>
            <a:endParaRPr lang="en-US" sz="3200" b="1"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856129" y="1868699"/>
            <a:ext cx="10345271" cy="1063433"/>
          </a:xfrm>
          <a:prstGeom prst="rect">
            <a:avLst/>
          </a:prstGeom>
        </p:spPr>
        <p:txBody>
          <a:bodyPr wrap="square">
            <a:spAutoFit/>
          </a:bodyPr>
          <a:lstStyle/>
          <a:p>
            <a:pPr marL="457200" indent="-457200">
              <a:lnSpc>
                <a:spcPct val="150000"/>
              </a:lnSpc>
              <a:buFont typeface="Courier New" panose="02070309020205020404" pitchFamily="49" charset="0"/>
              <a:buChar char="o"/>
            </a:pPr>
            <a:endParaRPr lang="en-US" sz="4800"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35105" y="1658487"/>
            <a:ext cx="10982178" cy="523220"/>
          </a:xfrm>
          <a:prstGeom prst="rect">
            <a:avLst/>
          </a:prstGeom>
        </p:spPr>
        <p:txBody>
          <a:bodyPr wrap="square">
            <a:spAutoFit/>
          </a:bodyPr>
          <a:lstStyle/>
          <a:p>
            <a:endParaRPr lang="en-US" sz="2800" dirty="0">
              <a:solidFill>
                <a:schemeClr val="accent4"/>
              </a:solidFill>
              <a:latin typeface="Arial" panose="020B0604020202020204" pitchFamily="34" charset="0"/>
              <a:cs typeface="Arial" panose="020B0604020202020204" pitchFamily="34" charset="0"/>
            </a:endParaRPr>
          </a:p>
        </p:txBody>
      </p:sp>
      <p:sp>
        <p:nvSpPr>
          <p:cNvPr id="4" name="Rectangle 3"/>
          <p:cNvSpPr/>
          <p:nvPr/>
        </p:nvSpPr>
        <p:spPr>
          <a:xfrm>
            <a:off x="856129" y="1920097"/>
            <a:ext cx="10745695" cy="3108543"/>
          </a:xfrm>
          <a:prstGeom prst="rect">
            <a:avLst/>
          </a:prstGeom>
        </p:spPr>
        <p:txBody>
          <a:bodyPr wrap="square">
            <a:spAutoFit/>
          </a:bodyPr>
          <a:lstStyle/>
          <a:p>
            <a:r>
              <a:rPr lang="en-US" sz="2800" dirty="0">
                <a:solidFill>
                  <a:schemeClr val="bg1"/>
                </a:solidFill>
                <a:latin typeface="Arial" panose="020B0604020202020204" pitchFamily="34" charset="0"/>
                <a:cs typeface="Arial" panose="020B0604020202020204" pitchFamily="34" charset="0"/>
              </a:rPr>
              <a:t>The CSS display property specifies an element’s display behavior (the type of rendering box). It defines how an element is rendered in the layout, determining its positioning and interaction within the document’s flow and structure</a:t>
            </a:r>
            <a:r>
              <a:rPr lang="en-US" sz="2800" dirty="0" smtClean="0">
                <a:solidFill>
                  <a:schemeClr val="bg1"/>
                </a:solidFill>
                <a:latin typeface="Arial" panose="020B0604020202020204" pitchFamily="34" charset="0"/>
                <a:cs typeface="Arial" panose="020B0604020202020204" pitchFamily="34" charset="0"/>
              </a:rPr>
              <a:t>.</a:t>
            </a:r>
            <a:endParaRPr lang="en-US" sz="2800" dirty="0">
              <a:solidFill>
                <a:schemeClr val="bg1"/>
              </a:solidFill>
              <a:latin typeface="Arial" panose="020B0604020202020204" pitchFamily="34" charset="0"/>
              <a:cs typeface="Arial" panose="020B0604020202020204" pitchFamily="34" charset="0"/>
            </a:endParaRPr>
          </a:p>
          <a:p>
            <a:endParaRPr lang="en-US" sz="2800" dirty="0" smtClean="0">
              <a:solidFill>
                <a:schemeClr val="bg1"/>
              </a:solidFill>
              <a:latin typeface="Arial" panose="020B0604020202020204" pitchFamily="34" charset="0"/>
              <a:cs typeface="Arial" panose="020B0604020202020204" pitchFamily="34" charset="0"/>
            </a:endParaRPr>
          </a:p>
          <a:p>
            <a:r>
              <a:rPr lang="en-US" sz="2800" dirty="0">
                <a:solidFill>
                  <a:schemeClr val="bg1"/>
                </a:solidFill>
                <a:latin typeface="Arial" panose="020B0604020202020204" pitchFamily="34" charset="0"/>
                <a:cs typeface="Arial" panose="020B0604020202020204" pitchFamily="34" charset="0"/>
              </a:rPr>
              <a:t>Syntax: </a:t>
            </a:r>
          </a:p>
          <a:p>
            <a:r>
              <a:rPr lang="en-US" sz="2800" dirty="0" smtClean="0">
                <a:solidFill>
                  <a:schemeClr val="bg1"/>
                </a:solidFill>
                <a:latin typeface="Arial" panose="020B0604020202020204" pitchFamily="34" charset="0"/>
                <a:cs typeface="Arial" panose="020B0604020202020204" pitchFamily="34" charset="0"/>
              </a:rPr>
              <a:t>	</a:t>
            </a:r>
            <a:r>
              <a:rPr lang="en-US" sz="2800" dirty="0" smtClean="0">
                <a:solidFill>
                  <a:schemeClr val="accent4"/>
                </a:solidFill>
                <a:latin typeface="Arial" panose="020B0604020202020204" pitchFamily="34" charset="0"/>
                <a:cs typeface="Arial" panose="020B0604020202020204" pitchFamily="34" charset="0"/>
              </a:rPr>
              <a:t>display</a:t>
            </a:r>
            <a:r>
              <a:rPr lang="en-US" sz="2800" dirty="0">
                <a:solidFill>
                  <a:schemeClr val="accent4"/>
                </a:solidFill>
                <a:latin typeface="Arial" panose="020B0604020202020204" pitchFamily="34" charset="0"/>
                <a:cs typeface="Arial" panose="020B0604020202020204" pitchFamily="34" charset="0"/>
              </a:rPr>
              <a:t>: value;</a:t>
            </a:r>
          </a:p>
        </p:txBody>
      </p:sp>
    </p:spTree>
    <p:extLst>
      <p:ext uri="{BB962C8B-B14F-4D97-AF65-F5344CB8AC3E}">
        <p14:creationId xmlns:p14="http://schemas.microsoft.com/office/powerpoint/2010/main" val="300436292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86CEFE-47FD-6916-8243-D6C2B296BC4D}"/>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F575D2C2-DF9F-E438-26FA-0233BA4ECE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1650E30C-6537-3908-21E6-3E2412AD3ED4}"/>
              </a:ext>
            </a:extLst>
          </p:cNvPr>
          <p:cNvSpPr txBox="1"/>
          <p:nvPr/>
        </p:nvSpPr>
        <p:spPr>
          <a:xfrm>
            <a:off x="735105" y="419247"/>
            <a:ext cx="10982178" cy="584775"/>
          </a:xfrm>
          <a:prstGeom prst="rect">
            <a:avLst/>
          </a:prstGeom>
          <a:noFill/>
        </p:spPr>
        <p:txBody>
          <a:bodyPr wrap="square" rtlCol="0">
            <a:spAutoFit/>
          </a:bodyPr>
          <a:lstStyle/>
          <a:p>
            <a:r>
              <a:rPr lang="en-US" sz="3200" b="1" dirty="0" smtClean="0">
                <a:solidFill>
                  <a:schemeClr val="bg1"/>
                </a:solidFill>
                <a:latin typeface="Arial" panose="020B0604020202020204" pitchFamily="34" charset="0"/>
                <a:cs typeface="Arial" panose="020B0604020202020204" pitchFamily="34" charset="0"/>
              </a:rPr>
              <a:t>Display Property Value</a:t>
            </a:r>
            <a:endParaRPr lang="en-US" sz="3200" b="1"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856129" y="1868699"/>
            <a:ext cx="10345271" cy="1063433"/>
          </a:xfrm>
          <a:prstGeom prst="rect">
            <a:avLst/>
          </a:prstGeom>
        </p:spPr>
        <p:txBody>
          <a:bodyPr wrap="square">
            <a:spAutoFit/>
          </a:bodyPr>
          <a:lstStyle/>
          <a:p>
            <a:pPr marL="457200" indent="-457200">
              <a:lnSpc>
                <a:spcPct val="150000"/>
              </a:lnSpc>
              <a:buFont typeface="Courier New" panose="02070309020205020404" pitchFamily="49" charset="0"/>
              <a:buChar char="o"/>
            </a:pPr>
            <a:endParaRPr lang="en-US" sz="4800"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35105" y="1658487"/>
            <a:ext cx="10982178" cy="523220"/>
          </a:xfrm>
          <a:prstGeom prst="rect">
            <a:avLst/>
          </a:prstGeom>
        </p:spPr>
        <p:txBody>
          <a:bodyPr wrap="square">
            <a:spAutoFit/>
          </a:bodyPr>
          <a:lstStyle/>
          <a:p>
            <a:endParaRPr lang="en-US" sz="2800" dirty="0">
              <a:solidFill>
                <a:schemeClr val="accent4"/>
              </a:solidFill>
              <a:latin typeface="Arial" panose="020B0604020202020204" pitchFamily="34" charset="0"/>
              <a:cs typeface="Arial" panose="020B0604020202020204" pitchFamily="34" charset="0"/>
            </a:endParaRPr>
          </a:p>
        </p:txBody>
      </p:sp>
      <p:sp>
        <p:nvSpPr>
          <p:cNvPr id="4" name="Rectangle 3"/>
          <p:cNvSpPr/>
          <p:nvPr/>
        </p:nvSpPr>
        <p:spPr>
          <a:xfrm>
            <a:off x="856129" y="1920097"/>
            <a:ext cx="10745695" cy="523220"/>
          </a:xfrm>
          <a:prstGeom prst="rect">
            <a:avLst/>
          </a:prstGeom>
        </p:spPr>
        <p:txBody>
          <a:bodyPr wrap="square">
            <a:spAutoFit/>
          </a:bodyPr>
          <a:lstStyle/>
          <a:p>
            <a:endParaRPr lang="en-US" sz="2800" dirty="0">
              <a:solidFill>
                <a:schemeClr val="accent4"/>
              </a:solidFill>
              <a:latin typeface="Arial" panose="020B0604020202020204" pitchFamily="34" charset="0"/>
              <a:cs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393317279"/>
              </p:ext>
            </p:extLst>
          </p:nvPr>
        </p:nvGraphicFramePr>
        <p:xfrm>
          <a:off x="856129" y="1106172"/>
          <a:ext cx="9773771" cy="5524902"/>
        </p:xfrm>
        <a:graphic>
          <a:graphicData uri="http://schemas.openxmlformats.org/drawingml/2006/table">
            <a:tbl>
              <a:tblPr>
                <a:tableStyleId>{69C7853C-536D-4A76-A0AE-DD22124D55A5}</a:tableStyleId>
              </a:tblPr>
              <a:tblGrid>
                <a:gridCol w="2524749">
                  <a:extLst>
                    <a:ext uri="{9D8B030D-6E8A-4147-A177-3AD203B41FA5}">
                      <a16:colId xmlns:a16="http://schemas.microsoft.com/office/drawing/2014/main" val="1904474131"/>
                    </a:ext>
                  </a:extLst>
                </a:gridCol>
                <a:gridCol w="7249022">
                  <a:extLst>
                    <a:ext uri="{9D8B030D-6E8A-4147-A177-3AD203B41FA5}">
                      <a16:colId xmlns:a16="http://schemas.microsoft.com/office/drawing/2014/main" val="1353753293"/>
                    </a:ext>
                  </a:extLst>
                </a:gridCol>
              </a:tblGrid>
              <a:tr h="276856">
                <a:tc>
                  <a:txBody>
                    <a:bodyPr/>
                    <a:lstStyle/>
                    <a:p>
                      <a:pPr algn="ctr" fontAlgn="base"/>
                      <a:r>
                        <a:rPr lang="en-US" sz="1600" b="1" dirty="0">
                          <a:effectLst/>
                          <a:latin typeface="Arial" panose="020B0604020202020204" pitchFamily="34" charset="0"/>
                          <a:cs typeface="Arial" panose="020B0604020202020204" pitchFamily="34" charset="0"/>
                        </a:rPr>
                        <a:t>Value</a:t>
                      </a:r>
                      <a:endParaRPr lang="en-US" sz="1600" b="1" dirty="0">
                        <a:solidFill>
                          <a:schemeClr val="tx1"/>
                        </a:solidFill>
                        <a:effectLst/>
                        <a:latin typeface="Arial" panose="020B0604020202020204" pitchFamily="34" charset="0"/>
                        <a:cs typeface="Arial" panose="020B0604020202020204" pitchFamily="34" charset="0"/>
                      </a:endParaRPr>
                    </a:p>
                  </a:txBody>
                  <a:tcPr marL="26118" marR="26118" marT="65296" marB="65296" anchor="ctr"/>
                </a:tc>
                <a:tc>
                  <a:txBody>
                    <a:bodyPr/>
                    <a:lstStyle/>
                    <a:p>
                      <a:pPr algn="ctr" fontAlgn="base"/>
                      <a:r>
                        <a:rPr lang="en-US" sz="1600" b="1" dirty="0">
                          <a:effectLst/>
                          <a:latin typeface="Arial" panose="020B0604020202020204" pitchFamily="34" charset="0"/>
                          <a:cs typeface="Arial" panose="020B0604020202020204" pitchFamily="34" charset="0"/>
                        </a:rPr>
                        <a:t>Description</a:t>
                      </a:r>
                      <a:endParaRPr lang="en-US" sz="1600" b="1" dirty="0">
                        <a:solidFill>
                          <a:schemeClr val="tx1"/>
                        </a:solidFill>
                        <a:effectLst/>
                        <a:latin typeface="Arial" panose="020B0604020202020204" pitchFamily="34" charset="0"/>
                        <a:cs typeface="Arial" panose="020B0604020202020204" pitchFamily="34" charset="0"/>
                      </a:endParaRPr>
                    </a:p>
                  </a:txBody>
                  <a:tcPr marL="65296" marR="65296" marT="65296" marB="65296" anchor="ctr"/>
                </a:tc>
                <a:extLst>
                  <a:ext uri="{0D108BD9-81ED-4DB2-BD59-A6C34878D82A}">
                    <a16:rowId xmlns:a16="http://schemas.microsoft.com/office/drawing/2014/main" val="1620412701"/>
                  </a:ext>
                </a:extLst>
              </a:tr>
              <a:tr h="313422">
                <a:tc>
                  <a:txBody>
                    <a:bodyPr/>
                    <a:lstStyle/>
                    <a:p>
                      <a:pPr algn="l" fontAlgn="ctr"/>
                      <a:r>
                        <a:rPr lang="en-US" sz="1400" dirty="0">
                          <a:effectLst/>
                          <a:latin typeface="Arial" panose="020B0604020202020204" pitchFamily="34" charset="0"/>
                          <a:cs typeface="Arial" panose="020B0604020202020204" pitchFamily="34" charset="0"/>
                        </a:rPr>
                        <a:t>inline</a:t>
                      </a:r>
                      <a:endParaRPr lang="en-US" sz="1400" b="0" i="0" dirty="0">
                        <a:solidFill>
                          <a:schemeClr val="tx1"/>
                        </a:solidFill>
                        <a:effectLst/>
                        <a:latin typeface="Arial" panose="020B0604020202020204" pitchFamily="34" charset="0"/>
                        <a:cs typeface="Arial" panose="020B0604020202020204" pitchFamily="34" charset="0"/>
                      </a:endParaRPr>
                    </a:p>
                  </a:txBody>
                  <a:tcPr marL="65296" marR="65296" marT="91415" marB="91415" anchor="ctr"/>
                </a:tc>
                <a:tc>
                  <a:txBody>
                    <a:bodyPr/>
                    <a:lstStyle/>
                    <a:p>
                      <a:pPr algn="l" fontAlgn="ctr"/>
                      <a:r>
                        <a:rPr lang="en-US" sz="1400">
                          <a:effectLst/>
                          <a:latin typeface="Arial" panose="020B0604020202020204" pitchFamily="34" charset="0"/>
                          <a:cs typeface="Arial" panose="020B0604020202020204" pitchFamily="34" charset="0"/>
                        </a:rPr>
                        <a:t>Used to display an element as an inline element.</a:t>
                      </a:r>
                      <a:endParaRPr lang="en-US" sz="1400" b="0">
                        <a:solidFill>
                          <a:schemeClr val="tx1"/>
                        </a:solidFill>
                        <a:effectLst/>
                        <a:latin typeface="Arial" panose="020B0604020202020204" pitchFamily="34" charset="0"/>
                        <a:cs typeface="Arial" panose="020B0604020202020204" pitchFamily="34" charset="0"/>
                      </a:endParaRPr>
                    </a:p>
                  </a:txBody>
                  <a:tcPr marL="65296" marR="65296" marT="91415" marB="91415" anchor="ctr"/>
                </a:tc>
                <a:extLst>
                  <a:ext uri="{0D108BD9-81ED-4DB2-BD59-A6C34878D82A}">
                    <a16:rowId xmlns:a16="http://schemas.microsoft.com/office/drawing/2014/main" val="960656539"/>
                  </a:ext>
                </a:extLst>
              </a:tr>
              <a:tr h="313422">
                <a:tc>
                  <a:txBody>
                    <a:bodyPr/>
                    <a:lstStyle/>
                    <a:p>
                      <a:pPr algn="l" fontAlgn="ctr"/>
                      <a:r>
                        <a:rPr lang="en-US" sz="1400">
                          <a:effectLst/>
                          <a:latin typeface="Arial" panose="020B0604020202020204" pitchFamily="34" charset="0"/>
                          <a:cs typeface="Arial" panose="020B0604020202020204" pitchFamily="34" charset="0"/>
                        </a:rPr>
                        <a:t>block</a:t>
                      </a:r>
                      <a:endParaRPr lang="en-US" sz="1400" b="0" i="0">
                        <a:solidFill>
                          <a:schemeClr val="tx1"/>
                        </a:solidFill>
                        <a:effectLst/>
                        <a:latin typeface="Arial" panose="020B0604020202020204" pitchFamily="34" charset="0"/>
                        <a:cs typeface="Arial" panose="020B0604020202020204" pitchFamily="34" charset="0"/>
                      </a:endParaRPr>
                    </a:p>
                  </a:txBody>
                  <a:tcPr marL="65296" marR="65296" marT="91415" marB="91415" anchor="ctr"/>
                </a:tc>
                <a:tc>
                  <a:txBody>
                    <a:bodyPr/>
                    <a:lstStyle/>
                    <a:p>
                      <a:pPr algn="l" fontAlgn="ctr"/>
                      <a:r>
                        <a:rPr lang="en-US" sz="1400">
                          <a:effectLst/>
                          <a:latin typeface="Arial" panose="020B0604020202020204" pitchFamily="34" charset="0"/>
                          <a:cs typeface="Arial" panose="020B0604020202020204" pitchFamily="34" charset="0"/>
                        </a:rPr>
                        <a:t>Used to display an element as a block element</a:t>
                      </a:r>
                      <a:endParaRPr lang="en-US" sz="1400" b="0">
                        <a:solidFill>
                          <a:schemeClr val="tx1"/>
                        </a:solidFill>
                        <a:effectLst/>
                        <a:latin typeface="Arial" panose="020B0604020202020204" pitchFamily="34" charset="0"/>
                        <a:cs typeface="Arial" panose="020B0604020202020204" pitchFamily="34" charset="0"/>
                      </a:endParaRPr>
                    </a:p>
                  </a:txBody>
                  <a:tcPr marL="65296" marR="65296" marT="91415" marB="91415" anchor="ctr"/>
                </a:tc>
                <a:extLst>
                  <a:ext uri="{0D108BD9-81ED-4DB2-BD59-A6C34878D82A}">
                    <a16:rowId xmlns:a16="http://schemas.microsoft.com/office/drawing/2014/main" val="73337615"/>
                  </a:ext>
                </a:extLst>
              </a:tr>
              <a:tr h="313422">
                <a:tc>
                  <a:txBody>
                    <a:bodyPr/>
                    <a:lstStyle/>
                    <a:p>
                      <a:pPr algn="l" fontAlgn="ctr"/>
                      <a:r>
                        <a:rPr lang="en-US" sz="1400">
                          <a:effectLst/>
                          <a:latin typeface="Arial" panose="020B0604020202020204" pitchFamily="34" charset="0"/>
                          <a:cs typeface="Arial" panose="020B0604020202020204" pitchFamily="34" charset="0"/>
                        </a:rPr>
                        <a:t>contents</a:t>
                      </a:r>
                      <a:endParaRPr lang="en-US" sz="1400" b="0" i="0">
                        <a:solidFill>
                          <a:schemeClr val="tx1"/>
                        </a:solidFill>
                        <a:effectLst/>
                        <a:latin typeface="Arial" panose="020B0604020202020204" pitchFamily="34" charset="0"/>
                        <a:cs typeface="Arial" panose="020B0604020202020204" pitchFamily="34" charset="0"/>
                      </a:endParaRPr>
                    </a:p>
                  </a:txBody>
                  <a:tcPr marL="65296" marR="65296" marT="91415" marB="91415" anchor="ctr"/>
                </a:tc>
                <a:tc>
                  <a:txBody>
                    <a:bodyPr/>
                    <a:lstStyle/>
                    <a:p>
                      <a:pPr algn="l" fontAlgn="ctr"/>
                      <a:r>
                        <a:rPr lang="en-US" sz="1400" dirty="0">
                          <a:effectLst/>
                          <a:latin typeface="Arial" panose="020B0604020202020204" pitchFamily="34" charset="0"/>
                          <a:cs typeface="Arial" panose="020B0604020202020204" pitchFamily="34" charset="0"/>
                        </a:rPr>
                        <a:t>Used to disappear the container.</a:t>
                      </a:r>
                      <a:endParaRPr lang="en-US" sz="1400" b="0" dirty="0">
                        <a:solidFill>
                          <a:schemeClr val="tx1"/>
                        </a:solidFill>
                        <a:effectLst/>
                        <a:latin typeface="Arial" panose="020B0604020202020204" pitchFamily="34" charset="0"/>
                        <a:cs typeface="Arial" panose="020B0604020202020204" pitchFamily="34" charset="0"/>
                      </a:endParaRPr>
                    </a:p>
                  </a:txBody>
                  <a:tcPr marL="65296" marR="65296" marT="91415" marB="91415" anchor="ctr"/>
                </a:tc>
                <a:extLst>
                  <a:ext uri="{0D108BD9-81ED-4DB2-BD59-A6C34878D82A}">
                    <a16:rowId xmlns:a16="http://schemas.microsoft.com/office/drawing/2014/main" val="3780776011"/>
                  </a:ext>
                </a:extLst>
              </a:tr>
              <a:tr h="313422">
                <a:tc>
                  <a:txBody>
                    <a:bodyPr/>
                    <a:lstStyle/>
                    <a:p>
                      <a:pPr algn="l" fontAlgn="ctr"/>
                      <a:r>
                        <a:rPr lang="en-US" sz="1400">
                          <a:effectLst/>
                          <a:latin typeface="Arial" panose="020B0604020202020204" pitchFamily="34" charset="0"/>
                          <a:cs typeface="Arial" panose="020B0604020202020204" pitchFamily="34" charset="0"/>
                        </a:rPr>
                        <a:t>flex</a:t>
                      </a:r>
                      <a:endParaRPr lang="en-US" sz="1400" b="0" i="0">
                        <a:solidFill>
                          <a:schemeClr val="tx1"/>
                        </a:solidFill>
                        <a:effectLst/>
                        <a:latin typeface="Arial" panose="020B0604020202020204" pitchFamily="34" charset="0"/>
                        <a:cs typeface="Arial" panose="020B0604020202020204" pitchFamily="34" charset="0"/>
                      </a:endParaRPr>
                    </a:p>
                  </a:txBody>
                  <a:tcPr marL="65296" marR="65296" marT="91415" marB="91415" anchor="ctr"/>
                </a:tc>
                <a:tc>
                  <a:txBody>
                    <a:bodyPr/>
                    <a:lstStyle/>
                    <a:p>
                      <a:pPr algn="l" fontAlgn="ctr"/>
                      <a:r>
                        <a:rPr lang="en-US" sz="1400" dirty="0">
                          <a:effectLst/>
                          <a:latin typeface="Arial" panose="020B0604020202020204" pitchFamily="34" charset="0"/>
                          <a:cs typeface="Arial" panose="020B0604020202020204" pitchFamily="34" charset="0"/>
                        </a:rPr>
                        <a:t>Used to display an element as a block-level flex container.</a:t>
                      </a:r>
                      <a:endParaRPr lang="en-US" sz="1400" b="0" dirty="0">
                        <a:solidFill>
                          <a:schemeClr val="tx1"/>
                        </a:solidFill>
                        <a:effectLst/>
                        <a:latin typeface="Arial" panose="020B0604020202020204" pitchFamily="34" charset="0"/>
                        <a:cs typeface="Arial" panose="020B0604020202020204" pitchFamily="34" charset="0"/>
                      </a:endParaRPr>
                    </a:p>
                  </a:txBody>
                  <a:tcPr marL="65296" marR="65296" marT="91415" marB="91415" anchor="ctr"/>
                </a:tc>
                <a:extLst>
                  <a:ext uri="{0D108BD9-81ED-4DB2-BD59-A6C34878D82A}">
                    <a16:rowId xmlns:a16="http://schemas.microsoft.com/office/drawing/2014/main" val="503205099"/>
                  </a:ext>
                </a:extLst>
              </a:tr>
              <a:tr h="313422">
                <a:tc>
                  <a:txBody>
                    <a:bodyPr/>
                    <a:lstStyle/>
                    <a:p>
                      <a:pPr algn="l" fontAlgn="ctr"/>
                      <a:r>
                        <a:rPr lang="en-US" sz="1400">
                          <a:effectLst/>
                          <a:latin typeface="Arial" panose="020B0604020202020204" pitchFamily="34" charset="0"/>
                          <a:cs typeface="Arial" panose="020B0604020202020204" pitchFamily="34" charset="0"/>
                        </a:rPr>
                        <a:t>grid</a:t>
                      </a:r>
                      <a:endParaRPr lang="en-US" sz="1400" b="0" i="0">
                        <a:solidFill>
                          <a:schemeClr val="tx1"/>
                        </a:solidFill>
                        <a:effectLst/>
                        <a:latin typeface="Arial" panose="020B0604020202020204" pitchFamily="34" charset="0"/>
                        <a:cs typeface="Arial" panose="020B0604020202020204" pitchFamily="34" charset="0"/>
                      </a:endParaRPr>
                    </a:p>
                  </a:txBody>
                  <a:tcPr marL="65296" marR="65296" marT="91415" marB="91415" anchor="ctr"/>
                </a:tc>
                <a:tc>
                  <a:txBody>
                    <a:bodyPr/>
                    <a:lstStyle/>
                    <a:p>
                      <a:pPr algn="l" fontAlgn="ctr"/>
                      <a:r>
                        <a:rPr lang="en-US" sz="1400" dirty="0">
                          <a:effectLst/>
                          <a:latin typeface="Arial" panose="020B0604020202020204" pitchFamily="34" charset="0"/>
                          <a:cs typeface="Arial" panose="020B0604020202020204" pitchFamily="34" charset="0"/>
                        </a:rPr>
                        <a:t>Display an element as a block-level grid container.</a:t>
                      </a:r>
                      <a:endParaRPr lang="en-US" sz="1400" b="0" dirty="0">
                        <a:solidFill>
                          <a:schemeClr val="tx1"/>
                        </a:solidFill>
                        <a:effectLst/>
                        <a:latin typeface="Arial" panose="020B0604020202020204" pitchFamily="34" charset="0"/>
                        <a:cs typeface="Arial" panose="020B0604020202020204" pitchFamily="34" charset="0"/>
                      </a:endParaRPr>
                    </a:p>
                  </a:txBody>
                  <a:tcPr marL="65296" marR="65296" marT="91415" marB="91415" anchor="ctr"/>
                </a:tc>
                <a:extLst>
                  <a:ext uri="{0D108BD9-81ED-4DB2-BD59-A6C34878D82A}">
                    <a16:rowId xmlns:a16="http://schemas.microsoft.com/office/drawing/2014/main" val="2632247116"/>
                  </a:ext>
                </a:extLst>
              </a:tr>
              <a:tr h="313422">
                <a:tc>
                  <a:txBody>
                    <a:bodyPr/>
                    <a:lstStyle/>
                    <a:p>
                      <a:pPr algn="l" fontAlgn="ctr"/>
                      <a:r>
                        <a:rPr lang="en-US" sz="1400">
                          <a:effectLst/>
                          <a:latin typeface="Arial" panose="020B0604020202020204" pitchFamily="34" charset="0"/>
                          <a:cs typeface="Arial" panose="020B0604020202020204" pitchFamily="34" charset="0"/>
                        </a:rPr>
                        <a:t>inline-block</a:t>
                      </a:r>
                      <a:endParaRPr lang="en-US" sz="1400" b="0" i="0">
                        <a:solidFill>
                          <a:schemeClr val="tx1"/>
                        </a:solidFill>
                        <a:effectLst/>
                        <a:latin typeface="Arial" panose="020B0604020202020204" pitchFamily="34" charset="0"/>
                        <a:cs typeface="Arial" panose="020B0604020202020204" pitchFamily="34" charset="0"/>
                      </a:endParaRPr>
                    </a:p>
                  </a:txBody>
                  <a:tcPr marL="65296" marR="65296" marT="91415" marB="91415" anchor="ctr"/>
                </a:tc>
                <a:tc>
                  <a:txBody>
                    <a:bodyPr/>
                    <a:lstStyle/>
                    <a:p>
                      <a:pPr algn="l" fontAlgn="ctr"/>
                      <a:r>
                        <a:rPr lang="en-US" sz="1400" dirty="0">
                          <a:effectLst/>
                          <a:latin typeface="Arial" panose="020B0604020202020204" pitchFamily="34" charset="0"/>
                          <a:cs typeface="Arial" panose="020B0604020202020204" pitchFamily="34" charset="0"/>
                        </a:rPr>
                        <a:t>Display an element as an inline-level block container.</a:t>
                      </a:r>
                      <a:endParaRPr lang="en-US" sz="1400" b="0" dirty="0">
                        <a:solidFill>
                          <a:schemeClr val="tx1"/>
                        </a:solidFill>
                        <a:effectLst/>
                        <a:latin typeface="Arial" panose="020B0604020202020204" pitchFamily="34" charset="0"/>
                        <a:cs typeface="Arial" panose="020B0604020202020204" pitchFamily="34" charset="0"/>
                      </a:endParaRPr>
                    </a:p>
                  </a:txBody>
                  <a:tcPr marL="65296" marR="65296" marT="91415" marB="91415" anchor="ctr"/>
                </a:tc>
                <a:extLst>
                  <a:ext uri="{0D108BD9-81ED-4DB2-BD59-A6C34878D82A}">
                    <a16:rowId xmlns:a16="http://schemas.microsoft.com/office/drawing/2014/main" val="390058627"/>
                  </a:ext>
                </a:extLst>
              </a:tr>
              <a:tr h="313422">
                <a:tc>
                  <a:txBody>
                    <a:bodyPr/>
                    <a:lstStyle/>
                    <a:p>
                      <a:pPr algn="l" fontAlgn="ctr"/>
                      <a:r>
                        <a:rPr lang="en-US" sz="1400">
                          <a:effectLst/>
                          <a:latin typeface="Arial" panose="020B0604020202020204" pitchFamily="34" charset="0"/>
                          <a:cs typeface="Arial" panose="020B0604020202020204" pitchFamily="34" charset="0"/>
                        </a:rPr>
                        <a:t>inline-flex</a:t>
                      </a:r>
                      <a:endParaRPr lang="en-US" sz="1400" b="0" i="0">
                        <a:solidFill>
                          <a:schemeClr val="tx1"/>
                        </a:solidFill>
                        <a:effectLst/>
                        <a:latin typeface="Arial" panose="020B0604020202020204" pitchFamily="34" charset="0"/>
                        <a:cs typeface="Arial" panose="020B0604020202020204" pitchFamily="34" charset="0"/>
                      </a:endParaRPr>
                    </a:p>
                  </a:txBody>
                  <a:tcPr marL="65296" marR="65296" marT="91415" marB="91415" anchor="ctr"/>
                </a:tc>
                <a:tc>
                  <a:txBody>
                    <a:bodyPr/>
                    <a:lstStyle/>
                    <a:p>
                      <a:pPr algn="l" fontAlgn="ctr"/>
                      <a:r>
                        <a:rPr lang="en-US" sz="1400" dirty="0">
                          <a:effectLst/>
                          <a:latin typeface="Arial" panose="020B0604020202020204" pitchFamily="34" charset="0"/>
                          <a:cs typeface="Arial" panose="020B0604020202020204" pitchFamily="34" charset="0"/>
                        </a:rPr>
                        <a:t>Display an element as an inline-level flex container.</a:t>
                      </a:r>
                      <a:endParaRPr lang="en-US" sz="1400" b="0" dirty="0">
                        <a:solidFill>
                          <a:schemeClr val="tx1"/>
                        </a:solidFill>
                        <a:effectLst/>
                        <a:latin typeface="Arial" panose="020B0604020202020204" pitchFamily="34" charset="0"/>
                        <a:cs typeface="Arial" panose="020B0604020202020204" pitchFamily="34" charset="0"/>
                      </a:endParaRPr>
                    </a:p>
                  </a:txBody>
                  <a:tcPr marL="65296" marR="65296" marT="91415" marB="91415" anchor="ctr"/>
                </a:tc>
                <a:extLst>
                  <a:ext uri="{0D108BD9-81ED-4DB2-BD59-A6C34878D82A}">
                    <a16:rowId xmlns:a16="http://schemas.microsoft.com/office/drawing/2014/main" val="986761973"/>
                  </a:ext>
                </a:extLst>
              </a:tr>
              <a:tr h="313422">
                <a:tc>
                  <a:txBody>
                    <a:bodyPr/>
                    <a:lstStyle/>
                    <a:p>
                      <a:pPr algn="l" fontAlgn="ctr"/>
                      <a:r>
                        <a:rPr lang="en-US" sz="1400">
                          <a:effectLst/>
                          <a:latin typeface="Arial" panose="020B0604020202020204" pitchFamily="34" charset="0"/>
                          <a:cs typeface="Arial" panose="020B0604020202020204" pitchFamily="34" charset="0"/>
                        </a:rPr>
                        <a:t>inline-grid</a:t>
                      </a:r>
                      <a:endParaRPr lang="en-US" sz="1400" b="0" i="0">
                        <a:solidFill>
                          <a:schemeClr val="tx1"/>
                        </a:solidFill>
                        <a:effectLst/>
                        <a:latin typeface="Arial" panose="020B0604020202020204" pitchFamily="34" charset="0"/>
                        <a:cs typeface="Arial" panose="020B0604020202020204" pitchFamily="34" charset="0"/>
                      </a:endParaRPr>
                    </a:p>
                  </a:txBody>
                  <a:tcPr marL="65296" marR="65296" marT="91415" marB="91415" anchor="ctr"/>
                </a:tc>
                <a:tc>
                  <a:txBody>
                    <a:bodyPr/>
                    <a:lstStyle/>
                    <a:p>
                      <a:pPr algn="l" fontAlgn="ctr"/>
                      <a:r>
                        <a:rPr lang="en-US" sz="1400">
                          <a:effectLst/>
                          <a:latin typeface="Arial" panose="020B0604020202020204" pitchFamily="34" charset="0"/>
                          <a:cs typeface="Arial" panose="020B0604020202020204" pitchFamily="34" charset="0"/>
                        </a:rPr>
                        <a:t>Display an element as an inline-level grid container.</a:t>
                      </a:r>
                      <a:endParaRPr lang="en-US" sz="1400" b="0">
                        <a:solidFill>
                          <a:schemeClr val="tx1"/>
                        </a:solidFill>
                        <a:effectLst/>
                        <a:latin typeface="Arial" panose="020B0604020202020204" pitchFamily="34" charset="0"/>
                        <a:cs typeface="Arial" panose="020B0604020202020204" pitchFamily="34" charset="0"/>
                      </a:endParaRPr>
                    </a:p>
                  </a:txBody>
                  <a:tcPr marL="65296" marR="65296" marT="91415" marB="91415" anchor="ctr"/>
                </a:tc>
                <a:extLst>
                  <a:ext uri="{0D108BD9-81ED-4DB2-BD59-A6C34878D82A}">
                    <a16:rowId xmlns:a16="http://schemas.microsoft.com/office/drawing/2014/main" val="3044891425"/>
                  </a:ext>
                </a:extLst>
              </a:tr>
              <a:tr h="313422">
                <a:tc>
                  <a:txBody>
                    <a:bodyPr/>
                    <a:lstStyle/>
                    <a:p>
                      <a:pPr algn="l" fontAlgn="ctr"/>
                      <a:r>
                        <a:rPr lang="en-US" sz="1400">
                          <a:effectLst/>
                          <a:latin typeface="Arial" panose="020B0604020202020204" pitchFamily="34" charset="0"/>
                          <a:cs typeface="Arial" panose="020B0604020202020204" pitchFamily="34" charset="0"/>
                        </a:rPr>
                        <a:t>inline-table</a:t>
                      </a:r>
                      <a:endParaRPr lang="en-US" sz="1400" b="0" i="0">
                        <a:solidFill>
                          <a:schemeClr val="tx1"/>
                        </a:solidFill>
                        <a:effectLst/>
                        <a:latin typeface="Arial" panose="020B0604020202020204" pitchFamily="34" charset="0"/>
                        <a:cs typeface="Arial" panose="020B0604020202020204" pitchFamily="34" charset="0"/>
                      </a:endParaRPr>
                    </a:p>
                  </a:txBody>
                  <a:tcPr marL="65296" marR="65296" marT="91415" marB="91415" anchor="ctr"/>
                </a:tc>
                <a:tc>
                  <a:txBody>
                    <a:bodyPr/>
                    <a:lstStyle/>
                    <a:p>
                      <a:pPr algn="l" fontAlgn="ctr"/>
                      <a:r>
                        <a:rPr lang="en-US" sz="1400">
                          <a:effectLst/>
                          <a:latin typeface="Arial" panose="020B0604020202020204" pitchFamily="34" charset="0"/>
                          <a:cs typeface="Arial" panose="020B0604020202020204" pitchFamily="34" charset="0"/>
                        </a:rPr>
                        <a:t>It is used to display an inline-level table</a:t>
                      </a:r>
                      <a:endParaRPr lang="en-US" sz="1400" b="0">
                        <a:solidFill>
                          <a:schemeClr val="tx1"/>
                        </a:solidFill>
                        <a:effectLst/>
                        <a:latin typeface="Arial" panose="020B0604020202020204" pitchFamily="34" charset="0"/>
                        <a:cs typeface="Arial" panose="020B0604020202020204" pitchFamily="34" charset="0"/>
                      </a:endParaRPr>
                    </a:p>
                  </a:txBody>
                  <a:tcPr marL="65296" marR="65296" marT="91415" marB="91415" anchor="ctr"/>
                </a:tc>
                <a:extLst>
                  <a:ext uri="{0D108BD9-81ED-4DB2-BD59-A6C34878D82A}">
                    <a16:rowId xmlns:a16="http://schemas.microsoft.com/office/drawing/2014/main" val="234941943"/>
                  </a:ext>
                </a:extLst>
              </a:tr>
              <a:tr h="313422">
                <a:tc>
                  <a:txBody>
                    <a:bodyPr/>
                    <a:lstStyle/>
                    <a:p>
                      <a:pPr algn="l" fontAlgn="ctr"/>
                      <a:r>
                        <a:rPr lang="en-US" sz="1400">
                          <a:effectLst/>
                          <a:latin typeface="Arial" panose="020B0604020202020204" pitchFamily="34" charset="0"/>
                          <a:cs typeface="Arial" panose="020B0604020202020204" pitchFamily="34" charset="0"/>
                        </a:rPr>
                        <a:t>list-item</a:t>
                      </a:r>
                      <a:endParaRPr lang="en-US" sz="1400" b="0" i="0">
                        <a:solidFill>
                          <a:schemeClr val="tx1"/>
                        </a:solidFill>
                        <a:effectLst/>
                        <a:latin typeface="Arial" panose="020B0604020202020204" pitchFamily="34" charset="0"/>
                        <a:cs typeface="Arial" panose="020B0604020202020204" pitchFamily="34" charset="0"/>
                      </a:endParaRPr>
                    </a:p>
                  </a:txBody>
                  <a:tcPr marL="65296" marR="65296" marT="91415" marB="91415" anchor="ctr"/>
                </a:tc>
                <a:tc>
                  <a:txBody>
                    <a:bodyPr/>
                    <a:lstStyle/>
                    <a:p>
                      <a:pPr algn="l" fontAlgn="ctr"/>
                      <a:r>
                        <a:rPr lang="en-US" sz="1400">
                          <a:effectLst/>
                          <a:latin typeface="Arial" panose="020B0604020202020204" pitchFamily="34" charset="0"/>
                          <a:cs typeface="Arial" panose="020B0604020202020204" pitchFamily="34" charset="0"/>
                        </a:rPr>
                        <a:t>It is used to display all the elements in &lt;li&gt; element.</a:t>
                      </a:r>
                      <a:endParaRPr lang="en-US" sz="1400" b="0">
                        <a:solidFill>
                          <a:schemeClr val="tx1"/>
                        </a:solidFill>
                        <a:effectLst/>
                        <a:latin typeface="Arial" panose="020B0604020202020204" pitchFamily="34" charset="0"/>
                        <a:cs typeface="Arial" panose="020B0604020202020204" pitchFamily="34" charset="0"/>
                      </a:endParaRPr>
                    </a:p>
                  </a:txBody>
                  <a:tcPr marL="65296" marR="65296" marT="91415" marB="91415" anchor="ctr"/>
                </a:tc>
                <a:extLst>
                  <a:ext uri="{0D108BD9-81ED-4DB2-BD59-A6C34878D82A}">
                    <a16:rowId xmlns:a16="http://schemas.microsoft.com/office/drawing/2014/main" val="262013457"/>
                  </a:ext>
                </a:extLst>
              </a:tr>
              <a:tr h="313422">
                <a:tc>
                  <a:txBody>
                    <a:bodyPr/>
                    <a:lstStyle/>
                    <a:p>
                      <a:pPr algn="l" fontAlgn="ctr"/>
                      <a:r>
                        <a:rPr lang="en-US" sz="1400">
                          <a:effectLst/>
                          <a:latin typeface="Arial" panose="020B0604020202020204" pitchFamily="34" charset="0"/>
                          <a:cs typeface="Arial" panose="020B0604020202020204" pitchFamily="34" charset="0"/>
                        </a:rPr>
                        <a:t>run-in</a:t>
                      </a:r>
                      <a:endParaRPr lang="en-US" sz="1400" b="0" i="0">
                        <a:solidFill>
                          <a:schemeClr val="tx1"/>
                        </a:solidFill>
                        <a:effectLst/>
                        <a:latin typeface="Arial" panose="020B0604020202020204" pitchFamily="34" charset="0"/>
                        <a:cs typeface="Arial" panose="020B0604020202020204" pitchFamily="34" charset="0"/>
                      </a:endParaRPr>
                    </a:p>
                  </a:txBody>
                  <a:tcPr marL="65296" marR="65296" marT="91415" marB="91415" anchor="ctr"/>
                </a:tc>
                <a:tc>
                  <a:txBody>
                    <a:bodyPr/>
                    <a:lstStyle/>
                    <a:p>
                      <a:pPr algn="l" fontAlgn="ctr"/>
                      <a:r>
                        <a:rPr lang="en-US" sz="1400">
                          <a:effectLst/>
                          <a:latin typeface="Arial" panose="020B0604020202020204" pitchFamily="34" charset="0"/>
                          <a:cs typeface="Arial" panose="020B0604020202020204" pitchFamily="34" charset="0"/>
                        </a:rPr>
                        <a:t>It is used to display an element inline or block level, depending on the context.</a:t>
                      </a:r>
                      <a:endParaRPr lang="en-US" sz="1400" b="0">
                        <a:solidFill>
                          <a:schemeClr val="tx1"/>
                        </a:solidFill>
                        <a:effectLst/>
                        <a:latin typeface="Arial" panose="020B0604020202020204" pitchFamily="34" charset="0"/>
                        <a:cs typeface="Arial" panose="020B0604020202020204" pitchFamily="34" charset="0"/>
                      </a:endParaRPr>
                    </a:p>
                  </a:txBody>
                  <a:tcPr marL="65296" marR="65296" marT="91415" marB="91415" anchor="ctr"/>
                </a:tc>
                <a:extLst>
                  <a:ext uri="{0D108BD9-81ED-4DB2-BD59-A6C34878D82A}">
                    <a16:rowId xmlns:a16="http://schemas.microsoft.com/office/drawing/2014/main" val="3342483600"/>
                  </a:ext>
                </a:extLst>
              </a:tr>
              <a:tr h="313422">
                <a:tc>
                  <a:txBody>
                    <a:bodyPr/>
                    <a:lstStyle/>
                    <a:p>
                      <a:pPr algn="l" fontAlgn="ctr"/>
                      <a:r>
                        <a:rPr lang="en-US" sz="1400">
                          <a:effectLst/>
                          <a:latin typeface="Arial" panose="020B0604020202020204" pitchFamily="34" charset="0"/>
                          <a:cs typeface="Arial" panose="020B0604020202020204" pitchFamily="34" charset="0"/>
                        </a:rPr>
                        <a:t>table</a:t>
                      </a:r>
                      <a:endParaRPr lang="en-US" sz="1400" b="0" i="0">
                        <a:solidFill>
                          <a:schemeClr val="tx1"/>
                        </a:solidFill>
                        <a:effectLst/>
                        <a:latin typeface="Arial" panose="020B0604020202020204" pitchFamily="34" charset="0"/>
                        <a:cs typeface="Arial" panose="020B0604020202020204" pitchFamily="34" charset="0"/>
                      </a:endParaRPr>
                    </a:p>
                  </a:txBody>
                  <a:tcPr marL="65296" marR="65296" marT="91415" marB="91415" anchor="ctr"/>
                </a:tc>
                <a:tc>
                  <a:txBody>
                    <a:bodyPr/>
                    <a:lstStyle/>
                    <a:p>
                      <a:pPr algn="l" fontAlgn="ctr"/>
                      <a:r>
                        <a:rPr lang="en-US" sz="1400" dirty="0">
                          <a:effectLst/>
                          <a:latin typeface="Arial" panose="020B0604020202020204" pitchFamily="34" charset="0"/>
                          <a:cs typeface="Arial" panose="020B0604020202020204" pitchFamily="34" charset="0"/>
                        </a:rPr>
                        <a:t>It is used to set the behavior as &lt;table&gt; for all elements.</a:t>
                      </a:r>
                      <a:endParaRPr lang="en-US" sz="1400" b="0" dirty="0">
                        <a:solidFill>
                          <a:schemeClr val="tx1"/>
                        </a:solidFill>
                        <a:effectLst/>
                        <a:latin typeface="Arial" panose="020B0604020202020204" pitchFamily="34" charset="0"/>
                        <a:cs typeface="Arial" panose="020B0604020202020204" pitchFamily="34" charset="0"/>
                      </a:endParaRPr>
                    </a:p>
                  </a:txBody>
                  <a:tcPr marL="65296" marR="65296" marT="91415" marB="91415" anchor="ctr"/>
                </a:tc>
                <a:extLst>
                  <a:ext uri="{0D108BD9-81ED-4DB2-BD59-A6C34878D82A}">
                    <a16:rowId xmlns:a16="http://schemas.microsoft.com/office/drawing/2014/main" val="2813827521"/>
                  </a:ext>
                </a:extLst>
              </a:tr>
              <a:tr h="313422">
                <a:tc>
                  <a:txBody>
                    <a:bodyPr/>
                    <a:lstStyle/>
                    <a:p>
                      <a:pPr algn="l" fontAlgn="ctr"/>
                      <a:r>
                        <a:rPr lang="en-US" sz="1400" dirty="0">
                          <a:effectLst/>
                          <a:latin typeface="Arial" panose="020B0604020202020204" pitchFamily="34" charset="0"/>
                          <a:cs typeface="Arial" panose="020B0604020202020204" pitchFamily="34" charset="0"/>
                        </a:rPr>
                        <a:t>table-caption</a:t>
                      </a:r>
                      <a:endParaRPr lang="en-US" sz="1400" b="0" i="0" dirty="0">
                        <a:solidFill>
                          <a:schemeClr val="tx1"/>
                        </a:solidFill>
                        <a:effectLst/>
                        <a:latin typeface="Arial" panose="020B0604020202020204" pitchFamily="34" charset="0"/>
                        <a:cs typeface="Arial" panose="020B0604020202020204" pitchFamily="34" charset="0"/>
                      </a:endParaRPr>
                    </a:p>
                  </a:txBody>
                  <a:tcPr marL="65296" marR="65296" marT="91415" marB="91415" anchor="ctr"/>
                </a:tc>
                <a:tc>
                  <a:txBody>
                    <a:bodyPr/>
                    <a:lstStyle/>
                    <a:p>
                      <a:pPr algn="l" fontAlgn="ctr"/>
                      <a:r>
                        <a:rPr lang="en-US" sz="1400" dirty="0">
                          <a:effectLst/>
                          <a:latin typeface="Arial" panose="020B0604020202020204" pitchFamily="34" charset="0"/>
                          <a:cs typeface="Arial" panose="020B0604020202020204" pitchFamily="34" charset="0"/>
                        </a:rPr>
                        <a:t>It is used to set the behavior as &lt;caption&gt; for all elements.</a:t>
                      </a:r>
                      <a:endParaRPr lang="en-US" sz="1400" b="0" dirty="0">
                        <a:solidFill>
                          <a:schemeClr val="tx1"/>
                        </a:solidFill>
                        <a:effectLst/>
                        <a:latin typeface="Arial" panose="020B0604020202020204" pitchFamily="34" charset="0"/>
                        <a:cs typeface="Arial" panose="020B0604020202020204" pitchFamily="34" charset="0"/>
                      </a:endParaRPr>
                    </a:p>
                  </a:txBody>
                  <a:tcPr marL="65296" marR="65296" marT="91415" marB="91415" anchor="ctr"/>
                </a:tc>
                <a:extLst>
                  <a:ext uri="{0D108BD9-81ED-4DB2-BD59-A6C34878D82A}">
                    <a16:rowId xmlns:a16="http://schemas.microsoft.com/office/drawing/2014/main" val="2089219834"/>
                  </a:ext>
                </a:extLst>
              </a:tr>
            </a:tbl>
          </a:graphicData>
        </a:graphic>
      </p:graphicFrame>
    </p:spTree>
    <p:extLst>
      <p:ext uri="{BB962C8B-B14F-4D97-AF65-F5344CB8AC3E}">
        <p14:creationId xmlns:p14="http://schemas.microsoft.com/office/powerpoint/2010/main" val="8979246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86CEFE-47FD-6916-8243-D6C2B296BC4D}"/>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F575D2C2-DF9F-E438-26FA-0233BA4ECE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1650E30C-6537-3908-21E6-3E2412AD3ED4}"/>
              </a:ext>
            </a:extLst>
          </p:cNvPr>
          <p:cNvSpPr txBox="1"/>
          <p:nvPr/>
        </p:nvSpPr>
        <p:spPr>
          <a:xfrm>
            <a:off x="735105" y="419247"/>
            <a:ext cx="10982178" cy="584775"/>
          </a:xfrm>
          <a:prstGeom prst="rect">
            <a:avLst/>
          </a:prstGeom>
          <a:noFill/>
        </p:spPr>
        <p:txBody>
          <a:bodyPr wrap="square" rtlCol="0">
            <a:spAutoFit/>
          </a:bodyPr>
          <a:lstStyle/>
          <a:p>
            <a:r>
              <a:rPr lang="en-US" sz="3200" b="1" dirty="0" smtClean="0">
                <a:solidFill>
                  <a:schemeClr val="bg1"/>
                </a:solidFill>
                <a:latin typeface="Arial" panose="020B0604020202020204" pitchFamily="34" charset="0"/>
                <a:cs typeface="Arial" panose="020B0604020202020204" pitchFamily="34" charset="0"/>
              </a:rPr>
              <a:t>Display Property Value</a:t>
            </a:r>
            <a:endParaRPr lang="en-US" sz="3200" b="1"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856129" y="1868699"/>
            <a:ext cx="10345271" cy="1063433"/>
          </a:xfrm>
          <a:prstGeom prst="rect">
            <a:avLst/>
          </a:prstGeom>
        </p:spPr>
        <p:txBody>
          <a:bodyPr wrap="square">
            <a:spAutoFit/>
          </a:bodyPr>
          <a:lstStyle/>
          <a:p>
            <a:pPr marL="457200" indent="-457200">
              <a:lnSpc>
                <a:spcPct val="150000"/>
              </a:lnSpc>
              <a:buFont typeface="Courier New" panose="02070309020205020404" pitchFamily="49" charset="0"/>
              <a:buChar char="o"/>
            </a:pPr>
            <a:endParaRPr lang="en-US" sz="4800"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35105" y="1658487"/>
            <a:ext cx="10982178" cy="523220"/>
          </a:xfrm>
          <a:prstGeom prst="rect">
            <a:avLst/>
          </a:prstGeom>
        </p:spPr>
        <p:txBody>
          <a:bodyPr wrap="square">
            <a:spAutoFit/>
          </a:bodyPr>
          <a:lstStyle/>
          <a:p>
            <a:endParaRPr lang="en-US" sz="2800" dirty="0">
              <a:solidFill>
                <a:schemeClr val="accent4"/>
              </a:solidFill>
              <a:latin typeface="Arial" panose="020B0604020202020204" pitchFamily="34" charset="0"/>
              <a:cs typeface="Arial" panose="020B0604020202020204" pitchFamily="34" charset="0"/>
            </a:endParaRPr>
          </a:p>
        </p:txBody>
      </p:sp>
      <p:sp>
        <p:nvSpPr>
          <p:cNvPr id="4" name="Rectangle 3"/>
          <p:cNvSpPr/>
          <p:nvPr/>
        </p:nvSpPr>
        <p:spPr>
          <a:xfrm>
            <a:off x="856129" y="1920097"/>
            <a:ext cx="10745695" cy="523220"/>
          </a:xfrm>
          <a:prstGeom prst="rect">
            <a:avLst/>
          </a:prstGeom>
        </p:spPr>
        <p:txBody>
          <a:bodyPr wrap="square">
            <a:spAutoFit/>
          </a:bodyPr>
          <a:lstStyle/>
          <a:p>
            <a:endParaRPr lang="en-US" sz="2800" dirty="0">
              <a:solidFill>
                <a:schemeClr val="accent4"/>
              </a:solidFill>
              <a:latin typeface="Arial" panose="020B0604020202020204" pitchFamily="34" charset="0"/>
              <a:cs typeface="Arial" panose="020B0604020202020204"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3657737440"/>
              </p:ext>
            </p:extLst>
          </p:nvPr>
        </p:nvGraphicFramePr>
        <p:xfrm>
          <a:off x="856129" y="1169269"/>
          <a:ext cx="10243910" cy="5429315"/>
        </p:xfrm>
        <a:graphic>
          <a:graphicData uri="http://schemas.openxmlformats.org/drawingml/2006/table">
            <a:tbl>
              <a:tblPr>
                <a:tableStyleId>{69C7853C-536D-4A76-A0AE-DD22124D55A5}</a:tableStyleId>
              </a:tblPr>
              <a:tblGrid>
                <a:gridCol w="3131671">
                  <a:extLst>
                    <a:ext uri="{9D8B030D-6E8A-4147-A177-3AD203B41FA5}">
                      <a16:colId xmlns:a16="http://schemas.microsoft.com/office/drawing/2014/main" val="1290427893"/>
                    </a:ext>
                  </a:extLst>
                </a:gridCol>
                <a:gridCol w="7112239">
                  <a:extLst>
                    <a:ext uri="{9D8B030D-6E8A-4147-A177-3AD203B41FA5}">
                      <a16:colId xmlns:a16="http://schemas.microsoft.com/office/drawing/2014/main" val="4182321130"/>
                    </a:ext>
                  </a:extLst>
                </a:gridCol>
              </a:tblGrid>
              <a:tr h="452635">
                <a:tc>
                  <a:txBody>
                    <a:bodyPr/>
                    <a:lstStyle/>
                    <a:p>
                      <a:pPr algn="ctr" fontAlgn="base"/>
                      <a:r>
                        <a:rPr lang="en-US" sz="1600" b="1" dirty="0">
                          <a:effectLst/>
                          <a:latin typeface="Arial" panose="020B0604020202020204" pitchFamily="34" charset="0"/>
                          <a:cs typeface="Arial" panose="020B0604020202020204" pitchFamily="34" charset="0"/>
                        </a:rPr>
                        <a:t>Value</a:t>
                      </a:r>
                      <a:endParaRPr lang="en-US" sz="1600" b="1" dirty="0">
                        <a:solidFill>
                          <a:schemeClr val="tx1"/>
                        </a:solidFill>
                        <a:effectLst/>
                        <a:latin typeface="Arial" panose="020B0604020202020204" pitchFamily="34" charset="0"/>
                        <a:cs typeface="Arial" panose="020B0604020202020204" pitchFamily="34" charset="0"/>
                      </a:endParaRPr>
                    </a:p>
                  </a:txBody>
                  <a:tcPr marL="26118" marR="26118" marT="65296" marB="65296" anchor="ctr"/>
                </a:tc>
                <a:tc>
                  <a:txBody>
                    <a:bodyPr/>
                    <a:lstStyle/>
                    <a:p>
                      <a:pPr algn="ctr" fontAlgn="base"/>
                      <a:r>
                        <a:rPr lang="en-US" sz="1600" b="1" dirty="0">
                          <a:effectLst/>
                          <a:latin typeface="Arial" panose="020B0604020202020204" pitchFamily="34" charset="0"/>
                          <a:cs typeface="Arial" panose="020B0604020202020204" pitchFamily="34" charset="0"/>
                        </a:rPr>
                        <a:t>Description</a:t>
                      </a:r>
                      <a:endParaRPr lang="en-US" sz="1600" b="1" dirty="0">
                        <a:solidFill>
                          <a:schemeClr val="tx1"/>
                        </a:solidFill>
                        <a:effectLst/>
                        <a:latin typeface="Arial" panose="020B0604020202020204" pitchFamily="34" charset="0"/>
                        <a:cs typeface="Arial" panose="020B0604020202020204" pitchFamily="34" charset="0"/>
                      </a:endParaRPr>
                    </a:p>
                  </a:txBody>
                  <a:tcPr marL="65296" marR="65296" marT="65296" marB="65296" anchor="ctr"/>
                </a:tc>
                <a:extLst>
                  <a:ext uri="{0D108BD9-81ED-4DB2-BD59-A6C34878D82A}">
                    <a16:rowId xmlns:a16="http://schemas.microsoft.com/office/drawing/2014/main" val="2740582207"/>
                  </a:ext>
                </a:extLst>
              </a:tr>
              <a:tr h="452635">
                <a:tc>
                  <a:txBody>
                    <a:bodyPr/>
                    <a:lstStyle/>
                    <a:p>
                      <a:pPr algn="l" fontAlgn="ctr"/>
                      <a:r>
                        <a:rPr lang="en-US" sz="1600" dirty="0" smtClean="0">
                          <a:effectLst/>
                          <a:latin typeface="Arial" panose="020B0604020202020204" pitchFamily="34" charset="0"/>
                          <a:cs typeface="Arial" panose="020B0604020202020204" pitchFamily="34" charset="0"/>
                        </a:rPr>
                        <a:t>table-column-group</a:t>
                      </a:r>
                      <a:endParaRPr lang="en-US" sz="1600" b="0" dirty="0">
                        <a:solidFill>
                          <a:schemeClr val="tx1"/>
                        </a:solidFill>
                        <a:effectLst/>
                        <a:latin typeface="Arial" panose="020B0604020202020204" pitchFamily="34" charset="0"/>
                        <a:cs typeface="Arial" panose="020B0604020202020204" pitchFamily="34" charset="0"/>
                      </a:endParaRPr>
                    </a:p>
                  </a:txBody>
                  <a:tcPr marL="90653" marR="90653" marT="126914" marB="126914" anchor="ctr"/>
                </a:tc>
                <a:tc>
                  <a:txBody>
                    <a:bodyPr/>
                    <a:lstStyle/>
                    <a:p>
                      <a:pPr algn="l" fontAlgn="ctr"/>
                      <a:r>
                        <a:rPr lang="en-US" sz="1600" dirty="0">
                          <a:effectLst/>
                          <a:latin typeface="Arial" panose="020B0604020202020204" pitchFamily="34" charset="0"/>
                          <a:cs typeface="Arial" panose="020B0604020202020204" pitchFamily="34" charset="0"/>
                        </a:rPr>
                        <a:t>Set the behavior as &lt;column&gt; for all elements.</a:t>
                      </a:r>
                      <a:endParaRPr lang="en-US" sz="1600" b="0" dirty="0">
                        <a:solidFill>
                          <a:schemeClr val="tx1"/>
                        </a:solidFill>
                        <a:effectLst/>
                        <a:latin typeface="Arial" panose="020B0604020202020204" pitchFamily="34" charset="0"/>
                        <a:cs typeface="Arial" panose="020B0604020202020204" pitchFamily="34" charset="0"/>
                      </a:endParaRPr>
                    </a:p>
                  </a:txBody>
                  <a:tcPr marL="90653" marR="90653" marT="126914" marB="126914" anchor="ctr"/>
                </a:tc>
                <a:extLst>
                  <a:ext uri="{0D108BD9-81ED-4DB2-BD59-A6C34878D82A}">
                    <a16:rowId xmlns:a16="http://schemas.microsoft.com/office/drawing/2014/main" val="2745855911"/>
                  </a:ext>
                </a:extLst>
              </a:tr>
              <a:tr h="452635">
                <a:tc>
                  <a:txBody>
                    <a:bodyPr/>
                    <a:lstStyle/>
                    <a:p>
                      <a:pPr algn="l" fontAlgn="ctr"/>
                      <a:r>
                        <a:rPr lang="en-US" sz="1600" dirty="0">
                          <a:effectLst/>
                          <a:latin typeface="Arial" panose="020B0604020202020204" pitchFamily="34" charset="0"/>
                          <a:cs typeface="Arial" panose="020B0604020202020204" pitchFamily="34" charset="0"/>
                        </a:rPr>
                        <a:t>table-header-group</a:t>
                      </a:r>
                      <a:endParaRPr lang="en-US" sz="1600" b="0" dirty="0">
                        <a:solidFill>
                          <a:schemeClr val="tx1"/>
                        </a:solidFill>
                        <a:effectLst/>
                        <a:latin typeface="Arial" panose="020B0604020202020204" pitchFamily="34" charset="0"/>
                        <a:cs typeface="Arial" panose="020B0604020202020204" pitchFamily="34" charset="0"/>
                      </a:endParaRPr>
                    </a:p>
                  </a:txBody>
                  <a:tcPr marL="90653" marR="90653" marT="126914" marB="126914" anchor="ctr"/>
                </a:tc>
                <a:tc>
                  <a:txBody>
                    <a:bodyPr/>
                    <a:lstStyle/>
                    <a:p>
                      <a:pPr algn="l" fontAlgn="ctr"/>
                      <a:r>
                        <a:rPr lang="en-US" sz="1600">
                          <a:effectLst/>
                          <a:latin typeface="Arial" panose="020B0604020202020204" pitchFamily="34" charset="0"/>
                          <a:cs typeface="Arial" panose="020B0604020202020204" pitchFamily="34" charset="0"/>
                        </a:rPr>
                        <a:t>Set the behavior as &lt;header&gt; for all elements.</a:t>
                      </a:r>
                      <a:endParaRPr lang="en-US" sz="1600" b="0">
                        <a:solidFill>
                          <a:schemeClr val="tx1"/>
                        </a:solidFill>
                        <a:effectLst/>
                        <a:latin typeface="Arial" panose="020B0604020202020204" pitchFamily="34" charset="0"/>
                        <a:cs typeface="Arial" panose="020B0604020202020204" pitchFamily="34" charset="0"/>
                      </a:endParaRPr>
                    </a:p>
                  </a:txBody>
                  <a:tcPr marL="90653" marR="90653" marT="126914" marB="126914" anchor="ctr"/>
                </a:tc>
                <a:extLst>
                  <a:ext uri="{0D108BD9-81ED-4DB2-BD59-A6C34878D82A}">
                    <a16:rowId xmlns:a16="http://schemas.microsoft.com/office/drawing/2014/main" val="3923342239"/>
                  </a:ext>
                </a:extLst>
              </a:tr>
              <a:tr h="452635">
                <a:tc>
                  <a:txBody>
                    <a:bodyPr/>
                    <a:lstStyle/>
                    <a:p>
                      <a:pPr algn="l" fontAlgn="ctr"/>
                      <a:r>
                        <a:rPr lang="en-US" sz="1600" dirty="0">
                          <a:effectLst/>
                          <a:latin typeface="Arial" panose="020B0604020202020204" pitchFamily="34" charset="0"/>
                          <a:cs typeface="Arial" panose="020B0604020202020204" pitchFamily="34" charset="0"/>
                        </a:rPr>
                        <a:t>table-footer-group</a:t>
                      </a:r>
                      <a:endParaRPr lang="en-US" sz="1600" b="0" dirty="0">
                        <a:solidFill>
                          <a:schemeClr val="tx1"/>
                        </a:solidFill>
                        <a:effectLst/>
                        <a:latin typeface="Arial" panose="020B0604020202020204" pitchFamily="34" charset="0"/>
                        <a:cs typeface="Arial" panose="020B0604020202020204" pitchFamily="34" charset="0"/>
                      </a:endParaRPr>
                    </a:p>
                  </a:txBody>
                  <a:tcPr marL="90653" marR="90653" marT="126914" marB="126914" anchor="ctr"/>
                </a:tc>
                <a:tc>
                  <a:txBody>
                    <a:bodyPr/>
                    <a:lstStyle/>
                    <a:p>
                      <a:pPr algn="l" fontAlgn="ctr"/>
                      <a:r>
                        <a:rPr lang="en-US" sz="1600" dirty="0">
                          <a:effectLst/>
                          <a:latin typeface="Arial" panose="020B0604020202020204" pitchFamily="34" charset="0"/>
                          <a:cs typeface="Arial" panose="020B0604020202020204" pitchFamily="34" charset="0"/>
                        </a:rPr>
                        <a:t>Set the behavior as &lt;footer&gt; for all elements.</a:t>
                      </a:r>
                      <a:endParaRPr lang="en-US" sz="1600" b="0" dirty="0">
                        <a:solidFill>
                          <a:schemeClr val="tx1"/>
                        </a:solidFill>
                        <a:effectLst/>
                        <a:latin typeface="Arial" panose="020B0604020202020204" pitchFamily="34" charset="0"/>
                        <a:cs typeface="Arial" panose="020B0604020202020204" pitchFamily="34" charset="0"/>
                      </a:endParaRPr>
                    </a:p>
                  </a:txBody>
                  <a:tcPr marL="90653" marR="90653" marT="126914" marB="126914" anchor="ctr"/>
                </a:tc>
                <a:extLst>
                  <a:ext uri="{0D108BD9-81ED-4DB2-BD59-A6C34878D82A}">
                    <a16:rowId xmlns:a16="http://schemas.microsoft.com/office/drawing/2014/main" val="727925247"/>
                  </a:ext>
                </a:extLst>
              </a:tr>
              <a:tr h="452635">
                <a:tc>
                  <a:txBody>
                    <a:bodyPr/>
                    <a:lstStyle/>
                    <a:p>
                      <a:pPr algn="l" fontAlgn="ctr"/>
                      <a:r>
                        <a:rPr lang="en-US" sz="1600">
                          <a:effectLst/>
                          <a:latin typeface="Arial" panose="020B0604020202020204" pitchFamily="34" charset="0"/>
                          <a:cs typeface="Arial" panose="020B0604020202020204" pitchFamily="34" charset="0"/>
                        </a:rPr>
                        <a:t>table-row-group</a:t>
                      </a:r>
                      <a:endParaRPr lang="en-US" sz="1600" b="0">
                        <a:solidFill>
                          <a:schemeClr val="tx1"/>
                        </a:solidFill>
                        <a:effectLst/>
                        <a:latin typeface="Arial" panose="020B0604020202020204" pitchFamily="34" charset="0"/>
                        <a:cs typeface="Arial" panose="020B0604020202020204" pitchFamily="34" charset="0"/>
                      </a:endParaRPr>
                    </a:p>
                  </a:txBody>
                  <a:tcPr marL="90653" marR="90653" marT="126914" marB="126914" anchor="ctr"/>
                </a:tc>
                <a:tc>
                  <a:txBody>
                    <a:bodyPr/>
                    <a:lstStyle/>
                    <a:p>
                      <a:pPr algn="l" fontAlgn="ctr"/>
                      <a:r>
                        <a:rPr lang="en-US" sz="1600">
                          <a:effectLst/>
                          <a:latin typeface="Arial" panose="020B0604020202020204" pitchFamily="34" charset="0"/>
                          <a:cs typeface="Arial" panose="020B0604020202020204" pitchFamily="34" charset="0"/>
                        </a:rPr>
                        <a:t>It is used to set the behavior as &lt;row&gt; for all elements.</a:t>
                      </a:r>
                      <a:endParaRPr lang="en-US" sz="1600" b="0">
                        <a:solidFill>
                          <a:schemeClr val="tx1"/>
                        </a:solidFill>
                        <a:effectLst/>
                        <a:latin typeface="Arial" panose="020B0604020202020204" pitchFamily="34" charset="0"/>
                        <a:cs typeface="Arial" panose="020B0604020202020204" pitchFamily="34" charset="0"/>
                      </a:endParaRPr>
                    </a:p>
                  </a:txBody>
                  <a:tcPr marL="90653" marR="90653" marT="126914" marB="126914" anchor="ctr"/>
                </a:tc>
                <a:extLst>
                  <a:ext uri="{0D108BD9-81ED-4DB2-BD59-A6C34878D82A}">
                    <a16:rowId xmlns:a16="http://schemas.microsoft.com/office/drawing/2014/main" val="1496336696"/>
                  </a:ext>
                </a:extLst>
              </a:tr>
              <a:tr h="452635">
                <a:tc>
                  <a:txBody>
                    <a:bodyPr/>
                    <a:lstStyle/>
                    <a:p>
                      <a:pPr algn="l" fontAlgn="ctr"/>
                      <a:r>
                        <a:rPr lang="en-US" sz="1600">
                          <a:effectLst/>
                          <a:latin typeface="Arial" panose="020B0604020202020204" pitchFamily="34" charset="0"/>
                          <a:cs typeface="Arial" panose="020B0604020202020204" pitchFamily="34" charset="0"/>
                        </a:rPr>
                        <a:t>table-cell</a:t>
                      </a:r>
                      <a:endParaRPr lang="en-US" sz="1600" b="0">
                        <a:solidFill>
                          <a:schemeClr val="tx1"/>
                        </a:solidFill>
                        <a:effectLst/>
                        <a:latin typeface="Arial" panose="020B0604020202020204" pitchFamily="34" charset="0"/>
                        <a:cs typeface="Arial" panose="020B0604020202020204" pitchFamily="34" charset="0"/>
                      </a:endParaRPr>
                    </a:p>
                  </a:txBody>
                  <a:tcPr marL="90653" marR="90653" marT="126914" marB="126914" anchor="ctr"/>
                </a:tc>
                <a:tc>
                  <a:txBody>
                    <a:bodyPr/>
                    <a:lstStyle/>
                    <a:p>
                      <a:pPr algn="l" fontAlgn="ctr"/>
                      <a:r>
                        <a:rPr lang="en-US" sz="1600">
                          <a:effectLst/>
                          <a:latin typeface="Arial" panose="020B0604020202020204" pitchFamily="34" charset="0"/>
                          <a:cs typeface="Arial" panose="020B0604020202020204" pitchFamily="34" charset="0"/>
                        </a:rPr>
                        <a:t>It is used to set the behavior as &lt;td&gt; for all elements.</a:t>
                      </a:r>
                      <a:endParaRPr lang="en-US" sz="1600" b="0">
                        <a:solidFill>
                          <a:schemeClr val="tx1"/>
                        </a:solidFill>
                        <a:effectLst/>
                        <a:latin typeface="Arial" panose="020B0604020202020204" pitchFamily="34" charset="0"/>
                        <a:cs typeface="Arial" panose="020B0604020202020204" pitchFamily="34" charset="0"/>
                      </a:endParaRPr>
                    </a:p>
                  </a:txBody>
                  <a:tcPr marL="90653" marR="90653" marT="126914" marB="126914" anchor="ctr"/>
                </a:tc>
                <a:extLst>
                  <a:ext uri="{0D108BD9-81ED-4DB2-BD59-A6C34878D82A}">
                    <a16:rowId xmlns:a16="http://schemas.microsoft.com/office/drawing/2014/main" val="2566171237"/>
                  </a:ext>
                </a:extLst>
              </a:tr>
              <a:tr h="452635">
                <a:tc>
                  <a:txBody>
                    <a:bodyPr/>
                    <a:lstStyle/>
                    <a:p>
                      <a:pPr algn="l" fontAlgn="ctr"/>
                      <a:r>
                        <a:rPr lang="en-US" sz="1600">
                          <a:effectLst/>
                          <a:latin typeface="Arial" panose="020B0604020202020204" pitchFamily="34" charset="0"/>
                          <a:cs typeface="Arial" panose="020B0604020202020204" pitchFamily="34" charset="0"/>
                        </a:rPr>
                        <a:t>table-column</a:t>
                      </a:r>
                      <a:endParaRPr lang="en-US" sz="1600" b="0">
                        <a:solidFill>
                          <a:schemeClr val="tx1"/>
                        </a:solidFill>
                        <a:effectLst/>
                        <a:latin typeface="Arial" panose="020B0604020202020204" pitchFamily="34" charset="0"/>
                        <a:cs typeface="Arial" panose="020B0604020202020204" pitchFamily="34" charset="0"/>
                      </a:endParaRPr>
                    </a:p>
                  </a:txBody>
                  <a:tcPr marL="90653" marR="90653" marT="126914" marB="126914" anchor="ctr"/>
                </a:tc>
                <a:tc>
                  <a:txBody>
                    <a:bodyPr/>
                    <a:lstStyle/>
                    <a:p>
                      <a:pPr algn="l" fontAlgn="ctr"/>
                      <a:r>
                        <a:rPr lang="en-US" sz="1600">
                          <a:effectLst/>
                          <a:latin typeface="Arial" panose="020B0604020202020204" pitchFamily="34" charset="0"/>
                          <a:cs typeface="Arial" panose="020B0604020202020204" pitchFamily="34" charset="0"/>
                        </a:rPr>
                        <a:t>It is used to set the behavior as &lt;col&gt; for all elements.</a:t>
                      </a:r>
                      <a:endParaRPr lang="en-US" sz="1600" b="0">
                        <a:solidFill>
                          <a:schemeClr val="tx1"/>
                        </a:solidFill>
                        <a:effectLst/>
                        <a:latin typeface="Arial" panose="020B0604020202020204" pitchFamily="34" charset="0"/>
                        <a:cs typeface="Arial" panose="020B0604020202020204" pitchFamily="34" charset="0"/>
                      </a:endParaRPr>
                    </a:p>
                  </a:txBody>
                  <a:tcPr marL="90653" marR="90653" marT="126914" marB="126914" anchor="ctr"/>
                </a:tc>
                <a:extLst>
                  <a:ext uri="{0D108BD9-81ED-4DB2-BD59-A6C34878D82A}">
                    <a16:rowId xmlns:a16="http://schemas.microsoft.com/office/drawing/2014/main" val="1461664620"/>
                  </a:ext>
                </a:extLst>
              </a:tr>
              <a:tr h="452635">
                <a:tc>
                  <a:txBody>
                    <a:bodyPr/>
                    <a:lstStyle/>
                    <a:p>
                      <a:pPr algn="l" fontAlgn="ctr"/>
                      <a:r>
                        <a:rPr lang="en-US" sz="1600">
                          <a:effectLst/>
                          <a:latin typeface="Arial" panose="020B0604020202020204" pitchFamily="34" charset="0"/>
                          <a:cs typeface="Arial" panose="020B0604020202020204" pitchFamily="34" charset="0"/>
                        </a:rPr>
                        <a:t>table-row</a:t>
                      </a:r>
                      <a:endParaRPr lang="en-US" sz="1600" b="0">
                        <a:solidFill>
                          <a:schemeClr val="tx1"/>
                        </a:solidFill>
                        <a:effectLst/>
                        <a:latin typeface="Arial" panose="020B0604020202020204" pitchFamily="34" charset="0"/>
                        <a:cs typeface="Arial" panose="020B0604020202020204" pitchFamily="34" charset="0"/>
                      </a:endParaRPr>
                    </a:p>
                  </a:txBody>
                  <a:tcPr marL="90653" marR="90653" marT="126914" marB="126914" anchor="ctr"/>
                </a:tc>
                <a:tc>
                  <a:txBody>
                    <a:bodyPr/>
                    <a:lstStyle/>
                    <a:p>
                      <a:pPr algn="l" fontAlgn="ctr"/>
                      <a:r>
                        <a:rPr lang="en-US" sz="1600">
                          <a:effectLst/>
                          <a:latin typeface="Arial" panose="020B0604020202020204" pitchFamily="34" charset="0"/>
                          <a:cs typeface="Arial" panose="020B0604020202020204" pitchFamily="34" charset="0"/>
                        </a:rPr>
                        <a:t>To set the behavior as &lt;tr&gt; for all elements.</a:t>
                      </a:r>
                      <a:endParaRPr lang="en-US" sz="1600" b="0">
                        <a:solidFill>
                          <a:schemeClr val="tx1"/>
                        </a:solidFill>
                        <a:effectLst/>
                        <a:latin typeface="Arial" panose="020B0604020202020204" pitchFamily="34" charset="0"/>
                        <a:cs typeface="Arial" panose="020B0604020202020204" pitchFamily="34" charset="0"/>
                      </a:endParaRPr>
                    </a:p>
                  </a:txBody>
                  <a:tcPr marL="90653" marR="90653" marT="126914" marB="126914" anchor="ctr"/>
                </a:tc>
                <a:extLst>
                  <a:ext uri="{0D108BD9-81ED-4DB2-BD59-A6C34878D82A}">
                    <a16:rowId xmlns:a16="http://schemas.microsoft.com/office/drawing/2014/main" val="2576026702"/>
                  </a:ext>
                </a:extLst>
              </a:tr>
              <a:tr h="452635">
                <a:tc>
                  <a:txBody>
                    <a:bodyPr/>
                    <a:lstStyle/>
                    <a:p>
                      <a:pPr algn="l" fontAlgn="ctr"/>
                      <a:r>
                        <a:rPr lang="en-US" sz="1600">
                          <a:effectLst/>
                          <a:latin typeface="Arial" panose="020B0604020202020204" pitchFamily="34" charset="0"/>
                          <a:cs typeface="Arial" panose="020B0604020202020204" pitchFamily="34" charset="0"/>
                        </a:rPr>
                        <a:t>none</a:t>
                      </a:r>
                      <a:endParaRPr lang="en-US" sz="1600" b="0">
                        <a:solidFill>
                          <a:schemeClr val="tx1"/>
                        </a:solidFill>
                        <a:effectLst/>
                        <a:latin typeface="Arial" panose="020B0604020202020204" pitchFamily="34" charset="0"/>
                        <a:cs typeface="Arial" panose="020B0604020202020204" pitchFamily="34" charset="0"/>
                      </a:endParaRPr>
                    </a:p>
                  </a:txBody>
                  <a:tcPr marL="90653" marR="90653" marT="126914" marB="126914" anchor="ctr"/>
                </a:tc>
                <a:tc>
                  <a:txBody>
                    <a:bodyPr/>
                    <a:lstStyle/>
                    <a:p>
                      <a:pPr algn="l" fontAlgn="ctr"/>
                      <a:r>
                        <a:rPr lang="en-US" sz="1600">
                          <a:effectLst/>
                          <a:latin typeface="Arial" panose="020B0604020202020204" pitchFamily="34" charset="0"/>
                          <a:cs typeface="Arial" panose="020B0604020202020204" pitchFamily="34" charset="0"/>
                        </a:rPr>
                        <a:t>Used to remove the element.</a:t>
                      </a:r>
                      <a:endParaRPr lang="en-US" sz="1600" b="0">
                        <a:solidFill>
                          <a:schemeClr val="tx1"/>
                        </a:solidFill>
                        <a:effectLst/>
                        <a:latin typeface="Arial" panose="020B0604020202020204" pitchFamily="34" charset="0"/>
                        <a:cs typeface="Arial" panose="020B0604020202020204" pitchFamily="34" charset="0"/>
                      </a:endParaRPr>
                    </a:p>
                  </a:txBody>
                  <a:tcPr marL="90653" marR="90653" marT="126914" marB="126914" anchor="ctr"/>
                </a:tc>
                <a:extLst>
                  <a:ext uri="{0D108BD9-81ED-4DB2-BD59-A6C34878D82A}">
                    <a16:rowId xmlns:a16="http://schemas.microsoft.com/office/drawing/2014/main" val="19809043"/>
                  </a:ext>
                </a:extLst>
              </a:tr>
              <a:tr h="452635">
                <a:tc>
                  <a:txBody>
                    <a:bodyPr/>
                    <a:lstStyle/>
                    <a:p>
                      <a:pPr algn="l" fontAlgn="ctr"/>
                      <a:r>
                        <a:rPr lang="en-US" sz="1600">
                          <a:effectLst/>
                          <a:latin typeface="Arial" panose="020B0604020202020204" pitchFamily="34" charset="0"/>
                          <a:cs typeface="Arial" panose="020B0604020202020204" pitchFamily="34" charset="0"/>
                        </a:rPr>
                        <a:t>initial</a:t>
                      </a:r>
                      <a:endParaRPr lang="en-US" sz="1600" b="0">
                        <a:solidFill>
                          <a:schemeClr val="tx1"/>
                        </a:solidFill>
                        <a:effectLst/>
                        <a:latin typeface="Arial" panose="020B0604020202020204" pitchFamily="34" charset="0"/>
                        <a:cs typeface="Arial" panose="020B0604020202020204" pitchFamily="34" charset="0"/>
                      </a:endParaRPr>
                    </a:p>
                  </a:txBody>
                  <a:tcPr marL="90653" marR="90653" marT="126914" marB="126914" anchor="ctr"/>
                </a:tc>
                <a:tc>
                  <a:txBody>
                    <a:bodyPr/>
                    <a:lstStyle/>
                    <a:p>
                      <a:pPr algn="l" fontAlgn="ctr"/>
                      <a:r>
                        <a:rPr lang="en-US" sz="1600">
                          <a:effectLst/>
                          <a:latin typeface="Arial" panose="020B0604020202020204" pitchFamily="34" charset="0"/>
                          <a:cs typeface="Arial" panose="020B0604020202020204" pitchFamily="34" charset="0"/>
                        </a:rPr>
                        <a:t>Used to set the default value.</a:t>
                      </a:r>
                      <a:endParaRPr lang="en-US" sz="1600" b="0">
                        <a:solidFill>
                          <a:schemeClr val="tx1"/>
                        </a:solidFill>
                        <a:effectLst/>
                        <a:latin typeface="Arial" panose="020B0604020202020204" pitchFamily="34" charset="0"/>
                        <a:cs typeface="Arial" panose="020B0604020202020204" pitchFamily="34" charset="0"/>
                      </a:endParaRPr>
                    </a:p>
                  </a:txBody>
                  <a:tcPr marL="90653" marR="90653" marT="126914" marB="126914" anchor="ctr"/>
                </a:tc>
                <a:extLst>
                  <a:ext uri="{0D108BD9-81ED-4DB2-BD59-A6C34878D82A}">
                    <a16:rowId xmlns:a16="http://schemas.microsoft.com/office/drawing/2014/main" val="2518244779"/>
                  </a:ext>
                </a:extLst>
              </a:tr>
              <a:tr h="452635">
                <a:tc>
                  <a:txBody>
                    <a:bodyPr/>
                    <a:lstStyle/>
                    <a:p>
                      <a:pPr algn="l" fontAlgn="ctr"/>
                      <a:r>
                        <a:rPr lang="en-US" sz="1600">
                          <a:effectLst/>
                          <a:latin typeface="Arial" panose="020B0604020202020204" pitchFamily="34" charset="0"/>
                          <a:cs typeface="Arial" panose="020B0604020202020204" pitchFamily="34" charset="0"/>
                        </a:rPr>
                        <a:t>inherit</a:t>
                      </a:r>
                      <a:endParaRPr lang="en-US" sz="1600" b="0">
                        <a:solidFill>
                          <a:schemeClr val="tx1"/>
                        </a:solidFill>
                        <a:effectLst/>
                        <a:latin typeface="Arial" panose="020B0604020202020204" pitchFamily="34" charset="0"/>
                        <a:cs typeface="Arial" panose="020B0604020202020204" pitchFamily="34" charset="0"/>
                      </a:endParaRPr>
                    </a:p>
                  </a:txBody>
                  <a:tcPr marL="90653" marR="90653" marT="126914" marB="126914" anchor="ctr"/>
                </a:tc>
                <a:tc>
                  <a:txBody>
                    <a:bodyPr/>
                    <a:lstStyle/>
                    <a:p>
                      <a:pPr algn="l" fontAlgn="ctr"/>
                      <a:r>
                        <a:rPr lang="en-US" sz="1600" dirty="0">
                          <a:effectLst/>
                          <a:latin typeface="Arial" panose="020B0604020202020204" pitchFamily="34" charset="0"/>
                          <a:cs typeface="Arial" panose="020B0604020202020204" pitchFamily="34" charset="0"/>
                        </a:rPr>
                        <a:t>Used to inherit property from its parents’ elements.</a:t>
                      </a:r>
                      <a:endParaRPr lang="en-US" sz="1600" b="0" dirty="0">
                        <a:solidFill>
                          <a:schemeClr val="tx1"/>
                        </a:solidFill>
                        <a:effectLst/>
                        <a:latin typeface="Arial" panose="020B0604020202020204" pitchFamily="34" charset="0"/>
                        <a:cs typeface="Arial" panose="020B0604020202020204" pitchFamily="34" charset="0"/>
                      </a:endParaRPr>
                    </a:p>
                  </a:txBody>
                  <a:tcPr marL="90653" marR="90653" marT="126914" marB="126914" anchor="ctr"/>
                </a:tc>
                <a:extLst>
                  <a:ext uri="{0D108BD9-81ED-4DB2-BD59-A6C34878D82A}">
                    <a16:rowId xmlns:a16="http://schemas.microsoft.com/office/drawing/2014/main" val="3890982392"/>
                  </a:ext>
                </a:extLst>
              </a:tr>
            </a:tbl>
          </a:graphicData>
        </a:graphic>
      </p:graphicFrame>
    </p:spTree>
    <p:extLst>
      <p:ext uri="{BB962C8B-B14F-4D97-AF65-F5344CB8AC3E}">
        <p14:creationId xmlns:p14="http://schemas.microsoft.com/office/powerpoint/2010/main" val="206380868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86CEFE-47FD-6916-8243-D6C2B296BC4D}"/>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F575D2C2-DF9F-E438-26FA-0233BA4ECE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1650E30C-6537-3908-21E6-3E2412AD3ED4}"/>
              </a:ext>
            </a:extLst>
          </p:cNvPr>
          <p:cNvSpPr txBox="1"/>
          <p:nvPr/>
        </p:nvSpPr>
        <p:spPr>
          <a:xfrm>
            <a:off x="604911" y="886431"/>
            <a:ext cx="10982178" cy="584775"/>
          </a:xfrm>
          <a:prstGeom prst="rect">
            <a:avLst/>
          </a:prstGeom>
          <a:noFill/>
        </p:spPr>
        <p:txBody>
          <a:bodyPr wrap="square" rtlCol="0">
            <a:spAutoFit/>
          </a:bodyPr>
          <a:lstStyle/>
          <a:p>
            <a:r>
              <a:rPr lang="en-US" sz="3200" b="1" dirty="0" smtClean="0">
                <a:solidFill>
                  <a:schemeClr val="bg1"/>
                </a:solidFill>
                <a:latin typeface="Arial" panose="020B0604020202020204" pitchFamily="34" charset="0"/>
                <a:cs typeface="Arial" panose="020B0604020202020204" pitchFamily="34" charset="0"/>
              </a:rPr>
              <a:t>Positioning</a:t>
            </a:r>
            <a:endParaRPr lang="en-US" sz="3200" b="1"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856129" y="1868699"/>
            <a:ext cx="10345271" cy="1063433"/>
          </a:xfrm>
          <a:prstGeom prst="rect">
            <a:avLst/>
          </a:prstGeom>
        </p:spPr>
        <p:txBody>
          <a:bodyPr wrap="square">
            <a:spAutoFit/>
          </a:bodyPr>
          <a:lstStyle/>
          <a:p>
            <a:pPr marL="457200" indent="-457200">
              <a:lnSpc>
                <a:spcPct val="150000"/>
              </a:lnSpc>
              <a:buFont typeface="Courier New" panose="02070309020205020404" pitchFamily="49" charset="0"/>
              <a:buChar char="o"/>
            </a:pPr>
            <a:endParaRPr lang="en-US" sz="4800"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35105" y="1658487"/>
            <a:ext cx="10982178" cy="523220"/>
          </a:xfrm>
          <a:prstGeom prst="rect">
            <a:avLst/>
          </a:prstGeom>
        </p:spPr>
        <p:txBody>
          <a:bodyPr wrap="square">
            <a:spAutoFit/>
          </a:bodyPr>
          <a:lstStyle/>
          <a:p>
            <a:endParaRPr lang="en-US" sz="2800" dirty="0">
              <a:solidFill>
                <a:schemeClr val="accent4"/>
              </a:solidFill>
              <a:latin typeface="Arial" panose="020B0604020202020204" pitchFamily="34" charset="0"/>
              <a:cs typeface="Arial" panose="020B0604020202020204" pitchFamily="34" charset="0"/>
            </a:endParaRPr>
          </a:p>
        </p:txBody>
      </p:sp>
      <p:sp>
        <p:nvSpPr>
          <p:cNvPr id="4" name="Rectangle 3"/>
          <p:cNvSpPr/>
          <p:nvPr/>
        </p:nvSpPr>
        <p:spPr>
          <a:xfrm>
            <a:off x="853346" y="1658487"/>
            <a:ext cx="10745695" cy="4536819"/>
          </a:xfrm>
          <a:prstGeom prst="rect">
            <a:avLst/>
          </a:prstGeom>
        </p:spPr>
        <p:txBody>
          <a:bodyPr wrap="square">
            <a:spAutoFit/>
          </a:bodyPr>
          <a:lstStyle/>
          <a:p>
            <a:pPr algn="just">
              <a:lnSpc>
                <a:spcPct val="150000"/>
              </a:lnSpc>
            </a:pPr>
            <a:r>
              <a:rPr lang="en-US" sz="2800" dirty="0">
                <a:solidFill>
                  <a:schemeClr val="bg1"/>
                </a:solidFill>
                <a:latin typeface="Arial" panose="020B0604020202020204" pitchFamily="34" charset="0"/>
                <a:cs typeface="Arial" panose="020B0604020202020204" pitchFamily="34" charset="0"/>
              </a:rPr>
              <a:t>CSS positioning allows you to control the layout of HTML elements using properties such as top, right, bottom, and left. Understanding the different types of position properties in CSS—static, relative, absolute, fixed, and sticky—can enhance the design and functionality of web pages. This article explores these properties with examples, illustrating how each can be applied to achieve various layout effects</a:t>
            </a:r>
            <a:r>
              <a:rPr lang="en-US" sz="2800" dirty="0" smtClean="0">
                <a:solidFill>
                  <a:schemeClr val="bg1"/>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3828899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86CEFE-47FD-6916-8243-D6C2B296BC4D}"/>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F575D2C2-DF9F-E438-26FA-0233BA4ECE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1650E30C-6537-3908-21E6-3E2412AD3ED4}"/>
              </a:ext>
            </a:extLst>
          </p:cNvPr>
          <p:cNvSpPr txBox="1"/>
          <p:nvPr/>
        </p:nvSpPr>
        <p:spPr>
          <a:xfrm>
            <a:off x="448775" y="645173"/>
            <a:ext cx="10982178" cy="584775"/>
          </a:xfrm>
          <a:prstGeom prst="rect">
            <a:avLst/>
          </a:prstGeom>
          <a:noFill/>
        </p:spPr>
        <p:txBody>
          <a:bodyPr wrap="square" rtlCol="0">
            <a:spAutoFit/>
          </a:bodyPr>
          <a:lstStyle/>
          <a:p>
            <a:r>
              <a:rPr lang="en-US" sz="3200" b="1" dirty="0" smtClean="0">
                <a:solidFill>
                  <a:schemeClr val="bg1"/>
                </a:solidFill>
                <a:latin typeface="Arial" panose="020B0604020202020204" pitchFamily="34" charset="0"/>
                <a:cs typeface="Arial" panose="020B0604020202020204" pitchFamily="34" charset="0"/>
              </a:rPr>
              <a:t>Five different types of position properties</a:t>
            </a:r>
            <a:endParaRPr lang="en-US" sz="3200" b="1"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856129" y="1868699"/>
            <a:ext cx="10345271" cy="1063433"/>
          </a:xfrm>
          <a:prstGeom prst="rect">
            <a:avLst/>
          </a:prstGeom>
        </p:spPr>
        <p:txBody>
          <a:bodyPr wrap="square">
            <a:spAutoFit/>
          </a:bodyPr>
          <a:lstStyle/>
          <a:p>
            <a:pPr marL="457200" indent="-457200">
              <a:lnSpc>
                <a:spcPct val="150000"/>
              </a:lnSpc>
              <a:buFont typeface="Courier New" panose="02070309020205020404" pitchFamily="49" charset="0"/>
              <a:buChar char="o"/>
            </a:pPr>
            <a:endParaRPr lang="en-US" sz="4800"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35105" y="1658487"/>
            <a:ext cx="10982178" cy="523220"/>
          </a:xfrm>
          <a:prstGeom prst="rect">
            <a:avLst/>
          </a:prstGeom>
        </p:spPr>
        <p:txBody>
          <a:bodyPr wrap="square">
            <a:spAutoFit/>
          </a:bodyPr>
          <a:lstStyle/>
          <a:p>
            <a:endParaRPr lang="en-US" sz="2800" dirty="0">
              <a:solidFill>
                <a:schemeClr val="accent4"/>
              </a:solidFill>
              <a:latin typeface="Arial" panose="020B0604020202020204" pitchFamily="34" charset="0"/>
              <a:cs typeface="Arial" panose="020B0604020202020204"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1278312680"/>
              </p:ext>
            </p:extLst>
          </p:nvPr>
        </p:nvGraphicFramePr>
        <p:xfrm>
          <a:off x="590756" y="1498894"/>
          <a:ext cx="10978944" cy="5090160"/>
        </p:xfrm>
        <a:graphic>
          <a:graphicData uri="http://schemas.openxmlformats.org/drawingml/2006/table">
            <a:tbl>
              <a:tblPr>
                <a:tableStyleId>{69C7853C-536D-4A76-A0AE-DD22124D55A5}</a:tableStyleId>
              </a:tblPr>
              <a:tblGrid>
                <a:gridCol w="2426474">
                  <a:extLst>
                    <a:ext uri="{9D8B030D-6E8A-4147-A177-3AD203B41FA5}">
                      <a16:colId xmlns:a16="http://schemas.microsoft.com/office/drawing/2014/main" val="1432665244"/>
                    </a:ext>
                  </a:extLst>
                </a:gridCol>
                <a:gridCol w="8552470">
                  <a:extLst>
                    <a:ext uri="{9D8B030D-6E8A-4147-A177-3AD203B41FA5}">
                      <a16:colId xmlns:a16="http://schemas.microsoft.com/office/drawing/2014/main" val="2497633471"/>
                    </a:ext>
                  </a:extLst>
                </a:gridCol>
              </a:tblGrid>
              <a:tr h="0">
                <a:tc>
                  <a:txBody>
                    <a:bodyPr/>
                    <a:lstStyle/>
                    <a:p>
                      <a:pPr algn="ctr" fontAlgn="base"/>
                      <a:r>
                        <a:rPr lang="en-US" sz="1800" b="1">
                          <a:effectLst/>
                          <a:latin typeface="Arial" panose="020B0604020202020204" pitchFamily="34" charset="0"/>
                          <a:cs typeface="Arial" panose="020B0604020202020204" pitchFamily="34" charset="0"/>
                        </a:rPr>
                        <a:t>Position Property</a:t>
                      </a:r>
                      <a:endParaRPr lang="en-US" sz="1800" b="1">
                        <a:solidFill>
                          <a:schemeClr val="bg1"/>
                        </a:solidFill>
                        <a:effectLst/>
                        <a:latin typeface="Arial" panose="020B0604020202020204" pitchFamily="34" charset="0"/>
                        <a:cs typeface="Arial" panose="020B0604020202020204" pitchFamily="34" charset="0"/>
                      </a:endParaRPr>
                    </a:p>
                  </a:txBody>
                  <a:tcPr marL="38100" marR="38100" marT="95250" marB="95250" anchor="ctr"/>
                </a:tc>
                <a:tc>
                  <a:txBody>
                    <a:bodyPr/>
                    <a:lstStyle/>
                    <a:p>
                      <a:pPr algn="ctr" fontAlgn="base"/>
                      <a:r>
                        <a:rPr lang="en-US" sz="1800" b="1" dirty="0">
                          <a:effectLst/>
                          <a:latin typeface="Arial" panose="020B0604020202020204" pitchFamily="34" charset="0"/>
                          <a:cs typeface="Arial" panose="020B0604020202020204" pitchFamily="34" charset="0"/>
                        </a:rPr>
                        <a:t>Description</a:t>
                      </a:r>
                      <a:endParaRPr lang="en-US" sz="1800" b="1" dirty="0">
                        <a:solidFill>
                          <a:schemeClr val="bg1"/>
                        </a:solidFill>
                        <a:effectLst/>
                        <a:latin typeface="Arial" panose="020B0604020202020204" pitchFamily="34" charset="0"/>
                        <a:cs typeface="Arial" panose="020B0604020202020204" pitchFamily="34" charset="0"/>
                      </a:endParaRPr>
                    </a:p>
                  </a:txBody>
                  <a:tcPr marL="95250" marR="95250" marT="95250" marB="95250" anchor="ctr"/>
                </a:tc>
                <a:extLst>
                  <a:ext uri="{0D108BD9-81ED-4DB2-BD59-A6C34878D82A}">
                    <a16:rowId xmlns:a16="http://schemas.microsoft.com/office/drawing/2014/main" val="4179419093"/>
                  </a:ext>
                </a:extLst>
              </a:tr>
              <a:tr h="0">
                <a:tc>
                  <a:txBody>
                    <a:bodyPr/>
                    <a:lstStyle/>
                    <a:p>
                      <a:pPr algn="l" fontAlgn="ctr"/>
                      <a:r>
                        <a:rPr lang="en-US" sz="1800">
                          <a:effectLst/>
                          <a:latin typeface="Arial" panose="020B0604020202020204" pitchFamily="34" charset="0"/>
                          <a:cs typeface="Arial" panose="020B0604020202020204" pitchFamily="34" charset="0"/>
                        </a:rPr>
                        <a:t>Fixed</a:t>
                      </a:r>
                      <a:endParaRPr lang="en-US" sz="1800" b="0">
                        <a:solidFill>
                          <a:schemeClr val="bg1"/>
                        </a:solidFill>
                        <a:effectLst/>
                        <a:latin typeface="Arial" panose="020B0604020202020204" pitchFamily="34" charset="0"/>
                        <a:cs typeface="Arial" panose="020B0604020202020204" pitchFamily="34" charset="0"/>
                      </a:endParaRPr>
                    </a:p>
                  </a:txBody>
                  <a:tcPr marL="95250" marR="95250" marT="133350" marB="133350" anchor="ctr"/>
                </a:tc>
                <a:tc>
                  <a:txBody>
                    <a:bodyPr/>
                    <a:lstStyle/>
                    <a:p>
                      <a:pPr algn="l" fontAlgn="ctr"/>
                      <a:r>
                        <a:rPr lang="en-US" sz="1800">
                          <a:effectLst/>
                          <a:latin typeface="Arial" panose="020B0604020202020204" pitchFamily="34" charset="0"/>
                          <a:cs typeface="Arial" panose="020B0604020202020204" pitchFamily="34" charset="0"/>
                        </a:rPr>
                        <a:t>An element with position: fixed property remains in the same position relative to the viewport even when the page is scrolled.</a:t>
                      </a:r>
                      <a:endParaRPr lang="en-US" sz="1800" b="0">
                        <a:solidFill>
                          <a:schemeClr val="bg1"/>
                        </a:solidFill>
                        <a:effectLst/>
                        <a:latin typeface="Arial" panose="020B0604020202020204" pitchFamily="34" charset="0"/>
                        <a:cs typeface="Arial" panose="020B0604020202020204" pitchFamily="34" charset="0"/>
                      </a:endParaRPr>
                    </a:p>
                  </a:txBody>
                  <a:tcPr marL="95250" marR="95250" marT="133350" marB="133350" anchor="ctr"/>
                </a:tc>
                <a:extLst>
                  <a:ext uri="{0D108BD9-81ED-4DB2-BD59-A6C34878D82A}">
                    <a16:rowId xmlns:a16="http://schemas.microsoft.com/office/drawing/2014/main" val="657920044"/>
                  </a:ext>
                </a:extLst>
              </a:tr>
              <a:tr h="0">
                <a:tc>
                  <a:txBody>
                    <a:bodyPr/>
                    <a:lstStyle/>
                    <a:p>
                      <a:pPr algn="l" fontAlgn="ctr"/>
                      <a:r>
                        <a:rPr lang="en-US" sz="1800">
                          <a:effectLst/>
                          <a:latin typeface="Arial" panose="020B0604020202020204" pitchFamily="34" charset="0"/>
                          <a:cs typeface="Arial" panose="020B0604020202020204" pitchFamily="34" charset="0"/>
                        </a:rPr>
                        <a:t>Static</a:t>
                      </a:r>
                      <a:endParaRPr lang="en-US" sz="1800" b="0">
                        <a:solidFill>
                          <a:schemeClr val="bg1"/>
                        </a:solidFill>
                        <a:effectLst/>
                        <a:latin typeface="Arial" panose="020B0604020202020204" pitchFamily="34" charset="0"/>
                        <a:cs typeface="Arial" panose="020B0604020202020204" pitchFamily="34" charset="0"/>
                      </a:endParaRPr>
                    </a:p>
                  </a:txBody>
                  <a:tcPr marL="95250" marR="95250" marT="133350" marB="133350" anchor="ctr"/>
                </a:tc>
                <a:tc>
                  <a:txBody>
                    <a:bodyPr/>
                    <a:lstStyle/>
                    <a:p>
                      <a:pPr algn="l" fontAlgn="ctr"/>
                      <a:r>
                        <a:rPr lang="en-US" sz="1800">
                          <a:effectLst/>
                          <a:latin typeface="Arial" panose="020B0604020202020204" pitchFamily="34" charset="0"/>
                          <a:cs typeface="Arial" panose="020B0604020202020204" pitchFamily="34" charset="0"/>
                        </a:rPr>
                        <a:t>Default positioning method. Elements with position: static are positioned according to the normal flow of the document.</a:t>
                      </a:r>
                      <a:endParaRPr lang="en-US" sz="1800" b="0">
                        <a:solidFill>
                          <a:schemeClr val="bg1"/>
                        </a:solidFill>
                        <a:effectLst/>
                        <a:latin typeface="Arial" panose="020B0604020202020204" pitchFamily="34" charset="0"/>
                        <a:cs typeface="Arial" panose="020B0604020202020204" pitchFamily="34" charset="0"/>
                      </a:endParaRPr>
                    </a:p>
                  </a:txBody>
                  <a:tcPr marL="95250" marR="95250" marT="133350" marB="133350" anchor="ctr"/>
                </a:tc>
                <a:extLst>
                  <a:ext uri="{0D108BD9-81ED-4DB2-BD59-A6C34878D82A}">
                    <a16:rowId xmlns:a16="http://schemas.microsoft.com/office/drawing/2014/main" val="4268218837"/>
                  </a:ext>
                </a:extLst>
              </a:tr>
              <a:tr h="0">
                <a:tc>
                  <a:txBody>
                    <a:bodyPr/>
                    <a:lstStyle/>
                    <a:p>
                      <a:pPr algn="l" fontAlgn="ctr"/>
                      <a:r>
                        <a:rPr lang="en-US" sz="1800">
                          <a:effectLst/>
                          <a:latin typeface="Arial" panose="020B0604020202020204" pitchFamily="34" charset="0"/>
                          <a:cs typeface="Arial" panose="020B0604020202020204" pitchFamily="34" charset="0"/>
                        </a:rPr>
                        <a:t>Relative</a:t>
                      </a:r>
                      <a:endParaRPr lang="en-US" sz="1800" b="0">
                        <a:solidFill>
                          <a:schemeClr val="bg1"/>
                        </a:solidFill>
                        <a:effectLst/>
                        <a:latin typeface="Arial" panose="020B0604020202020204" pitchFamily="34" charset="0"/>
                        <a:cs typeface="Arial" panose="020B0604020202020204" pitchFamily="34" charset="0"/>
                      </a:endParaRPr>
                    </a:p>
                  </a:txBody>
                  <a:tcPr marL="95250" marR="95250" marT="133350" marB="133350" anchor="ctr"/>
                </a:tc>
                <a:tc>
                  <a:txBody>
                    <a:bodyPr/>
                    <a:lstStyle/>
                    <a:p>
                      <a:pPr algn="l" fontAlgn="ctr"/>
                      <a:r>
                        <a:rPr lang="en-US" sz="1800">
                          <a:effectLst/>
                          <a:latin typeface="Arial" panose="020B0604020202020204" pitchFamily="34" charset="0"/>
                          <a:cs typeface="Arial" panose="020B0604020202020204" pitchFamily="34" charset="0"/>
                        </a:rPr>
                        <a:t>Elements with position: relative are positioned relative to their normal position in the document flow. Other elements will not fill the gap left by this element when adjusted.</a:t>
                      </a:r>
                      <a:endParaRPr lang="en-US" sz="1800" b="0">
                        <a:solidFill>
                          <a:schemeClr val="bg1"/>
                        </a:solidFill>
                        <a:effectLst/>
                        <a:latin typeface="Arial" panose="020B0604020202020204" pitchFamily="34" charset="0"/>
                        <a:cs typeface="Arial" panose="020B0604020202020204" pitchFamily="34" charset="0"/>
                      </a:endParaRPr>
                    </a:p>
                  </a:txBody>
                  <a:tcPr marL="95250" marR="95250" marT="133350" marB="133350" anchor="ctr"/>
                </a:tc>
                <a:extLst>
                  <a:ext uri="{0D108BD9-81ED-4DB2-BD59-A6C34878D82A}">
                    <a16:rowId xmlns:a16="http://schemas.microsoft.com/office/drawing/2014/main" val="1701212758"/>
                  </a:ext>
                </a:extLst>
              </a:tr>
              <a:tr h="0">
                <a:tc>
                  <a:txBody>
                    <a:bodyPr/>
                    <a:lstStyle/>
                    <a:p>
                      <a:pPr algn="l" fontAlgn="ctr"/>
                      <a:r>
                        <a:rPr lang="en-US" sz="1800">
                          <a:effectLst/>
                          <a:latin typeface="Arial" panose="020B0604020202020204" pitchFamily="34" charset="0"/>
                          <a:cs typeface="Arial" panose="020B0604020202020204" pitchFamily="34" charset="0"/>
                        </a:rPr>
                        <a:t>Absolute</a:t>
                      </a:r>
                      <a:endParaRPr lang="en-US" sz="1800" b="0">
                        <a:solidFill>
                          <a:schemeClr val="bg1"/>
                        </a:solidFill>
                        <a:effectLst/>
                        <a:latin typeface="Arial" panose="020B0604020202020204" pitchFamily="34" charset="0"/>
                        <a:cs typeface="Arial" panose="020B0604020202020204" pitchFamily="34" charset="0"/>
                      </a:endParaRPr>
                    </a:p>
                  </a:txBody>
                  <a:tcPr marL="95250" marR="95250" marT="133350" marB="133350" anchor="ctr"/>
                </a:tc>
                <a:tc>
                  <a:txBody>
                    <a:bodyPr/>
                    <a:lstStyle/>
                    <a:p>
                      <a:pPr algn="l" fontAlgn="ctr"/>
                      <a:r>
                        <a:rPr lang="en-US" sz="1800">
                          <a:effectLst/>
                          <a:latin typeface="Arial" panose="020B0604020202020204" pitchFamily="34" charset="0"/>
                          <a:cs typeface="Arial" panose="020B0604020202020204" pitchFamily="34" charset="0"/>
                        </a:rPr>
                        <a:t>Positioned concerning its nearest non-static ancestor. Elements with position: absolute are taken out of the normal document flow.</a:t>
                      </a:r>
                      <a:endParaRPr lang="en-US" sz="1800" b="0">
                        <a:solidFill>
                          <a:schemeClr val="bg1"/>
                        </a:solidFill>
                        <a:effectLst/>
                        <a:latin typeface="Arial" panose="020B0604020202020204" pitchFamily="34" charset="0"/>
                        <a:cs typeface="Arial" panose="020B0604020202020204" pitchFamily="34" charset="0"/>
                      </a:endParaRPr>
                    </a:p>
                  </a:txBody>
                  <a:tcPr marL="95250" marR="95250" marT="133350" marB="133350" anchor="ctr"/>
                </a:tc>
                <a:extLst>
                  <a:ext uri="{0D108BD9-81ED-4DB2-BD59-A6C34878D82A}">
                    <a16:rowId xmlns:a16="http://schemas.microsoft.com/office/drawing/2014/main" val="4291285213"/>
                  </a:ext>
                </a:extLst>
              </a:tr>
              <a:tr h="0">
                <a:tc>
                  <a:txBody>
                    <a:bodyPr/>
                    <a:lstStyle/>
                    <a:p>
                      <a:pPr algn="l" fontAlgn="ctr"/>
                      <a:r>
                        <a:rPr lang="en-US" sz="1800" dirty="0">
                          <a:effectLst/>
                          <a:latin typeface="Arial" panose="020B0604020202020204" pitchFamily="34" charset="0"/>
                          <a:cs typeface="Arial" panose="020B0604020202020204" pitchFamily="34" charset="0"/>
                        </a:rPr>
                        <a:t>Sticky</a:t>
                      </a:r>
                      <a:endParaRPr lang="en-US" sz="1800" b="0" dirty="0">
                        <a:solidFill>
                          <a:schemeClr val="bg1"/>
                        </a:solidFill>
                        <a:effectLst/>
                        <a:latin typeface="Arial" panose="020B0604020202020204" pitchFamily="34" charset="0"/>
                        <a:cs typeface="Arial" panose="020B0604020202020204" pitchFamily="34" charset="0"/>
                      </a:endParaRPr>
                    </a:p>
                  </a:txBody>
                  <a:tcPr marL="95250" marR="95250" marT="133350" marB="133350" anchor="ctr"/>
                </a:tc>
                <a:tc>
                  <a:txBody>
                    <a:bodyPr/>
                    <a:lstStyle/>
                    <a:p>
                      <a:pPr algn="l" fontAlgn="ctr"/>
                      <a:r>
                        <a:rPr lang="en-US" sz="1800" dirty="0">
                          <a:effectLst/>
                          <a:latin typeface="Arial" panose="020B0604020202020204" pitchFamily="34" charset="0"/>
                          <a:cs typeface="Arial" panose="020B0604020202020204" pitchFamily="34" charset="0"/>
                        </a:rPr>
                        <a:t>Combines features of position: relative and position: fixed. The element is treated as position: relative until it reaches a specified threshold, then it becomes position: fixed.</a:t>
                      </a:r>
                      <a:endParaRPr lang="en-US" sz="1800" b="0" dirty="0">
                        <a:solidFill>
                          <a:schemeClr val="bg1"/>
                        </a:solidFill>
                        <a:effectLst/>
                        <a:latin typeface="Arial" panose="020B0604020202020204" pitchFamily="34" charset="0"/>
                        <a:cs typeface="Arial" panose="020B0604020202020204" pitchFamily="34" charset="0"/>
                      </a:endParaRPr>
                    </a:p>
                  </a:txBody>
                  <a:tcPr marL="95250" marR="95250" marT="133350" marB="133350" anchor="ctr"/>
                </a:tc>
                <a:extLst>
                  <a:ext uri="{0D108BD9-81ED-4DB2-BD59-A6C34878D82A}">
                    <a16:rowId xmlns:a16="http://schemas.microsoft.com/office/drawing/2014/main" val="2921203425"/>
                  </a:ext>
                </a:extLst>
              </a:tr>
            </a:tbl>
          </a:graphicData>
        </a:graphic>
      </p:graphicFrame>
    </p:spTree>
    <p:extLst>
      <p:ext uri="{BB962C8B-B14F-4D97-AF65-F5344CB8AC3E}">
        <p14:creationId xmlns:p14="http://schemas.microsoft.com/office/powerpoint/2010/main" val="116605702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86CEFE-47FD-6916-8243-D6C2B296BC4D}"/>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F575D2C2-DF9F-E438-26FA-0233BA4ECE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1650E30C-6537-3908-21E6-3E2412AD3ED4}"/>
              </a:ext>
            </a:extLst>
          </p:cNvPr>
          <p:cNvSpPr txBox="1"/>
          <p:nvPr/>
        </p:nvSpPr>
        <p:spPr>
          <a:xfrm>
            <a:off x="655916" y="536856"/>
            <a:ext cx="10982178" cy="584775"/>
          </a:xfrm>
          <a:prstGeom prst="rect">
            <a:avLst/>
          </a:prstGeom>
          <a:noFill/>
        </p:spPr>
        <p:txBody>
          <a:bodyPr wrap="square" rtlCol="0">
            <a:spAutoFit/>
          </a:bodyPr>
          <a:lstStyle/>
          <a:p>
            <a:r>
              <a:rPr lang="en-US" sz="3200" b="1" dirty="0" smtClean="0">
                <a:solidFill>
                  <a:schemeClr val="bg1"/>
                </a:solidFill>
                <a:latin typeface="Arial" panose="020B0604020202020204" pitchFamily="34" charset="0"/>
                <a:cs typeface="Arial" panose="020B0604020202020204" pitchFamily="34" charset="0"/>
              </a:rPr>
              <a:t>Floating</a:t>
            </a:r>
            <a:endParaRPr lang="en-US" sz="3200" b="1"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856129" y="1868699"/>
            <a:ext cx="10345271" cy="1063433"/>
          </a:xfrm>
          <a:prstGeom prst="rect">
            <a:avLst/>
          </a:prstGeom>
        </p:spPr>
        <p:txBody>
          <a:bodyPr wrap="square">
            <a:spAutoFit/>
          </a:bodyPr>
          <a:lstStyle/>
          <a:p>
            <a:pPr marL="457200" indent="-457200">
              <a:lnSpc>
                <a:spcPct val="150000"/>
              </a:lnSpc>
              <a:buFont typeface="Courier New" panose="02070309020205020404" pitchFamily="49" charset="0"/>
              <a:buChar char="o"/>
            </a:pPr>
            <a:endParaRPr lang="en-US" sz="4800"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35105" y="1658487"/>
            <a:ext cx="10982178" cy="523220"/>
          </a:xfrm>
          <a:prstGeom prst="rect">
            <a:avLst/>
          </a:prstGeom>
        </p:spPr>
        <p:txBody>
          <a:bodyPr wrap="square">
            <a:spAutoFit/>
          </a:bodyPr>
          <a:lstStyle/>
          <a:p>
            <a:endParaRPr lang="en-US" sz="2800" dirty="0">
              <a:solidFill>
                <a:schemeClr val="accent4"/>
              </a:solidFill>
              <a:latin typeface="Arial" panose="020B0604020202020204" pitchFamily="34" charset="0"/>
              <a:cs typeface="Arial" panose="020B0604020202020204" pitchFamily="34" charset="0"/>
            </a:endParaRPr>
          </a:p>
        </p:txBody>
      </p:sp>
      <p:sp>
        <p:nvSpPr>
          <p:cNvPr id="4" name="Rectangle 3"/>
          <p:cNvSpPr/>
          <p:nvPr/>
        </p:nvSpPr>
        <p:spPr>
          <a:xfrm>
            <a:off x="859528" y="1121631"/>
            <a:ext cx="10745695" cy="5829481"/>
          </a:xfrm>
          <a:prstGeom prst="rect">
            <a:avLst/>
          </a:prstGeom>
        </p:spPr>
        <p:txBody>
          <a:bodyPr wrap="square">
            <a:spAutoFit/>
          </a:bodyPr>
          <a:lstStyle/>
          <a:p>
            <a:pPr algn="just" fontAlgn="base">
              <a:lnSpc>
                <a:spcPct val="150000"/>
              </a:lnSpc>
            </a:pPr>
            <a:r>
              <a:rPr lang="en-US" sz="2800" dirty="0">
                <a:solidFill>
                  <a:schemeClr val="bg1"/>
                </a:solidFill>
                <a:latin typeface="Arial" panose="020B0604020202020204" pitchFamily="34" charset="0"/>
                <a:cs typeface="Arial" panose="020B0604020202020204" pitchFamily="34" charset="0"/>
              </a:rPr>
              <a:t>The</a:t>
            </a:r>
            <a:r>
              <a:rPr lang="en-US" sz="2800" b="1" dirty="0">
                <a:solidFill>
                  <a:schemeClr val="bg1"/>
                </a:solidFill>
                <a:latin typeface="Arial" panose="020B0604020202020204" pitchFamily="34" charset="0"/>
                <a:cs typeface="Arial" panose="020B0604020202020204" pitchFamily="34" charset="0"/>
              </a:rPr>
              <a:t> CSS float property</a:t>
            </a:r>
            <a:r>
              <a:rPr lang="en-US" sz="2800" dirty="0">
                <a:solidFill>
                  <a:schemeClr val="bg1"/>
                </a:solidFill>
                <a:latin typeface="Arial" panose="020B0604020202020204" pitchFamily="34" charset="0"/>
                <a:cs typeface="Arial" panose="020B0604020202020204" pitchFamily="34" charset="0"/>
              </a:rPr>
              <a:t> is used to move an element out of the normal document flow and position it to the left or right of its container. For example, </a:t>
            </a:r>
            <a:r>
              <a:rPr lang="en-US" sz="2800" b="1" dirty="0">
                <a:solidFill>
                  <a:schemeClr val="bg1"/>
                </a:solidFill>
                <a:latin typeface="Arial" panose="020B0604020202020204" pitchFamily="34" charset="0"/>
                <a:cs typeface="Arial" panose="020B0604020202020204" pitchFamily="34" charset="0"/>
              </a:rPr>
              <a:t>float: left </a:t>
            </a:r>
            <a:r>
              <a:rPr lang="en-US" sz="2800" dirty="0">
                <a:solidFill>
                  <a:schemeClr val="bg1"/>
                </a:solidFill>
                <a:latin typeface="Arial" panose="020B0604020202020204" pitchFamily="34" charset="0"/>
                <a:cs typeface="Arial" panose="020B0604020202020204" pitchFamily="34" charset="0"/>
              </a:rPr>
              <a:t>moves the element to the left, and</a:t>
            </a:r>
            <a:r>
              <a:rPr lang="en-US" sz="2800" b="1" dirty="0">
                <a:solidFill>
                  <a:schemeClr val="bg1"/>
                </a:solidFill>
                <a:latin typeface="Arial" panose="020B0604020202020204" pitchFamily="34" charset="0"/>
                <a:cs typeface="Arial" panose="020B0604020202020204" pitchFamily="34" charset="0"/>
              </a:rPr>
              <a:t> float: right</a:t>
            </a:r>
            <a:r>
              <a:rPr lang="en-US" sz="2800" dirty="0">
                <a:solidFill>
                  <a:schemeClr val="bg1"/>
                </a:solidFill>
                <a:latin typeface="Arial" panose="020B0604020202020204" pitchFamily="34" charset="0"/>
                <a:cs typeface="Arial" panose="020B0604020202020204" pitchFamily="34" charset="0"/>
              </a:rPr>
              <a:t> moves it to the </a:t>
            </a:r>
            <a:r>
              <a:rPr lang="en-US" sz="2800" dirty="0" smtClean="0">
                <a:solidFill>
                  <a:schemeClr val="bg1"/>
                </a:solidFill>
                <a:latin typeface="Arial" panose="020B0604020202020204" pitchFamily="34" charset="0"/>
                <a:cs typeface="Arial" panose="020B0604020202020204" pitchFamily="34" charset="0"/>
              </a:rPr>
              <a:t>right. Other </a:t>
            </a:r>
            <a:r>
              <a:rPr lang="en-US" sz="2800" dirty="0">
                <a:solidFill>
                  <a:schemeClr val="bg1"/>
                </a:solidFill>
                <a:latin typeface="Arial" panose="020B0604020202020204" pitchFamily="34" charset="0"/>
                <a:cs typeface="Arial" panose="020B0604020202020204" pitchFamily="34" charset="0"/>
              </a:rPr>
              <a:t>content will wrap around the </a:t>
            </a:r>
            <a:r>
              <a:rPr lang="en-US" sz="2800" b="1" dirty="0">
                <a:solidFill>
                  <a:schemeClr val="bg1"/>
                </a:solidFill>
                <a:latin typeface="Arial" panose="020B0604020202020204" pitchFamily="34" charset="0"/>
                <a:cs typeface="Arial" panose="020B0604020202020204" pitchFamily="34" charset="0"/>
              </a:rPr>
              <a:t>floated element </a:t>
            </a:r>
            <a:r>
              <a:rPr lang="en-US" sz="2800" dirty="0">
                <a:solidFill>
                  <a:schemeClr val="bg1"/>
                </a:solidFill>
                <a:latin typeface="Arial" panose="020B0604020202020204" pitchFamily="34" charset="0"/>
                <a:cs typeface="Arial" panose="020B0604020202020204" pitchFamily="34" charset="0"/>
              </a:rPr>
              <a:t>which helps to create a more </a:t>
            </a:r>
            <a:r>
              <a:rPr lang="en-US" sz="2800" b="1" dirty="0">
                <a:solidFill>
                  <a:schemeClr val="bg1"/>
                </a:solidFill>
                <a:latin typeface="Arial" panose="020B0604020202020204" pitchFamily="34" charset="0"/>
                <a:cs typeface="Arial" panose="020B0604020202020204" pitchFamily="34" charset="0"/>
              </a:rPr>
              <a:t>dynamic layout</a:t>
            </a:r>
            <a:r>
              <a:rPr lang="en-US" sz="2800" dirty="0">
                <a:solidFill>
                  <a:schemeClr val="bg1"/>
                </a:solidFill>
                <a:latin typeface="Arial" panose="020B0604020202020204" pitchFamily="34" charset="0"/>
                <a:cs typeface="Arial" panose="020B0604020202020204" pitchFamily="34" charset="0"/>
              </a:rPr>
              <a:t>. Although there’s no direct </a:t>
            </a:r>
            <a:r>
              <a:rPr lang="en-US" sz="2800" b="1" dirty="0">
                <a:solidFill>
                  <a:schemeClr val="bg1"/>
                </a:solidFill>
                <a:latin typeface="Arial" panose="020B0604020202020204" pitchFamily="34" charset="0"/>
                <a:cs typeface="Arial" panose="020B0604020202020204" pitchFamily="34" charset="0"/>
              </a:rPr>
              <a:t>float: center</a:t>
            </a:r>
            <a:r>
              <a:rPr lang="en-US" sz="2800" dirty="0">
                <a:solidFill>
                  <a:schemeClr val="bg1"/>
                </a:solidFill>
                <a:latin typeface="Arial" panose="020B0604020202020204" pitchFamily="34" charset="0"/>
                <a:cs typeface="Arial" panose="020B0604020202020204" pitchFamily="34" charset="0"/>
              </a:rPr>
              <a:t> in CSS, you can use other methods like </a:t>
            </a:r>
            <a:r>
              <a:rPr lang="en-US" sz="2800" b="1" dirty="0">
                <a:solidFill>
                  <a:schemeClr val="bg1"/>
                </a:solidFill>
                <a:latin typeface="Arial" panose="020B0604020202020204" pitchFamily="34" charset="0"/>
                <a:cs typeface="Arial" panose="020B0604020202020204" pitchFamily="34" charset="0"/>
              </a:rPr>
              <a:t>margins to center</a:t>
            </a:r>
            <a:r>
              <a:rPr lang="en-US" sz="2800" dirty="0">
                <a:solidFill>
                  <a:schemeClr val="bg1"/>
                </a:solidFill>
                <a:latin typeface="Arial" panose="020B0604020202020204" pitchFamily="34" charset="0"/>
                <a:cs typeface="Arial" panose="020B0604020202020204" pitchFamily="34" charset="0"/>
              </a:rPr>
              <a:t> elements</a:t>
            </a:r>
            <a:r>
              <a:rPr lang="en-US" sz="2800" dirty="0">
                <a:solidFill>
                  <a:schemeClr val="bg1"/>
                </a:solidFill>
                <a:latin typeface="Arial" panose="020B0604020202020204" pitchFamily="34" charset="0"/>
                <a:cs typeface="Arial" panose="020B0604020202020204" pitchFamily="34" charset="0"/>
              </a:rPr>
              <a:t>. </a:t>
            </a:r>
            <a:r>
              <a:rPr lang="en-US" sz="2800" b="1" dirty="0" smtClean="0">
                <a:solidFill>
                  <a:schemeClr val="bg1"/>
                </a:solidFill>
                <a:latin typeface="Arial" panose="020B0604020202020204" pitchFamily="34" charset="0"/>
                <a:cs typeface="Arial" panose="020B0604020202020204" pitchFamily="34" charset="0"/>
              </a:rPr>
              <a:t>Syntax</a:t>
            </a:r>
            <a:r>
              <a:rPr lang="en-US" sz="2800" dirty="0" smtClean="0">
                <a:solidFill>
                  <a:schemeClr val="bg1"/>
                </a:solidFill>
                <a:latin typeface="Arial" panose="020B0604020202020204" pitchFamily="34" charset="0"/>
                <a:cs typeface="Arial" panose="020B0604020202020204" pitchFamily="34" charset="0"/>
              </a:rPr>
              <a:t> : </a:t>
            </a:r>
            <a:r>
              <a:rPr lang="en-US" sz="2800" dirty="0" smtClean="0">
                <a:solidFill>
                  <a:schemeClr val="accent4"/>
                </a:solidFill>
                <a:latin typeface="Arial" panose="020B0604020202020204" pitchFamily="34" charset="0"/>
                <a:cs typeface="Arial" panose="020B0604020202020204" pitchFamily="34" charset="0"/>
              </a:rPr>
              <a:t>float</a:t>
            </a:r>
            <a:r>
              <a:rPr lang="en-US" sz="2800" dirty="0">
                <a:solidFill>
                  <a:schemeClr val="accent4"/>
                </a:solidFill>
                <a:latin typeface="Arial" panose="020B0604020202020204" pitchFamily="34" charset="0"/>
                <a:cs typeface="Arial" panose="020B0604020202020204" pitchFamily="34" charset="0"/>
              </a:rPr>
              <a:t>: none | left | right | initial | inherit;</a:t>
            </a:r>
            <a:endParaRPr lang="en-US" sz="2800" dirty="0">
              <a:solidFill>
                <a:schemeClr val="accent4"/>
              </a:solidFill>
              <a:latin typeface="Arial" panose="020B0604020202020204" pitchFamily="34" charset="0"/>
              <a:cs typeface="Arial" panose="020B0604020202020204" pitchFamily="34" charset="0"/>
            </a:endParaRPr>
          </a:p>
          <a:p>
            <a:pPr>
              <a:lnSpc>
                <a:spcPct val="150000"/>
              </a:lnSpc>
            </a:pPr>
            <a:endParaRPr lang="en-US" sz="2800" dirty="0" smtClean="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6706141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86CEFE-47FD-6916-8243-D6C2B296BC4D}"/>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F575D2C2-DF9F-E438-26FA-0233BA4ECE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1650E30C-6537-3908-21E6-3E2412AD3ED4}"/>
              </a:ext>
            </a:extLst>
          </p:cNvPr>
          <p:cNvSpPr txBox="1"/>
          <p:nvPr/>
        </p:nvSpPr>
        <p:spPr>
          <a:xfrm>
            <a:off x="655916" y="536856"/>
            <a:ext cx="10982178" cy="584775"/>
          </a:xfrm>
          <a:prstGeom prst="rect">
            <a:avLst/>
          </a:prstGeom>
          <a:noFill/>
        </p:spPr>
        <p:txBody>
          <a:bodyPr wrap="square" rtlCol="0">
            <a:spAutoFit/>
          </a:bodyPr>
          <a:lstStyle/>
          <a:p>
            <a:r>
              <a:rPr lang="en-US" sz="3200" b="1" dirty="0" smtClean="0">
                <a:solidFill>
                  <a:schemeClr val="bg1"/>
                </a:solidFill>
                <a:latin typeface="Arial" panose="020B0604020202020204" pitchFamily="34" charset="0"/>
                <a:cs typeface="Arial" panose="020B0604020202020204" pitchFamily="34" charset="0"/>
              </a:rPr>
              <a:t>Property Values</a:t>
            </a:r>
            <a:endParaRPr lang="en-US" sz="3200" b="1"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856129" y="1868699"/>
            <a:ext cx="10345271" cy="1063433"/>
          </a:xfrm>
          <a:prstGeom prst="rect">
            <a:avLst/>
          </a:prstGeom>
        </p:spPr>
        <p:txBody>
          <a:bodyPr wrap="square">
            <a:spAutoFit/>
          </a:bodyPr>
          <a:lstStyle/>
          <a:p>
            <a:pPr marL="457200" indent="-457200">
              <a:lnSpc>
                <a:spcPct val="150000"/>
              </a:lnSpc>
              <a:buFont typeface="Courier New" panose="02070309020205020404" pitchFamily="49" charset="0"/>
              <a:buChar char="o"/>
            </a:pPr>
            <a:endParaRPr lang="en-US" sz="4800"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35105" y="1658487"/>
            <a:ext cx="10982178" cy="523220"/>
          </a:xfrm>
          <a:prstGeom prst="rect">
            <a:avLst/>
          </a:prstGeom>
        </p:spPr>
        <p:txBody>
          <a:bodyPr wrap="square">
            <a:spAutoFit/>
          </a:bodyPr>
          <a:lstStyle/>
          <a:p>
            <a:endParaRPr lang="en-US" sz="2800" dirty="0">
              <a:solidFill>
                <a:schemeClr val="accent4"/>
              </a:solidFill>
              <a:latin typeface="Arial" panose="020B0604020202020204" pitchFamily="34" charset="0"/>
              <a:cs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1787144074"/>
              </p:ext>
            </p:extLst>
          </p:nvPr>
        </p:nvGraphicFramePr>
        <p:xfrm>
          <a:off x="735104" y="1451048"/>
          <a:ext cx="10707596" cy="4815840"/>
        </p:xfrm>
        <a:graphic>
          <a:graphicData uri="http://schemas.openxmlformats.org/drawingml/2006/table">
            <a:tbl>
              <a:tblPr>
                <a:tableStyleId>{69C7853C-536D-4A76-A0AE-DD22124D55A5}</a:tableStyleId>
              </a:tblPr>
              <a:tblGrid>
                <a:gridCol w="2251669">
                  <a:extLst>
                    <a:ext uri="{9D8B030D-6E8A-4147-A177-3AD203B41FA5}">
                      <a16:colId xmlns:a16="http://schemas.microsoft.com/office/drawing/2014/main" val="2271770015"/>
                    </a:ext>
                  </a:extLst>
                </a:gridCol>
                <a:gridCol w="8455927">
                  <a:extLst>
                    <a:ext uri="{9D8B030D-6E8A-4147-A177-3AD203B41FA5}">
                      <a16:colId xmlns:a16="http://schemas.microsoft.com/office/drawing/2014/main" val="3294272859"/>
                    </a:ext>
                  </a:extLst>
                </a:gridCol>
              </a:tblGrid>
              <a:tr h="0">
                <a:tc>
                  <a:txBody>
                    <a:bodyPr/>
                    <a:lstStyle/>
                    <a:p>
                      <a:pPr algn="ctr" fontAlgn="base"/>
                      <a:r>
                        <a:rPr lang="en-US" sz="2400" b="1">
                          <a:effectLst/>
                          <a:latin typeface="Arial" panose="020B0604020202020204" pitchFamily="34" charset="0"/>
                          <a:cs typeface="Arial" panose="020B0604020202020204" pitchFamily="34" charset="0"/>
                        </a:rPr>
                        <a:t>Value</a:t>
                      </a:r>
                      <a:endParaRPr lang="en-US" sz="2400" b="1">
                        <a:solidFill>
                          <a:schemeClr val="bg1"/>
                        </a:solidFill>
                        <a:effectLst/>
                        <a:latin typeface="Arial" panose="020B0604020202020204" pitchFamily="34" charset="0"/>
                        <a:cs typeface="Arial" panose="020B0604020202020204" pitchFamily="34" charset="0"/>
                      </a:endParaRPr>
                    </a:p>
                  </a:txBody>
                  <a:tcPr marL="38100" marR="38100" marT="95250" marB="95250" anchor="ctr"/>
                </a:tc>
                <a:tc>
                  <a:txBody>
                    <a:bodyPr/>
                    <a:lstStyle/>
                    <a:p>
                      <a:pPr algn="ctr" fontAlgn="base"/>
                      <a:r>
                        <a:rPr lang="en-US" sz="2400" b="1" dirty="0">
                          <a:effectLst/>
                          <a:latin typeface="Arial" panose="020B0604020202020204" pitchFamily="34" charset="0"/>
                          <a:cs typeface="Arial" panose="020B0604020202020204" pitchFamily="34" charset="0"/>
                        </a:rPr>
                        <a:t>Description</a:t>
                      </a:r>
                      <a:endParaRPr lang="en-US" sz="2400" b="1" dirty="0">
                        <a:solidFill>
                          <a:schemeClr val="bg1"/>
                        </a:solidFill>
                        <a:effectLst/>
                        <a:latin typeface="Arial" panose="020B0604020202020204" pitchFamily="34" charset="0"/>
                        <a:cs typeface="Arial" panose="020B0604020202020204" pitchFamily="34" charset="0"/>
                      </a:endParaRPr>
                    </a:p>
                  </a:txBody>
                  <a:tcPr marL="95250" marR="95250" marT="95250" marB="95250" anchor="ctr"/>
                </a:tc>
                <a:extLst>
                  <a:ext uri="{0D108BD9-81ED-4DB2-BD59-A6C34878D82A}">
                    <a16:rowId xmlns:a16="http://schemas.microsoft.com/office/drawing/2014/main" val="3656600505"/>
                  </a:ext>
                </a:extLst>
              </a:tr>
              <a:tr h="0">
                <a:tc>
                  <a:txBody>
                    <a:bodyPr/>
                    <a:lstStyle/>
                    <a:p>
                      <a:pPr algn="l" fontAlgn="ctr"/>
                      <a:r>
                        <a:rPr lang="en-US" sz="2400">
                          <a:effectLst/>
                          <a:latin typeface="Arial" panose="020B0604020202020204" pitchFamily="34" charset="0"/>
                          <a:cs typeface="Arial" panose="020B0604020202020204" pitchFamily="34" charset="0"/>
                        </a:rPr>
                        <a:t>none</a:t>
                      </a:r>
                      <a:endParaRPr lang="en-US" sz="2400" b="0">
                        <a:solidFill>
                          <a:schemeClr val="bg1"/>
                        </a:solidFill>
                        <a:effectLst/>
                        <a:latin typeface="Arial" panose="020B0604020202020204" pitchFamily="34" charset="0"/>
                        <a:cs typeface="Arial" panose="020B0604020202020204" pitchFamily="34" charset="0"/>
                      </a:endParaRPr>
                    </a:p>
                  </a:txBody>
                  <a:tcPr marL="95250" marR="95250" marT="133350" marB="133350" anchor="ctr"/>
                </a:tc>
                <a:tc>
                  <a:txBody>
                    <a:bodyPr/>
                    <a:lstStyle/>
                    <a:p>
                      <a:pPr algn="l" fontAlgn="ctr"/>
                      <a:r>
                        <a:rPr lang="en-US" sz="2400">
                          <a:effectLst/>
                          <a:latin typeface="Arial" panose="020B0604020202020204" pitchFamily="34" charset="0"/>
                          <a:cs typeface="Arial" panose="020B0604020202020204" pitchFamily="34" charset="0"/>
                        </a:rPr>
                        <a:t>Default value; the element does not float.</a:t>
                      </a:r>
                      <a:endParaRPr lang="en-US" sz="2400" b="0">
                        <a:solidFill>
                          <a:schemeClr val="bg1"/>
                        </a:solidFill>
                        <a:effectLst/>
                        <a:latin typeface="Arial" panose="020B0604020202020204" pitchFamily="34" charset="0"/>
                        <a:cs typeface="Arial" panose="020B0604020202020204" pitchFamily="34" charset="0"/>
                      </a:endParaRPr>
                    </a:p>
                  </a:txBody>
                  <a:tcPr marL="95250" marR="95250" marT="133350" marB="133350" anchor="ctr"/>
                </a:tc>
                <a:extLst>
                  <a:ext uri="{0D108BD9-81ED-4DB2-BD59-A6C34878D82A}">
                    <a16:rowId xmlns:a16="http://schemas.microsoft.com/office/drawing/2014/main" val="609805096"/>
                  </a:ext>
                </a:extLst>
              </a:tr>
              <a:tr h="0">
                <a:tc>
                  <a:txBody>
                    <a:bodyPr/>
                    <a:lstStyle/>
                    <a:p>
                      <a:pPr algn="l" fontAlgn="ctr"/>
                      <a:r>
                        <a:rPr lang="en-US" sz="2400">
                          <a:effectLst/>
                          <a:latin typeface="Arial" panose="020B0604020202020204" pitchFamily="34" charset="0"/>
                          <a:cs typeface="Arial" panose="020B0604020202020204" pitchFamily="34" charset="0"/>
                        </a:rPr>
                        <a:t>left</a:t>
                      </a:r>
                      <a:endParaRPr lang="en-US" sz="2400" b="0">
                        <a:solidFill>
                          <a:schemeClr val="bg1"/>
                        </a:solidFill>
                        <a:effectLst/>
                        <a:latin typeface="Arial" panose="020B0604020202020204" pitchFamily="34" charset="0"/>
                        <a:cs typeface="Arial" panose="020B0604020202020204" pitchFamily="34" charset="0"/>
                      </a:endParaRPr>
                    </a:p>
                  </a:txBody>
                  <a:tcPr marL="95250" marR="95250" marT="133350" marB="133350" anchor="ctr"/>
                </a:tc>
                <a:tc>
                  <a:txBody>
                    <a:bodyPr/>
                    <a:lstStyle/>
                    <a:p>
                      <a:pPr algn="l" fontAlgn="ctr"/>
                      <a:r>
                        <a:rPr lang="en-US" sz="2400">
                          <a:effectLst/>
                          <a:latin typeface="Arial" panose="020B0604020202020204" pitchFamily="34" charset="0"/>
                          <a:cs typeface="Arial" panose="020B0604020202020204" pitchFamily="34" charset="0"/>
                        </a:rPr>
                        <a:t>Element floats on the left side of the container, allowing content to flow around its right side.</a:t>
                      </a:r>
                      <a:endParaRPr lang="en-US" sz="2400" b="0">
                        <a:solidFill>
                          <a:schemeClr val="bg1"/>
                        </a:solidFill>
                        <a:effectLst/>
                        <a:latin typeface="Arial" panose="020B0604020202020204" pitchFamily="34" charset="0"/>
                        <a:cs typeface="Arial" panose="020B0604020202020204" pitchFamily="34" charset="0"/>
                      </a:endParaRPr>
                    </a:p>
                  </a:txBody>
                  <a:tcPr marL="95250" marR="95250" marT="133350" marB="133350" anchor="ctr"/>
                </a:tc>
                <a:extLst>
                  <a:ext uri="{0D108BD9-81ED-4DB2-BD59-A6C34878D82A}">
                    <a16:rowId xmlns:a16="http://schemas.microsoft.com/office/drawing/2014/main" val="3352974040"/>
                  </a:ext>
                </a:extLst>
              </a:tr>
              <a:tr h="0">
                <a:tc>
                  <a:txBody>
                    <a:bodyPr/>
                    <a:lstStyle/>
                    <a:p>
                      <a:pPr algn="l" fontAlgn="ctr"/>
                      <a:r>
                        <a:rPr lang="en-US" sz="2400">
                          <a:effectLst/>
                          <a:latin typeface="Arial" panose="020B0604020202020204" pitchFamily="34" charset="0"/>
                          <a:cs typeface="Arial" panose="020B0604020202020204" pitchFamily="34" charset="0"/>
                        </a:rPr>
                        <a:t>right</a:t>
                      </a:r>
                      <a:endParaRPr lang="en-US" sz="2400" b="0">
                        <a:solidFill>
                          <a:schemeClr val="bg1"/>
                        </a:solidFill>
                        <a:effectLst/>
                        <a:latin typeface="Arial" panose="020B0604020202020204" pitchFamily="34" charset="0"/>
                        <a:cs typeface="Arial" panose="020B0604020202020204" pitchFamily="34" charset="0"/>
                      </a:endParaRPr>
                    </a:p>
                  </a:txBody>
                  <a:tcPr marL="95250" marR="95250" marT="133350" marB="133350" anchor="ctr"/>
                </a:tc>
                <a:tc>
                  <a:txBody>
                    <a:bodyPr/>
                    <a:lstStyle/>
                    <a:p>
                      <a:pPr algn="l" fontAlgn="ctr"/>
                      <a:r>
                        <a:rPr lang="en-US" sz="2400">
                          <a:effectLst/>
                          <a:latin typeface="Arial" panose="020B0604020202020204" pitchFamily="34" charset="0"/>
                          <a:cs typeface="Arial" panose="020B0604020202020204" pitchFamily="34" charset="0"/>
                        </a:rPr>
                        <a:t>Element floats on the right side of the container, allowing content to flow around its left side.</a:t>
                      </a:r>
                      <a:endParaRPr lang="en-US" sz="2400" b="0">
                        <a:solidFill>
                          <a:schemeClr val="bg1"/>
                        </a:solidFill>
                        <a:effectLst/>
                        <a:latin typeface="Arial" panose="020B0604020202020204" pitchFamily="34" charset="0"/>
                        <a:cs typeface="Arial" panose="020B0604020202020204" pitchFamily="34" charset="0"/>
                      </a:endParaRPr>
                    </a:p>
                  </a:txBody>
                  <a:tcPr marL="95250" marR="95250" marT="133350" marB="133350" anchor="ctr"/>
                </a:tc>
                <a:extLst>
                  <a:ext uri="{0D108BD9-81ED-4DB2-BD59-A6C34878D82A}">
                    <a16:rowId xmlns:a16="http://schemas.microsoft.com/office/drawing/2014/main" val="1320010934"/>
                  </a:ext>
                </a:extLst>
              </a:tr>
              <a:tr h="0">
                <a:tc>
                  <a:txBody>
                    <a:bodyPr/>
                    <a:lstStyle/>
                    <a:p>
                      <a:pPr algn="l" fontAlgn="ctr"/>
                      <a:r>
                        <a:rPr lang="en-US" sz="2400">
                          <a:effectLst/>
                          <a:latin typeface="Arial" panose="020B0604020202020204" pitchFamily="34" charset="0"/>
                          <a:cs typeface="Arial" panose="020B0604020202020204" pitchFamily="34" charset="0"/>
                        </a:rPr>
                        <a:t>initial</a:t>
                      </a:r>
                      <a:endParaRPr lang="en-US" sz="2400" b="0">
                        <a:solidFill>
                          <a:schemeClr val="bg1"/>
                        </a:solidFill>
                        <a:effectLst/>
                        <a:latin typeface="Arial" panose="020B0604020202020204" pitchFamily="34" charset="0"/>
                        <a:cs typeface="Arial" panose="020B0604020202020204" pitchFamily="34" charset="0"/>
                      </a:endParaRPr>
                    </a:p>
                  </a:txBody>
                  <a:tcPr marL="95250" marR="95250" marT="133350" marB="133350" anchor="ctr"/>
                </a:tc>
                <a:tc>
                  <a:txBody>
                    <a:bodyPr/>
                    <a:lstStyle/>
                    <a:p>
                      <a:pPr algn="l" fontAlgn="ctr"/>
                      <a:r>
                        <a:rPr lang="en-US" sz="2400">
                          <a:effectLst/>
                          <a:latin typeface="Arial" panose="020B0604020202020204" pitchFamily="34" charset="0"/>
                          <a:cs typeface="Arial" panose="020B0604020202020204" pitchFamily="34" charset="0"/>
                        </a:rPr>
                        <a:t>Element is set to its default value.</a:t>
                      </a:r>
                      <a:endParaRPr lang="en-US" sz="2400" b="0">
                        <a:solidFill>
                          <a:schemeClr val="bg1"/>
                        </a:solidFill>
                        <a:effectLst/>
                        <a:latin typeface="Arial" panose="020B0604020202020204" pitchFamily="34" charset="0"/>
                        <a:cs typeface="Arial" panose="020B0604020202020204" pitchFamily="34" charset="0"/>
                      </a:endParaRPr>
                    </a:p>
                  </a:txBody>
                  <a:tcPr marL="95250" marR="95250" marT="133350" marB="133350" anchor="ctr"/>
                </a:tc>
                <a:extLst>
                  <a:ext uri="{0D108BD9-81ED-4DB2-BD59-A6C34878D82A}">
                    <a16:rowId xmlns:a16="http://schemas.microsoft.com/office/drawing/2014/main" val="1406401347"/>
                  </a:ext>
                </a:extLst>
              </a:tr>
              <a:tr h="0">
                <a:tc>
                  <a:txBody>
                    <a:bodyPr/>
                    <a:lstStyle/>
                    <a:p>
                      <a:pPr algn="l" fontAlgn="ctr"/>
                      <a:r>
                        <a:rPr lang="en-US" sz="2400">
                          <a:effectLst/>
                          <a:latin typeface="Arial" panose="020B0604020202020204" pitchFamily="34" charset="0"/>
                          <a:cs typeface="Arial" panose="020B0604020202020204" pitchFamily="34" charset="0"/>
                        </a:rPr>
                        <a:t>inherit</a:t>
                      </a:r>
                      <a:endParaRPr lang="en-US" sz="2400" b="0">
                        <a:solidFill>
                          <a:schemeClr val="bg1"/>
                        </a:solidFill>
                        <a:effectLst/>
                        <a:latin typeface="Arial" panose="020B0604020202020204" pitchFamily="34" charset="0"/>
                        <a:cs typeface="Arial" panose="020B0604020202020204" pitchFamily="34" charset="0"/>
                      </a:endParaRPr>
                    </a:p>
                  </a:txBody>
                  <a:tcPr marL="95250" marR="95250" marT="133350" marB="133350" anchor="ctr"/>
                </a:tc>
                <a:tc>
                  <a:txBody>
                    <a:bodyPr/>
                    <a:lstStyle/>
                    <a:p>
                      <a:pPr algn="l" fontAlgn="ctr"/>
                      <a:r>
                        <a:rPr lang="en-US" sz="2400" dirty="0">
                          <a:effectLst/>
                          <a:latin typeface="Arial" panose="020B0604020202020204" pitchFamily="34" charset="0"/>
                          <a:cs typeface="Arial" panose="020B0604020202020204" pitchFamily="34" charset="0"/>
                        </a:rPr>
                        <a:t>The element inherits the floating property from its parent element.</a:t>
                      </a:r>
                      <a:endParaRPr lang="en-US" sz="2400" b="0" dirty="0">
                        <a:solidFill>
                          <a:schemeClr val="bg1"/>
                        </a:solidFill>
                        <a:effectLst/>
                        <a:latin typeface="Arial" panose="020B0604020202020204" pitchFamily="34" charset="0"/>
                        <a:cs typeface="Arial" panose="020B0604020202020204" pitchFamily="34" charset="0"/>
                      </a:endParaRPr>
                    </a:p>
                  </a:txBody>
                  <a:tcPr marL="95250" marR="95250" marT="133350" marB="133350" anchor="ctr"/>
                </a:tc>
                <a:extLst>
                  <a:ext uri="{0D108BD9-81ED-4DB2-BD59-A6C34878D82A}">
                    <a16:rowId xmlns:a16="http://schemas.microsoft.com/office/drawing/2014/main" val="346317668"/>
                  </a:ext>
                </a:extLst>
              </a:tr>
            </a:tbl>
          </a:graphicData>
        </a:graphic>
      </p:graphicFrame>
    </p:spTree>
    <p:extLst>
      <p:ext uri="{BB962C8B-B14F-4D97-AF65-F5344CB8AC3E}">
        <p14:creationId xmlns:p14="http://schemas.microsoft.com/office/powerpoint/2010/main" val="193839938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86CEFE-47FD-6916-8243-D6C2B296BC4D}"/>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F575D2C2-DF9F-E438-26FA-0233BA4ECE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1650E30C-6537-3908-21E6-3E2412AD3ED4}"/>
              </a:ext>
            </a:extLst>
          </p:cNvPr>
          <p:cNvSpPr txBox="1"/>
          <p:nvPr/>
        </p:nvSpPr>
        <p:spPr>
          <a:xfrm>
            <a:off x="735105" y="615674"/>
            <a:ext cx="10982178" cy="584775"/>
          </a:xfrm>
          <a:prstGeom prst="rect">
            <a:avLst/>
          </a:prstGeom>
          <a:noFill/>
        </p:spPr>
        <p:txBody>
          <a:bodyPr wrap="square" rtlCol="0">
            <a:spAutoFit/>
          </a:bodyPr>
          <a:lstStyle/>
          <a:p>
            <a:r>
              <a:rPr lang="en-US" sz="3200" b="1" dirty="0" smtClean="0">
                <a:solidFill>
                  <a:schemeClr val="bg1"/>
                </a:solidFill>
                <a:latin typeface="Arial" panose="020B0604020202020204" pitchFamily="34" charset="0"/>
                <a:cs typeface="Arial" panose="020B0604020202020204" pitchFamily="34" charset="0"/>
              </a:rPr>
              <a:t>Overflow</a:t>
            </a:r>
            <a:endParaRPr lang="en-US" sz="3200" b="1"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856129" y="1868699"/>
            <a:ext cx="10345271" cy="1063433"/>
          </a:xfrm>
          <a:prstGeom prst="rect">
            <a:avLst/>
          </a:prstGeom>
        </p:spPr>
        <p:txBody>
          <a:bodyPr wrap="square">
            <a:spAutoFit/>
          </a:bodyPr>
          <a:lstStyle/>
          <a:p>
            <a:pPr marL="457200" indent="-457200">
              <a:lnSpc>
                <a:spcPct val="150000"/>
              </a:lnSpc>
              <a:buFont typeface="Courier New" panose="02070309020205020404" pitchFamily="49" charset="0"/>
              <a:buChar char="o"/>
            </a:pPr>
            <a:endParaRPr lang="en-US" sz="4800"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35105" y="1658487"/>
            <a:ext cx="10982178" cy="523220"/>
          </a:xfrm>
          <a:prstGeom prst="rect">
            <a:avLst/>
          </a:prstGeom>
        </p:spPr>
        <p:txBody>
          <a:bodyPr wrap="square">
            <a:spAutoFit/>
          </a:bodyPr>
          <a:lstStyle/>
          <a:p>
            <a:endParaRPr lang="en-US" sz="2800" dirty="0">
              <a:solidFill>
                <a:schemeClr val="accent4"/>
              </a:solidFill>
              <a:latin typeface="Arial" panose="020B0604020202020204" pitchFamily="34" charset="0"/>
              <a:cs typeface="Arial" panose="020B0604020202020204" pitchFamily="34" charset="0"/>
            </a:endParaRPr>
          </a:p>
        </p:txBody>
      </p:sp>
      <p:sp>
        <p:nvSpPr>
          <p:cNvPr id="4" name="Rectangle 3"/>
          <p:cNvSpPr/>
          <p:nvPr/>
        </p:nvSpPr>
        <p:spPr>
          <a:xfrm>
            <a:off x="859528" y="1121631"/>
            <a:ext cx="10745695" cy="658835"/>
          </a:xfrm>
          <a:prstGeom prst="rect">
            <a:avLst/>
          </a:prstGeom>
        </p:spPr>
        <p:txBody>
          <a:bodyPr wrap="square">
            <a:spAutoFit/>
          </a:bodyPr>
          <a:lstStyle/>
          <a:p>
            <a:pPr>
              <a:lnSpc>
                <a:spcPct val="150000"/>
              </a:lnSpc>
            </a:pPr>
            <a:endParaRPr lang="en-US" sz="2800" dirty="0" smtClean="0">
              <a:solidFill>
                <a:schemeClr val="bg1"/>
              </a:solidFill>
              <a:latin typeface="Arial" panose="020B0604020202020204" pitchFamily="34" charset="0"/>
              <a:cs typeface="Arial" panose="020B0604020202020204" pitchFamily="34" charset="0"/>
            </a:endParaRPr>
          </a:p>
        </p:txBody>
      </p:sp>
      <p:sp>
        <p:nvSpPr>
          <p:cNvPr id="6" name="TextBox 5"/>
          <p:cNvSpPr txBox="1"/>
          <p:nvPr/>
        </p:nvSpPr>
        <p:spPr>
          <a:xfrm>
            <a:off x="945028" y="1271436"/>
            <a:ext cx="10377395" cy="3970318"/>
          </a:xfrm>
          <a:prstGeom prst="rect">
            <a:avLst/>
          </a:prstGeom>
          <a:noFill/>
        </p:spPr>
        <p:txBody>
          <a:bodyPr wrap="square" rtlCol="0">
            <a:spAutoFit/>
          </a:bodyPr>
          <a:lstStyle/>
          <a:p>
            <a:r>
              <a:rPr lang="en-US" sz="2800" dirty="0">
                <a:solidFill>
                  <a:schemeClr val="bg1"/>
                </a:solidFill>
                <a:latin typeface="Arial" panose="020B0604020202020204" pitchFamily="34" charset="0"/>
                <a:cs typeface="Arial" panose="020B0604020202020204" pitchFamily="34" charset="0"/>
              </a:rPr>
              <a:t>The overflow property specifies what should happen if content overflows an element's box.</a:t>
            </a:r>
          </a:p>
          <a:p>
            <a:endParaRPr lang="en-US" sz="2800" dirty="0">
              <a:solidFill>
                <a:schemeClr val="bg1"/>
              </a:solidFill>
              <a:latin typeface="Arial" panose="020B0604020202020204" pitchFamily="34" charset="0"/>
              <a:cs typeface="Arial" panose="020B0604020202020204" pitchFamily="34" charset="0"/>
            </a:endParaRPr>
          </a:p>
          <a:p>
            <a:r>
              <a:rPr lang="en-US" sz="2800" dirty="0">
                <a:solidFill>
                  <a:schemeClr val="bg1"/>
                </a:solidFill>
                <a:latin typeface="Arial" panose="020B0604020202020204" pitchFamily="34" charset="0"/>
                <a:cs typeface="Arial" panose="020B0604020202020204" pitchFamily="34" charset="0"/>
              </a:rPr>
              <a:t>This property specifies whether to clip content or to add scrollbars when an element's content is too big to fit in a specified area</a:t>
            </a:r>
            <a:r>
              <a:rPr lang="en-US" sz="2800" dirty="0" smtClean="0">
                <a:solidFill>
                  <a:schemeClr val="bg1"/>
                </a:solidFill>
                <a:latin typeface="Arial" panose="020B0604020202020204" pitchFamily="34" charset="0"/>
                <a:cs typeface="Arial" panose="020B0604020202020204" pitchFamily="34" charset="0"/>
              </a:rPr>
              <a:t>.</a:t>
            </a:r>
          </a:p>
          <a:p>
            <a:endParaRPr lang="en-US" sz="2800" dirty="0">
              <a:solidFill>
                <a:schemeClr val="bg1"/>
              </a:solidFill>
              <a:latin typeface="Arial" panose="020B0604020202020204" pitchFamily="34" charset="0"/>
              <a:cs typeface="Arial" panose="020B0604020202020204" pitchFamily="34" charset="0"/>
            </a:endParaRPr>
          </a:p>
          <a:p>
            <a:r>
              <a:rPr lang="en-US" sz="2800" dirty="0" smtClean="0">
                <a:solidFill>
                  <a:schemeClr val="bg1"/>
                </a:solidFill>
                <a:latin typeface="Arial" panose="020B0604020202020204" pitchFamily="34" charset="0"/>
                <a:cs typeface="Arial" panose="020B0604020202020204" pitchFamily="34" charset="0"/>
              </a:rPr>
              <a:t>Syntax : </a:t>
            </a:r>
          </a:p>
          <a:p>
            <a:r>
              <a:rPr lang="en-US" sz="2800" dirty="0">
                <a:solidFill>
                  <a:schemeClr val="bg1"/>
                </a:solidFill>
                <a:latin typeface="Arial" panose="020B0604020202020204" pitchFamily="34" charset="0"/>
                <a:cs typeface="Arial" panose="020B0604020202020204" pitchFamily="34" charset="0"/>
              </a:rPr>
              <a:t>	</a:t>
            </a:r>
            <a:r>
              <a:rPr lang="en-US" sz="2800" dirty="0">
                <a:solidFill>
                  <a:schemeClr val="accent4"/>
                </a:solidFill>
                <a:latin typeface="Arial" panose="020B0604020202020204" pitchFamily="34" charset="0"/>
                <a:cs typeface="Arial" panose="020B0604020202020204" pitchFamily="34" charset="0"/>
              </a:rPr>
              <a:t>overflow: </a:t>
            </a:r>
            <a:r>
              <a:rPr lang="en-US" sz="2800" dirty="0" smtClean="0">
                <a:solidFill>
                  <a:schemeClr val="accent4"/>
                </a:solidFill>
                <a:latin typeface="Arial" panose="020B0604020202020204" pitchFamily="34" charset="0"/>
                <a:cs typeface="Arial" panose="020B0604020202020204" pitchFamily="34" charset="0"/>
              </a:rPr>
              <a:t>visible | hidden | clip | scroll | auto | initial | inherit</a:t>
            </a:r>
            <a:r>
              <a:rPr lang="en-US" sz="2800" dirty="0">
                <a:solidFill>
                  <a:schemeClr val="accent4"/>
                </a:solidFill>
                <a:latin typeface="Arial" panose="020B0604020202020204" pitchFamily="34" charset="0"/>
                <a:cs typeface="Arial" panose="020B0604020202020204" pitchFamily="34" charset="0"/>
              </a:rPr>
              <a:t>;</a:t>
            </a:r>
            <a:endParaRPr lang="en-US" sz="2800" dirty="0">
              <a:solidFill>
                <a:schemeClr val="accent4"/>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191987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E03105-E610-BE3E-5D96-76A2C7254113}"/>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0D5092B5-F9EF-64BD-0EA6-F722207975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9144E389-9EF4-BD75-135D-445143CCA735}"/>
              </a:ext>
            </a:extLst>
          </p:cNvPr>
          <p:cNvSpPr txBox="1"/>
          <p:nvPr/>
        </p:nvSpPr>
        <p:spPr>
          <a:xfrm>
            <a:off x="604911" y="590843"/>
            <a:ext cx="10982178" cy="584775"/>
          </a:xfrm>
          <a:prstGeom prst="rect">
            <a:avLst/>
          </a:prstGeom>
          <a:noFill/>
        </p:spPr>
        <p:txBody>
          <a:bodyPr wrap="square" rtlCol="0">
            <a:spAutoFit/>
          </a:bodyPr>
          <a:lstStyle/>
          <a:p>
            <a:r>
              <a:rPr lang="en-US" sz="3200" b="1" dirty="0">
                <a:solidFill>
                  <a:schemeClr val="bg1"/>
                </a:solidFill>
                <a:latin typeface="Arial" panose="020B0604020202020204" pitchFamily="34" charset="0"/>
                <a:cs typeface="Arial" panose="020B0604020202020204" pitchFamily="34" charset="0"/>
              </a:rPr>
              <a:t>What is embedded CSS ?</a:t>
            </a:r>
          </a:p>
        </p:txBody>
      </p:sp>
      <p:sp>
        <p:nvSpPr>
          <p:cNvPr id="3" name="TextBox 2">
            <a:extLst>
              <a:ext uri="{FF2B5EF4-FFF2-40B4-BE49-F238E27FC236}">
                <a16:creationId xmlns:a16="http://schemas.microsoft.com/office/drawing/2014/main" id="{1BDDF03C-EE2C-D6B6-F429-2ED2A6D40F33}"/>
              </a:ext>
            </a:extLst>
          </p:cNvPr>
          <p:cNvSpPr txBox="1"/>
          <p:nvPr/>
        </p:nvSpPr>
        <p:spPr>
          <a:xfrm>
            <a:off x="604911" y="1359597"/>
            <a:ext cx="10827434" cy="3890489"/>
          </a:xfrm>
          <a:prstGeom prst="rect">
            <a:avLst/>
          </a:prstGeom>
          <a:noFill/>
        </p:spPr>
        <p:txBody>
          <a:bodyPr wrap="square" rtlCol="0">
            <a:spAutoFit/>
          </a:bodyPr>
          <a:lstStyle/>
          <a:p>
            <a:pPr marL="457200" indent="-457200" algn="l">
              <a:lnSpc>
                <a:spcPct val="150000"/>
              </a:lnSpc>
              <a:buFont typeface="Courier New" panose="02070309020205020404" pitchFamily="49" charset="0"/>
              <a:buChar char="o"/>
            </a:pPr>
            <a:r>
              <a:rPr lang="en-US" sz="2800" b="0" i="0" dirty="0">
                <a:solidFill>
                  <a:schemeClr val="bg1"/>
                </a:solidFill>
                <a:effectLst/>
                <a:latin typeface="Arial" panose="020B0604020202020204" pitchFamily="34" charset="0"/>
                <a:cs typeface="Arial" panose="020B0604020202020204" pitchFamily="34" charset="0"/>
              </a:rPr>
              <a:t>An embedded stylesheet in CSS is a method of including CSS directly within an HTML document, inside the </a:t>
            </a:r>
            <a:r>
              <a:rPr lang="en-US" sz="2800" b="0" i="0" dirty="0">
                <a:solidFill>
                  <a:schemeClr val="accent4"/>
                </a:solidFill>
                <a:effectLst/>
                <a:latin typeface="Arial" panose="020B0604020202020204" pitchFamily="34" charset="0"/>
                <a:cs typeface="Arial" panose="020B0604020202020204" pitchFamily="34" charset="0"/>
              </a:rPr>
              <a:t>&lt;style&gt;</a:t>
            </a:r>
            <a:r>
              <a:rPr lang="en-US" sz="2800" b="0" i="0" dirty="0">
                <a:solidFill>
                  <a:schemeClr val="bg1"/>
                </a:solidFill>
                <a:effectLst/>
                <a:latin typeface="Arial" panose="020B0604020202020204" pitchFamily="34" charset="0"/>
                <a:cs typeface="Arial" panose="020B0604020202020204" pitchFamily="34" charset="0"/>
              </a:rPr>
              <a:t> tags located in the &lt;head&gt; section. This applies the styles only to that specific document, offering centralized control over its appearance.</a:t>
            </a:r>
          </a:p>
          <a:p>
            <a:pPr algn="l">
              <a:lnSpc>
                <a:spcPct val="150000"/>
              </a:lnSpc>
            </a:pPr>
            <a:r>
              <a:rPr lang="en-US" sz="2800" dirty="0">
                <a:solidFill>
                  <a:schemeClr val="bg1"/>
                </a:solidFill>
                <a:latin typeface="Arial" panose="020B0604020202020204" pitchFamily="34" charset="0"/>
                <a:cs typeface="Arial" panose="020B0604020202020204" pitchFamily="34" charset="0"/>
              </a:rPr>
              <a:t>			Syntax :</a:t>
            </a:r>
          </a:p>
        </p:txBody>
      </p:sp>
      <p:sp>
        <p:nvSpPr>
          <p:cNvPr id="5" name="TextBox 4">
            <a:extLst>
              <a:ext uri="{FF2B5EF4-FFF2-40B4-BE49-F238E27FC236}">
                <a16:creationId xmlns:a16="http://schemas.microsoft.com/office/drawing/2014/main" id="{C8D05777-9160-FC8A-CB2E-726E2803417D}"/>
              </a:ext>
            </a:extLst>
          </p:cNvPr>
          <p:cNvSpPr txBox="1"/>
          <p:nvPr/>
        </p:nvSpPr>
        <p:spPr>
          <a:xfrm>
            <a:off x="5308207" y="4097802"/>
            <a:ext cx="5899054" cy="2672526"/>
          </a:xfrm>
          <a:prstGeom prst="rect">
            <a:avLst/>
          </a:prstGeom>
          <a:noFill/>
        </p:spPr>
        <p:txBody>
          <a:bodyPr wrap="square" rtlCol="0">
            <a:spAutoFit/>
          </a:bodyPr>
          <a:lstStyle/>
          <a:p>
            <a:pPr algn="l">
              <a:lnSpc>
                <a:spcPct val="150000"/>
              </a:lnSpc>
            </a:pPr>
            <a:r>
              <a:rPr lang="en-US" sz="2400" dirty="0">
                <a:solidFill>
                  <a:schemeClr val="accent4"/>
                </a:solidFill>
                <a:latin typeface="Arial" panose="020B0604020202020204" pitchFamily="34" charset="0"/>
                <a:cs typeface="Arial" panose="020B0604020202020204" pitchFamily="34" charset="0"/>
              </a:rPr>
              <a:t>&lt;style&gt;</a:t>
            </a:r>
          </a:p>
          <a:p>
            <a:pPr algn="l">
              <a:lnSpc>
                <a:spcPct val="150000"/>
              </a:lnSpc>
            </a:pPr>
            <a:r>
              <a:rPr lang="en-US" sz="2400" dirty="0">
                <a:solidFill>
                  <a:schemeClr val="accent4"/>
                </a:solidFill>
                <a:latin typeface="Arial" panose="020B0604020202020204" pitchFamily="34" charset="0"/>
                <a:cs typeface="Arial" panose="020B0604020202020204" pitchFamily="34" charset="0"/>
              </a:rPr>
              <a:t>	p{ color:green; font-size: 1em;}</a:t>
            </a:r>
          </a:p>
          <a:p>
            <a:pPr algn="l">
              <a:lnSpc>
                <a:spcPct val="150000"/>
              </a:lnSpc>
            </a:pPr>
            <a:r>
              <a:rPr lang="en-US" sz="2400" dirty="0">
                <a:solidFill>
                  <a:schemeClr val="accent4"/>
                </a:solidFill>
                <a:latin typeface="Arial" panose="020B0604020202020204" pitchFamily="34" charset="0"/>
                <a:cs typeface="Arial" panose="020B0604020202020204" pitchFamily="34" charset="0"/>
              </a:rPr>
              <a:t>&lt;/style&gt;</a:t>
            </a:r>
          </a:p>
          <a:p>
            <a:pPr algn="l">
              <a:lnSpc>
                <a:spcPct val="150000"/>
              </a:lnSpc>
            </a:pPr>
            <a:r>
              <a:rPr lang="en-US" sz="2400" dirty="0">
                <a:solidFill>
                  <a:schemeClr val="accent4"/>
                </a:solidFill>
                <a:latin typeface="Arial" panose="020B0604020202020204" pitchFamily="34" charset="0"/>
                <a:cs typeface="Arial" panose="020B0604020202020204" pitchFamily="34" charset="0"/>
              </a:rPr>
              <a:t>&lt;body&gt;&lt;p&gt;paragraph&lt;/p&gt;&lt;/body&gt;</a:t>
            </a:r>
          </a:p>
          <a:p>
            <a:pPr algn="l">
              <a:lnSpc>
                <a:spcPct val="150000"/>
              </a:lnSpc>
            </a:pPr>
            <a:endParaRPr lang="en-US" sz="18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461251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86CEFE-47FD-6916-8243-D6C2B296BC4D}"/>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F575D2C2-DF9F-E438-26FA-0233BA4ECE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1650E30C-6537-3908-21E6-3E2412AD3ED4}"/>
              </a:ext>
            </a:extLst>
          </p:cNvPr>
          <p:cNvSpPr txBox="1"/>
          <p:nvPr/>
        </p:nvSpPr>
        <p:spPr>
          <a:xfrm>
            <a:off x="735105" y="615674"/>
            <a:ext cx="10982178" cy="584775"/>
          </a:xfrm>
          <a:prstGeom prst="rect">
            <a:avLst/>
          </a:prstGeom>
          <a:noFill/>
        </p:spPr>
        <p:txBody>
          <a:bodyPr wrap="square" rtlCol="0">
            <a:spAutoFit/>
          </a:bodyPr>
          <a:lstStyle/>
          <a:p>
            <a:r>
              <a:rPr lang="en-US" sz="3200" b="1" dirty="0" smtClean="0">
                <a:solidFill>
                  <a:schemeClr val="bg1"/>
                </a:solidFill>
                <a:latin typeface="Arial" panose="020B0604020202020204" pitchFamily="34" charset="0"/>
                <a:cs typeface="Arial" panose="020B0604020202020204" pitchFamily="34" charset="0"/>
              </a:rPr>
              <a:t>Property Values</a:t>
            </a:r>
            <a:endParaRPr lang="en-US" sz="3200" b="1"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856129" y="1868699"/>
            <a:ext cx="10345271" cy="1063433"/>
          </a:xfrm>
          <a:prstGeom prst="rect">
            <a:avLst/>
          </a:prstGeom>
        </p:spPr>
        <p:txBody>
          <a:bodyPr wrap="square">
            <a:spAutoFit/>
          </a:bodyPr>
          <a:lstStyle/>
          <a:p>
            <a:pPr marL="457200" indent="-457200">
              <a:lnSpc>
                <a:spcPct val="150000"/>
              </a:lnSpc>
              <a:buFont typeface="Courier New" panose="02070309020205020404" pitchFamily="49" charset="0"/>
              <a:buChar char="o"/>
            </a:pPr>
            <a:endParaRPr lang="en-US" sz="4800"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35105" y="1658487"/>
            <a:ext cx="10982178" cy="523220"/>
          </a:xfrm>
          <a:prstGeom prst="rect">
            <a:avLst/>
          </a:prstGeom>
        </p:spPr>
        <p:txBody>
          <a:bodyPr wrap="square">
            <a:spAutoFit/>
          </a:bodyPr>
          <a:lstStyle/>
          <a:p>
            <a:endParaRPr lang="en-US" sz="2800" dirty="0">
              <a:solidFill>
                <a:schemeClr val="accent4"/>
              </a:solidFill>
              <a:latin typeface="Arial" panose="020B0604020202020204" pitchFamily="34" charset="0"/>
              <a:cs typeface="Arial" panose="020B0604020202020204" pitchFamily="34" charset="0"/>
            </a:endParaRPr>
          </a:p>
        </p:txBody>
      </p:sp>
      <p:sp>
        <p:nvSpPr>
          <p:cNvPr id="4" name="Rectangle 3"/>
          <p:cNvSpPr/>
          <p:nvPr/>
        </p:nvSpPr>
        <p:spPr>
          <a:xfrm>
            <a:off x="859528" y="1121631"/>
            <a:ext cx="10745695" cy="658835"/>
          </a:xfrm>
          <a:prstGeom prst="rect">
            <a:avLst/>
          </a:prstGeom>
        </p:spPr>
        <p:txBody>
          <a:bodyPr wrap="square">
            <a:spAutoFit/>
          </a:bodyPr>
          <a:lstStyle/>
          <a:p>
            <a:pPr>
              <a:lnSpc>
                <a:spcPct val="150000"/>
              </a:lnSpc>
            </a:pPr>
            <a:endParaRPr lang="en-US" sz="2800" dirty="0" smtClean="0">
              <a:solidFill>
                <a:schemeClr val="bg1"/>
              </a:solidFill>
              <a:latin typeface="Arial" panose="020B0604020202020204" pitchFamily="34" charset="0"/>
              <a:cs typeface="Arial" panose="020B0604020202020204"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2818971076"/>
              </p:ext>
            </p:extLst>
          </p:nvPr>
        </p:nvGraphicFramePr>
        <p:xfrm>
          <a:off x="856129" y="1394197"/>
          <a:ext cx="10611971" cy="4933963"/>
        </p:xfrm>
        <a:graphic>
          <a:graphicData uri="http://schemas.openxmlformats.org/drawingml/2006/table">
            <a:tbl>
              <a:tblPr>
                <a:tableStyleId>{69C7853C-536D-4A76-A0AE-DD22124D55A5}</a:tableStyleId>
              </a:tblPr>
              <a:tblGrid>
                <a:gridCol w="1648386">
                  <a:extLst>
                    <a:ext uri="{9D8B030D-6E8A-4147-A177-3AD203B41FA5}">
                      <a16:colId xmlns:a16="http://schemas.microsoft.com/office/drawing/2014/main" val="3913541551"/>
                    </a:ext>
                  </a:extLst>
                </a:gridCol>
                <a:gridCol w="8963585">
                  <a:extLst>
                    <a:ext uri="{9D8B030D-6E8A-4147-A177-3AD203B41FA5}">
                      <a16:colId xmlns:a16="http://schemas.microsoft.com/office/drawing/2014/main" val="782739188"/>
                    </a:ext>
                  </a:extLst>
                </a:gridCol>
              </a:tblGrid>
              <a:tr h="301578">
                <a:tc>
                  <a:txBody>
                    <a:bodyPr/>
                    <a:lstStyle/>
                    <a:p>
                      <a:pPr algn="l" fontAlgn="t"/>
                      <a:r>
                        <a:rPr lang="en-US" sz="2000" b="1">
                          <a:effectLst/>
                          <a:latin typeface="Arial" panose="020B0604020202020204" pitchFamily="34" charset="0"/>
                          <a:cs typeface="Arial" panose="020B0604020202020204" pitchFamily="34" charset="0"/>
                        </a:rPr>
                        <a:t>Value</a:t>
                      </a:r>
                      <a:endParaRPr lang="en-US" sz="2000" b="1">
                        <a:solidFill>
                          <a:schemeClr val="tx1"/>
                        </a:solidFill>
                        <a:effectLst/>
                        <a:latin typeface="Arial" panose="020B0604020202020204" pitchFamily="34" charset="0"/>
                        <a:cs typeface="Arial" panose="020B0604020202020204" pitchFamily="34" charset="0"/>
                      </a:endParaRPr>
                    </a:p>
                  </a:txBody>
                  <a:tcPr marL="107706" marR="53853" marT="53853" marB="53853"/>
                </a:tc>
                <a:tc>
                  <a:txBody>
                    <a:bodyPr/>
                    <a:lstStyle/>
                    <a:p>
                      <a:pPr algn="l" fontAlgn="t"/>
                      <a:r>
                        <a:rPr lang="en-US" sz="2000" b="1" dirty="0">
                          <a:effectLst/>
                          <a:latin typeface="Arial" panose="020B0604020202020204" pitchFamily="34" charset="0"/>
                          <a:cs typeface="Arial" panose="020B0604020202020204" pitchFamily="34" charset="0"/>
                        </a:rPr>
                        <a:t>Description</a:t>
                      </a:r>
                      <a:endParaRPr lang="en-US" sz="2000" b="1" dirty="0">
                        <a:solidFill>
                          <a:schemeClr val="tx1"/>
                        </a:solidFill>
                        <a:effectLst/>
                        <a:latin typeface="Arial" panose="020B0604020202020204" pitchFamily="34" charset="0"/>
                        <a:cs typeface="Arial" panose="020B0604020202020204" pitchFamily="34" charset="0"/>
                      </a:endParaRPr>
                    </a:p>
                  </a:txBody>
                  <a:tcPr marL="53853" marR="53853" marT="53853" marB="53853"/>
                </a:tc>
                <a:extLst>
                  <a:ext uri="{0D108BD9-81ED-4DB2-BD59-A6C34878D82A}">
                    <a16:rowId xmlns:a16="http://schemas.microsoft.com/office/drawing/2014/main" val="3245756104"/>
                  </a:ext>
                </a:extLst>
              </a:tr>
              <a:tr h="495449">
                <a:tc>
                  <a:txBody>
                    <a:bodyPr/>
                    <a:lstStyle/>
                    <a:p>
                      <a:pPr algn="l" fontAlgn="t"/>
                      <a:r>
                        <a:rPr lang="en-US" sz="2000">
                          <a:effectLst/>
                          <a:latin typeface="Arial" panose="020B0604020202020204" pitchFamily="34" charset="0"/>
                          <a:cs typeface="Arial" panose="020B0604020202020204" pitchFamily="34" charset="0"/>
                        </a:rPr>
                        <a:t>visible</a:t>
                      </a:r>
                      <a:endParaRPr lang="en-US" sz="2000">
                        <a:solidFill>
                          <a:schemeClr val="tx1"/>
                        </a:solidFill>
                        <a:effectLst/>
                        <a:latin typeface="Arial" panose="020B0604020202020204" pitchFamily="34" charset="0"/>
                        <a:cs typeface="Arial" panose="020B0604020202020204" pitchFamily="34" charset="0"/>
                      </a:endParaRPr>
                    </a:p>
                  </a:txBody>
                  <a:tcPr marL="107706" marR="53853" marT="53853" marB="53853"/>
                </a:tc>
                <a:tc>
                  <a:txBody>
                    <a:bodyPr/>
                    <a:lstStyle/>
                    <a:p>
                      <a:pPr algn="l" fontAlgn="t"/>
                      <a:r>
                        <a:rPr lang="en-US" sz="2000">
                          <a:effectLst/>
                          <a:latin typeface="Arial" panose="020B0604020202020204" pitchFamily="34" charset="0"/>
                          <a:cs typeface="Arial" panose="020B0604020202020204" pitchFamily="34" charset="0"/>
                        </a:rPr>
                        <a:t>The overflow is not clipped. It renders outside the element's box. This is default</a:t>
                      </a:r>
                      <a:endParaRPr lang="en-US" sz="2000">
                        <a:solidFill>
                          <a:schemeClr val="tx1"/>
                        </a:solidFill>
                        <a:effectLst/>
                        <a:latin typeface="Arial" panose="020B0604020202020204" pitchFamily="34" charset="0"/>
                        <a:cs typeface="Arial" panose="020B0604020202020204" pitchFamily="34" charset="0"/>
                      </a:endParaRPr>
                    </a:p>
                  </a:txBody>
                  <a:tcPr marL="53853" marR="53853" marT="53853" marB="53853"/>
                </a:tc>
                <a:extLst>
                  <a:ext uri="{0D108BD9-81ED-4DB2-BD59-A6C34878D82A}">
                    <a16:rowId xmlns:a16="http://schemas.microsoft.com/office/drawing/2014/main" val="1868866490"/>
                  </a:ext>
                </a:extLst>
              </a:tr>
              <a:tr h="883192">
                <a:tc>
                  <a:txBody>
                    <a:bodyPr/>
                    <a:lstStyle/>
                    <a:p>
                      <a:pPr algn="l" fontAlgn="t"/>
                      <a:r>
                        <a:rPr lang="en-US" sz="2000">
                          <a:effectLst/>
                          <a:latin typeface="Arial" panose="020B0604020202020204" pitchFamily="34" charset="0"/>
                          <a:cs typeface="Arial" panose="020B0604020202020204" pitchFamily="34" charset="0"/>
                        </a:rPr>
                        <a:t>hidden</a:t>
                      </a:r>
                      <a:endParaRPr lang="en-US" sz="2000">
                        <a:solidFill>
                          <a:schemeClr val="tx1"/>
                        </a:solidFill>
                        <a:effectLst/>
                        <a:latin typeface="Arial" panose="020B0604020202020204" pitchFamily="34" charset="0"/>
                        <a:cs typeface="Arial" panose="020B0604020202020204" pitchFamily="34" charset="0"/>
                      </a:endParaRPr>
                    </a:p>
                  </a:txBody>
                  <a:tcPr marL="107706" marR="53853" marT="53853" marB="53853"/>
                </a:tc>
                <a:tc>
                  <a:txBody>
                    <a:bodyPr/>
                    <a:lstStyle/>
                    <a:p>
                      <a:pPr algn="l" fontAlgn="t"/>
                      <a:r>
                        <a:rPr lang="en-US" sz="2000" dirty="0">
                          <a:effectLst/>
                          <a:latin typeface="Arial" panose="020B0604020202020204" pitchFamily="34" charset="0"/>
                          <a:cs typeface="Arial" panose="020B0604020202020204" pitchFamily="34" charset="0"/>
                        </a:rPr>
                        <a:t>The overflow is clipped, and the rest of the content will be invisible. Content can be scrolled programmatically (e.g. by setting scrollLeft or scrollTo())</a:t>
                      </a:r>
                      <a:endParaRPr lang="en-US" sz="2000" dirty="0">
                        <a:solidFill>
                          <a:schemeClr val="tx1"/>
                        </a:solidFill>
                        <a:effectLst/>
                        <a:latin typeface="Arial" panose="020B0604020202020204" pitchFamily="34" charset="0"/>
                        <a:cs typeface="Arial" panose="020B0604020202020204" pitchFamily="34" charset="0"/>
                      </a:endParaRPr>
                    </a:p>
                  </a:txBody>
                  <a:tcPr marL="53853" marR="53853" marT="53853" marB="53853"/>
                </a:tc>
                <a:extLst>
                  <a:ext uri="{0D108BD9-81ED-4DB2-BD59-A6C34878D82A}">
                    <a16:rowId xmlns:a16="http://schemas.microsoft.com/office/drawing/2014/main" val="1834621803"/>
                  </a:ext>
                </a:extLst>
              </a:tr>
              <a:tr h="689321">
                <a:tc>
                  <a:txBody>
                    <a:bodyPr/>
                    <a:lstStyle/>
                    <a:p>
                      <a:pPr algn="l" fontAlgn="t"/>
                      <a:r>
                        <a:rPr lang="en-US" sz="2000">
                          <a:effectLst/>
                          <a:latin typeface="Arial" panose="020B0604020202020204" pitchFamily="34" charset="0"/>
                          <a:cs typeface="Arial" panose="020B0604020202020204" pitchFamily="34" charset="0"/>
                        </a:rPr>
                        <a:t>clip</a:t>
                      </a:r>
                      <a:endParaRPr lang="en-US" sz="2000">
                        <a:solidFill>
                          <a:schemeClr val="tx1"/>
                        </a:solidFill>
                        <a:effectLst/>
                        <a:latin typeface="Arial" panose="020B0604020202020204" pitchFamily="34" charset="0"/>
                        <a:cs typeface="Arial" panose="020B0604020202020204" pitchFamily="34" charset="0"/>
                      </a:endParaRPr>
                    </a:p>
                  </a:txBody>
                  <a:tcPr marL="107706" marR="53853" marT="53853" marB="53853"/>
                </a:tc>
                <a:tc>
                  <a:txBody>
                    <a:bodyPr/>
                    <a:lstStyle/>
                    <a:p>
                      <a:pPr algn="l" fontAlgn="t"/>
                      <a:r>
                        <a:rPr lang="en-US" sz="2000">
                          <a:effectLst/>
                          <a:latin typeface="Arial" panose="020B0604020202020204" pitchFamily="34" charset="0"/>
                          <a:cs typeface="Arial" panose="020B0604020202020204" pitchFamily="34" charset="0"/>
                        </a:rPr>
                        <a:t>The overflow is clipped, and the rest of the content will be invisible. Forbids scrolling, including programmatic scrolling.</a:t>
                      </a:r>
                      <a:endParaRPr lang="en-US" sz="2000">
                        <a:solidFill>
                          <a:schemeClr val="tx1"/>
                        </a:solidFill>
                        <a:effectLst/>
                        <a:latin typeface="Arial" panose="020B0604020202020204" pitchFamily="34" charset="0"/>
                        <a:cs typeface="Arial" panose="020B0604020202020204" pitchFamily="34" charset="0"/>
                      </a:endParaRPr>
                    </a:p>
                  </a:txBody>
                  <a:tcPr marL="53853" marR="53853" marT="53853" marB="53853"/>
                </a:tc>
                <a:extLst>
                  <a:ext uri="{0D108BD9-81ED-4DB2-BD59-A6C34878D82A}">
                    <a16:rowId xmlns:a16="http://schemas.microsoft.com/office/drawing/2014/main" val="4271667033"/>
                  </a:ext>
                </a:extLst>
              </a:tr>
              <a:tr h="495449">
                <a:tc>
                  <a:txBody>
                    <a:bodyPr/>
                    <a:lstStyle/>
                    <a:p>
                      <a:pPr algn="l" fontAlgn="t"/>
                      <a:r>
                        <a:rPr lang="en-US" sz="2000">
                          <a:effectLst/>
                          <a:latin typeface="Arial" panose="020B0604020202020204" pitchFamily="34" charset="0"/>
                          <a:cs typeface="Arial" panose="020B0604020202020204" pitchFamily="34" charset="0"/>
                        </a:rPr>
                        <a:t>scroll</a:t>
                      </a:r>
                      <a:endParaRPr lang="en-US" sz="2000">
                        <a:solidFill>
                          <a:schemeClr val="tx1"/>
                        </a:solidFill>
                        <a:effectLst/>
                        <a:latin typeface="Arial" panose="020B0604020202020204" pitchFamily="34" charset="0"/>
                        <a:cs typeface="Arial" panose="020B0604020202020204" pitchFamily="34" charset="0"/>
                      </a:endParaRPr>
                    </a:p>
                  </a:txBody>
                  <a:tcPr marL="107706" marR="53853" marT="53853" marB="53853"/>
                </a:tc>
                <a:tc>
                  <a:txBody>
                    <a:bodyPr/>
                    <a:lstStyle/>
                    <a:p>
                      <a:pPr algn="l" fontAlgn="t"/>
                      <a:r>
                        <a:rPr lang="en-US" sz="2000">
                          <a:effectLst/>
                          <a:latin typeface="Arial" panose="020B0604020202020204" pitchFamily="34" charset="0"/>
                          <a:cs typeface="Arial" panose="020B0604020202020204" pitchFamily="34" charset="0"/>
                        </a:rPr>
                        <a:t>The overflow is clipped, but a scroll-bar is added to see the rest of the content</a:t>
                      </a:r>
                      <a:endParaRPr lang="en-US" sz="2000">
                        <a:solidFill>
                          <a:schemeClr val="tx1"/>
                        </a:solidFill>
                        <a:effectLst/>
                        <a:latin typeface="Arial" panose="020B0604020202020204" pitchFamily="34" charset="0"/>
                        <a:cs typeface="Arial" panose="020B0604020202020204" pitchFamily="34" charset="0"/>
                      </a:endParaRPr>
                    </a:p>
                  </a:txBody>
                  <a:tcPr marL="53853" marR="53853" marT="53853" marB="53853"/>
                </a:tc>
                <a:extLst>
                  <a:ext uri="{0D108BD9-81ED-4DB2-BD59-A6C34878D82A}">
                    <a16:rowId xmlns:a16="http://schemas.microsoft.com/office/drawing/2014/main" val="4001904080"/>
                  </a:ext>
                </a:extLst>
              </a:tr>
              <a:tr h="495449">
                <a:tc>
                  <a:txBody>
                    <a:bodyPr/>
                    <a:lstStyle/>
                    <a:p>
                      <a:pPr algn="l" fontAlgn="t"/>
                      <a:r>
                        <a:rPr lang="en-US" sz="2000">
                          <a:effectLst/>
                          <a:latin typeface="Arial" panose="020B0604020202020204" pitchFamily="34" charset="0"/>
                          <a:cs typeface="Arial" panose="020B0604020202020204" pitchFamily="34" charset="0"/>
                        </a:rPr>
                        <a:t>auto</a:t>
                      </a:r>
                      <a:endParaRPr lang="en-US" sz="2000">
                        <a:solidFill>
                          <a:schemeClr val="tx1"/>
                        </a:solidFill>
                        <a:effectLst/>
                        <a:latin typeface="Arial" panose="020B0604020202020204" pitchFamily="34" charset="0"/>
                        <a:cs typeface="Arial" panose="020B0604020202020204" pitchFamily="34" charset="0"/>
                      </a:endParaRPr>
                    </a:p>
                  </a:txBody>
                  <a:tcPr marL="107706" marR="53853" marT="53853" marB="53853"/>
                </a:tc>
                <a:tc>
                  <a:txBody>
                    <a:bodyPr/>
                    <a:lstStyle/>
                    <a:p>
                      <a:pPr algn="l" fontAlgn="t"/>
                      <a:r>
                        <a:rPr lang="en-US" sz="2000">
                          <a:effectLst/>
                          <a:latin typeface="Arial" panose="020B0604020202020204" pitchFamily="34" charset="0"/>
                          <a:cs typeface="Arial" panose="020B0604020202020204" pitchFamily="34" charset="0"/>
                        </a:rPr>
                        <a:t>If overflow is clipped, a scroll-bar should be added to see the rest of the content</a:t>
                      </a:r>
                      <a:endParaRPr lang="en-US" sz="2000">
                        <a:solidFill>
                          <a:schemeClr val="tx1"/>
                        </a:solidFill>
                        <a:effectLst/>
                        <a:latin typeface="Arial" panose="020B0604020202020204" pitchFamily="34" charset="0"/>
                        <a:cs typeface="Arial" panose="020B0604020202020204" pitchFamily="34" charset="0"/>
                      </a:endParaRPr>
                    </a:p>
                  </a:txBody>
                  <a:tcPr marL="53853" marR="53853" marT="53853" marB="53853"/>
                </a:tc>
                <a:extLst>
                  <a:ext uri="{0D108BD9-81ED-4DB2-BD59-A6C34878D82A}">
                    <a16:rowId xmlns:a16="http://schemas.microsoft.com/office/drawing/2014/main" val="3509781910"/>
                  </a:ext>
                </a:extLst>
              </a:tr>
              <a:tr h="495449">
                <a:tc>
                  <a:txBody>
                    <a:bodyPr/>
                    <a:lstStyle/>
                    <a:p>
                      <a:pPr algn="l" fontAlgn="t"/>
                      <a:r>
                        <a:rPr lang="en-US" sz="2000">
                          <a:effectLst/>
                          <a:latin typeface="Arial" panose="020B0604020202020204" pitchFamily="34" charset="0"/>
                          <a:cs typeface="Arial" panose="020B0604020202020204" pitchFamily="34" charset="0"/>
                        </a:rPr>
                        <a:t>initial</a:t>
                      </a:r>
                      <a:endParaRPr lang="en-US" sz="2000">
                        <a:solidFill>
                          <a:schemeClr val="tx1"/>
                        </a:solidFill>
                        <a:effectLst/>
                        <a:latin typeface="Arial" panose="020B0604020202020204" pitchFamily="34" charset="0"/>
                        <a:cs typeface="Arial" panose="020B0604020202020204" pitchFamily="34" charset="0"/>
                      </a:endParaRPr>
                    </a:p>
                  </a:txBody>
                  <a:tcPr marL="107706" marR="53853" marT="53853" marB="53853"/>
                </a:tc>
                <a:tc>
                  <a:txBody>
                    <a:bodyPr/>
                    <a:lstStyle/>
                    <a:p>
                      <a:pPr algn="l" fontAlgn="t"/>
                      <a:r>
                        <a:rPr lang="en-US" sz="2000" dirty="0">
                          <a:effectLst/>
                          <a:latin typeface="Arial" panose="020B0604020202020204" pitchFamily="34" charset="0"/>
                          <a:cs typeface="Arial" panose="020B0604020202020204" pitchFamily="34" charset="0"/>
                        </a:rPr>
                        <a:t>Sets this property to its default value. </a:t>
                      </a:r>
                      <a:endParaRPr lang="en-US" sz="2000" dirty="0">
                        <a:solidFill>
                          <a:schemeClr val="tx1"/>
                        </a:solidFill>
                        <a:effectLst/>
                        <a:latin typeface="Arial" panose="020B0604020202020204" pitchFamily="34" charset="0"/>
                        <a:cs typeface="Arial" panose="020B0604020202020204" pitchFamily="34" charset="0"/>
                      </a:endParaRPr>
                    </a:p>
                  </a:txBody>
                  <a:tcPr marL="53853" marR="53853" marT="53853" marB="53853"/>
                </a:tc>
                <a:extLst>
                  <a:ext uri="{0D108BD9-81ED-4DB2-BD59-A6C34878D82A}">
                    <a16:rowId xmlns:a16="http://schemas.microsoft.com/office/drawing/2014/main" val="1549337749"/>
                  </a:ext>
                </a:extLst>
              </a:tr>
              <a:tr h="495449">
                <a:tc>
                  <a:txBody>
                    <a:bodyPr/>
                    <a:lstStyle/>
                    <a:p>
                      <a:pPr algn="l" fontAlgn="t"/>
                      <a:r>
                        <a:rPr lang="en-US" sz="2000">
                          <a:effectLst/>
                          <a:latin typeface="Arial" panose="020B0604020202020204" pitchFamily="34" charset="0"/>
                          <a:cs typeface="Arial" panose="020B0604020202020204" pitchFamily="34" charset="0"/>
                        </a:rPr>
                        <a:t>inherit</a:t>
                      </a:r>
                      <a:endParaRPr lang="en-US" sz="2000">
                        <a:solidFill>
                          <a:schemeClr val="tx1"/>
                        </a:solidFill>
                        <a:effectLst/>
                        <a:latin typeface="Arial" panose="020B0604020202020204" pitchFamily="34" charset="0"/>
                        <a:cs typeface="Arial" panose="020B0604020202020204" pitchFamily="34" charset="0"/>
                      </a:endParaRPr>
                    </a:p>
                  </a:txBody>
                  <a:tcPr marL="107706" marR="53853" marT="53853" marB="53853"/>
                </a:tc>
                <a:tc>
                  <a:txBody>
                    <a:bodyPr/>
                    <a:lstStyle/>
                    <a:p>
                      <a:pPr algn="l" fontAlgn="t"/>
                      <a:r>
                        <a:rPr lang="en-US" sz="2000" dirty="0">
                          <a:effectLst/>
                          <a:latin typeface="Arial" panose="020B0604020202020204" pitchFamily="34" charset="0"/>
                          <a:cs typeface="Arial" panose="020B0604020202020204" pitchFamily="34" charset="0"/>
                        </a:rPr>
                        <a:t>Inherits this property from its parent element. </a:t>
                      </a:r>
                      <a:endParaRPr lang="en-US" sz="2000" dirty="0">
                        <a:solidFill>
                          <a:schemeClr val="tx1"/>
                        </a:solidFill>
                        <a:effectLst/>
                        <a:latin typeface="Arial" panose="020B0604020202020204" pitchFamily="34" charset="0"/>
                        <a:cs typeface="Arial" panose="020B0604020202020204" pitchFamily="34" charset="0"/>
                      </a:endParaRPr>
                    </a:p>
                  </a:txBody>
                  <a:tcPr marL="53853" marR="53853" marT="53853" marB="53853"/>
                </a:tc>
                <a:extLst>
                  <a:ext uri="{0D108BD9-81ED-4DB2-BD59-A6C34878D82A}">
                    <a16:rowId xmlns:a16="http://schemas.microsoft.com/office/drawing/2014/main" val="1899010791"/>
                  </a:ext>
                </a:extLst>
              </a:tr>
            </a:tbl>
          </a:graphicData>
        </a:graphic>
      </p:graphicFrame>
    </p:spTree>
    <p:extLst>
      <p:ext uri="{BB962C8B-B14F-4D97-AF65-F5344CB8AC3E}">
        <p14:creationId xmlns:p14="http://schemas.microsoft.com/office/powerpoint/2010/main" val="342322974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86CEFE-47FD-6916-8243-D6C2B296BC4D}"/>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F575D2C2-DF9F-E438-26FA-0233BA4ECE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1650E30C-6537-3908-21E6-3E2412AD3ED4}"/>
              </a:ext>
            </a:extLst>
          </p:cNvPr>
          <p:cNvSpPr txBox="1"/>
          <p:nvPr/>
        </p:nvSpPr>
        <p:spPr>
          <a:xfrm>
            <a:off x="735105" y="615674"/>
            <a:ext cx="10982178" cy="584775"/>
          </a:xfrm>
          <a:prstGeom prst="rect">
            <a:avLst/>
          </a:prstGeom>
          <a:noFill/>
        </p:spPr>
        <p:txBody>
          <a:bodyPr wrap="square" rtlCol="0">
            <a:spAutoFit/>
          </a:bodyPr>
          <a:lstStyle/>
          <a:p>
            <a:r>
              <a:rPr lang="en-US" sz="3200" b="1" dirty="0" smtClean="0">
                <a:solidFill>
                  <a:schemeClr val="bg1"/>
                </a:solidFill>
                <a:latin typeface="Arial" panose="020B0604020202020204" pitchFamily="34" charset="0"/>
                <a:cs typeface="Arial" panose="020B0604020202020204" pitchFamily="34" charset="0"/>
              </a:rPr>
              <a:t>Z-index Property</a:t>
            </a:r>
            <a:endParaRPr lang="en-US" sz="3200" b="1"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856129" y="1868699"/>
            <a:ext cx="10345271" cy="1063433"/>
          </a:xfrm>
          <a:prstGeom prst="rect">
            <a:avLst/>
          </a:prstGeom>
        </p:spPr>
        <p:txBody>
          <a:bodyPr wrap="square">
            <a:spAutoFit/>
          </a:bodyPr>
          <a:lstStyle/>
          <a:p>
            <a:pPr marL="457200" indent="-457200">
              <a:lnSpc>
                <a:spcPct val="150000"/>
              </a:lnSpc>
              <a:buFont typeface="Courier New" panose="02070309020205020404" pitchFamily="49" charset="0"/>
              <a:buChar char="o"/>
            </a:pPr>
            <a:endParaRPr lang="en-US" sz="4800"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35105" y="1658487"/>
            <a:ext cx="10982178" cy="523220"/>
          </a:xfrm>
          <a:prstGeom prst="rect">
            <a:avLst/>
          </a:prstGeom>
        </p:spPr>
        <p:txBody>
          <a:bodyPr wrap="square">
            <a:spAutoFit/>
          </a:bodyPr>
          <a:lstStyle/>
          <a:p>
            <a:endParaRPr lang="en-US" sz="2800" dirty="0">
              <a:solidFill>
                <a:schemeClr val="accent4"/>
              </a:solidFill>
              <a:latin typeface="Arial" panose="020B0604020202020204" pitchFamily="34" charset="0"/>
              <a:cs typeface="Arial" panose="020B0604020202020204" pitchFamily="34" charset="0"/>
            </a:endParaRPr>
          </a:p>
        </p:txBody>
      </p:sp>
      <p:sp>
        <p:nvSpPr>
          <p:cNvPr id="4" name="Rectangle 3"/>
          <p:cNvSpPr/>
          <p:nvPr/>
        </p:nvSpPr>
        <p:spPr>
          <a:xfrm>
            <a:off x="859528" y="1121631"/>
            <a:ext cx="10745695" cy="658835"/>
          </a:xfrm>
          <a:prstGeom prst="rect">
            <a:avLst/>
          </a:prstGeom>
        </p:spPr>
        <p:txBody>
          <a:bodyPr wrap="square">
            <a:spAutoFit/>
          </a:bodyPr>
          <a:lstStyle/>
          <a:p>
            <a:pPr>
              <a:lnSpc>
                <a:spcPct val="150000"/>
              </a:lnSpc>
            </a:pPr>
            <a:endParaRPr lang="en-US" sz="2800" dirty="0" smtClean="0">
              <a:solidFill>
                <a:schemeClr val="bg1"/>
              </a:solidFill>
              <a:latin typeface="Arial" panose="020B0604020202020204" pitchFamily="34" charset="0"/>
              <a:cs typeface="Arial" panose="020B0604020202020204" pitchFamily="34" charset="0"/>
            </a:endParaRPr>
          </a:p>
        </p:txBody>
      </p:sp>
      <p:sp>
        <p:nvSpPr>
          <p:cNvPr id="6" name="TextBox 5"/>
          <p:cNvSpPr txBox="1"/>
          <p:nvPr/>
        </p:nvSpPr>
        <p:spPr>
          <a:xfrm>
            <a:off x="945029" y="1419597"/>
            <a:ext cx="10377395" cy="4832092"/>
          </a:xfrm>
          <a:prstGeom prst="rect">
            <a:avLst/>
          </a:prstGeom>
          <a:noFill/>
        </p:spPr>
        <p:txBody>
          <a:bodyPr wrap="square" rtlCol="0">
            <a:spAutoFit/>
          </a:bodyPr>
          <a:lstStyle/>
          <a:p>
            <a:r>
              <a:rPr lang="en-US" sz="2800" dirty="0">
                <a:solidFill>
                  <a:schemeClr val="bg1"/>
                </a:solidFill>
                <a:latin typeface="Arial" panose="020B0604020202020204" pitchFamily="34" charset="0"/>
                <a:cs typeface="Arial" panose="020B0604020202020204" pitchFamily="34" charset="0"/>
              </a:rPr>
              <a:t>The z-index property specifies the stack order of an </a:t>
            </a:r>
            <a:r>
              <a:rPr lang="en-US" sz="2800" dirty="0" smtClean="0">
                <a:solidFill>
                  <a:schemeClr val="bg1"/>
                </a:solidFill>
                <a:latin typeface="Arial" panose="020B0604020202020204" pitchFamily="34" charset="0"/>
                <a:cs typeface="Arial" panose="020B0604020202020204" pitchFamily="34" charset="0"/>
              </a:rPr>
              <a:t>element. An </a:t>
            </a:r>
            <a:r>
              <a:rPr lang="en-US" sz="2800" dirty="0">
                <a:solidFill>
                  <a:schemeClr val="bg1"/>
                </a:solidFill>
                <a:latin typeface="Arial" panose="020B0604020202020204" pitchFamily="34" charset="0"/>
                <a:cs typeface="Arial" panose="020B0604020202020204" pitchFamily="34" charset="0"/>
              </a:rPr>
              <a:t>element with greater stack order is always in front of an element with a lower stack order.</a:t>
            </a:r>
          </a:p>
          <a:p>
            <a:endParaRPr lang="en-US" sz="2800" dirty="0">
              <a:solidFill>
                <a:schemeClr val="bg1"/>
              </a:solidFill>
              <a:latin typeface="Arial" panose="020B0604020202020204" pitchFamily="34" charset="0"/>
              <a:cs typeface="Arial" panose="020B0604020202020204" pitchFamily="34" charset="0"/>
            </a:endParaRPr>
          </a:p>
          <a:p>
            <a:r>
              <a:rPr lang="en-US" sz="2800" dirty="0" smtClean="0">
                <a:solidFill>
                  <a:schemeClr val="bg1"/>
                </a:solidFill>
                <a:latin typeface="Arial" panose="020B0604020202020204" pitchFamily="34" charset="0"/>
                <a:cs typeface="Arial" panose="020B0604020202020204" pitchFamily="34" charset="0"/>
              </a:rPr>
              <a:t>z-index </a:t>
            </a:r>
            <a:r>
              <a:rPr lang="en-US" sz="2800" dirty="0">
                <a:solidFill>
                  <a:schemeClr val="bg1"/>
                </a:solidFill>
                <a:latin typeface="Arial" panose="020B0604020202020204" pitchFamily="34" charset="0"/>
                <a:cs typeface="Arial" panose="020B0604020202020204" pitchFamily="34" charset="0"/>
              </a:rPr>
              <a:t>only works on positioned elements (position: absolute, position: relative, position: fixed, or position: sticky) and flex items (elements that are direct children of display:flex elements).</a:t>
            </a:r>
          </a:p>
          <a:p>
            <a:endParaRPr lang="en-US" sz="2800" dirty="0">
              <a:solidFill>
                <a:schemeClr val="bg1"/>
              </a:solidFill>
              <a:latin typeface="Arial" panose="020B0604020202020204" pitchFamily="34" charset="0"/>
              <a:cs typeface="Arial" panose="020B0604020202020204" pitchFamily="34" charset="0"/>
            </a:endParaRPr>
          </a:p>
          <a:p>
            <a:r>
              <a:rPr lang="en-US" sz="2800" dirty="0" smtClean="0">
                <a:solidFill>
                  <a:schemeClr val="bg1"/>
                </a:solidFill>
                <a:latin typeface="Arial" panose="020B0604020202020204" pitchFamily="34" charset="0"/>
                <a:cs typeface="Arial" panose="020B0604020202020204" pitchFamily="34" charset="0"/>
              </a:rPr>
              <a:t>If </a:t>
            </a:r>
            <a:r>
              <a:rPr lang="en-US" sz="2800" dirty="0">
                <a:solidFill>
                  <a:schemeClr val="bg1"/>
                </a:solidFill>
                <a:latin typeface="Arial" panose="020B0604020202020204" pitchFamily="34" charset="0"/>
                <a:cs typeface="Arial" panose="020B0604020202020204" pitchFamily="34" charset="0"/>
              </a:rPr>
              <a:t>two positioned elements overlap without a z-index specified, the element positioned last in the HTML code will be shown on top. </a:t>
            </a:r>
            <a:r>
              <a:rPr lang="en-US" sz="2800" dirty="0" smtClean="0">
                <a:solidFill>
                  <a:schemeClr val="bg1"/>
                </a:solidFill>
                <a:latin typeface="Arial" panose="020B0604020202020204" pitchFamily="34" charset="0"/>
                <a:cs typeface="Arial" panose="020B0604020202020204" pitchFamily="34" charset="0"/>
              </a:rPr>
              <a:t> </a:t>
            </a:r>
            <a:r>
              <a:rPr lang="en-US" sz="2800" b="1" dirty="0" smtClean="0">
                <a:solidFill>
                  <a:schemeClr val="bg1"/>
                </a:solidFill>
                <a:latin typeface="Arial" panose="020B0604020202020204" pitchFamily="34" charset="0"/>
                <a:cs typeface="Arial" panose="020B0604020202020204" pitchFamily="34" charset="0"/>
              </a:rPr>
              <a:t>Syntax</a:t>
            </a:r>
            <a:r>
              <a:rPr lang="en-US" sz="2800" dirty="0" smtClean="0">
                <a:solidFill>
                  <a:schemeClr val="bg1"/>
                </a:solidFill>
                <a:latin typeface="Arial" panose="020B0604020202020204" pitchFamily="34" charset="0"/>
                <a:cs typeface="Arial" panose="020B0604020202020204" pitchFamily="34" charset="0"/>
              </a:rPr>
              <a:t> : </a:t>
            </a:r>
            <a:r>
              <a:rPr lang="en-US" sz="2800" dirty="0">
                <a:solidFill>
                  <a:schemeClr val="accent4"/>
                </a:solidFill>
                <a:latin typeface="Arial" panose="020B0604020202020204" pitchFamily="34" charset="0"/>
                <a:cs typeface="Arial" panose="020B0604020202020204" pitchFamily="34" charset="0"/>
              </a:rPr>
              <a:t>z-index: </a:t>
            </a:r>
            <a:r>
              <a:rPr lang="en-US" sz="2800" dirty="0" smtClean="0">
                <a:solidFill>
                  <a:schemeClr val="accent4"/>
                </a:solidFill>
                <a:latin typeface="Arial" panose="020B0604020202020204" pitchFamily="34" charset="0"/>
                <a:cs typeface="Arial" panose="020B0604020202020204" pitchFamily="34" charset="0"/>
              </a:rPr>
              <a:t>auto | </a:t>
            </a:r>
            <a:r>
              <a:rPr lang="en-US" sz="2800" i="1" dirty="0" smtClean="0">
                <a:solidFill>
                  <a:schemeClr val="accent4"/>
                </a:solidFill>
                <a:latin typeface="Arial" panose="020B0604020202020204" pitchFamily="34" charset="0"/>
                <a:cs typeface="Arial" panose="020B0604020202020204" pitchFamily="34" charset="0"/>
              </a:rPr>
              <a:t>number </a:t>
            </a:r>
            <a:r>
              <a:rPr lang="en-US" sz="2800" dirty="0" smtClean="0">
                <a:solidFill>
                  <a:schemeClr val="accent4"/>
                </a:solidFill>
                <a:latin typeface="Arial" panose="020B0604020202020204" pitchFamily="34" charset="0"/>
                <a:cs typeface="Arial" panose="020B0604020202020204" pitchFamily="34" charset="0"/>
              </a:rPr>
              <a:t>| initial | inherit</a:t>
            </a:r>
            <a:r>
              <a:rPr lang="en-US" sz="2800" dirty="0">
                <a:solidFill>
                  <a:schemeClr val="accent4"/>
                </a:solidFill>
                <a:latin typeface="Arial" panose="020B0604020202020204" pitchFamily="34" charset="0"/>
                <a:cs typeface="Arial" panose="020B0604020202020204" pitchFamily="34" charset="0"/>
              </a:rPr>
              <a:t>;</a:t>
            </a:r>
            <a:endParaRPr lang="en-US" sz="4000" dirty="0">
              <a:solidFill>
                <a:schemeClr val="accent4"/>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0856325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86CEFE-47FD-6916-8243-D6C2B296BC4D}"/>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F575D2C2-DF9F-E438-26FA-0233BA4ECE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1650E30C-6537-3908-21E6-3E2412AD3ED4}"/>
              </a:ext>
            </a:extLst>
          </p:cNvPr>
          <p:cNvSpPr txBox="1"/>
          <p:nvPr/>
        </p:nvSpPr>
        <p:spPr>
          <a:xfrm>
            <a:off x="735105" y="829243"/>
            <a:ext cx="10982178" cy="584775"/>
          </a:xfrm>
          <a:prstGeom prst="rect">
            <a:avLst/>
          </a:prstGeom>
          <a:noFill/>
        </p:spPr>
        <p:txBody>
          <a:bodyPr wrap="square" rtlCol="0">
            <a:spAutoFit/>
          </a:bodyPr>
          <a:lstStyle/>
          <a:p>
            <a:r>
              <a:rPr lang="en-US" sz="3200" b="1" dirty="0" smtClean="0">
                <a:solidFill>
                  <a:schemeClr val="bg1"/>
                </a:solidFill>
                <a:latin typeface="Arial" panose="020B0604020202020204" pitchFamily="34" charset="0"/>
                <a:cs typeface="Arial" panose="020B0604020202020204" pitchFamily="34" charset="0"/>
              </a:rPr>
              <a:t>Property Values</a:t>
            </a:r>
            <a:endParaRPr lang="en-US" sz="3200" b="1"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856129" y="1868699"/>
            <a:ext cx="10345271" cy="1063433"/>
          </a:xfrm>
          <a:prstGeom prst="rect">
            <a:avLst/>
          </a:prstGeom>
        </p:spPr>
        <p:txBody>
          <a:bodyPr wrap="square">
            <a:spAutoFit/>
          </a:bodyPr>
          <a:lstStyle/>
          <a:p>
            <a:pPr marL="457200" indent="-457200">
              <a:lnSpc>
                <a:spcPct val="150000"/>
              </a:lnSpc>
              <a:buFont typeface="Courier New" panose="02070309020205020404" pitchFamily="49" charset="0"/>
              <a:buChar char="o"/>
            </a:pPr>
            <a:endParaRPr lang="en-US" sz="4800"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35105" y="1658487"/>
            <a:ext cx="10982178" cy="523220"/>
          </a:xfrm>
          <a:prstGeom prst="rect">
            <a:avLst/>
          </a:prstGeom>
        </p:spPr>
        <p:txBody>
          <a:bodyPr wrap="square">
            <a:spAutoFit/>
          </a:bodyPr>
          <a:lstStyle/>
          <a:p>
            <a:endParaRPr lang="en-US" sz="2800" dirty="0">
              <a:solidFill>
                <a:schemeClr val="accent4"/>
              </a:solidFill>
              <a:latin typeface="Arial" panose="020B0604020202020204" pitchFamily="34" charset="0"/>
              <a:cs typeface="Arial" panose="020B0604020202020204" pitchFamily="34" charset="0"/>
            </a:endParaRPr>
          </a:p>
        </p:txBody>
      </p:sp>
      <p:sp>
        <p:nvSpPr>
          <p:cNvPr id="4" name="Rectangle 3"/>
          <p:cNvSpPr/>
          <p:nvPr/>
        </p:nvSpPr>
        <p:spPr>
          <a:xfrm>
            <a:off x="859528" y="1121631"/>
            <a:ext cx="10745695" cy="658835"/>
          </a:xfrm>
          <a:prstGeom prst="rect">
            <a:avLst/>
          </a:prstGeom>
        </p:spPr>
        <p:txBody>
          <a:bodyPr wrap="square">
            <a:spAutoFit/>
          </a:bodyPr>
          <a:lstStyle/>
          <a:p>
            <a:pPr>
              <a:lnSpc>
                <a:spcPct val="150000"/>
              </a:lnSpc>
            </a:pPr>
            <a:endParaRPr lang="en-US" sz="2800" dirty="0" smtClean="0">
              <a:solidFill>
                <a:schemeClr val="bg1"/>
              </a:solidFill>
              <a:latin typeface="Arial" panose="020B0604020202020204" pitchFamily="34" charset="0"/>
              <a:cs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1120145289"/>
              </p:ext>
            </p:extLst>
          </p:nvPr>
        </p:nvGraphicFramePr>
        <p:xfrm>
          <a:off x="860403" y="1868699"/>
          <a:ext cx="10578355" cy="3441046"/>
        </p:xfrm>
        <a:graphic>
          <a:graphicData uri="http://schemas.openxmlformats.org/drawingml/2006/table">
            <a:tbl>
              <a:tblPr>
                <a:tableStyleId>{69C7853C-536D-4A76-A0AE-DD22124D55A5}</a:tableStyleId>
              </a:tblPr>
              <a:tblGrid>
                <a:gridCol w="2253132">
                  <a:extLst>
                    <a:ext uri="{9D8B030D-6E8A-4147-A177-3AD203B41FA5}">
                      <a16:colId xmlns:a16="http://schemas.microsoft.com/office/drawing/2014/main" val="834266851"/>
                    </a:ext>
                  </a:extLst>
                </a:gridCol>
                <a:gridCol w="8325223">
                  <a:extLst>
                    <a:ext uri="{9D8B030D-6E8A-4147-A177-3AD203B41FA5}">
                      <a16:colId xmlns:a16="http://schemas.microsoft.com/office/drawing/2014/main" val="3961589674"/>
                    </a:ext>
                  </a:extLst>
                </a:gridCol>
              </a:tblGrid>
              <a:tr h="415351">
                <a:tc>
                  <a:txBody>
                    <a:bodyPr/>
                    <a:lstStyle/>
                    <a:p>
                      <a:pPr algn="l" fontAlgn="t"/>
                      <a:r>
                        <a:rPr lang="en-US" sz="2400" b="1">
                          <a:effectLst/>
                          <a:latin typeface="Arial" panose="020B0604020202020204" pitchFamily="34" charset="0"/>
                          <a:cs typeface="Arial" panose="020B0604020202020204" pitchFamily="34" charset="0"/>
                        </a:rPr>
                        <a:t>Value</a:t>
                      </a:r>
                    </a:p>
                  </a:txBody>
                  <a:tcPr marL="148339" marR="74170" marT="74170" marB="74170"/>
                </a:tc>
                <a:tc>
                  <a:txBody>
                    <a:bodyPr/>
                    <a:lstStyle/>
                    <a:p>
                      <a:pPr algn="l" fontAlgn="t"/>
                      <a:r>
                        <a:rPr lang="en-US" sz="2400" b="1" dirty="0">
                          <a:effectLst/>
                          <a:latin typeface="Arial" panose="020B0604020202020204" pitchFamily="34" charset="0"/>
                          <a:cs typeface="Arial" panose="020B0604020202020204" pitchFamily="34" charset="0"/>
                        </a:rPr>
                        <a:t>Description</a:t>
                      </a:r>
                    </a:p>
                  </a:txBody>
                  <a:tcPr marL="74170" marR="74170" marT="74170" marB="74170"/>
                </a:tc>
                <a:extLst>
                  <a:ext uri="{0D108BD9-81ED-4DB2-BD59-A6C34878D82A}">
                    <a16:rowId xmlns:a16="http://schemas.microsoft.com/office/drawing/2014/main" val="519696628"/>
                  </a:ext>
                </a:extLst>
              </a:tr>
              <a:tr h="682362">
                <a:tc>
                  <a:txBody>
                    <a:bodyPr/>
                    <a:lstStyle/>
                    <a:p>
                      <a:pPr algn="l" fontAlgn="t"/>
                      <a:r>
                        <a:rPr lang="en-US" sz="2400" b="0">
                          <a:effectLst/>
                          <a:latin typeface="Arial" panose="020B0604020202020204" pitchFamily="34" charset="0"/>
                          <a:cs typeface="Arial" panose="020B0604020202020204" pitchFamily="34" charset="0"/>
                        </a:rPr>
                        <a:t>auto</a:t>
                      </a:r>
                    </a:p>
                  </a:txBody>
                  <a:tcPr marL="148339" marR="74170" marT="74170" marB="74170"/>
                </a:tc>
                <a:tc>
                  <a:txBody>
                    <a:bodyPr/>
                    <a:lstStyle/>
                    <a:p>
                      <a:pPr algn="l" fontAlgn="t"/>
                      <a:r>
                        <a:rPr lang="en-US" sz="2400" b="0" dirty="0">
                          <a:effectLst/>
                          <a:latin typeface="Arial" panose="020B0604020202020204" pitchFamily="34" charset="0"/>
                          <a:cs typeface="Arial" panose="020B0604020202020204" pitchFamily="34" charset="0"/>
                        </a:rPr>
                        <a:t>Sets the stack order equal to its parents. This is default</a:t>
                      </a:r>
                    </a:p>
                  </a:txBody>
                  <a:tcPr marL="74170" marR="74170" marT="74170" marB="74170"/>
                </a:tc>
                <a:extLst>
                  <a:ext uri="{0D108BD9-81ED-4DB2-BD59-A6C34878D82A}">
                    <a16:rowId xmlns:a16="http://schemas.microsoft.com/office/drawing/2014/main" val="3429062320"/>
                  </a:ext>
                </a:extLst>
              </a:tr>
              <a:tr h="682362">
                <a:tc>
                  <a:txBody>
                    <a:bodyPr/>
                    <a:lstStyle/>
                    <a:p>
                      <a:pPr algn="l" fontAlgn="t"/>
                      <a:r>
                        <a:rPr lang="en-US" sz="2400" b="0">
                          <a:effectLst/>
                          <a:latin typeface="Arial" panose="020B0604020202020204" pitchFamily="34" charset="0"/>
                          <a:cs typeface="Arial" panose="020B0604020202020204" pitchFamily="34" charset="0"/>
                        </a:rPr>
                        <a:t>number</a:t>
                      </a:r>
                    </a:p>
                  </a:txBody>
                  <a:tcPr marL="148339" marR="74170" marT="74170" marB="74170"/>
                </a:tc>
                <a:tc>
                  <a:txBody>
                    <a:bodyPr/>
                    <a:lstStyle/>
                    <a:p>
                      <a:pPr algn="l" fontAlgn="t"/>
                      <a:r>
                        <a:rPr lang="en-US" sz="2400" b="0">
                          <a:effectLst/>
                          <a:latin typeface="Arial" panose="020B0604020202020204" pitchFamily="34" charset="0"/>
                          <a:cs typeface="Arial" panose="020B0604020202020204" pitchFamily="34" charset="0"/>
                        </a:rPr>
                        <a:t>Sets the stack order of the element. Negative numbers are allowed</a:t>
                      </a:r>
                    </a:p>
                  </a:txBody>
                  <a:tcPr marL="74170" marR="74170" marT="74170" marB="74170"/>
                </a:tc>
                <a:extLst>
                  <a:ext uri="{0D108BD9-81ED-4DB2-BD59-A6C34878D82A}">
                    <a16:rowId xmlns:a16="http://schemas.microsoft.com/office/drawing/2014/main" val="3455758809"/>
                  </a:ext>
                </a:extLst>
              </a:tr>
              <a:tr h="682362">
                <a:tc>
                  <a:txBody>
                    <a:bodyPr/>
                    <a:lstStyle/>
                    <a:p>
                      <a:pPr algn="l" fontAlgn="t"/>
                      <a:r>
                        <a:rPr lang="en-US" sz="2400" b="0">
                          <a:effectLst/>
                          <a:latin typeface="Arial" panose="020B0604020202020204" pitchFamily="34" charset="0"/>
                          <a:cs typeface="Arial" panose="020B0604020202020204" pitchFamily="34" charset="0"/>
                        </a:rPr>
                        <a:t>initial</a:t>
                      </a:r>
                    </a:p>
                  </a:txBody>
                  <a:tcPr marL="148339" marR="74170" marT="74170" marB="74170"/>
                </a:tc>
                <a:tc>
                  <a:txBody>
                    <a:bodyPr/>
                    <a:lstStyle/>
                    <a:p>
                      <a:pPr algn="l" fontAlgn="t"/>
                      <a:r>
                        <a:rPr lang="en-US" sz="2400" b="0" dirty="0">
                          <a:effectLst/>
                          <a:latin typeface="Arial" panose="020B0604020202020204" pitchFamily="34" charset="0"/>
                          <a:cs typeface="Arial" panose="020B0604020202020204" pitchFamily="34" charset="0"/>
                        </a:rPr>
                        <a:t>Sets this property to its default value</a:t>
                      </a:r>
                      <a:r>
                        <a:rPr lang="en-US" sz="2400" b="0" dirty="0" smtClean="0">
                          <a:effectLst/>
                          <a:latin typeface="Arial" panose="020B0604020202020204" pitchFamily="34" charset="0"/>
                          <a:cs typeface="Arial" panose="020B0604020202020204" pitchFamily="34" charset="0"/>
                        </a:rPr>
                        <a:t>.</a:t>
                      </a:r>
                      <a:endParaRPr lang="en-US" sz="2400" b="0" dirty="0">
                        <a:effectLst/>
                        <a:latin typeface="Arial" panose="020B0604020202020204" pitchFamily="34" charset="0"/>
                        <a:cs typeface="Arial" panose="020B0604020202020204" pitchFamily="34" charset="0"/>
                      </a:endParaRPr>
                    </a:p>
                  </a:txBody>
                  <a:tcPr marL="74170" marR="74170" marT="74170" marB="74170"/>
                </a:tc>
                <a:extLst>
                  <a:ext uri="{0D108BD9-81ED-4DB2-BD59-A6C34878D82A}">
                    <a16:rowId xmlns:a16="http://schemas.microsoft.com/office/drawing/2014/main" val="1878508641"/>
                  </a:ext>
                </a:extLst>
              </a:tr>
              <a:tr h="682362">
                <a:tc>
                  <a:txBody>
                    <a:bodyPr/>
                    <a:lstStyle/>
                    <a:p>
                      <a:pPr algn="l" fontAlgn="t"/>
                      <a:r>
                        <a:rPr lang="en-US" sz="2400" b="0">
                          <a:effectLst/>
                          <a:latin typeface="Arial" panose="020B0604020202020204" pitchFamily="34" charset="0"/>
                          <a:cs typeface="Arial" panose="020B0604020202020204" pitchFamily="34" charset="0"/>
                        </a:rPr>
                        <a:t>inherit</a:t>
                      </a:r>
                    </a:p>
                  </a:txBody>
                  <a:tcPr marL="148339" marR="74170" marT="74170" marB="74170"/>
                </a:tc>
                <a:tc>
                  <a:txBody>
                    <a:bodyPr/>
                    <a:lstStyle/>
                    <a:p>
                      <a:pPr algn="l" fontAlgn="t"/>
                      <a:r>
                        <a:rPr lang="en-US" sz="2400" b="0" dirty="0">
                          <a:effectLst/>
                          <a:latin typeface="Arial" panose="020B0604020202020204" pitchFamily="34" charset="0"/>
                          <a:cs typeface="Arial" panose="020B0604020202020204" pitchFamily="34" charset="0"/>
                        </a:rPr>
                        <a:t>Inherits this property from its parent element. </a:t>
                      </a:r>
                    </a:p>
                  </a:txBody>
                  <a:tcPr marL="74170" marR="74170" marT="74170" marB="74170"/>
                </a:tc>
                <a:extLst>
                  <a:ext uri="{0D108BD9-81ED-4DB2-BD59-A6C34878D82A}">
                    <a16:rowId xmlns:a16="http://schemas.microsoft.com/office/drawing/2014/main" val="3558791008"/>
                  </a:ext>
                </a:extLst>
              </a:tr>
            </a:tbl>
          </a:graphicData>
        </a:graphic>
      </p:graphicFrame>
    </p:spTree>
    <p:extLst>
      <p:ext uri="{BB962C8B-B14F-4D97-AF65-F5344CB8AC3E}">
        <p14:creationId xmlns:p14="http://schemas.microsoft.com/office/powerpoint/2010/main" val="407407072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86CEFE-47FD-6916-8243-D6C2B296BC4D}"/>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F575D2C2-DF9F-E438-26FA-0233BA4ECE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1650E30C-6537-3908-21E6-3E2412AD3ED4}"/>
              </a:ext>
            </a:extLst>
          </p:cNvPr>
          <p:cNvSpPr txBox="1"/>
          <p:nvPr/>
        </p:nvSpPr>
        <p:spPr>
          <a:xfrm>
            <a:off x="3290961" y="2932895"/>
            <a:ext cx="5610078" cy="1015663"/>
          </a:xfrm>
          <a:prstGeom prst="rect">
            <a:avLst/>
          </a:prstGeom>
          <a:noFill/>
        </p:spPr>
        <p:txBody>
          <a:bodyPr wrap="square" rtlCol="0">
            <a:spAutoFit/>
          </a:bodyPr>
          <a:lstStyle/>
          <a:p>
            <a:pPr algn="ctr"/>
            <a:r>
              <a:rPr lang="en-US" sz="6000" b="1" dirty="0" smtClean="0">
                <a:solidFill>
                  <a:schemeClr val="bg1"/>
                </a:solidFill>
                <a:latin typeface="Arial" panose="020B0604020202020204" pitchFamily="34" charset="0"/>
                <a:cs typeface="Arial" panose="020B0604020202020204" pitchFamily="34" charset="0"/>
              </a:rPr>
              <a:t>Thank you!</a:t>
            </a:r>
            <a:endParaRPr lang="en-US" sz="6000" b="1"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856129" y="1868699"/>
            <a:ext cx="10345271" cy="1063433"/>
          </a:xfrm>
          <a:prstGeom prst="rect">
            <a:avLst/>
          </a:prstGeom>
        </p:spPr>
        <p:txBody>
          <a:bodyPr wrap="square">
            <a:spAutoFit/>
          </a:bodyPr>
          <a:lstStyle/>
          <a:p>
            <a:pPr marL="457200" indent="-457200">
              <a:lnSpc>
                <a:spcPct val="150000"/>
              </a:lnSpc>
              <a:buFont typeface="Courier New" panose="02070309020205020404" pitchFamily="49" charset="0"/>
              <a:buChar char="o"/>
            </a:pPr>
            <a:endParaRPr lang="en-US" sz="4800"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35105" y="1658487"/>
            <a:ext cx="10982178" cy="523220"/>
          </a:xfrm>
          <a:prstGeom prst="rect">
            <a:avLst/>
          </a:prstGeom>
        </p:spPr>
        <p:txBody>
          <a:bodyPr wrap="square">
            <a:spAutoFit/>
          </a:bodyPr>
          <a:lstStyle/>
          <a:p>
            <a:endParaRPr lang="en-US" sz="2800" dirty="0">
              <a:solidFill>
                <a:schemeClr val="accent4"/>
              </a:solidFill>
              <a:latin typeface="Arial" panose="020B0604020202020204" pitchFamily="34" charset="0"/>
              <a:cs typeface="Arial" panose="020B0604020202020204" pitchFamily="34" charset="0"/>
            </a:endParaRPr>
          </a:p>
        </p:txBody>
      </p:sp>
      <p:sp>
        <p:nvSpPr>
          <p:cNvPr id="4" name="Rectangle 3"/>
          <p:cNvSpPr/>
          <p:nvPr/>
        </p:nvSpPr>
        <p:spPr>
          <a:xfrm>
            <a:off x="859528" y="1121631"/>
            <a:ext cx="10745695" cy="658835"/>
          </a:xfrm>
          <a:prstGeom prst="rect">
            <a:avLst/>
          </a:prstGeom>
        </p:spPr>
        <p:txBody>
          <a:bodyPr wrap="square">
            <a:spAutoFit/>
          </a:bodyPr>
          <a:lstStyle/>
          <a:p>
            <a:pPr>
              <a:lnSpc>
                <a:spcPct val="150000"/>
              </a:lnSpc>
            </a:pPr>
            <a:endParaRPr lang="en-US" sz="2800" dirty="0" smtClean="0">
              <a:solidFill>
                <a:schemeClr val="bg1"/>
              </a:solidFill>
              <a:latin typeface="Arial" panose="020B0604020202020204" pitchFamily="34" charset="0"/>
              <a:cs typeface="Arial" panose="020B0604020202020204" pitchFamily="34" charset="0"/>
            </a:endParaRPr>
          </a:p>
        </p:txBody>
      </p:sp>
      <p:sp>
        <p:nvSpPr>
          <p:cNvPr id="8" name="TextBox 7"/>
          <p:cNvSpPr txBox="1"/>
          <p:nvPr/>
        </p:nvSpPr>
        <p:spPr>
          <a:xfrm>
            <a:off x="7597794" y="5700588"/>
            <a:ext cx="4975206" cy="707886"/>
          </a:xfrm>
          <a:prstGeom prst="rect">
            <a:avLst/>
          </a:prstGeom>
          <a:noFill/>
        </p:spPr>
        <p:txBody>
          <a:bodyPr wrap="square" rtlCol="0">
            <a:spAutoFit/>
          </a:bodyPr>
          <a:lstStyle/>
          <a:p>
            <a:r>
              <a:rPr lang="en-US" sz="2000" dirty="0" smtClean="0">
                <a:solidFill>
                  <a:schemeClr val="bg1"/>
                </a:solidFill>
                <a:latin typeface="Arial" panose="020B0604020202020204" pitchFamily="34" charset="0"/>
                <a:cs typeface="Arial" panose="020B0604020202020204" pitchFamily="34" charset="0"/>
              </a:rPr>
              <a:t>Prepared by: </a:t>
            </a:r>
          </a:p>
          <a:p>
            <a:r>
              <a:rPr lang="en-US" sz="2000" dirty="0">
                <a:solidFill>
                  <a:schemeClr val="bg1"/>
                </a:solidFill>
                <a:latin typeface="Arial" panose="020B0604020202020204" pitchFamily="34" charset="0"/>
                <a:cs typeface="Arial" panose="020B0604020202020204" pitchFamily="34" charset="0"/>
              </a:rPr>
              <a:t>	</a:t>
            </a:r>
            <a:r>
              <a:rPr lang="en-US" sz="2000" dirty="0" smtClean="0">
                <a:solidFill>
                  <a:schemeClr val="bg1"/>
                </a:solidFill>
                <a:latin typeface="Arial" panose="020B0604020202020204" pitchFamily="34" charset="0"/>
                <a:cs typeface="Arial" panose="020B0604020202020204" pitchFamily="34" charset="0"/>
              </a:rPr>
              <a:t>        Sonny Boy R. Ellema, Jr.</a:t>
            </a:r>
            <a:endParaRPr lang="en-US" sz="20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253652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B7761B-4FA5-3624-CE9E-BC49D3DBF023}"/>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E4D72FD8-00C1-78AA-2E1E-D081807D8E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709BE265-BA8E-D1F0-81B6-E6958053E134}"/>
              </a:ext>
            </a:extLst>
          </p:cNvPr>
          <p:cNvSpPr txBox="1"/>
          <p:nvPr/>
        </p:nvSpPr>
        <p:spPr>
          <a:xfrm>
            <a:off x="604911" y="590843"/>
            <a:ext cx="10982178" cy="584775"/>
          </a:xfrm>
          <a:prstGeom prst="rect">
            <a:avLst/>
          </a:prstGeom>
          <a:noFill/>
        </p:spPr>
        <p:txBody>
          <a:bodyPr wrap="square" rtlCol="0">
            <a:spAutoFit/>
          </a:bodyPr>
          <a:lstStyle/>
          <a:p>
            <a:r>
              <a:rPr lang="en-US" sz="3200" b="1" dirty="0">
                <a:solidFill>
                  <a:schemeClr val="bg1"/>
                </a:solidFill>
                <a:latin typeface="Arial" panose="020B0604020202020204" pitchFamily="34" charset="0"/>
                <a:cs typeface="Arial" panose="020B0604020202020204" pitchFamily="34" charset="0"/>
              </a:rPr>
              <a:t>What is external CSS ?</a:t>
            </a:r>
          </a:p>
        </p:txBody>
      </p:sp>
      <p:sp>
        <p:nvSpPr>
          <p:cNvPr id="3" name="TextBox 2">
            <a:extLst>
              <a:ext uri="{FF2B5EF4-FFF2-40B4-BE49-F238E27FC236}">
                <a16:creationId xmlns:a16="http://schemas.microsoft.com/office/drawing/2014/main" id="{7C57FA5F-3929-7CFA-1E6C-62A8F09A0B77}"/>
              </a:ext>
            </a:extLst>
          </p:cNvPr>
          <p:cNvSpPr txBox="1"/>
          <p:nvPr/>
        </p:nvSpPr>
        <p:spPr>
          <a:xfrm>
            <a:off x="604911" y="1472470"/>
            <a:ext cx="10827434" cy="3913059"/>
          </a:xfrm>
          <a:prstGeom prst="rect">
            <a:avLst/>
          </a:prstGeom>
          <a:noFill/>
        </p:spPr>
        <p:txBody>
          <a:bodyPr wrap="square" rtlCol="0">
            <a:spAutoFit/>
          </a:bodyPr>
          <a:lstStyle/>
          <a:p>
            <a:pPr marL="457200" indent="-457200" algn="l">
              <a:lnSpc>
                <a:spcPct val="150000"/>
              </a:lnSpc>
              <a:buFont typeface="Courier New" panose="02070309020205020404" pitchFamily="49" charset="0"/>
              <a:buChar char="o"/>
            </a:pPr>
            <a:r>
              <a:rPr lang="en-US" sz="2800" b="0" i="0" dirty="0">
                <a:solidFill>
                  <a:schemeClr val="bg1"/>
                </a:solidFill>
                <a:effectLst/>
                <a:latin typeface="Arial" panose="020B0604020202020204" pitchFamily="34" charset="0"/>
                <a:cs typeface="Arial" panose="020B0604020202020204" pitchFamily="34" charset="0"/>
              </a:rPr>
              <a:t>External CSS is a method used to style multiple HTML pages with a single stylesheet. This approach involves creating a separate CSS file with a </a:t>
            </a:r>
            <a:r>
              <a:rPr lang="en-US" sz="2800" b="0" i="0" dirty="0">
                <a:solidFill>
                  <a:schemeClr val="accent4"/>
                </a:solidFill>
                <a:effectLst/>
                <a:latin typeface="Arial" panose="020B0604020202020204" pitchFamily="34" charset="0"/>
                <a:cs typeface="Arial" panose="020B0604020202020204" pitchFamily="34" charset="0"/>
              </a:rPr>
              <a:t>.css </a:t>
            </a:r>
            <a:r>
              <a:rPr lang="en-US" sz="2800" b="0" i="0" dirty="0">
                <a:solidFill>
                  <a:schemeClr val="bg1"/>
                </a:solidFill>
                <a:effectLst/>
                <a:latin typeface="Arial" panose="020B0604020202020204" pitchFamily="34" charset="0"/>
                <a:cs typeface="Arial" panose="020B0604020202020204" pitchFamily="34" charset="0"/>
              </a:rPr>
              <a:t>extension that contains style properties applied to various selectors (such as </a:t>
            </a:r>
            <a:r>
              <a:rPr lang="en-US" sz="2800" b="0" i="0" dirty="0">
                <a:solidFill>
                  <a:schemeClr val="accent4"/>
                </a:solidFill>
                <a:effectLst/>
                <a:latin typeface="Arial" panose="020B0604020202020204" pitchFamily="34" charset="0"/>
                <a:cs typeface="Arial" panose="020B0604020202020204" pitchFamily="34" charset="0"/>
              </a:rPr>
              <a:t>classes</a:t>
            </a:r>
            <a:r>
              <a:rPr lang="en-US" sz="2800" b="0" i="0" dirty="0">
                <a:solidFill>
                  <a:schemeClr val="bg1"/>
                </a:solidFill>
                <a:effectLst/>
                <a:latin typeface="Arial" panose="020B0604020202020204" pitchFamily="34" charset="0"/>
                <a:cs typeface="Arial" panose="020B0604020202020204" pitchFamily="34" charset="0"/>
              </a:rPr>
              <a:t>, </a:t>
            </a:r>
            <a:r>
              <a:rPr lang="en-US" sz="2800" b="0" i="0" dirty="0">
                <a:solidFill>
                  <a:schemeClr val="accent4"/>
                </a:solidFill>
                <a:effectLst/>
                <a:latin typeface="Arial" panose="020B0604020202020204" pitchFamily="34" charset="0"/>
                <a:cs typeface="Arial" panose="020B0604020202020204" pitchFamily="34" charset="0"/>
              </a:rPr>
              <a:t>IDs</a:t>
            </a:r>
            <a:r>
              <a:rPr lang="en-US" sz="2800" b="0" i="0" dirty="0">
                <a:solidFill>
                  <a:schemeClr val="bg1"/>
                </a:solidFill>
                <a:effectLst/>
                <a:latin typeface="Arial" panose="020B0604020202020204" pitchFamily="34" charset="0"/>
                <a:cs typeface="Arial" panose="020B0604020202020204" pitchFamily="34" charset="0"/>
              </a:rPr>
              <a:t>, </a:t>
            </a:r>
            <a:r>
              <a:rPr lang="en-US" sz="2800" b="0" i="0" dirty="0">
                <a:solidFill>
                  <a:schemeClr val="accent4"/>
                </a:solidFill>
                <a:effectLst/>
                <a:latin typeface="Arial" panose="020B0604020202020204" pitchFamily="34" charset="0"/>
                <a:cs typeface="Arial" panose="020B0604020202020204" pitchFamily="34" charset="0"/>
              </a:rPr>
              <a:t>headings</a:t>
            </a:r>
            <a:r>
              <a:rPr lang="en-US" sz="2800" b="0" i="0" dirty="0">
                <a:solidFill>
                  <a:schemeClr val="bg1"/>
                </a:solidFill>
                <a:effectLst/>
                <a:latin typeface="Arial" panose="020B0604020202020204" pitchFamily="34" charset="0"/>
                <a:cs typeface="Arial" panose="020B0604020202020204" pitchFamily="34" charset="0"/>
              </a:rPr>
              <a:t>, etc.). By using external CSS, you can maintain a consistent design across multiple web pages efficiently.</a:t>
            </a:r>
            <a:endParaRPr lang="en-US" sz="28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332343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E7F2DE-41F6-0EBF-2704-2FC46C70469B}"/>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F4D540CD-7160-D5A4-A173-68C455FFF9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493F96BB-D466-E3FD-3E4C-CB0515F4FB73}"/>
              </a:ext>
            </a:extLst>
          </p:cNvPr>
          <p:cNvSpPr txBox="1"/>
          <p:nvPr/>
        </p:nvSpPr>
        <p:spPr>
          <a:xfrm>
            <a:off x="604911" y="612910"/>
            <a:ext cx="10982178" cy="584775"/>
          </a:xfrm>
          <a:prstGeom prst="rect">
            <a:avLst/>
          </a:prstGeom>
          <a:noFill/>
        </p:spPr>
        <p:txBody>
          <a:bodyPr wrap="square" rtlCol="0">
            <a:spAutoFit/>
          </a:bodyPr>
          <a:lstStyle/>
          <a:p>
            <a:r>
              <a:rPr lang="en-US" sz="3200" b="1" dirty="0">
                <a:solidFill>
                  <a:schemeClr val="bg1"/>
                </a:solidFill>
                <a:latin typeface="Arial" panose="020B0604020202020204" pitchFamily="34" charset="0"/>
                <a:cs typeface="Arial" panose="020B0604020202020204" pitchFamily="34" charset="0"/>
              </a:rPr>
              <a:t>How to link an external CSS ?</a:t>
            </a:r>
          </a:p>
        </p:txBody>
      </p:sp>
      <p:sp>
        <p:nvSpPr>
          <p:cNvPr id="3" name="TextBox 2">
            <a:extLst>
              <a:ext uri="{FF2B5EF4-FFF2-40B4-BE49-F238E27FC236}">
                <a16:creationId xmlns:a16="http://schemas.microsoft.com/office/drawing/2014/main" id="{7D97FE80-A761-C55F-81F7-9D338B2FBD74}"/>
              </a:ext>
            </a:extLst>
          </p:cNvPr>
          <p:cNvSpPr txBox="1"/>
          <p:nvPr/>
        </p:nvSpPr>
        <p:spPr>
          <a:xfrm>
            <a:off x="604911" y="1380565"/>
            <a:ext cx="10827434" cy="4967707"/>
          </a:xfrm>
          <a:prstGeom prst="rect">
            <a:avLst/>
          </a:prstGeom>
          <a:noFill/>
        </p:spPr>
        <p:txBody>
          <a:bodyPr wrap="square" rtlCol="0">
            <a:spAutoFit/>
          </a:bodyPr>
          <a:lstStyle/>
          <a:p>
            <a:pPr marL="457200" indent="-457200" algn="l">
              <a:lnSpc>
                <a:spcPct val="150000"/>
              </a:lnSpc>
              <a:buFont typeface="Courier New" panose="02070309020205020404" pitchFamily="49" charset="0"/>
              <a:buChar char="o"/>
            </a:pPr>
            <a:r>
              <a:rPr lang="en-US" sz="2800" b="0" i="0" dirty="0">
                <a:solidFill>
                  <a:schemeClr val="bg1"/>
                </a:solidFill>
                <a:effectLst/>
                <a:latin typeface="Arial" panose="020B0604020202020204" pitchFamily="34" charset="0"/>
                <a:cs typeface="Arial" panose="020B0604020202020204" pitchFamily="34" charset="0"/>
              </a:rPr>
              <a:t>To link an external CSS file to an HTML document, you need to use the &lt;link&gt; element within the &lt;head&gt; section of your HTML file. The &lt;link&gt; element should have the rel attribute set to “stylesheet” and the href attribute specifying the path to your CSS file.</a:t>
            </a:r>
          </a:p>
          <a:p>
            <a:pPr marL="457200" indent="-457200" algn="l">
              <a:lnSpc>
                <a:spcPct val="150000"/>
              </a:lnSpc>
              <a:buFont typeface="Courier New" panose="02070309020205020404" pitchFamily="49" charset="0"/>
              <a:buChar char="o"/>
            </a:pPr>
            <a:endParaRPr lang="en-US" sz="2800" b="0" i="0" dirty="0">
              <a:solidFill>
                <a:schemeClr val="bg1"/>
              </a:solidFill>
              <a:effectLst/>
              <a:latin typeface="Arial" panose="020B0604020202020204" pitchFamily="34" charset="0"/>
              <a:cs typeface="Arial" panose="020B0604020202020204" pitchFamily="34" charset="0"/>
            </a:endParaRPr>
          </a:p>
          <a:p>
            <a:pPr algn="l" fontAlgn="base"/>
            <a:r>
              <a:rPr lang="en-US" sz="2800" b="1" i="0" dirty="0">
                <a:solidFill>
                  <a:schemeClr val="bg1"/>
                </a:solidFill>
                <a:effectLst/>
                <a:latin typeface="Arial" panose="020B0604020202020204" pitchFamily="34" charset="0"/>
                <a:cs typeface="Arial" panose="020B0604020202020204" pitchFamily="34" charset="0"/>
              </a:rPr>
              <a:t>Syntax:</a:t>
            </a:r>
          </a:p>
          <a:p>
            <a:pPr algn="l">
              <a:lnSpc>
                <a:spcPct val="150000"/>
              </a:lnSpc>
            </a:pPr>
            <a:r>
              <a:rPr lang="en-US" sz="2800" dirty="0">
                <a:solidFill>
                  <a:schemeClr val="accent4"/>
                </a:solidFill>
                <a:latin typeface="Arial" panose="020B0604020202020204" pitchFamily="34" charset="0"/>
                <a:cs typeface="Arial" panose="020B0604020202020204" pitchFamily="34" charset="0"/>
              </a:rPr>
              <a:t>	&lt;link rel="stylesheet" href="path/to/your/styles.css"&gt;</a:t>
            </a:r>
          </a:p>
        </p:txBody>
      </p:sp>
    </p:spTree>
    <p:extLst>
      <p:ext uri="{BB962C8B-B14F-4D97-AF65-F5344CB8AC3E}">
        <p14:creationId xmlns:p14="http://schemas.microsoft.com/office/powerpoint/2010/main" val="24358800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3E5D90-FF65-F26A-D302-01BA84124785}"/>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A5C91973-E2C9-0AC5-77E9-9FA8F2B4BD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4DCB45FA-6BEB-939C-9406-DD893D32B509}"/>
              </a:ext>
            </a:extLst>
          </p:cNvPr>
          <p:cNvSpPr txBox="1"/>
          <p:nvPr/>
        </p:nvSpPr>
        <p:spPr>
          <a:xfrm>
            <a:off x="604911" y="612910"/>
            <a:ext cx="10982178" cy="584775"/>
          </a:xfrm>
          <a:prstGeom prst="rect">
            <a:avLst/>
          </a:prstGeom>
          <a:noFill/>
        </p:spPr>
        <p:txBody>
          <a:bodyPr wrap="square" rtlCol="0">
            <a:spAutoFit/>
          </a:bodyPr>
          <a:lstStyle/>
          <a:p>
            <a:r>
              <a:rPr lang="en-US" sz="3200" b="1" dirty="0">
                <a:solidFill>
                  <a:schemeClr val="bg1"/>
                </a:solidFill>
                <a:latin typeface="Arial" panose="020B0604020202020204" pitchFamily="34" charset="0"/>
                <a:cs typeface="Arial" panose="020B0604020202020204" pitchFamily="34" charset="0"/>
              </a:rPr>
              <a:t>CSS selectors</a:t>
            </a:r>
          </a:p>
        </p:txBody>
      </p:sp>
      <p:sp>
        <p:nvSpPr>
          <p:cNvPr id="3" name="TextBox 2">
            <a:extLst>
              <a:ext uri="{FF2B5EF4-FFF2-40B4-BE49-F238E27FC236}">
                <a16:creationId xmlns:a16="http://schemas.microsoft.com/office/drawing/2014/main" id="{5931F155-487D-EC68-9F07-F35D29CD50CA}"/>
              </a:ext>
            </a:extLst>
          </p:cNvPr>
          <p:cNvSpPr txBox="1"/>
          <p:nvPr/>
        </p:nvSpPr>
        <p:spPr>
          <a:xfrm>
            <a:off x="604911" y="1591580"/>
            <a:ext cx="10827434" cy="3913059"/>
          </a:xfrm>
          <a:prstGeom prst="rect">
            <a:avLst/>
          </a:prstGeom>
          <a:noFill/>
        </p:spPr>
        <p:txBody>
          <a:bodyPr wrap="square" rtlCol="0">
            <a:spAutoFit/>
          </a:bodyPr>
          <a:lstStyle/>
          <a:p>
            <a:pPr marL="457200" indent="-457200" algn="just">
              <a:lnSpc>
                <a:spcPct val="150000"/>
              </a:lnSpc>
              <a:buFont typeface="Courier New" panose="02070309020205020404" pitchFamily="49" charset="0"/>
              <a:buChar char="o"/>
            </a:pPr>
            <a:r>
              <a:rPr lang="en-US" sz="2800" b="0" i="0" dirty="0">
                <a:solidFill>
                  <a:schemeClr val="bg1"/>
                </a:solidFill>
                <a:effectLst/>
                <a:latin typeface="Arial" panose="020B0604020202020204" pitchFamily="34" charset="0"/>
                <a:cs typeface="Arial" panose="020B0604020202020204" pitchFamily="34" charset="0"/>
              </a:rPr>
              <a:t>CSS selectors target the HTML elements on your pages, allowing you to add styles based on their </a:t>
            </a:r>
            <a:r>
              <a:rPr lang="en-US" sz="2800" b="0" i="0" dirty="0">
                <a:solidFill>
                  <a:schemeClr val="accent4"/>
                </a:solidFill>
                <a:effectLst/>
                <a:latin typeface="Arial" panose="020B0604020202020204" pitchFamily="34" charset="0"/>
                <a:cs typeface="Arial" panose="020B0604020202020204" pitchFamily="34" charset="0"/>
              </a:rPr>
              <a:t>ID</a:t>
            </a:r>
            <a:r>
              <a:rPr lang="en-US" sz="2800" b="0" i="0" dirty="0">
                <a:solidFill>
                  <a:schemeClr val="bg1"/>
                </a:solidFill>
                <a:effectLst/>
                <a:latin typeface="Arial" panose="020B0604020202020204" pitchFamily="34" charset="0"/>
                <a:cs typeface="Arial" panose="020B0604020202020204" pitchFamily="34" charset="0"/>
              </a:rPr>
              <a:t>, </a:t>
            </a:r>
            <a:r>
              <a:rPr lang="en-US" sz="2800" b="0" i="0" dirty="0">
                <a:solidFill>
                  <a:schemeClr val="accent4"/>
                </a:solidFill>
                <a:effectLst/>
                <a:latin typeface="Arial" panose="020B0604020202020204" pitchFamily="34" charset="0"/>
                <a:cs typeface="Arial" panose="020B0604020202020204" pitchFamily="34" charset="0"/>
              </a:rPr>
              <a:t>class</a:t>
            </a:r>
            <a:r>
              <a:rPr lang="en-US" sz="2800" b="0" i="0" dirty="0">
                <a:solidFill>
                  <a:schemeClr val="bg1"/>
                </a:solidFill>
                <a:effectLst/>
                <a:latin typeface="Arial" panose="020B0604020202020204" pitchFamily="34" charset="0"/>
                <a:cs typeface="Arial" panose="020B0604020202020204" pitchFamily="34" charset="0"/>
              </a:rPr>
              <a:t>, </a:t>
            </a:r>
            <a:r>
              <a:rPr lang="en-US" sz="2800" b="0" i="0" dirty="0">
                <a:solidFill>
                  <a:schemeClr val="accent4"/>
                </a:solidFill>
                <a:effectLst/>
                <a:latin typeface="Arial" panose="020B0604020202020204" pitchFamily="34" charset="0"/>
                <a:cs typeface="Arial" panose="020B0604020202020204" pitchFamily="34" charset="0"/>
              </a:rPr>
              <a:t>type</a:t>
            </a:r>
            <a:r>
              <a:rPr lang="en-US" sz="2800" b="0" i="0" dirty="0">
                <a:solidFill>
                  <a:schemeClr val="bg1"/>
                </a:solidFill>
                <a:effectLst/>
                <a:latin typeface="Arial" panose="020B0604020202020204" pitchFamily="34" charset="0"/>
                <a:cs typeface="Arial" panose="020B0604020202020204" pitchFamily="34" charset="0"/>
              </a:rPr>
              <a:t>, </a:t>
            </a:r>
            <a:r>
              <a:rPr lang="en-US" sz="2800" b="0" i="0" dirty="0">
                <a:solidFill>
                  <a:schemeClr val="accent4"/>
                </a:solidFill>
                <a:effectLst/>
                <a:latin typeface="Arial" panose="020B0604020202020204" pitchFamily="34" charset="0"/>
                <a:cs typeface="Arial" panose="020B0604020202020204" pitchFamily="34" charset="0"/>
              </a:rPr>
              <a:t>attribute</a:t>
            </a:r>
            <a:r>
              <a:rPr lang="en-US" sz="2800" b="0" i="0" dirty="0">
                <a:solidFill>
                  <a:schemeClr val="bg1"/>
                </a:solidFill>
                <a:effectLst/>
                <a:latin typeface="Arial" panose="020B0604020202020204" pitchFamily="34" charset="0"/>
                <a:cs typeface="Arial" panose="020B0604020202020204" pitchFamily="34" charset="0"/>
              </a:rPr>
              <a:t>, and more. Understanding these selectors—such as the universal selector, attribute selector, pseudo-class selector, and combinator selectors—enables more efficient and dynamic web design.</a:t>
            </a:r>
            <a:endParaRPr lang="en-US" sz="28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206095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E901DC-E781-3A6C-3005-D66E339E7B4A}"/>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3FF8B635-EFE0-D94C-4E0D-4BAED128BC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10B31B3F-9216-F5F5-F10F-7D4CFF49D70A}"/>
              </a:ext>
            </a:extLst>
          </p:cNvPr>
          <p:cNvSpPr txBox="1"/>
          <p:nvPr/>
        </p:nvSpPr>
        <p:spPr>
          <a:xfrm>
            <a:off x="604911" y="503403"/>
            <a:ext cx="10982178" cy="584775"/>
          </a:xfrm>
          <a:prstGeom prst="rect">
            <a:avLst/>
          </a:prstGeom>
          <a:noFill/>
        </p:spPr>
        <p:txBody>
          <a:bodyPr wrap="square" rtlCol="0">
            <a:spAutoFit/>
          </a:bodyPr>
          <a:lstStyle/>
          <a:p>
            <a:r>
              <a:rPr lang="en-US" sz="3200" b="1" dirty="0">
                <a:solidFill>
                  <a:schemeClr val="bg1"/>
                </a:solidFill>
                <a:latin typeface="Arial" panose="020B0604020202020204" pitchFamily="34" charset="0"/>
                <a:cs typeface="Arial" panose="020B0604020202020204" pitchFamily="34" charset="0"/>
              </a:rPr>
              <a:t>CSS selectors</a:t>
            </a:r>
          </a:p>
        </p:txBody>
      </p:sp>
      <p:graphicFrame>
        <p:nvGraphicFramePr>
          <p:cNvPr id="4" name="Table 3">
            <a:extLst>
              <a:ext uri="{FF2B5EF4-FFF2-40B4-BE49-F238E27FC236}">
                <a16:creationId xmlns:a16="http://schemas.microsoft.com/office/drawing/2014/main" id="{5C2133F5-B271-9B78-64A1-3BBC40DF037A}"/>
              </a:ext>
            </a:extLst>
          </p:cNvPr>
          <p:cNvGraphicFramePr>
            <a:graphicFrameLocks noGrp="1"/>
          </p:cNvGraphicFramePr>
          <p:nvPr>
            <p:extLst>
              <p:ext uri="{D42A27DB-BD31-4B8C-83A1-F6EECF244321}">
                <p14:modId xmlns:p14="http://schemas.microsoft.com/office/powerpoint/2010/main" val="1793997249"/>
              </p:ext>
            </p:extLst>
          </p:nvPr>
        </p:nvGraphicFramePr>
        <p:xfrm>
          <a:off x="759655" y="1329482"/>
          <a:ext cx="10672690" cy="5143500"/>
        </p:xfrm>
        <a:graphic>
          <a:graphicData uri="http://schemas.openxmlformats.org/drawingml/2006/table">
            <a:tbl>
              <a:tblPr/>
              <a:tblGrid>
                <a:gridCol w="3674441">
                  <a:extLst>
                    <a:ext uri="{9D8B030D-6E8A-4147-A177-3AD203B41FA5}">
                      <a16:colId xmlns:a16="http://schemas.microsoft.com/office/drawing/2014/main" val="2647931938"/>
                    </a:ext>
                  </a:extLst>
                </a:gridCol>
                <a:gridCol w="6998249">
                  <a:extLst>
                    <a:ext uri="{9D8B030D-6E8A-4147-A177-3AD203B41FA5}">
                      <a16:colId xmlns:a16="http://schemas.microsoft.com/office/drawing/2014/main" val="1167504594"/>
                    </a:ext>
                  </a:extLst>
                </a:gridCol>
              </a:tblGrid>
              <a:tr h="480773">
                <a:tc>
                  <a:txBody>
                    <a:bodyPr/>
                    <a:lstStyle/>
                    <a:p>
                      <a:pPr algn="l" fontAlgn="base"/>
                      <a:r>
                        <a:rPr lang="en-US" sz="2000" b="1" dirty="0">
                          <a:effectLst/>
                          <a:latin typeface="Arial" panose="020B0604020202020204" pitchFamily="34" charset="0"/>
                          <a:cs typeface="Arial" panose="020B0604020202020204" pitchFamily="34" charset="0"/>
                        </a:rPr>
                        <a:t>CSS Selectors</a:t>
                      </a:r>
                    </a:p>
                  </a:txBody>
                  <a:tcPr marL="38100" marR="3810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base"/>
                      <a:r>
                        <a:rPr lang="en-US" sz="2000" b="1">
                          <a:effectLst/>
                          <a:latin typeface="Arial" panose="020B0604020202020204" pitchFamily="34" charset="0"/>
                          <a:cs typeface="Arial" panose="020B0604020202020204" pitchFamily="34" charset="0"/>
                        </a:rPr>
                        <a:t>Description</a:t>
                      </a:r>
                    </a:p>
                  </a:txBody>
                  <a:tcPr marL="95250" marR="9525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798308900"/>
                  </a:ext>
                </a:extLst>
              </a:tr>
              <a:tr h="771049">
                <a:tc>
                  <a:txBody>
                    <a:bodyPr/>
                    <a:lstStyle/>
                    <a:p>
                      <a:pPr algn="l" rtl="0" fontAlgn="base"/>
                      <a:r>
                        <a:rPr lang="en-US" sz="2000" b="0" u="sng" dirty="0">
                          <a:effectLst/>
                          <a:latin typeface="Arial" panose="020B0604020202020204" pitchFamily="34" charset="0"/>
                          <a:cs typeface="Arial" panose="020B0604020202020204" pitchFamily="34" charset="0"/>
                        </a:rPr>
                        <a:t>Simple Selectors</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rtl="0" fontAlgn="base"/>
                      <a:r>
                        <a:rPr lang="en-US" sz="2000" b="0" dirty="0">
                          <a:effectLst/>
                          <a:latin typeface="Arial" panose="020B0604020202020204" pitchFamily="34" charset="0"/>
                          <a:cs typeface="Arial" panose="020B0604020202020204" pitchFamily="34" charset="0"/>
                        </a:rPr>
                        <a:t>It is used to select the HTML elements based on their </a:t>
                      </a:r>
                      <a:r>
                        <a:rPr lang="en-US" sz="2000" b="0" dirty="0">
                          <a:solidFill>
                            <a:schemeClr val="accent2"/>
                          </a:solidFill>
                          <a:effectLst/>
                          <a:latin typeface="Arial" panose="020B0604020202020204" pitchFamily="34" charset="0"/>
                          <a:cs typeface="Arial" panose="020B0604020202020204" pitchFamily="34" charset="0"/>
                        </a:rPr>
                        <a:t>element name</a:t>
                      </a:r>
                      <a:r>
                        <a:rPr lang="en-US" sz="2000" b="0" dirty="0">
                          <a:effectLst/>
                          <a:latin typeface="Arial" panose="020B0604020202020204" pitchFamily="34" charset="0"/>
                          <a:cs typeface="Arial" panose="020B0604020202020204" pitchFamily="34" charset="0"/>
                        </a:rPr>
                        <a:t>, </a:t>
                      </a:r>
                      <a:r>
                        <a:rPr lang="en-US" sz="2000" b="0" dirty="0">
                          <a:solidFill>
                            <a:schemeClr val="accent2"/>
                          </a:solidFill>
                          <a:effectLst/>
                          <a:latin typeface="Arial" panose="020B0604020202020204" pitchFamily="34" charset="0"/>
                          <a:cs typeface="Arial" panose="020B0604020202020204" pitchFamily="34" charset="0"/>
                        </a:rPr>
                        <a:t>id</a:t>
                      </a:r>
                      <a:r>
                        <a:rPr lang="en-US" sz="2000" b="0" dirty="0">
                          <a:effectLst/>
                          <a:latin typeface="Arial" panose="020B0604020202020204" pitchFamily="34" charset="0"/>
                          <a:cs typeface="Arial" panose="020B0604020202020204" pitchFamily="34" charset="0"/>
                        </a:rPr>
                        <a:t>, </a:t>
                      </a:r>
                      <a:r>
                        <a:rPr lang="en-US" sz="2000" b="0" dirty="0">
                          <a:solidFill>
                            <a:schemeClr val="accent2"/>
                          </a:solidFill>
                          <a:effectLst/>
                          <a:latin typeface="Arial" panose="020B0604020202020204" pitchFamily="34" charset="0"/>
                          <a:cs typeface="Arial" panose="020B0604020202020204" pitchFamily="34" charset="0"/>
                        </a:rPr>
                        <a:t>attributes</a:t>
                      </a:r>
                      <a:r>
                        <a:rPr lang="en-US" sz="2000" b="0" dirty="0">
                          <a:effectLst/>
                          <a:latin typeface="Arial" panose="020B0604020202020204" pitchFamily="34" charset="0"/>
                          <a:cs typeface="Arial" panose="020B0604020202020204" pitchFamily="34" charset="0"/>
                        </a:rPr>
                        <a:t>, </a:t>
                      </a:r>
                      <a:r>
                        <a:rPr lang="en-US" sz="2000" b="0" dirty="0" err="1">
                          <a:effectLst/>
                          <a:latin typeface="Arial" panose="020B0604020202020204" pitchFamily="34" charset="0"/>
                          <a:cs typeface="Arial" panose="020B0604020202020204" pitchFamily="34" charset="0"/>
                        </a:rPr>
                        <a:t>etc</a:t>
                      </a:r>
                      <a:endParaRPr lang="en-US" sz="2000" b="0" dirty="0">
                        <a:effectLst/>
                        <a:latin typeface="Arial" panose="020B0604020202020204" pitchFamily="34" charset="0"/>
                        <a:cs typeface="Arial" panose="020B0604020202020204" pitchFamily="34" charset="0"/>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990239862"/>
                  </a:ext>
                </a:extLst>
              </a:tr>
              <a:tr h="544270">
                <a:tc>
                  <a:txBody>
                    <a:bodyPr/>
                    <a:lstStyle/>
                    <a:p>
                      <a:pPr algn="l" fontAlgn="ctr"/>
                      <a:r>
                        <a:rPr lang="en-US" sz="2000" b="0" u="none" dirty="0">
                          <a:solidFill>
                            <a:schemeClr val="tx1"/>
                          </a:solidFill>
                          <a:effectLst/>
                          <a:latin typeface="Arial" panose="020B0604020202020204" pitchFamily="34" charset="0"/>
                          <a:cs typeface="Arial" panose="020B0604020202020204" pitchFamily="34" charset="0"/>
                          <a:hlinkClick r:id="rId3">
                            <a:extLst>
                              <a:ext uri="{A12FA001-AC4F-418D-AE19-62706E023703}">
                                <ahyp:hlinkClr xmlns="" xmlns:ahyp="http://schemas.microsoft.com/office/drawing/2018/hyperlinkcolor" val="tx"/>
                              </a:ext>
                            </a:extLst>
                          </a:hlinkClick>
                        </a:rPr>
                        <a:t>Universal Selector</a:t>
                      </a:r>
                      <a:endParaRPr lang="en-US" sz="2000" b="0" u="none" dirty="0">
                        <a:solidFill>
                          <a:schemeClr val="tx1"/>
                        </a:solidFill>
                        <a:effectLst/>
                        <a:latin typeface="Arial" panose="020B0604020202020204" pitchFamily="34" charset="0"/>
                        <a:cs typeface="Arial" panose="020B0604020202020204" pitchFamily="34" charset="0"/>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2000" b="0" dirty="0">
                          <a:effectLst/>
                          <a:latin typeface="Arial" panose="020B0604020202020204" pitchFamily="34" charset="0"/>
                          <a:cs typeface="Arial" panose="020B0604020202020204" pitchFamily="34" charset="0"/>
                        </a:rPr>
                        <a:t>Selects </a:t>
                      </a:r>
                      <a:r>
                        <a:rPr lang="en-US" sz="2000" b="0" dirty="0">
                          <a:solidFill>
                            <a:schemeClr val="accent2"/>
                          </a:solidFill>
                          <a:effectLst/>
                          <a:latin typeface="Arial" panose="020B0604020202020204" pitchFamily="34" charset="0"/>
                          <a:cs typeface="Arial" panose="020B0604020202020204" pitchFamily="34" charset="0"/>
                        </a:rPr>
                        <a:t>all elements </a:t>
                      </a:r>
                      <a:r>
                        <a:rPr lang="en-US" sz="2000" b="0" dirty="0">
                          <a:effectLst/>
                          <a:latin typeface="Arial" panose="020B0604020202020204" pitchFamily="34" charset="0"/>
                          <a:cs typeface="Arial" panose="020B0604020202020204" pitchFamily="34" charset="0"/>
                        </a:rPr>
                        <a:t>on the page.</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153124017"/>
                  </a:ext>
                </a:extLst>
              </a:tr>
              <a:tr h="544270">
                <a:tc>
                  <a:txBody>
                    <a:bodyPr/>
                    <a:lstStyle/>
                    <a:p>
                      <a:pPr algn="l" fontAlgn="ctr"/>
                      <a:r>
                        <a:rPr lang="en-US" sz="2000" b="0" u="sng" dirty="0">
                          <a:solidFill>
                            <a:schemeClr val="tx1"/>
                          </a:solidFill>
                          <a:effectLst/>
                          <a:latin typeface="Arial" panose="020B0604020202020204" pitchFamily="34" charset="0"/>
                          <a:cs typeface="Arial" panose="020B0604020202020204" pitchFamily="34" charset="0"/>
                          <a:hlinkClick r:id="rId4">
                            <a:extLst>
                              <a:ext uri="{A12FA001-AC4F-418D-AE19-62706E023703}">
                                <ahyp:hlinkClr xmlns="" xmlns:ahyp="http://schemas.microsoft.com/office/drawing/2018/hyperlinkcolor" val="tx"/>
                              </a:ext>
                            </a:extLst>
                          </a:hlinkClick>
                        </a:rPr>
                        <a:t>Attribute Selector</a:t>
                      </a:r>
                      <a:endParaRPr lang="en-US" sz="2000" b="0" dirty="0">
                        <a:solidFill>
                          <a:schemeClr val="tx1"/>
                        </a:solidFill>
                        <a:effectLst/>
                        <a:latin typeface="Arial" panose="020B0604020202020204" pitchFamily="34" charset="0"/>
                        <a:cs typeface="Arial" panose="020B0604020202020204" pitchFamily="34" charset="0"/>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2000" b="0" dirty="0">
                          <a:effectLst/>
                          <a:latin typeface="Arial" panose="020B0604020202020204" pitchFamily="34" charset="0"/>
                          <a:cs typeface="Arial" panose="020B0604020202020204" pitchFamily="34" charset="0"/>
                        </a:rPr>
                        <a:t>Targets elements based on their </a:t>
                      </a:r>
                      <a:r>
                        <a:rPr lang="en-US" sz="2000" b="0" dirty="0">
                          <a:solidFill>
                            <a:schemeClr val="accent2"/>
                          </a:solidFill>
                          <a:effectLst/>
                          <a:latin typeface="Arial" panose="020B0604020202020204" pitchFamily="34" charset="0"/>
                          <a:cs typeface="Arial" panose="020B0604020202020204" pitchFamily="34" charset="0"/>
                        </a:rPr>
                        <a:t>attribute values</a:t>
                      </a:r>
                      <a:r>
                        <a:rPr lang="en-US" sz="2000" b="0" dirty="0">
                          <a:effectLst/>
                          <a:latin typeface="Arial" panose="020B0604020202020204" pitchFamily="34" charset="0"/>
                          <a:cs typeface="Arial" panose="020B0604020202020204" pitchFamily="34" charset="0"/>
                        </a:rPr>
                        <a:t>.</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76058631"/>
                  </a:ext>
                </a:extLst>
              </a:tr>
              <a:tr h="771049">
                <a:tc>
                  <a:txBody>
                    <a:bodyPr/>
                    <a:lstStyle/>
                    <a:p>
                      <a:pPr algn="l" fontAlgn="ctr"/>
                      <a:r>
                        <a:rPr lang="en-US" sz="2000" b="0" u="sng" dirty="0">
                          <a:solidFill>
                            <a:schemeClr val="tx1"/>
                          </a:solidFill>
                          <a:effectLst/>
                          <a:latin typeface="Arial" panose="020B0604020202020204" pitchFamily="34" charset="0"/>
                          <a:cs typeface="Arial" panose="020B0604020202020204" pitchFamily="34" charset="0"/>
                          <a:hlinkClick r:id="rId5">
                            <a:extLst>
                              <a:ext uri="{A12FA001-AC4F-418D-AE19-62706E023703}">
                                <ahyp:hlinkClr xmlns="" xmlns:ahyp="http://schemas.microsoft.com/office/drawing/2018/hyperlinkcolor" val="tx"/>
                              </a:ext>
                            </a:extLst>
                          </a:hlinkClick>
                        </a:rPr>
                        <a:t>Pseudo-Class Selector</a:t>
                      </a:r>
                      <a:endParaRPr lang="en-US" sz="2000" b="0" dirty="0">
                        <a:solidFill>
                          <a:schemeClr val="tx1"/>
                        </a:solidFill>
                        <a:effectLst/>
                        <a:latin typeface="Arial" panose="020B0604020202020204" pitchFamily="34" charset="0"/>
                        <a:cs typeface="Arial" panose="020B0604020202020204" pitchFamily="34" charset="0"/>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2000" b="0" dirty="0">
                          <a:effectLst/>
                          <a:latin typeface="Arial" panose="020B0604020202020204" pitchFamily="34" charset="0"/>
                          <a:cs typeface="Arial" panose="020B0604020202020204" pitchFamily="34" charset="0"/>
                        </a:rPr>
                        <a:t>Selects elements based on their </a:t>
                      </a:r>
                      <a:r>
                        <a:rPr lang="en-US" sz="2000" b="0" dirty="0">
                          <a:solidFill>
                            <a:schemeClr val="accent2"/>
                          </a:solidFill>
                          <a:effectLst/>
                          <a:latin typeface="Arial" panose="020B0604020202020204" pitchFamily="34" charset="0"/>
                          <a:cs typeface="Arial" panose="020B0604020202020204" pitchFamily="34" charset="0"/>
                        </a:rPr>
                        <a:t>state</a:t>
                      </a:r>
                      <a:r>
                        <a:rPr lang="en-US" sz="2000" b="0" dirty="0">
                          <a:effectLst/>
                          <a:latin typeface="Arial" panose="020B0604020202020204" pitchFamily="34" charset="0"/>
                          <a:cs typeface="Arial" panose="020B0604020202020204" pitchFamily="34" charset="0"/>
                        </a:rPr>
                        <a:t> or </a:t>
                      </a:r>
                      <a:r>
                        <a:rPr lang="en-US" sz="2000" b="0" dirty="0">
                          <a:solidFill>
                            <a:schemeClr val="accent2"/>
                          </a:solidFill>
                          <a:effectLst/>
                          <a:latin typeface="Arial" panose="020B0604020202020204" pitchFamily="34" charset="0"/>
                          <a:cs typeface="Arial" panose="020B0604020202020204" pitchFamily="34" charset="0"/>
                        </a:rPr>
                        <a:t>position</a:t>
                      </a:r>
                      <a:r>
                        <a:rPr lang="en-US" sz="2000" b="0" dirty="0">
                          <a:effectLst/>
                          <a:latin typeface="Arial" panose="020B0604020202020204" pitchFamily="34" charset="0"/>
                          <a:cs typeface="Arial" panose="020B0604020202020204" pitchFamily="34" charset="0"/>
                        </a:rPr>
                        <a:t>, such as </a:t>
                      </a:r>
                      <a:r>
                        <a:rPr lang="en-US" sz="2000" b="0" dirty="0">
                          <a:solidFill>
                            <a:schemeClr val="accent2"/>
                          </a:solidFill>
                          <a:effectLst/>
                          <a:latin typeface="Arial" panose="020B0604020202020204" pitchFamily="34" charset="0"/>
                          <a:cs typeface="Arial" panose="020B0604020202020204" pitchFamily="34" charset="0"/>
                        </a:rPr>
                        <a:t>:hover </a:t>
                      </a:r>
                      <a:r>
                        <a:rPr lang="en-US" sz="2000" b="0" dirty="0">
                          <a:effectLst/>
                          <a:latin typeface="Arial" panose="020B0604020202020204" pitchFamily="34" charset="0"/>
                          <a:cs typeface="Arial" panose="020B0604020202020204" pitchFamily="34" charset="0"/>
                        </a:rPr>
                        <a:t>for hover effects.</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078703575"/>
                  </a:ext>
                </a:extLst>
              </a:tr>
              <a:tr h="771049">
                <a:tc>
                  <a:txBody>
                    <a:bodyPr/>
                    <a:lstStyle/>
                    <a:p>
                      <a:pPr algn="l" fontAlgn="ctr"/>
                      <a:r>
                        <a:rPr lang="en-US" sz="2000" b="0" u="sng" dirty="0">
                          <a:solidFill>
                            <a:schemeClr val="tx1"/>
                          </a:solidFill>
                          <a:effectLst/>
                          <a:latin typeface="Arial" panose="020B0604020202020204" pitchFamily="34" charset="0"/>
                          <a:cs typeface="Arial" panose="020B0604020202020204" pitchFamily="34" charset="0"/>
                          <a:hlinkClick r:id="rId6">
                            <a:extLst>
                              <a:ext uri="{A12FA001-AC4F-418D-AE19-62706E023703}">
                                <ahyp:hlinkClr xmlns="" xmlns:ahyp="http://schemas.microsoft.com/office/drawing/2018/hyperlinkcolor" val="tx"/>
                              </a:ext>
                            </a:extLst>
                          </a:hlinkClick>
                        </a:rPr>
                        <a:t>Combinator Selectors</a:t>
                      </a:r>
                      <a:endParaRPr lang="en-US" sz="2000" b="0" dirty="0">
                        <a:solidFill>
                          <a:schemeClr val="tx1"/>
                        </a:solidFill>
                        <a:effectLst/>
                        <a:latin typeface="Arial" panose="020B0604020202020204" pitchFamily="34" charset="0"/>
                        <a:cs typeface="Arial" panose="020B0604020202020204" pitchFamily="34" charset="0"/>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2000" b="0" dirty="0">
                          <a:effectLst/>
                          <a:latin typeface="Arial" panose="020B0604020202020204" pitchFamily="34" charset="0"/>
                          <a:cs typeface="Arial" panose="020B0604020202020204" pitchFamily="34" charset="0"/>
                        </a:rPr>
                        <a:t>Combine selectors to specify relationships between </a:t>
                      </a:r>
                      <a:r>
                        <a:rPr lang="en-US" sz="2000" b="0" dirty="0">
                          <a:solidFill>
                            <a:schemeClr val="accent2"/>
                          </a:solidFill>
                          <a:effectLst/>
                          <a:latin typeface="Arial" panose="020B0604020202020204" pitchFamily="34" charset="0"/>
                          <a:cs typeface="Arial" panose="020B0604020202020204" pitchFamily="34" charset="0"/>
                        </a:rPr>
                        <a:t>elements</a:t>
                      </a:r>
                      <a:r>
                        <a:rPr lang="en-US" sz="2000" b="0" dirty="0">
                          <a:effectLst/>
                          <a:latin typeface="Arial" panose="020B0604020202020204" pitchFamily="34" charset="0"/>
                          <a:cs typeface="Arial" panose="020B0604020202020204" pitchFamily="34" charset="0"/>
                        </a:rPr>
                        <a:t>, such as </a:t>
                      </a:r>
                      <a:r>
                        <a:rPr lang="en-US" sz="2000" b="0" dirty="0">
                          <a:solidFill>
                            <a:schemeClr val="accent2"/>
                          </a:solidFill>
                          <a:effectLst/>
                          <a:latin typeface="Arial" panose="020B0604020202020204" pitchFamily="34" charset="0"/>
                          <a:cs typeface="Arial" panose="020B0604020202020204" pitchFamily="34" charset="0"/>
                        </a:rPr>
                        <a:t>descendants ( )</a:t>
                      </a:r>
                      <a:r>
                        <a:rPr lang="en-US" sz="2000" b="0" dirty="0">
                          <a:effectLst/>
                          <a:latin typeface="Arial" panose="020B0604020202020204" pitchFamily="34" charset="0"/>
                          <a:cs typeface="Arial" panose="020B0604020202020204" pitchFamily="34" charset="0"/>
                        </a:rPr>
                        <a:t> or </a:t>
                      </a:r>
                      <a:r>
                        <a:rPr lang="en-US" sz="2000" b="0" dirty="0">
                          <a:solidFill>
                            <a:schemeClr val="accent2"/>
                          </a:solidFill>
                          <a:effectLst/>
                          <a:latin typeface="Arial" panose="020B0604020202020204" pitchFamily="34" charset="0"/>
                          <a:cs typeface="Arial" panose="020B0604020202020204" pitchFamily="34" charset="0"/>
                        </a:rPr>
                        <a:t>child (&gt;)</a:t>
                      </a:r>
                      <a:r>
                        <a:rPr lang="en-US" sz="2000" b="0" dirty="0">
                          <a:effectLst/>
                          <a:latin typeface="Arial" panose="020B0604020202020204" pitchFamily="34" charset="0"/>
                          <a:cs typeface="Arial" panose="020B0604020202020204" pitchFamily="34" charset="0"/>
                        </a:rPr>
                        <a:t>.</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062668376"/>
                  </a:ext>
                </a:extLst>
              </a:tr>
              <a:tr h="771049">
                <a:tc>
                  <a:txBody>
                    <a:bodyPr/>
                    <a:lstStyle/>
                    <a:p>
                      <a:pPr algn="l" fontAlgn="ctr"/>
                      <a:r>
                        <a:rPr lang="en-US" sz="2000" b="0" u="sng" dirty="0">
                          <a:solidFill>
                            <a:schemeClr val="tx1"/>
                          </a:solidFill>
                          <a:effectLst/>
                          <a:latin typeface="Arial" panose="020B0604020202020204" pitchFamily="34" charset="0"/>
                          <a:cs typeface="Arial" panose="020B0604020202020204" pitchFamily="34" charset="0"/>
                          <a:hlinkClick r:id="rId7">
                            <a:extLst>
                              <a:ext uri="{A12FA001-AC4F-418D-AE19-62706E023703}">
                                <ahyp:hlinkClr xmlns="" xmlns:ahyp="http://schemas.microsoft.com/office/drawing/2018/hyperlinkcolor" val="tx"/>
                              </a:ext>
                            </a:extLst>
                          </a:hlinkClick>
                        </a:rPr>
                        <a:t>Pseudo-Element Selector</a:t>
                      </a:r>
                      <a:endParaRPr lang="en-US" sz="2000" b="0" dirty="0">
                        <a:solidFill>
                          <a:schemeClr val="tx1"/>
                        </a:solidFill>
                        <a:effectLst/>
                        <a:latin typeface="Arial" panose="020B0604020202020204" pitchFamily="34" charset="0"/>
                        <a:cs typeface="Arial" panose="020B0604020202020204" pitchFamily="34" charset="0"/>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2000" b="0" dirty="0">
                          <a:effectLst/>
                          <a:latin typeface="Arial" panose="020B0604020202020204" pitchFamily="34" charset="0"/>
                          <a:cs typeface="Arial" panose="020B0604020202020204" pitchFamily="34" charset="0"/>
                        </a:rPr>
                        <a:t>Selects specific parts of an element, such as </a:t>
                      </a:r>
                      <a:r>
                        <a:rPr lang="en-US" sz="2000" b="0" dirty="0">
                          <a:solidFill>
                            <a:schemeClr val="accent2"/>
                          </a:solidFill>
                          <a:effectLst/>
                          <a:latin typeface="Arial" panose="020B0604020202020204" pitchFamily="34" charset="0"/>
                          <a:cs typeface="Arial" panose="020B0604020202020204" pitchFamily="34" charset="0"/>
                        </a:rPr>
                        <a:t>::before </a:t>
                      </a:r>
                      <a:r>
                        <a:rPr lang="en-US" sz="2000" b="0" dirty="0">
                          <a:effectLst/>
                          <a:latin typeface="Arial" panose="020B0604020202020204" pitchFamily="34" charset="0"/>
                          <a:cs typeface="Arial" panose="020B0604020202020204" pitchFamily="34" charset="0"/>
                        </a:rPr>
                        <a:t>or </a:t>
                      </a:r>
                      <a:r>
                        <a:rPr lang="en-US" sz="2000" b="0" dirty="0">
                          <a:solidFill>
                            <a:schemeClr val="accent2"/>
                          </a:solidFill>
                          <a:effectLst/>
                          <a:latin typeface="Arial" panose="020B0604020202020204" pitchFamily="34" charset="0"/>
                          <a:cs typeface="Arial" panose="020B0604020202020204" pitchFamily="34" charset="0"/>
                        </a:rPr>
                        <a:t>::after</a:t>
                      </a:r>
                      <a:r>
                        <a:rPr lang="en-US" sz="2000" b="0" dirty="0">
                          <a:effectLst/>
                          <a:latin typeface="Arial" panose="020B0604020202020204" pitchFamily="34" charset="0"/>
                          <a:cs typeface="Arial" panose="020B0604020202020204" pitchFamily="34" charset="0"/>
                        </a:rPr>
                        <a:t>.</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105441374"/>
                  </a:ext>
                </a:extLst>
              </a:tr>
            </a:tbl>
          </a:graphicData>
        </a:graphic>
      </p:graphicFrame>
    </p:spTree>
    <p:extLst>
      <p:ext uri="{BB962C8B-B14F-4D97-AF65-F5344CB8AC3E}">
        <p14:creationId xmlns:p14="http://schemas.microsoft.com/office/powerpoint/2010/main" val="33953317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336</TotalTime>
  <Words>2862</Words>
  <Application>Microsoft Office PowerPoint</Application>
  <PresentationFormat>Widescreen</PresentationFormat>
  <Paragraphs>447</Paragraphs>
  <Slides>53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53</vt:i4>
      </vt:variant>
    </vt:vector>
  </HeadingPairs>
  <TitlesOfParts>
    <vt:vector size="62" baseType="lpstr">
      <vt:lpstr>Arial</vt:lpstr>
      <vt:lpstr>Arial Rounded MT Bold</vt:lpstr>
      <vt:lpstr>Calibri</vt:lpstr>
      <vt:lpstr>Calibri Light</vt:lpstr>
      <vt:lpstr>Courier New</vt:lpstr>
      <vt:lpstr>Inter</vt:lpstr>
      <vt:lpstr>SFMono-Regular</vt:lpstr>
      <vt:lpstr>Verdana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Sonny Boy Ellema Jr.</dc:creator>
  <cp:lastModifiedBy>Windows User</cp:lastModifiedBy>
  <cp:revision>21</cp:revision>
  <dcterms:created xsi:type="dcterms:W3CDTF">2024-10-16T13:00:48Z</dcterms:created>
  <dcterms:modified xsi:type="dcterms:W3CDTF">2024-10-17T08:52:06Z</dcterms:modified>
</cp:coreProperties>
</file>