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handoutMasterIdLst>
    <p:handoutMasterId r:id="rId20"/>
  </p:handoutMasterIdLst>
  <p:sldIdLst>
    <p:sldId id="256" r:id="rId5"/>
    <p:sldId id="271" r:id="rId6"/>
    <p:sldId id="279" r:id="rId7"/>
    <p:sldId id="281" r:id="rId8"/>
    <p:sldId id="282" r:id="rId9"/>
    <p:sldId id="283" r:id="rId10"/>
    <p:sldId id="284" r:id="rId11"/>
    <p:sldId id="285" r:id="rId12"/>
    <p:sldId id="286" r:id="rId13"/>
    <p:sldId id="287" r:id="rId14"/>
    <p:sldId id="288" r:id="rId15"/>
    <p:sldId id="289" r:id="rId16"/>
    <p:sldId id="290" r:id="rId17"/>
    <p:sldId id="2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2"/>
            <p14:sldId id="283"/>
            <p14:sldId id="284"/>
            <p14:sldId id="285"/>
            <p14:sldId id="286"/>
            <p14:sldId id="287"/>
            <p14:sldId id="288"/>
            <p14:sldId id="289"/>
            <p14:sldId id="290"/>
            <p14:sldId id="291"/>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C7F5"/>
    <a:srgbClr val="D24726"/>
    <a:srgbClr val="404040"/>
    <a:srgbClr val="FF9B45"/>
    <a:srgbClr val="DD462F"/>
    <a:srgbClr val="F8CFB6"/>
    <a:srgbClr val="F8CAB6"/>
    <a:srgbClr val="923922"/>
    <a:srgbClr val="F5F5F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1" autoAdjust="0"/>
  </p:normalViewPr>
  <p:slideViewPr>
    <p:cSldViewPr snapToGrid="0">
      <p:cViewPr varScale="1">
        <p:scale>
          <a:sx n="68" d="100"/>
          <a:sy n="68" d="100"/>
        </p:scale>
        <p:origin x="81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10/11/2024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10/11/2024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10/11/2024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bbc.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uiltin.com/learn/tech-dictionary/css" TargetMode="External"/><Relationship Id="rId2" Type="http://schemas.openxmlformats.org/officeDocument/2006/relationships/hyperlink" Target="https://builtin.com/learn/tech-dictionary/html" TargetMode="External"/><Relationship Id="rId1" Type="http://schemas.openxmlformats.org/officeDocument/2006/relationships/slideLayout" Target="../slideLayouts/slideLayout2.xml"/><Relationship Id="rId5" Type="http://schemas.openxmlformats.org/officeDocument/2006/relationships/hyperlink" Target="https://builtin.com/learn/tech-dictionary/api" TargetMode="External"/><Relationship Id="rId4" Type="http://schemas.openxmlformats.org/officeDocument/2006/relationships/hyperlink" Target="https://builtin.com/learn/tech-dictionary/javascrip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56F0EAC-5D15-74DA-D2D6-76FBA610860E}"/>
              </a:ext>
            </a:extLst>
          </p:cNvPr>
          <p:cNvPicPr>
            <a:picLocks noChangeAspect="1"/>
          </p:cNvPicPr>
          <p:nvPr/>
        </p:nvPicPr>
        <p:blipFill>
          <a:blip r:embed="rId3"/>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D5F22AB3-B06A-E65C-1F57-70B85D1B0B38}"/>
              </a:ext>
            </a:extLst>
          </p:cNvPr>
          <p:cNvSpPr/>
          <p:nvPr/>
        </p:nvSpPr>
        <p:spPr>
          <a:xfrm>
            <a:off x="1955409" y="1561512"/>
            <a:ext cx="8637563" cy="3516923"/>
          </a:xfrm>
          <a:prstGeom prst="rect">
            <a:avLst/>
          </a:prstGeom>
          <a:solidFill>
            <a:schemeClr val="tx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5400" b="1" spc="50" dirty="0">
                <a:ln w="0"/>
                <a:solidFill>
                  <a:schemeClr val="bg2"/>
                </a:solidFill>
                <a:effectLst>
                  <a:innerShdw blurRad="63500" dist="50800" dir="13500000">
                    <a:srgbClr val="000000">
                      <a:alpha val="50000"/>
                    </a:srgbClr>
                  </a:innerShdw>
                </a:effectLst>
                <a:latin typeface="Franklin Gothic Heavy" panose="020B0903020102020204" pitchFamily="34" charset="0"/>
                <a:cs typeface="Times New Roman" panose="02020603050405020304" pitchFamily="18" charset="0"/>
              </a:rPr>
              <a:t>WEB DEVELOPMENT </a:t>
            </a:r>
          </a:p>
          <a:p>
            <a:pPr algn="ctr"/>
            <a:r>
              <a:rPr lang="en-US" sz="5400" b="1" spc="50" dirty="0">
                <a:ln w="0"/>
                <a:solidFill>
                  <a:schemeClr val="bg2"/>
                </a:solidFill>
                <a:effectLst>
                  <a:innerShdw blurRad="63500" dist="50800" dir="13500000">
                    <a:srgbClr val="000000">
                      <a:alpha val="50000"/>
                    </a:srgbClr>
                  </a:innerShdw>
                </a:effectLst>
                <a:latin typeface="Franklin Gothic Heavy" panose="020B0903020102020204" pitchFamily="34" charset="0"/>
                <a:cs typeface="Times New Roman" panose="02020603050405020304" pitchFamily="18" charset="0"/>
              </a:rPr>
              <a:t>AND </a:t>
            </a:r>
          </a:p>
          <a:p>
            <a:pPr algn="ctr"/>
            <a:r>
              <a:rPr lang="en-US" sz="5400" b="1" spc="50" dirty="0">
                <a:ln w="0"/>
                <a:solidFill>
                  <a:schemeClr val="bg2"/>
                </a:solidFill>
                <a:effectLst>
                  <a:innerShdw blurRad="63500" dist="50800" dir="13500000">
                    <a:srgbClr val="000000">
                      <a:alpha val="50000"/>
                    </a:srgbClr>
                  </a:innerShdw>
                </a:effectLst>
                <a:latin typeface="Franklin Gothic Heavy" panose="020B0903020102020204" pitchFamily="34" charset="0"/>
                <a:cs typeface="Times New Roman" panose="02020603050405020304" pitchFamily="18" charset="0"/>
              </a:rPr>
              <a:t>APPLICATION</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2E858-FD04-F3A5-7FCD-B9FA634C188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511367E-914A-D7E7-E576-D68F4404A47A}"/>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 </a:t>
            </a:r>
          </a:p>
        </p:txBody>
      </p:sp>
      <p:sp>
        <p:nvSpPr>
          <p:cNvPr id="6" name="Content Placeholder 17">
            <a:extLst>
              <a:ext uri="{FF2B5EF4-FFF2-40B4-BE49-F238E27FC236}">
                <a16:creationId xmlns:a16="http://schemas.microsoft.com/office/drawing/2014/main" id="{4A0C3A3F-79B9-B9BB-F6C3-2DBBC992A9E6}"/>
              </a:ext>
            </a:extLst>
          </p:cNvPr>
          <p:cNvSpPr txBox="1">
            <a:spLocks/>
          </p:cNvSpPr>
          <p:nvPr/>
        </p:nvSpPr>
        <p:spPr>
          <a:xfrm>
            <a:off x="521207" y="1493241"/>
            <a:ext cx="11078306" cy="50482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114300" marR="0" indent="-342900">
              <a:lnSpc>
                <a:spcPct val="150000"/>
              </a:lnSpc>
              <a:spcBef>
                <a:spcPts val="0"/>
              </a:spcBef>
              <a:spcAft>
                <a:spcPts val="800"/>
              </a:spcAft>
              <a:buFont typeface="Courier New" panose="02070309020205020404" pitchFamily="49" charset="0"/>
              <a:buChar char="o"/>
            </a:pPr>
            <a:r>
              <a:rPr lang="en-US" sz="2000" dirty="0">
                <a:effectLst/>
                <a:latin typeface="+mj-lt"/>
                <a:ea typeface="Calibri" panose="020F0502020204030204" pitchFamily="34" charset="0"/>
                <a:cs typeface="Times New Roman" panose="02020603050405020304" pitchFamily="18" charset="0"/>
              </a:rPr>
              <a:t>A </a:t>
            </a:r>
            <a:r>
              <a:rPr lang="en-US" sz="2000" b="1" dirty="0">
                <a:effectLst/>
                <a:latin typeface="+mj-lt"/>
                <a:ea typeface="Calibri" panose="020F0502020204030204" pitchFamily="34" charset="0"/>
                <a:cs typeface="Times New Roman" panose="02020603050405020304" pitchFamily="18" charset="0"/>
              </a:rPr>
              <a:t>web page </a:t>
            </a:r>
            <a:r>
              <a:rPr lang="en-US" sz="2000" dirty="0">
                <a:effectLst/>
                <a:latin typeface="+mj-lt"/>
                <a:ea typeface="Calibri" panose="020F0502020204030204" pitchFamily="34" charset="0"/>
                <a:cs typeface="Times New Roman" panose="02020603050405020304" pitchFamily="18" charset="0"/>
              </a:rPr>
              <a:t>refers to the text, images, or graphics displayed in a web browser. A web page is generally a single page of content on a website. You can access a web page by entering the URL into the address bar of a web browser.</a:t>
            </a:r>
          </a:p>
          <a:p>
            <a:pPr marL="114300" marR="0" indent="-342900">
              <a:lnSpc>
                <a:spcPct val="150000"/>
              </a:lnSpc>
              <a:spcBef>
                <a:spcPts val="0"/>
              </a:spcBef>
              <a:spcAft>
                <a:spcPts val="800"/>
              </a:spcAft>
              <a:buFont typeface="Courier New" panose="02070309020205020404" pitchFamily="49" charset="0"/>
              <a:buChar char="o"/>
            </a:pPr>
            <a:r>
              <a:rPr lang="en-US" sz="2000" dirty="0">
                <a:effectLst/>
                <a:latin typeface="+mj-lt"/>
                <a:ea typeface="Calibri" panose="020F0502020204030204" pitchFamily="34" charset="0"/>
                <a:cs typeface="Times New Roman" panose="02020603050405020304" pitchFamily="18" charset="0"/>
              </a:rPr>
              <a:t>A </a:t>
            </a:r>
            <a:r>
              <a:rPr lang="en-US" sz="2000" b="1" dirty="0">
                <a:effectLst/>
                <a:latin typeface="+mj-lt"/>
                <a:ea typeface="Calibri" panose="020F0502020204030204" pitchFamily="34" charset="0"/>
                <a:cs typeface="Times New Roman" panose="02020603050405020304" pitchFamily="18" charset="0"/>
              </a:rPr>
              <a:t>website</a:t>
            </a:r>
            <a:r>
              <a:rPr lang="en-US" sz="2000" dirty="0">
                <a:effectLst/>
                <a:latin typeface="+mj-lt"/>
                <a:ea typeface="Calibri" panose="020F0502020204030204" pitchFamily="34" charset="0"/>
                <a:cs typeface="Times New Roman" panose="02020603050405020304" pitchFamily="18" charset="0"/>
              </a:rPr>
              <a:t> is a collection of web pages that are usually linked by hyperlinks. For example, if you go to the Sunday Times website, it consists of many web pages. On each page, you will find various articles, columns and content that have been grouped into different categories. </a:t>
            </a:r>
          </a:p>
        </p:txBody>
      </p:sp>
      <p:sp>
        <p:nvSpPr>
          <p:cNvPr id="4" name="Title 3">
            <a:extLst>
              <a:ext uri="{FF2B5EF4-FFF2-40B4-BE49-F238E27FC236}">
                <a16:creationId xmlns:a16="http://schemas.microsoft.com/office/drawing/2014/main" id="{D82ECD9A-A965-A420-0CCB-16F5D2F4C695}"/>
              </a:ext>
            </a:extLst>
          </p:cNvPr>
          <p:cNvSpPr txBox="1">
            <a:spLocks/>
          </p:cNvSpPr>
          <p:nvPr/>
        </p:nvSpPr>
        <p:spPr>
          <a:xfrm>
            <a:off x="521207" y="448056"/>
            <a:ext cx="11078306"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a:latin typeface="Segoe UI Light" panose="020B0502040204020203" pitchFamily="34" charset="0"/>
                <a:cs typeface="Segoe UI Light" panose="020B0502040204020203" pitchFamily="34" charset="0"/>
              </a:rPr>
              <a:t>What is the difference between a web page and a web site?</a:t>
            </a:r>
          </a:p>
        </p:txBody>
      </p:sp>
    </p:spTree>
    <p:extLst>
      <p:ext uri="{BB962C8B-B14F-4D97-AF65-F5344CB8AC3E}">
        <p14:creationId xmlns:p14="http://schemas.microsoft.com/office/powerpoint/2010/main" val="146335187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2E555-431C-AB8D-5A8B-6A7050119F11}"/>
            </a:ext>
          </a:extLst>
        </p:cNvPr>
        <p:cNvGrpSpPr/>
        <p:nvPr/>
      </p:nvGrpSpPr>
      <p:grpSpPr>
        <a:xfrm>
          <a:off x="0" y="0"/>
          <a:ext cx="0" cy="0"/>
          <a:chOff x="0" y="0"/>
          <a:chExt cx="0" cy="0"/>
        </a:xfrm>
      </p:grpSpPr>
      <p:sp>
        <p:nvSpPr>
          <p:cNvPr id="6" name="Content Placeholder 17">
            <a:extLst>
              <a:ext uri="{FF2B5EF4-FFF2-40B4-BE49-F238E27FC236}">
                <a16:creationId xmlns:a16="http://schemas.microsoft.com/office/drawing/2014/main" id="{63F37767-1F84-9C89-CC00-317614D790E2}"/>
              </a:ext>
            </a:extLst>
          </p:cNvPr>
          <p:cNvSpPr txBox="1">
            <a:spLocks/>
          </p:cNvSpPr>
          <p:nvPr/>
        </p:nvSpPr>
        <p:spPr>
          <a:xfrm>
            <a:off x="521207" y="1493241"/>
            <a:ext cx="11078306" cy="50482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50000"/>
              </a:lnSpc>
              <a:spcBef>
                <a:spcPts val="0"/>
              </a:spcBef>
              <a:spcAft>
                <a:spcPts val="800"/>
              </a:spcAft>
              <a:buNone/>
            </a:pPr>
            <a:endParaRPr lang="en-US" sz="2000" dirty="0">
              <a:effectLst/>
              <a:latin typeface="+mj-lt"/>
              <a:ea typeface="Calibri" panose="020F0502020204030204" pitchFamily="34" charset="0"/>
              <a:cs typeface="Times New Roman" panose="02020603050405020304" pitchFamily="18" charset="0"/>
            </a:endParaRPr>
          </a:p>
        </p:txBody>
      </p:sp>
      <p:sp>
        <p:nvSpPr>
          <p:cNvPr id="4" name="Title 3">
            <a:extLst>
              <a:ext uri="{FF2B5EF4-FFF2-40B4-BE49-F238E27FC236}">
                <a16:creationId xmlns:a16="http://schemas.microsoft.com/office/drawing/2014/main" id="{A928CD2F-3775-09C4-56DC-24536A4DED13}"/>
              </a:ext>
            </a:extLst>
          </p:cNvPr>
          <p:cNvSpPr txBox="1">
            <a:spLocks/>
          </p:cNvSpPr>
          <p:nvPr/>
        </p:nvSpPr>
        <p:spPr>
          <a:xfrm>
            <a:off x="521207" y="448056"/>
            <a:ext cx="11078306"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a:latin typeface="Segoe UI Light" panose="020B0502040204020203" pitchFamily="34" charset="0"/>
                <a:cs typeface="Segoe UI Light" panose="020B0502040204020203" pitchFamily="34" charset="0"/>
              </a:rPr>
              <a:t>Types of websites :</a:t>
            </a:r>
          </a:p>
        </p:txBody>
      </p:sp>
      <p:pic>
        <p:nvPicPr>
          <p:cNvPr id="1026" name="Picture 2">
            <a:extLst>
              <a:ext uri="{FF2B5EF4-FFF2-40B4-BE49-F238E27FC236}">
                <a16:creationId xmlns:a16="http://schemas.microsoft.com/office/drawing/2014/main" id="{34429260-294F-7623-2097-14206E53E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760" y="1378634"/>
            <a:ext cx="9733199" cy="516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564930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52782E-6AA0-4B9F-FF9A-18A4A0BF3FF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313A8DC-FD60-409E-49EC-95DE9C216F23}"/>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 </a:t>
            </a:r>
          </a:p>
        </p:txBody>
      </p:sp>
      <p:sp>
        <p:nvSpPr>
          <p:cNvPr id="6" name="Content Placeholder 17">
            <a:extLst>
              <a:ext uri="{FF2B5EF4-FFF2-40B4-BE49-F238E27FC236}">
                <a16:creationId xmlns:a16="http://schemas.microsoft.com/office/drawing/2014/main" id="{9F2B4878-4657-97F5-04AD-E7AD54399BE4}"/>
              </a:ext>
            </a:extLst>
          </p:cNvPr>
          <p:cNvSpPr txBox="1">
            <a:spLocks/>
          </p:cNvSpPr>
          <p:nvPr/>
        </p:nvSpPr>
        <p:spPr>
          <a:xfrm>
            <a:off x="521207" y="1493241"/>
            <a:ext cx="11078306" cy="50482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57150" marR="0" indent="-285750">
              <a:lnSpc>
                <a:spcPct val="150000"/>
              </a:lnSpc>
              <a:spcBef>
                <a:spcPts val="0"/>
              </a:spcBef>
              <a:spcAft>
                <a:spcPts val="800"/>
              </a:spcAft>
              <a:buFont typeface="Courier New" panose="02070309020205020404" pitchFamily="49" charset="0"/>
              <a:buChar char="o"/>
            </a:pPr>
            <a:r>
              <a:rPr lang="en-US" sz="2000" dirty="0">
                <a:effectLst/>
                <a:latin typeface="+mj-lt"/>
                <a:ea typeface="Calibri" panose="020F0502020204030204" pitchFamily="34" charset="0"/>
                <a:cs typeface="Times New Roman" panose="02020603050405020304" pitchFamily="18" charset="0"/>
              </a:rPr>
              <a:t>Each web page on the internet has its very own unique address called a URL, which tells the internet exactly what page you want to see on a website. Think of a URL as a street address that tells the web browser where to go on the internet.</a:t>
            </a:r>
          </a:p>
          <a:p>
            <a:pPr marL="57150" marR="0" indent="-285750">
              <a:lnSpc>
                <a:spcPct val="150000"/>
              </a:lnSpc>
              <a:spcBef>
                <a:spcPts val="0"/>
              </a:spcBef>
              <a:spcAft>
                <a:spcPts val="800"/>
              </a:spcAft>
              <a:buFont typeface="Courier New" panose="02070309020205020404" pitchFamily="49" charset="0"/>
              <a:buChar char="o"/>
            </a:pPr>
            <a:r>
              <a:rPr lang="en-US" sz="2000" dirty="0">
                <a:effectLst/>
                <a:latin typeface="+mj-lt"/>
                <a:ea typeface="Calibri" panose="020F0502020204030204" pitchFamily="34" charset="0"/>
              </a:rPr>
              <a:t>When you type a URL into the address bar of the web browser and press Enter, the browser will take you to that specific page. For example, in the figure below, we typed </a:t>
            </a:r>
            <a:r>
              <a:rPr lang="en-US" sz="2000" u="sng" dirty="0">
                <a:solidFill>
                  <a:schemeClr val="tx1"/>
                </a:solidFill>
                <a:effectLst/>
                <a:latin typeface="+mj-l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www.bbc.com</a:t>
            </a:r>
            <a:r>
              <a:rPr lang="en-US" sz="2000" dirty="0">
                <a:solidFill>
                  <a:schemeClr val="tx1"/>
                </a:solidFill>
                <a:effectLst/>
                <a:latin typeface="+mj-lt"/>
                <a:ea typeface="Calibri" panose="020F0502020204030204" pitchFamily="34" charset="0"/>
              </a:rPr>
              <a:t> </a:t>
            </a:r>
            <a:r>
              <a:rPr lang="en-US" sz="2000" dirty="0">
                <a:effectLst/>
                <a:latin typeface="+mj-lt"/>
                <a:ea typeface="Calibri" panose="020F0502020204030204" pitchFamily="34" charset="0"/>
              </a:rPr>
              <a:t>in the address bar (highlighted in green), which will then load the BBC web page.</a:t>
            </a:r>
            <a:endParaRPr lang="en-US" sz="2000" dirty="0">
              <a:effectLst/>
              <a:latin typeface="+mj-lt"/>
              <a:ea typeface="Calibri" panose="020F0502020204030204" pitchFamily="34" charset="0"/>
              <a:cs typeface="Times New Roman" panose="02020603050405020304" pitchFamily="18" charset="0"/>
            </a:endParaRPr>
          </a:p>
        </p:txBody>
      </p:sp>
      <p:sp>
        <p:nvSpPr>
          <p:cNvPr id="4" name="Title 3">
            <a:extLst>
              <a:ext uri="{FF2B5EF4-FFF2-40B4-BE49-F238E27FC236}">
                <a16:creationId xmlns:a16="http://schemas.microsoft.com/office/drawing/2014/main" id="{DCF92933-3F9D-DBFE-6D28-AA7231FEDD70}"/>
              </a:ext>
            </a:extLst>
          </p:cNvPr>
          <p:cNvSpPr txBox="1">
            <a:spLocks/>
          </p:cNvSpPr>
          <p:nvPr/>
        </p:nvSpPr>
        <p:spPr>
          <a:xfrm>
            <a:off x="521207" y="448056"/>
            <a:ext cx="11078306"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a:latin typeface="Segoe UI Light" panose="020B0502040204020203" pitchFamily="34" charset="0"/>
                <a:cs typeface="Segoe UI Light" panose="020B0502040204020203" pitchFamily="34" charset="0"/>
              </a:rPr>
              <a:t>URLs and the address bar</a:t>
            </a:r>
          </a:p>
        </p:txBody>
      </p:sp>
      <p:pic>
        <p:nvPicPr>
          <p:cNvPr id="2" name="Picture 1">
            <a:extLst>
              <a:ext uri="{FF2B5EF4-FFF2-40B4-BE49-F238E27FC236}">
                <a16:creationId xmlns:a16="http://schemas.microsoft.com/office/drawing/2014/main" id="{1ABAE51D-7ECB-D19E-A82F-EE6692E246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6951" y="4667250"/>
            <a:ext cx="10586094" cy="1452195"/>
          </a:xfrm>
          <a:prstGeom prst="rect">
            <a:avLst/>
          </a:prstGeom>
          <a:noFill/>
          <a:ln>
            <a:noFill/>
          </a:ln>
        </p:spPr>
      </p:pic>
    </p:spTree>
    <p:extLst>
      <p:ext uri="{BB962C8B-B14F-4D97-AF65-F5344CB8AC3E}">
        <p14:creationId xmlns:p14="http://schemas.microsoft.com/office/powerpoint/2010/main" val="369830018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AA623-BEBC-E17C-6087-3E9F33BD4EC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4BC81E3-0B96-3DC9-5926-B9669AE5A081}"/>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 </a:t>
            </a:r>
          </a:p>
        </p:txBody>
      </p:sp>
      <p:sp>
        <p:nvSpPr>
          <p:cNvPr id="6" name="Content Placeholder 17">
            <a:extLst>
              <a:ext uri="{FF2B5EF4-FFF2-40B4-BE49-F238E27FC236}">
                <a16:creationId xmlns:a16="http://schemas.microsoft.com/office/drawing/2014/main" id="{71F3684B-9088-DBEF-A9B8-5FF3EDF75AEA}"/>
              </a:ext>
            </a:extLst>
          </p:cNvPr>
          <p:cNvSpPr txBox="1">
            <a:spLocks/>
          </p:cNvSpPr>
          <p:nvPr/>
        </p:nvSpPr>
        <p:spPr>
          <a:xfrm>
            <a:off x="521207" y="1493241"/>
            <a:ext cx="4500959" cy="50482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000" dirty="0">
                <a:effectLst/>
                <a:latin typeface="+mj-lt"/>
                <a:ea typeface="Calibri" panose="020F0502020204030204" pitchFamily="34" charset="0"/>
              </a:rPr>
              <a:t>The </a:t>
            </a:r>
            <a:r>
              <a:rPr lang="en-US" sz="2000" b="1" dirty="0">
                <a:effectLst/>
                <a:latin typeface="+mj-lt"/>
                <a:ea typeface="Calibri" panose="020F0502020204030204" pitchFamily="34" charset="0"/>
              </a:rPr>
              <a:t>domain name </a:t>
            </a:r>
            <a:r>
              <a:rPr lang="en-US" sz="2000" dirty="0">
                <a:effectLst/>
                <a:latin typeface="+mj-lt"/>
                <a:ea typeface="Calibri" panose="020F0502020204030204" pitchFamily="34" charset="0"/>
              </a:rPr>
              <a:t>is the most important part of an internet address. This could be a word or a phrase that an internet site has identified as the name of the website. People use it to find information on the internet, for example businesses use it to get people to visit their websites.</a:t>
            </a:r>
            <a:endParaRPr lang="en-US" sz="2000" dirty="0">
              <a:effectLst/>
              <a:latin typeface="+mj-lt"/>
              <a:ea typeface="Calibri" panose="020F0502020204030204" pitchFamily="34" charset="0"/>
              <a:cs typeface="Times New Roman" panose="02020603050405020304" pitchFamily="18" charset="0"/>
            </a:endParaRPr>
          </a:p>
        </p:txBody>
      </p:sp>
      <p:sp>
        <p:nvSpPr>
          <p:cNvPr id="4" name="Title 3">
            <a:extLst>
              <a:ext uri="{FF2B5EF4-FFF2-40B4-BE49-F238E27FC236}">
                <a16:creationId xmlns:a16="http://schemas.microsoft.com/office/drawing/2014/main" id="{EF0A1219-A000-D61C-5E55-20BBFC9CDCF8}"/>
              </a:ext>
            </a:extLst>
          </p:cNvPr>
          <p:cNvSpPr txBox="1">
            <a:spLocks/>
          </p:cNvSpPr>
          <p:nvPr/>
        </p:nvSpPr>
        <p:spPr>
          <a:xfrm>
            <a:off x="521207" y="448056"/>
            <a:ext cx="11078306"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dirty="0">
              <a:latin typeface="Segoe UI Light" panose="020B0502040204020203" pitchFamily="34" charset="0"/>
              <a:cs typeface="Segoe UI Light" panose="020B0502040204020203" pitchFamily="34" charset="0"/>
            </a:endParaRPr>
          </a:p>
        </p:txBody>
      </p:sp>
      <p:pic>
        <p:nvPicPr>
          <p:cNvPr id="2050" name="Picture 2">
            <a:extLst>
              <a:ext uri="{FF2B5EF4-FFF2-40B4-BE49-F238E27FC236}">
                <a16:creationId xmlns:a16="http://schemas.microsoft.com/office/drawing/2014/main" id="{3255E66E-86E7-0003-BC16-B89391F1FD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1317" y="1493241"/>
            <a:ext cx="6338196" cy="431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510805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037BD-FEB1-6F8E-4C31-877A40ABF05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986D528-7EFA-C434-52A4-4BAD1D631010}"/>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 </a:t>
            </a:r>
          </a:p>
        </p:txBody>
      </p:sp>
      <p:sp>
        <p:nvSpPr>
          <p:cNvPr id="6" name="Content Placeholder 17">
            <a:extLst>
              <a:ext uri="{FF2B5EF4-FFF2-40B4-BE49-F238E27FC236}">
                <a16:creationId xmlns:a16="http://schemas.microsoft.com/office/drawing/2014/main" id="{8476A9FA-6BBD-94EB-517D-75BE70F472C3}"/>
              </a:ext>
            </a:extLst>
          </p:cNvPr>
          <p:cNvSpPr txBox="1">
            <a:spLocks/>
          </p:cNvSpPr>
          <p:nvPr/>
        </p:nvSpPr>
        <p:spPr>
          <a:xfrm>
            <a:off x="521207" y="1493241"/>
            <a:ext cx="11078306" cy="74352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Bef>
                <a:spcPts val="0"/>
              </a:spcBef>
              <a:spcAft>
                <a:spcPts val="800"/>
              </a:spcAft>
              <a:buNone/>
            </a:pPr>
            <a:r>
              <a:rPr lang="en-US" sz="2000" dirty="0">
                <a:effectLst/>
                <a:latin typeface="+mj-lt"/>
                <a:ea typeface="Calibri" panose="020F0502020204030204" pitchFamily="34" charset="0"/>
                <a:cs typeface="Times New Roman" panose="02020603050405020304" pitchFamily="18" charset="0"/>
              </a:rPr>
              <a:t>The tables on the following page show the different codes you could come across indicating an </a:t>
            </a:r>
            <a:r>
              <a:rPr lang="en-US" sz="2000" dirty="0" err="1">
                <a:effectLst/>
                <a:latin typeface="+mj-lt"/>
                <a:ea typeface="Calibri" panose="020F0502020204030204" pitchFamily="34" charset="0"/>
                <a:cs typeface="Times New Roman" panose="02020603050405020304" pitchFamily="18" charset="0"/>
              </a:rPr>
              <a:t>organisation</a:t>
            </a:r>
            <a:r>
              <a:rPr lang="en-US" sz="2000" dirty="0">
                <a:effectLst/>
                <a:latin typeface="+mj-lt"/>
                <a:ea typeface="Calibri" panose="020F0502020204030204" pitchFamily="34" charset="0"/>
                <a:cs typeface="Times New Roman" panose="02020603050405020304" pitchFamily="18" charset="0"/>
              </a:rPr>
              <a:t> type and the country of origin.</a:t>
            </a:r>
          </a:p>
        </p:txBody>
      </p:sp>
      <p:sp>
        <p:nvSpPr>
          <p:cNvPr id="4" name="Title 3">
            <a:extLst>
              <a:ext uri="{FF2B5EF4-FFF2-40B4-BE49-F238E27FC236}">
                <a16:creationId xmlns:a16="http://schemas.microsoft.com/office/drawing/2014/main" id="{D854F497-97FD-8520-40BC-FA8DF05F383F}"/>
              </a:ext>
            </a:extLst>
          </p:cNvPr>
          <p:cNvSpPr txBox="1">
            <a:spLocks/>
          </p:cNvSpPr>
          <p:nvPr/>
        </p:nvSpPr>
        <p:spPr>
          <a:xfrm>
            <a:off x="521207" y="448056"/>
            <a:ext cx="11078306"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dirty="0">
              <a:latin typeface="Segoe UI Light" panose="020B0502040204020203" pitchFamily="34" charset="0"/>
              <a:cs typeface="Segoe UI Light" panose="020B0502040204020203" pitchFamily="34" charset="0"/>
            </a:endParaRPr>
          </a:p>
        </p:txBody>
      </p:sp>
      <p:pic>
        <p:nvPicPr>
          <p:cNvPr id="3074" name="Picture 2">
            <a:extLst>
              <a:ext uri="{FF2B5EF4-FFF2-40B4-BE49-F238E27FC236}">
                <a16:creationId xmlns:a16="http://schemas.microsoft.com/office/drawing/2014/main" id="{2EC6727B-927B-514F-5E03-8027CEA87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070" y="3123742"/>
            <a:ext cx="5209901" cy="24464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5E776AF-618A-A664-37EE-0D2C3336B89D}"/>
              </a:ext>
            </a:extLst>
          </p:cNvPr>
          <p:cNvSpPr txBox="1"/>
          <p:nvPr/>
        </p:nvSpPr>
        <p:spPr>
          <a:xfrm>
            <a:off x="521206" y="2641868"/>
            <a:ext cx="5471630" cy="369332"/>
          </a:xfrm>
          <a:prstGeom prst="rect">
            <a:avLst/>
          </a:prstGeom>
          <a:noFill/>
        </p:spPr>
        <p:txBody>
          <a:bodyPr wrap="square" rtlCol="0">
            <a:spAutoFit/>
          </a:bodyPr>
          <a:lstStyle/>
          <a:p>
            <a:r>
              <a:rPr lang="en-US" dirty="0">
                <a:latin typeface="+mj-lt"/>
              </a:rPr>
              <a:t>Code showing the different type of organization :</a:t>
            </a:r>
            <a:endParaRPr lang="en-US" sz="2000" dirty="0">
              <a:latin typeface="+mj-lt"/>
            </a:endParaRPr>
          </a:p>
        </p:txBody>
      </p:sp>
      <p:pic>
        <p:nvPicPr>
          <p:cNvPr id="3075" name="Picture 3">
            <a:extLst>
              <a:ext uri="{FF2B5EF4-FFF2-40B4-BE49-F238E27FC236}">
                <a16:creationId xmlns:a16="http://schemas.microsoft.com/office/drawing/2014/main" id="{FCB7EF8D-4949-1397-4166-BAEA9E563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123742"/>
            <a:ext cx="5543550" cy="244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AA2EE6D2-E0BA-930A-3264-4462006790D5}"/>
              </a:ext>
            </a:extLst>
          </p:cNvPr>
          <p:cNvSpPr txBox="1"/>
          <p:nvPr/>
        </p:nvSpPr>
        <p:spPr>
          <a:xfrm>
            <a:off x="5992836" y="2626479"/>
            <a:ext cx="5471630" cy="369332"/>
          </a:xfrm>
          <a:prstGeom prst="rect">
            <a:avLst/>
          </a:prstGeom>
          <a:noFill/>
        </p:spPr>
        <p:txBody>
          <a:bodyPr wrap="square" rtlCol="0">
            <a:spAutoFit/>
          </a:bodyPr>
          <a:lstStyle/>
          <a:p>
            <a:r>
              <a:rPr lang="en-US" dirty="0">
                <a:latin typeface="+mj-lt"/>
              </a:rPr>
              <a:t>Example of country code found in the URL :</a:t>
            </a:r>
          </a:p>
        </p:txBody>
      </p:sp>
    </p:spTree>
    <p:extLst>
      <p:ext uri="{BB962C8B-B14F-4D97-AF65-F5344CB8AC3E}">
        <p14:creationId xmlns:p14="http://schemas.microsoft.com/office/powerpoint/2010/main" val="355781676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What is web development?</a:t>
            </a:r>
          </a:p>
        </p:txBody>
      </p:sp>
      <p:sp>
        <p:nvSpPr>
          <p:cNvPr id="38" name="Content Placeholder 17"/>
          <p:cNvSpPr txBox="1">
            <a:spLocks/>
          </p:cNvSpPr>
          <p:nvPr/>
        </p:nvSpPr>
        <p:spPr>
          <a:xfrm>
            <a:off x="541608" y="1493240"/>
            <a:ext cx="6450035" cy="491670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Aft>
                <a:spcPts val="600"/>
              </a:spcAft>
              <a:buFont typeface="Wingdings" panose="05000000000000000000" pitchFamily="2" charset="2"/>
              <a:buChar char="v"/>
              <a:defRPr/>
            </a:pPr>
            <a:r>
              <a:rPr lang="en-US" sz="2600" dirty="0">
                <a:solidFill>
                  <a:schemeClr val="tx1"/>
                </a:solidFill>
                <a:effectLst/>
                <a:latin typeface="+mj-lt"/>
                <a:ea typeface="Calibri" panose="020F0502020204030204" pitchFamily="34" charset="0"/>
                <a:cs typeface="Times New Roman" panose="02020603050405020304" pitchFamily="18" charset="0"/>
              </a:rPr>
              <a:t>Web development encompasses a broad range of tasks from coding, to technical design, to performance of a website or application running on the internet.</a:t>
            </a:r>
          </a:p>
          <a:p>
            <a:pPr lvl="0" algn="just">
              <a:lnSpc>
                <a:spcPct val="120000"/>
              </a:lnSpc>
              <a:spcAft>
                <a:spcPts val="600"/>
              </a:spcAft>
              <a:buFont typeface="Wingdings" panose="05000000000000000000" pitchFamily="2" charset="2"/>
              <a:buChar char="v"/>
              <a:defRPr/>
            </a:pPr>
            <a:r>
              <a:rPr lang="en-US" sz="2600" b="0" i="0" dirty="0">
                <a:solidFill>
                  <a:schemeClr val="tx1"/>
                </a:solidFill>
                <a:effectLst/>
                <a:latin typeface="+mj-lt"/>
              </a:rPr>
              <a:t>Web development is the act of building, creating and maintaining websites. The field encompasses a broad range of tasks including everything from coding, to technical design, to the performance of a website or application running on the internet. Web development consists of front-end and back-end components:</a:t>
            </a:r>
            <a:endParaRPr lang="en-US" sz="2600" b="0" i="0" dirty="0">
              <a:solidFill>
                <a:schemeClr val="tx1"/>
              </a:solidFill>
              <a:effectLst/>
              <a:latin typeface="+mj-lt"/>
              <a:cs typeface="Segoe UI" panose="020B0502040204020203" pitchFamily="34" charset="0"/>
            </a:endParaRPr>
          </a:p>
          <a:p>
            <a:pPr algn="just">
              <a:lnSpc>
                <a:spcPct val="120000"/>
              </a:lnSpc>
            </a:pPr>
            <a:r>
              <a:rPr lang="en-US" sz="2600" b="1" i="0" dirty="0">
                <a:solidFill>
                  <a:schemeClr val="tx1"/>
                </a:solidFill>
                <a:effectLst/>
                <a:latin typeface="+mj-lt"/>
              </a:rPr>
              <a:t>Front-end development</a:t>
            </a:r>
            <a:r>
              <a:rPr lang="en-US" sz="2600" b="0" i="0" dirty="0">
                <a:solidFill>
                  <a:schemeClr val="tx1"/>
                </a:solidFill>
                <a:effectLst/>
                <a:latin typeface="+mj-lt"/>
              </a:rPr>
              <a:t> consists of the user interface (UI) and the look and feel of the website or application. </a:t>
            </a:r>
          </a:p>
          <a:p>
            <a:pPr algn="just">
              <a:lnSpc>
                <a:spcPct val="120000"/>
              </a:lnSpc>
            </a:pPr>
            <a:r>
              <a:rPr lang="en-US" sz="2600" b="1" i="0" dirty="0">
                <a:solidFill>
                  <a:schemeClr val="tx1"/>
                </a:solidFill>
                <a:effectLst/>
                <a:latin typeface="+mj-lt"/>
              </a:rPr>
              <a:t>Back-end development</a:t>
            </a:r>
            <a:r>
              <a:rPr lang="en-US" sz="2600" b="0" i="0" dirty="0">
                <a:solidFill>
                  <a:schemeClr val="tx1"/>
                </a:solidFill>
                <a:effectLst/>
                <a:latin typeface="+mj-lt"/>
              </a:rPr>
              <a:t> consists of the databases, logic, APIs, servers and everything else that powers the website behind the scenes.</a:t>
            </a:r>
          </a:p>
          <a:p>
            <a:pPr marL="0" lvl="0" indent="0" algn="just">
              <a:spcAft>
                <a:spcPts val="600"/>
              </a:spcAft>
              <a:buNone/>
              <a:defRPr/>
            </a:pPr>
            <a:endParaRPr lang="en-US" sz="1800" dirty="0">
              <a:solidFill>
                <a:prstClr val="black">
                  <a:lumMod val="75000"/>
                  <a:lumOff val="25000"/>
                </a:prstClr>
              </a:solidFill>
              <a:latin typeface="+mj-lt"/>
              <a:cs typeface="Segoe UI" panose="020B0502040204020203" pitchFamily="34" charset="0"/>
            </a:endParaRPr>
          </a:p>
          <a:p>
            <a:pPr lvl="0" algn="just">
              <a:spcAft>
                <a:spcPts val="600"/>
              </a:spcAft>
              <a:buFont typeface="Wingdings" panose="05000000000000000000" pitchFamily="2" charset="2"/>
              <a:buChar char="v"/>
              <a:defRPr/>
            </a:pPr>
            <a:endParaRPr lang="en-US" sz="1800" dirty="0">
              <a:latin typeface="+mj-lt"/>
              <a:cs typeface="Segoe UI" panose="020B0502040204020203" pitchFamily="34" charset="0"/>
            </a:endParaRPr>
          </a:p>
        </p:txBody>
      </p:sp>
      <p:pic>
        <p:nvPicPr>
          <p:cNvPr id="3" name="Picture 2">
            <a:extLst>
              <a:ext uri="{FF2B5EF4-FFF2-40B4-BE49-F238E27FC236}">
                <a16:creationId xmlns:a16="http://schemas.microsoft.com/office/drawing/2014/main" id="{229EDD7D-AA96-68D1-B3FD-50FD1DC02659}"/>
              </a:ext>
            </a:extLst>
          </p:cNvPr>
          <p:cNvPicPr>
            <a:picLocks noChangeAspect="1"/>
          </p:cNvPicPr>
          <p:nvPr/>
        </p:nvPicPr>
        <p:blipFill>
          <a:blip r:embed="rId2"/>
          <a:stretch>
            <a:fillRect/>
          </a:stretch>
        </p:blipFill>
        <p:spPr>
          <a:xfrm>
            <a:off x="7090117" y="1493239"/>
            <a:ext cx="4560275" cy="4555869"/>
          </a:xfrm>
          <a:prstGeom prst="rect">
            <a:avLst/>
          </a:prstGeom>
          <a:ln>
            <a:noFill/>
          </a:ln>
          <a:effectLst>
            <a:softEdge rad="112500"/>
          </a:effec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What are the 3 types of web development?</a:t>
            </a:r>
          </a:p>
        </p:txBody>
      </p:sp>
      <p:sp>
        <p:nvSpPr>
          <p:cNvPr id="3" name="Content Placeholder 17">
            <a:extLst>
              <a:ext uri="{FF2B5EF4-FFF2-40B4-BE49-F238E27FC236}">
                <a16:creationId xmlns:a16="http://schemas.microsoft.com/office/drawing/2014/main" id="{448810C2-9028-1754-69A4-46A21905A80E}"/>
              </a:ext>
            </a:extLst>
          </p:cNvPr>
          <p:cNvSpPr txBox="1">
            <a:spLocks/>
          </p:cNvSpPr>
          <p:nvPr/>
        </p:nvSpPr>
        <p:spPr>
          <a:xfrm>
            <a:off x="521207" y="1493241"/>
            <a:ext cx="11078306" cy="50482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buFont typeface="Wingdings" panose="05000000000000000000" pitchFamily="2" charset="2"/>
              <a:buChar char="v"/>
            </a:pPr>
            <a:r>
              <a:rPr lang="en-US" sz="2000" b="1" i="0" dirty="0">
                <a:solidFill>
                  <a:srgbClr val="3A3B41"/>
                </a:solidFill>
                <a:effectLst/>
                <a:latin typeface="+mj-lt"/>
              </a:rPr>
              <a:t> Web development - </a:t>
            </a:r>
            <a:r>
              <a:rPr lang="en-US" sz="2000" dirty="0">
                <a:latin typeface="+mj-lt"/>
              </a:rPr>
              <a:t>This involves the technical aspects of creating a website, including:</a:t>
            </a:r>
            <a:endParaRPr lang="en-US" sz="2000" b="0" i="0" dirty="0">
              <a:solidFill>
                <a:srgbClr val="3A3B41"/>
              </a:solidFill>
              <a:effectLst/>
              <a:latin typeface="+mj-lt"/>
            </a:endParaRPr>
          </a:p>
          <a:p>
            <a:pPr lvl="1">
              <a:lnSpc>
                <a:spcPct val="110000"/>
              </a:lnSpc>
              <a:buFont typeface="Courier New" panose="02070309020205020404" pitchFamily="49" charset="0"/>
              <a:buChar char="o"/>
            </a:pPr>
            <a:r>
              <a:rPr lang="en-US" sz="2000" b="1" i="0" dirty="0">
                <a:solidFill>
                  <a:schemeClr val="tx1"/>
                </a:solidFill>
                <a:effectLst/>
                <a:latin typeface="+mj-lt"/>
              </a:rPr>
              <a:t>Front-end development </a:t>
            </a:r>
            <a:r>
              <a:rPr lang="en-US" sz="2000" b="0" i="0" dirty="0">
                <a:solidFill>
                  <a:schemeClr val="tx1"/>
                </a:solidFill>
                <a:effectLst/>
                <a:latin typeface="+mj-lt"/>
              </a:rPr>
              <a:t>is responsible for the aspects of a website that users see and interact with: </a:t>
            </a:r>
            <a:r>
              <a:rPr lang="en-US" sz="2000" dirty="0">
                <a:solidFill>
                  <a:schemeClr val="tx1"/>
                </a:solidFill>
                <a:effectLst/>
                <a:latin typeface="+mj-lt"/>
              </a:rPr>
              <a:t>the user interface (UI)</a:t>
            </a:r>
            <a:r>
              <a:rPr lang="en-US" sz="2000" b="0" i="0" dirty="0">
                <a:solidFill>
                  <a:schemeClr val="tx1"/>
                </a:solidFill>
                <a:effectLst/>
                <a:latin typeface="+mj-lt"/>
              </a:rPr>
              <a:t>. Front-end developers are well-versed in </a:t>
            </a:r>
            <a:r>
              <a:rPr lang="en-US" sz="2000" b="0" i="0" dirty="0">
                <a:solidFill>
                  <a:schemeClr val="tx1"/>
                </a:solidFill>
                <a:effectLst/>
                <a:latin typeface="+mj-lt"/>
                <a:hlinkClick r:id="rId2">
                  <a:extLst>
                    <a:ext uri="{A12FA001-AC4F-418D-AE19-62706E023703}">
                      <ahyp:hlinkClr xmlns:ahyp="http://schemas.microsoft.com/office/drawing/2018/hyperlinkcolor" val="tx"/>
                    </a:ext>
                  </a:extLst>
                </a:hlinkClick>
              </a:rPr>
              <a:t>HTML</a:t>
            </a:r>
            <a:r>
              <a:rPr lang="en-US" sz="2000" b="0" i="0" dirty="0">
                <a:solidFill>
                  <a:schemeClr val="tx1"/>
                </a:solidFill>
                <a:effectLst/>
                <a:latin typeface="+mj-lt"/>
              </a:rPr>
              <a:t>, </a:t>
            </a:r>
            <a:r>
              <a:rPr lang="en-US" sz="2000" b="0" i="0" dirty="0">
                <a:solidFill>
                  <a:schemeClr val="tx1"/>
                </a:solidFill>
                <a:effectLst/>
                <a:latin typeface="+mj-lt"/>
                <a:hlinkClick r:id="rId3">
                  <a:extLst>
                    <a:ext uri="{A12FA001-AC4F-418D-AE19-62706E023703}">
                      <ahyp:hlinkClr xmlns:ahyp="http://schemas.microsoft.com/office/drawing/2018/hyperlinkcolor" val="tx"/>
                    </a:ext>
                  </a:extLst>
                </a:hlinkClick>
              </a:rPr>
              <a:t>CSS</a:t>
            </a:r>
            <a:r>
              <a:rPr lang="en-US" sz="2000" b="0" i="0" dirty="0">
                <a:solidFill>
                  <a:schemeClr val="tx1"/>
                </a:solidFill>
                <a:effectLst/>
                <a:latin typeface="+mj-lt"/>
              </a:rPr>
              <a:t> and </a:t>
            </a:r>
            <a:r>
              <a:rPr lang="en-US" sz="2000" b="0" i="0" dirty="0">
                <a:solidFill>
                  <a:schemeClr val="tx1"/>
                </a:solidFill>
                <a:effectLst/>
                <a:latin typeface="+mj-lt"/>
                <a:hlinkClick r:id="rId4">
                  <a:extLst>
                    <a:ext uri="{A12FA001-AC4F-418D-AE19-62706E023703}">
                      <ahyp:hlinkClr xmlns:ahyp="http://schemas.microsoft.com/office/drawing/2018/hyperlinkcolor" val="tx"/>
                    </a:ext>
                  </a:extLst>
                </a:hlinkClick>
              </a:rPr>
              <a:t>JavaScript</a:t>
            </a:r>
            <a:r>
              <a:rPr lang="en-US" sz="2000" b="0" i="0" dirty="0">
                <a:solidFill>
                  <a:schemeClr val="tx1"/>
                </a:solidFill>
                <a:effectLst/>
                <a:latin typeface="+mj-lt"/>
              </a:rPr>
              <a:t>, often working closely with design and UX teams to capture both the intended look and feel of the site, while also creating a quality user experience across multiple device types.</a:t>
            </a:r>
          </a:p>
          <a:p>
            <a:pPr lvl="1">
              <a:lnSpc>
                <a:spcPct val="110000"/>
              </a:lnSpc>
              <a:buFont typeface="Courier New" panose="02070309020205020404" pitchFamily="49" charset="0"/>
              <a:buChar char="o"/>
            </a:pPr>
            <a:r>
              <a:rPr lang="en-US" sz="2000" b="1" i="0" dirty="0">
                <a:solidFill>
                  <a:schemeClr val="tx1"/>
                </a:solidFill>
                <a:effectLst/>
                <a:latin typeface="+mj-lt"/>
              </a:rPr>
              <a:t>Back-end development</a:t>
            </a:r>
            <a:r>
              <a:rPr lang="en-US" sz="2000" b="0" i="0" dirty="0">
                <a:solidFill>
                  <a:schemeClr val="tx1"/>
                </a:solidFill>
                <a:effectLst/>
                <a:latin typeface="+mj-lt"/>
              </a:rPr>
              <a:t> is responsible for all the aspects of a website that users do not see. This is also known as server-side development because back-end developers focus primarily on the behind-the-scenes logic, </a:t>
            </a:r>
            <a:r>
              <a:rPr lang="en-US" sz="2000" b="0" i="0" dirty="0">
                <a:solidFill>
                  <a:schemeClr val="tx1"/>
                </a:solidFill>
                <a:effectLst/>
                <a:latin typeface="+mj-lt"/>
                <a:hlinkClick r:id="rId5">
                  <a:extLst>
                    <a:ext uri="{A12FA001-AC4F-418D-AE19-62706E023703}">
                      <ahyp:hlinkClr xmlns:ahyp="http://schemas.microsoft.com/office/drawing/2018/hyperlinkcolor" val="tx"/>
                    </a:ext>
                  </a:extLst>
                </a:hlinkClick>
              </a:rPr>
              <a:t>APIs</a:t>
            </a:r>
            <a:r>
              <a:rPr lang="en-US" sz="2000" b="0" i="0" dirty="0">
                <a:solidFill>
                  <a:schemeClr val="tx1"/>
                </a:solidFill>
                <a:effectLst/>
                <a:latin typeface="+mj-lt"/>
              </a:rPr>
              <a:t> and database interactions that power the site. </a:t>
            </a:r>
          </a:p>
          <a:p>
            <a:pPr lvl="1">
              <a:lnSpc>
                <a:spcPct val="110000"/>
              </a:lnSpc>
              <a:buFont typeface="Courier New" panose="02070309020205020404" pitchFamily="49" charset="0"/>
              <a:buChar char="o"/>
            </a:pPr>
            <a:r>
              <a:rPr lang="en-US" sz="2000" b="1" i="0" dirty="0">
                <a:solidFill>
                  <a:schemeClr val="tx1"/>
                </a:solidFill>
                <a:effectLst/>
                <a:latin typeface="+mj-lt"/>
              </a:rPr>
              <a:t>Full-stack development </a:t>
            </a:r>
            <a:r>
              <a:rPr lang="en-US" sz="2000" b="0" i="0" dirty="0">
                <a:solidFill>
                  <a:schemeClr val="tx1"/>
                </a:solidFill>
                <a:effectLst/>
                <a:latin typeface="+mj-lt"/>
              </a:rPr>
              <a:t>is a more holistic approach where the developers responsible for the site or app take care of the entire development stack, from the inner workings typically performed on the back-end to the presentation layer normally handled by front-end developers.</a:t>
            </a:r>
          </a:p>
          <a:p>
            <a:pPr marL="0" indent="0" algn="l">
              <a:lnSpc>
                <a:spcPct val="100000"/>
              </a:lnSpc>
              <a:buNone/>
            </a:pPr>
            <a:endParaRPr lang="en-US" sz="1800" b="0" i="0" dirty="0">
              <a:solidFill>
                <a:srgbClr val="3A3B41"/>
              </a:solidFill>
              <a:effectLst/>
              <a:latin typeface="+mj-lt"/>
            </a:endParaRPr>
          </a:p>
          <a:p>
            <a:pPr lvl="0" algn="just">
              <a:spcAft>
                <a:spcPts val="600"/>
              </a:spcAft>
              <a:buFont typeface="Wingdings" panose="05000000000000000000" pitchFamily="2" charset="2"/>
              <a:buChar char="v"/>
              <a:defRPr/>
            </a:pPr>
            <a:endParaRPr lang="en-US" sz="1800" dirty="0">
              <a:latin typeface="+mj-lt"/>
              <a:cs typeface="Segoe UI" panose="020B0502040204020203"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 </a:t>
            </a:r>
          </a:p>
        </p:txBody>
      </p:sp>
      <p:sp>
        <p:nvSpPr>
          <p:cNvPr id="6" name="Content Placeholder 17">
            <a:extLst>
              <a:ext uri="{FF2B5EF4-FFF2-40B4-BE49-F238E27FC236}">
                <a16:creationId xmlns:a16="http://schemas.microsoft.com/office/drawing/2014/main" id="{EB5F1B6D-5853-41B8-AB3E-7058637A27ED}"/>
              </a:ext>
            </a:extLst>
          </p:cNvPr>
          <p:cNvSpPr txBox="1">
            <a:spLocks/>
          </p:cNvSpPr>
          <p:nvPr/>
        </p:nvSpPr>
        <p:spPr>
          <a:xfrm>
            <a:off x="521207" y="1493241"/>
            <a:ext cx="11078306" cy="50482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buFont typeface="Wingdings" panose="05000000000000000000" pitchFamily="2" charset="2"/>
              <a:buChar char="v"/>
            </a:pPr>
            <a:r>
              <a:rPr lang="en-US" sz="2000" b="1" dirty="0">
                <a:latin typeface="+mj-lt"/>
              </a:rPr>
              <a:t>Web Application Development</a:t>
            </a:r>
            <a:r>
              <a:rPr lang="en-US" sz="2000" dirty="0">
                <a:latin typeface="+mj-lt"/>
              </a:rPr>
              <a:t>: This is focused on creating software applications that run in a web browser, allowing users to perform tasks or access functionalities through the internet. Web applications are interactive, often requiring more sophisticated client-side and server-side programming. Examples include e-commerce platforms, social media sites, or online banking systems.</a:t>
            </a:r>
            <a:endParaRPr lang="en-US" sz="2000" b="0" i="0" dirty="0">
              <a:solidFill>
                <a:srgbClr val="3A3B41"/>
              </a:solidFill>
              <a:effectLst/>
              <a:latin typeface="+mj-lt"/>
            </a:endParaRPr>
          </a:p>
          <a:p>
            <a:pPr lvl="0" algn="just">
              <a:spcAft>
                <a:spcPts val="600"/>
              </a:spcAft>
              <a:buFont typeface="Wingdings" panose="05000000000000000000" pitchFamily="2" charset="2"/>
              <a:buChar char="v"/>
              <a:defRPr/>
            </a:pPr>
            <a:endParaRPr lang="en-US" sz="1800" dirty="0">
              <a:latin typeface="+mj-lt"/>
              <a:cs typeface="Segoe UI" panose="020B05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64762-AF90-5DD7-4CA0-A9C03DD0BB0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47CFBF0-434C-ACCA-0336-8EC1F72FF87A}"/>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 </a:t>
            </a:r>
          </a:p>
        </p:txBody>
      </p:sp>
      <p:pic>
        <p:nvPicPr>
          <p:cNvPr id="4" name="Picture 3">
            <a:extLst>
              <a:ext uri="{FF2B5EF4-FFF2-40B4-BE49-F238E27FC236}">
                <a16:creationId xmlns:a16="http://schemas.microsoft.com/office/drawing/2014/main" id="{FDBE96DF-3381-B7E1-6ADE-CEDD13406EB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4149398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DCE3E-5AE1-5022-A623-6783CE5A165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E163C99-8D12-6379-EA54-EF496D810551}"/>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 </a:t>
            </a:r>
          </a:p>
        </p:txBody>
      </p:sp>
      <p:sp>
        <p:nvSpPr>
          <p:cNvPr id="6" name="Content Placeholder 17">
            <a:extLst>
              <a:ext uri="{FF2B5EF4-FFF2-40B4-BE49-F238E27FC236}">
                <a16:creationId xmlns:a16="http://schemas.microsoft.com/office/drawing/2014/main" id="{F353344F-30F2-E3CE-BB2B-7DD32CAEF314}"/>
              </a:ext>
            </a:extLst>
          </p:cNvPr>
          <p:cNvSpPr txBox="1">
            <a:spLocks/>
          </p:cNvSpPr>
          <p:nvPr/>
        </p:nvSpPr>
        <p:spPr>
          <a:xfrm>
            <a:off x="521207" y="1493241"/>
            <a:ext cx="11078306" cy="50482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50000"/>
              </a:lnSpc>
              <a:spcBef>
                <a:spcPts val="0"/>
              </a:spcBef>
              <a:spcAft>
                <a:spcPts val="800"/>
              </a:spcAft>
              <a:buNone/>
            </a:pPr>
            <a:r>
              <a:rPr lang="en-US" sz="2000" dirty="0">
                <a:effectLst/>
                <a:latin typeface="+mj-lt"/>
                <a:ea typeface="Calibri" panose="020F0502020204030204" pitchFamily="34" charset="0"/>
                <a:cs typeface="Times New Roman" panose="02020603050405020304" pitchFamily="18" charset="0"/>
              </a:rPr>
              <a:t>The internet is a world-wide system of computer networks that are connected to each other. These networks connect with each other using cables, telephone lines and communication satellites.</a:t>
            </a:r>
          </a:p>
          <a:p>
            <a:pPr lvl="0" algn="just">
              <a:spcAft>
                <a:spcPts val="600"/>
              </a:spcAft>
              <a:buFont typeface="Wingdings" panose="05000000000000000000" pitchFamily="2" charset="2"/>
              <a:buChar char="v"/>
              <a:defRPr/>
            </a:pPr>
            <a:endParaRPr lang="en-US" sz="1800" dirty="0">
              <a:latin typeface="+mj-lt"/>
              <a:cs typeface="Segoe UI" panose="020B0502040204020203" pitchFamily="34" charset="0"/>
            </a:endParaRPr>
          </a:p>
        </p:txBody>
      </p:sp>
      <p:sp>
        <p:nvSpPr>
          <p:cNvPr id="4" name="Title 3">
            <a:extLst>
              <a:ext uri="{FF2B5EF4-FFF2-40B4-BE49-F238E27FC236}">
                <a16:creationId xmlns:a16="http://schemas.microsoft.com/office/drawing/2014/main" id="{9E219E85-FF43-F0D3-A0D3-2ECF7A33D9EA}"/>
              </a:ext>
            </a:extLst>
          </p:cNvPr>
          <p:cNvSpPr txBox="1">
            <a:spLocks/>
          </p:cNvSpPr>
          <p:nvPr/>
        </p:nvSpPr>
        <p:spPr>
          <a:xfrm>
            <a:off x="521207" y="448056"/>
            <a:ext cx="6877119"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a:latin typeface="Segoe UI Light" panose="020B0502040204020203" pitchFamily="34" charset="0"/>
                <a:cs typeface="Segoe UI Light" panose="020B0502040204020203" pitchFamily="34" charset="0"/>
              </a:rPr>
              <a:t>What is internet?</a:t>
            </a:r>
          </a:p>
        </p:txBody>
      </p:sp>
    </p:spTree>
    <p:extLst>
      <p:ext uri="{BB962C8B-B14F-4D97-AF65-F5344CB8AC3E}">
        <p14:creationId xmlns:p14="http://schemas.microsoft.com/office/powerpoint/2010/main" val="2242882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84E62-CAC0-6A2A-F3DB-980EDBD7CF7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A10BCBB-A40B-07AC-C640-E63D46E311A3}"/>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 </a:t>
            </a:r>
          </a:p>
        </p:txBody>
      </p:sp>
      <p:sp>
        <p:nvSpPr>
          <p:cNvPr id="6" name="Content Placeholder 17">
            <a:extLst>
              <a:ext uri="{FF2B5EF4-FFF2-40B4-BE49-F238E27FC236}">
                <a16:creationId xmlns:a16="http://schemas.microsoft.com/office/drawing/2014/main" id="{8C68A818-FB19-A58D-1F9A-3A057CFFA43C}"/>
              </a:ext>
            </a:extLst>
          </p:cNvPr>
          <p:cNvSpPr txBox="1">
            <a:spLocks/>
          </p:cNvSpPr>
          <p:nvPr/>
        </p:nvSpPr>
        <p:spPr>
          <a:xfrm>
            <a:off x="521207" y="1493241"/>
            <a:ext cx="11078306" cy="50482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50000"/>
              </a:lnSpc>
              <a:spcBef>
                <a:spcPts val="0"/>
              </a:spcBef>
              <a:spcAft>
                <a:spcPts val="800"/>
              </a:spcAft>
              <a:buNone/>
            </a:pPr>
            <a:r>
              <a:rPr lang="en-US" sz="2000" dirty="0">
                <a:effectLst/>
                <a:latin typeface="+mj-lt"/>
                <a:ea typeface="Calibri" panose="020F0502020204030204" pitchFamily="34" charset="0"/>
                <a:cs typeface="Times New Roman" panose="02020603050405020304" pitchFamily="18" charset="0"/>
              </a:rPr>
              <a:t>The </a:t>
            </a:r>
            <a:r>
              <a:rPr lang="en-US" sz="2000" b="1" dirty="0">
                <a:effectLst/>
                <a:latin typeface="+mj-lt"/>
                <a:ea typeface="Calibri" panose="020F0502020204030204" pitchFamily="34" charset="0"/>
                <a:cs typeface="Times New Roman" panose="02020603050405020304" pitchFamily="18" charset="0"/>
              </a:rPr>
              <a:t>world wide web </a:t>
            </a:r>
            <a:r>
              <a:rPr lang="en-US" sz="2000" dirty="0">
                <a:effectLst/>
                <a:latin typeface="+mj-lt"/>
                <a:ea typeface="Calibri" panose="020F0502020204030204" pitchFamily="34" charset="0"/>
                <a:cs typeface="Times New Roman" panose="02020603050405020304" pitchFamily="18" charset="0"/>
              </a:rPr>
              <a:t>(WWW) is a part of the internet where documents and other resources can be accessed. The WWW is often called “The Web”. The internet and the WWW are often confused. The </a:t>
            </a:r>
            <a:r>
              <a:rPr lang="en-US" sz="2000" b="1" dirty="0">
                <a:effectLst/>
                <a:latin typeface="+mj-lt"/>
                <a:ea typeface="Calibri" panose="020F0502020204030204" pitchFamily="34" charset="0"/>
                <a:cs typeface="Times New Roman" panose="02020603050405020304" pitchFamily="18" charset="0"/>
              </a:rPr>
              <a:t>internet</a:t>
            </a:r>
            <a:r>
              <a:rPr lang="en-US" sz="2000" dirty="0">
                <a:effectLst/>
                <a:latin typeface="+mj-lt"/>
                <a:ea typeface="Calibri" panose="020F0502020204030204" pitchFamily="34" charset="0"/>
                <a:cs typeface="Times New Roman" panose="02020603050405020304" pitchFamily="18" charset="0"/>
              </a:rPr>
              <a:t> is, in fact, the </a:t>
            </a:r>
            <a:r>
              <a:rPr lang="en-US" sz="2000" i="1" u="sng" dirty="0">
                <a:effectLst/>
                <a:latin typeface="+mj-lt"/>
                <a:ea typeface="Calibri" panose="020F0502020204030204" pitchFamily="34" charset="0"/>
                <a:cs typeface="Times New Roman" panose="02020603050405020304" pitchFamily="18" charset="0"/>
              </a:rPr>
              <a:t>biggest network in the world</a:t>
            </a:r>
            <a:r>
              <a:rPr lang="en-US" sz="2000" dirty="0">
                <a:effectLst/>
                <a:latin typeface="+mj-lt"/>
                <a:ea typeface="Calibri" panose="020F0502020204030204" pitchFamily="34" charset="0"/>
                <a:cs typeface="Times New Roman" panose="02020603050405020304" pitchFamily="18" charset="0"/>
              </a:rPr>
              <a:t>; while the </a:t>
            </a:r>
            <a:r>
              <a:rPr lang="en-US" sz="2000" b="1" dirty="0">
                <a:effectLst/>
                <a:latin typeface="+mj-lt"/>
                <a:ea typeface="Calibri" panose="020F0502020204030204" pitchFamily="34" charset="0"/>
                <a:cs typeface="Times New Roman" panose="02020603050405020304" pitchFamily="18" charset="0"/>
              </a:rPr>
              <a:t>WWW</a:t>
            </a:r>
            <a:r>
              <a:rPr lang="en-US" sz="2000" dirty="0">
                <a:effectLst/>
                <a:latin typeface="+mj-lt"/>
                <a:ea typeface="Calibri" panose="020F0502020204030204" pitchFamily="34" charset="0"/>
                <a:cs typeface="Times New Roman" panose="02020603050405020304" pitchFamily="18" charset="0"/>
              </a:rPr>
              <a:t> is a </a:t>
            </a:r>
            <a:r>
              <a:rPr lang="en-US" sz="2000" i="1" u="sng" dirty="0">
                <a:effectLst/>
                <a:latin typeface="+mj-lt"/>
                <a:ea typeface="Calibri" panose="020F0502020204030204" pitchFamily="34" charset="0"/>
                <a:cs typeface="Times New Roman" panose="02020603050405020304" pitchFamily="18" charset="0"/>
              </a:rPr>
              <a:t>collection of documents and other resources that you can browse, or access, through the internet</a:t>
            </a:r>
            <a:r>
              <a:rPr lang="en-US" sz="2000" dirty="0">
                <a:effectLst/>
                <a:latin typeface="+mj-lt"/>
                <a:ea typeface="Calibri" panose="020F0502020204030204" pitchFamily="34" charset="0"/>
                <a:cs typeface="Times New Roman" panose="02020603050405020304" pitchFamily="18" charset="0"/>
              </a:rPr>
              <a:t>. </a:t>
            </a:r>
          </a:p>
          <a:p>
            <a:pPr marL="0" indent="0">
              <a:lnSpc>
                <a:spcPct val="150000"/>
              </a:lnSpc>
              <a:buNone/>
            </a:pPr>
            <a:r>
              <a:rPr lang="en-US" sz="2000" dirty="0">
                <a:effectLst/>
                <a:latin typeface="+mj-lt"/>
                <a:ea typeface="Calibri" panose="020F0502020204030204" pitchFamily="34" charset="0"/>
              </a:rPr>
              <a:t>Most resources are websites that can consist of text, pictures, audio clips, video clips, animations, etc. After connecting to the internet, you can browse websites using a type of application called a </a:t>
            </a:r>
            <a:r>
              <a:rPr lang="en-US" sz="2000" i="1" u="sng" dirty="0">
                <a:effectLst/>
                <a:latin typeface="+mj-lt"/>
                <a:ea typeface="Calibri" panose="020F0502020204030204" pitchFamily="34" charset="0"/>
              </a:rPr>
              <a:t>web browser</a:t>
            </a:r>
            <a:r>
              <a:rPr lang="en-US" sz="2000" dirty="0">
                <a:effectLst/>
                <a:latin typeface="+mj-lt"/>
                <a:ea typeface="Calibri" panose="020F0502020204030204" pitchFamily="34" charset="0"/>
              </a:rPr>
              <a:t>.</a:t>
            </a:r>
            <a:endParaRPr lang="en-US" sz="2000" dirty="0">
              <a:latin typeface="+mj-lt"/>
              <a:cs typeface="Segoe UI" panose="020B0502040204020203" pitchFamily="34" charset="0"/>
            </a:endParaRPr>
          </a:p>
        </p:txBody>
      </p:sp>
      <p:sp>
        <p:nvSpPr>
          <p:cNvPr id="4" name="Title 3">
            <a:extLst>
              <a:ext uri="{FF2B5EF4-FFF2-40B4-BE49-F238E27FC236}">
                <a16:creationId xmlns:a16="http://schemas.microsoft.com/office/drawing/2014/main" id="{96E7FA70-97C5-E458-BC76-A53CE7A445CC}"/>
              </a:ext>
            </a:extLst>
          </p:cNvPr>
          <p:cNvSpPr txBox="1">
            <a:spLocks/>
          </p:cNvSpPr>
          <p:nvPr/>
        </p:nvSpPr>
        <p:spPr>
          <a:xfrm>
            <a:off x="521207" y="448056"/>
            <a:ext cx="6877119"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a:latin typeface="Segoe UI Light" panose="020B0502040204020203" pitchFamily="34" charset="0"/>
                <a:cs typeface="Segoe UI Light" panose="020B0502040204020203" pitchFamily="34" charset="0"/>
              </a:rPr>
              <a:t>What is world wide web?</a:t>
            </a:r>
          </a:p>
        </p:txBody>
      </p:sp>
    </p:spTree>
    <p:extLst>
      <p:ext uri="{BB962C8B-B14F-4D97-AF65-F5344CB8AC3E}">
        <p14:creationId xmlns:p14="http://schemas.microsoft.com/office/powerpoint/2010/main" val="345781316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6CE5A-00A9-DD3F-D00B-0E0A66CBCC4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13A24F9-5D14-A670-4CC5-BC8F47B892D3}"/>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 </a:t>
            </a:r>
          </a:p>
        </p:txBody>
      </p:sp>
      <p:sp>
        <p:nvSpPr>
          <p:cNvPr id="6" name="Content Placeholder 17">
            <a:extLst>
              <a:ext uri="{FF2B5EF4-FFF2-40B4-BE49-F238E27FC236}">
                <a16:creationId xmlns:a16="http://schemas.microsoft.com/office/drawing/2014/main" id="{4B34130F-E2CE-D931-4856-41CE6167DEBD}"/>
              </a:ext>
            </a:extLst>
          </p:cNvPr>
          <p:cNvSpPr txBox="1">
            <a:spLocks/>
          </p:cNvSpPr>
          <p:nvPr/>
        </p:nvSpPr>
        <p:spPr>
          <a:xfrm>
            <a:off x="521207" y="1493241"/>
            <a:ext cx="11078306" cy="50482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800"/>
              </a:spcAft>
              <a:buFont typeface="Courier New" panose="02070309020205020404" pitchFamily="49" charset="0"/>
              <a:buChar char="o"/>
            </a:pPr>
            <a:r>
              <a:rPr lang="en-US" sz="2000" dirty="0">
                <a:effectLst/>
                <a:latin typeface="+mj-lt"/>
                <a:ea typeface="Calibri" panose="020F0502020204030204" pitchFamily="34" charset="0"/>
                <a:cs typeface="Times New Roman" panose="02020603050405020304" pitchFamily="18" charset="0"/>
              </a:rPr>
              <a:t>A </a:t>
            </a:r>
            <a:r>
              <a:rPr lang="en-US" sz="2000" b="1" dirty="0">
                <a:effectLst/>
                <a:latin typeface="+mj-lt"/>
                <a:ea typeface="Calibri" panose="020F0502020204030204" pitchFamily="34" charset="0"/>
                <a:cs typeface="Times New Roman" panose="02020603050405020304" pitchFamily="18" charset="0"/>
              </a:rPr>
              <a:t>web server</a:t>
            </a:r>
            <a:r>
              <a:rPr lang="en-US" sz="2000" dirty="0">
                <a:effectLst/>
                <a:latin typeface="+mj-lt"/>
                <a:ea typeface="Calibri" panose="020F0502020204030204" pitchFamily="34" charset="0"/>
                <a:cs typeface="Times New Roman" panose="02020603050405020304" pitchFamily="18" charset="0"/>
              </a:rPr>
              <a:t> is a computer that hosts a website, for example if you want to access www.wikipedia.org, the web server receives this request and uses hypertext transfer protocol (HTTP) to format and then present the website to you.</a:t>
            </a:r>
          </a:p>
          <a:p>
            <a:pPr>
              <a:lnSpc>
                <a:spcPct val="150000"/>
              </a:lnSpc>
              <a:spcBef>
                <a:spcPts val="0"/>
              </a:spcBef>
              <a:spcAft>
                <a:spcPts val="800"/>
              </a:spcAft>
              <a:buFont typeface="Courier New" panose="02070309020205020404" pitchFamily="49" charset="0"/>
              <a:buChar char="o"/>
            </a:pPr>
            <a:r>
              <a:rPr lang="en-US" sz="2000" dirty="0">
                <a:effectLst/>
                <a:latin typeface="+mj-lt"/>
                <a:ea typeface="Calibri" panose="020F0502020204030204" pitchFamily="34" charset="0"/>
                <a:cs typeface="Times New Roman" panose="02020603050405020304" pitchFamily="18" charset="0"/>
              </a:rPr>
              <a:t>A </a:t>
            </a:r>
            <a:r>
              <a:rPr lang="en-US" sz="2000" b="1" dirty="0">
                <a:effectLst/>
                <a:latin typeface="+mj-lt"/>
                <a:ea typeface="Calibri" panose="020F0502020204030204" pitchFamily="34" charset="0"/>
                <a:cs typeface="Times New Roman" panose="02020603050405020304" pitchFamily="18" charset="0"/>
              </a:rPr>
              <a:t>website</a:t>
            </a:r>
            <a:r>
              <a:rPr lang="en-US" sz="2000" dirty="0">
                <a:effectLst/>
                <a:latin typeface="+mj-lt"/>
                <a:ea typeface="Calibri" panose="020F0502020204030204" pitchFamily="34" charset="0"/>
                <a:cs typeface="Times New Roman" panose="02020603050405020304" pitchFamily="18" charset="0"/>
              </a:rPr>
              <a:t> is a collection of web pages, for example Wikipedia is a website that has billions of web pages about different topics and articles. A web page is a single page of mark-up language (HTML) text, which can display text, media, images, or interactive material, such as audio files.</a:t>
            </a:r>
          </a:p>
          <a:p>
            <a:pPr>
              <a:lnSpc>
                <a:spcPct val="150000"/>
              </a:lnSpc>
              <a:spcBef>
                <a:spcPts val="0"/>
              </a:spcBef>
              <a:spcAft>
                <a:spcPts val="800"/>
              </a:spcAft>
              <a:buFont typeface="Courier New" panose="02070309020205020404" pitchFamily="49" charset="0"/>
              <a:buChar char="o"/>
            </a:pPr>
            <a:r>
              <a:rPr lang="en-US" sz="2000" b="1" dirty="0">
                <a:effectLst/>
                <a:latin typeface="+mj-lt"/>
                <a:ea typeface="Calibri" panose="020F0502020204030204" pitchFamily="34" charset="0"/>
                <a:cs typeface="Times New Roman" panose="02020603050405020304" pitchFamily="18" charset="0"/>
              </a:rPr>
              <a:t>HTML</a:t>
            </a:r>
            <a:r>
              <a:rPr lang="en-US" sz="2000" dirty="0">
                <a:effectLst/>
                <a:latin typeface="+mj-lt"/>
                <a:ea typeface="Calibri" panose="020F0502020204030204" pitchFamily="34" charset="0"/>
                <a:cs typeface="Times New Roman" panose="02020603050405020304" pitchFamily="18" charset="0"/>
              </a:rPr>
              <a:t> is a type of coding language used on web pages to display text, images and audiovisuals. Documents on the internet that are not in HTML are not web pages.</a:t>
            </a:r>
          </a:p>
        </p:txBody>
      </p:sp>
      <p:sp>
        <p:nvSpPr>
          <p:cNvPr id="4" name="Title 3">
            <a:extLst>
              <a:ext uri="{FF2B5EF4-FFF2-40B4-BE49-F238E27FC236}">
                <a16:creationId xmlns:a16="http://schemas.microsoft.com/office/drawing/2014/main" id="{1E705B02-028B-1050-2C09-4AC5FF185EC8}"/>
              </a:ext>
            </a:extLst>
          </p:cNvPr>
          <p:cNvSpPr txBox="1">
            <a:spLocks/>
          </p:cNvSpPr>
          <p:nvPr/>
        </p:nvSpPr>
        <p:spPr>
          <a:xfrm>
            <a:off x="521207" y="448056"/>
            <a:ext cx="11078306"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a:latin typeface="Segoe UI Light" panose="020B0502040204020203" pitchFamily="34" charset="0"/>
                <a:cs typeface="Segoe UI Light" panose="020B0502040204020203" pitchFamily="34" charset="0"/>
              </a:rPr>
              <a:t>Important concepts used with the World Wide Web</a:t>
            </a:r>
          </a:p>
        </p:txBody>
      </p:sp>
    </p:spTree>
    <p:extLst>
      <p:ext uri="{BB962C8B-B14F-4D97-AF65-F5344CB8AC3E}">
        <p14:creationId xmlns:p14="http://schemas.microsoft.com/office/powerpoint/2010/main" val="386466484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0A4DF-6777-3706-B935-B07E9B47BDA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372169E-7DBD-7355-B12F-02BED1744298}"/>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 </a:t>
            </a:r>
          </a:p>
        </p:txBody>
      </p:sp>
      <p:sp>
        <p:nvSpPr>
          <p:cNvPr id="6" name="Content Placeholder 17">
            <a:extLst>
              <a:ext uri="{FF2B5EF4-FFF2-40B4-BE49-F238E27FC236}">
                <a16:creationId xmlns:a16="http://schemas.microsoft.com/office/drawing/2014/main" id="{29455614-7D97-B0F4-7582-6A4A0CEDD39B}"/>
              </a:ext>
            </a:extLst>
          </p:cNvPr>
          <p:cNvSpPr txBox="1">
            <a:spLocks/>
          </p:cNvSpPr>
          <p:nvPr/>
        </p:nvSpPr>
        <p:spPr>
          <a:xfrm>
            <a:off x="521207" y="1493241"/>
            <a:ext cx="11078306" cy="50482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50000"/>
              </a:lnSpc>
              <a:spcBef>
                <a:spcPts val="0"/>
              </a:spcBef>
              <a:spcAft>
                <a:spcPts val="800"/>
              </a:spcAft>
              <a:buNone/>
            </a:pPr>
            <a:r>
              <a:rPr lang="en-US" sz="2000" dirty="0">
                <a:effectLst/>
                <a:latin typeface="+mj-lt"/>
                <a:ea typeface="Calibri" panose="020F0502020204030204" pitchFamily="34" charset="0"/>
                <a:cs typeface="Times New Roman" panose="02020603050405020304" pitchFamily="18" charset="0"/>
              </a:rPr>
              <a:t>A </a:t>
            </a:r>
            <a:r>
              <a:rPr lang="en-US" sz="2000" b="1" dirty="0">
                <a:effectLst/>
                <a:latin typeface="+mj-lt"/>
                <a:ea typeface="Calibri" panose="020F0502020204030204" pitchFamily="34" charset="0"/>
                <a:cs typeface="Times New Roman" panose="02020603050405020304" pitchFamily="18" charset="0"/>
              </a:rPr>
              <a:t>web browser </a:t>
            </a:r>
            <a:r>
              <a:rPr lang="en-US" sz="2000" dirty="0">
                <a:effectLst/>
                <a:latin typeface="+mj-lt"/>
                <a:ea typeface="Calibri" panose="020F0502020204030204" pitchFamily="34" charset="0"/>
                <a:cs typeface="Times New Roman" panose="02020603050405020304" pitchFamily="18" charset="0"/>
              </a:rPr>
              <a:t>is a type of software that lets you browse websites or web pages. Every time you Google something, you are using a web browser to read what is on the web page. There are different types of web browsers, for example Google, Mozilla Firefox and Internet Explorer.</a:t>
            </a:r>
          </a:p>
        </p:txBody>
      </p:sp>
      <p:sp>
        <p:nvSpPr>
          <p:cNvPr id="4" name="Title 3">
            <a:extLst>
              <a:ext uri="{FF2B5EF4-FFF2-40B4-BE49-F238E27FC236}">
                <a16:creationId xmlns:a16="http://schemas.microsoft.com/office/drawing/2014/main" id="{5B6BBE0D-F061-ED7B-AC6C-E99D320C8354}"/>
              </a:ext>
            </a:extLst>
          </p:cNvPr>
          <p:cNvSpPr txBox="1">
            <a:spLocks/>
          </p:cNvSpPr>
          <p:nvPr/>
        </p:nvSpPr>
        <p:spPr>
          <a:xfrm>
            <a:off x="521207" y="448056"/>
            <a:ext cx="11078306"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a:latin typeface="Segoe UI Light" panose="020B0502040204020203" pitchFamily="34" charset="0"/>
                <a:cs typeface="Segoe UI Light" panose="020B0502040204020203" pitchFamily="34" charset="0"/>
              </a:rPr>
              <a:t>What is web browser?</a:t>
            </a:r>
          </a:p>
        </p:txBody>
      </p:sp>
    </p:spTree>
    <p:extLst>
      <p:ext uri="{BB962C8B-B14F-4D97-AF65-F5344CB8AC3E}">
        <p14:creationId xmlns:p14="http://schemas.microsoft.com/office/powerpoint/2010/main" val="283575088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{E8E51450-16E7-4CCF-A86D-407F586A7A0D}tf10001108_win32</Template>
  <TotalTime>137</TotalTime>
  <Words>1085</Words>
  <Application>Microsoft Office PowerPoint</Application>
  <PresentationFormat>Widescreen</PresentationFormat>
  <Paragraphs>47</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Courier New</vt:lpstr>
      <vt:lpstr>Franklin Gothic Heavy</vt:lpstr>
      <vt:lpstr>Segoe UI</vt:lpstr>
      <vt:lpstr>Segoe UI Light</vt:lpstr>
      <vt:lpstr>Wingdings</vt:lpstr>
      <vt:lpstr>Custom</vt:lpstr>
      <vt:lpstr>PowerPoint Presentation</vt:lpstr>
      <vt:lpstr>What is web development?</vt:lpstr>
      <vt:lpstr>What are the 3 types of web development?</vt:lpstr>
      <vt:lpstr> </vt:lpstr>
      <vt:lpstr> </vt:lpstr>
      <vt:lpstr> </vt:lpstr>
      <vt:lpstr> </vt:lpstr>
      <vt:lpstr> </vt:lpstr>
      <vt:lpstr> </vt:lpstr>
      <vt:lpstr> </vt:lpstr>
      <vt:lpstr>PowerPoint Presentation</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Sonny Boy Ellema Jr.</dc:creator>
  <cp:keywords/>
  <cp:lastModifiedBy>Sonny Boy Ellema Jr.</cp:lastModifiedBy>
  <cp:revision>3</cp:revision>
  <dcterms:created xsi:type="dcterms:W3CDTF">2024-10-11T13:14:33Z</dcterms:created>
  <dcterms:modified xsi:type="dcterms:W3CDTF">2024-10-11T15:32:22Z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