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 id="258"/>
            <p14:sldId id="259"/>
            <p14:sldId id="260"/>
          </p14:sldIdLst>
        </p14:section>
        <p14:section name="Search for 3D Models" id="{6844172C-9703-4DC7-908A-C23538616A3C}">
          <p14:sldIdLst/>
        </p14:section>
        <p14:section name="Insert a 3D Model from a File" id="{66737F24-1C36-4DF4-A00F-927A3F1468AC}">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127"/>
    <a:srgbClr val="E54E11"/>
    <a:srgbClr val="DF6317"/>
    <a:srgbClr val="EE9722"/>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98" autoAdjust="0"/>
  </p:normalViewPr>
  <p:slideViewPr>
    <p:cSldViewPr snapToGrid="0">
      <p:cViewPr varScale="1">
        <p:scale>
          <a:sx n="68" d="100"/>
          <a:sy n="68"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10/11/2024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10/11/2024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fastercapital.com/keyword/procedural-markup-languages.html" TargetMode="External"/><Relationship Id="rId2" Type="http://schemas.openxmlformats.org/officeDocument/2006/relationships/hyperlink" Target="https://fastercapital.com/keyword/angle-brackets.html" TargetMode="External"/><Relationship Id="rId1" Type="http://schemas.openxmlformats.org/officeDocument/2006/relationships/slideLayout" Target="../slideLayouts/slideLayout6.xml"/><Relationship Id="rId4" Type="http://schemas.openxmlformats.org/officeDocument/2006/relationships/hyperlink" Target="https://fastercapital.com/keyword/descriptive-markup-languag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fastercapital.com/keyword/descriptive-markup-language.html" TargetMode="External"/><Relationship Id="rId2" Type="http://schemas.openxmlformats.org/officeDocument/2006/relationships/hyperlink" Target="https://fastercapital.com/keyword/procedural-markup-language.html" TargetMode="External"/><Relationship Id="rId1" Type="http://schemas.openxmlformats.org/officeDocument/2006/relationships/slideLayout" Target="../slideLayouts/slideLayout6.xml"/><Relationship Id="rId4" Type="http://schemas.openxmlformats.org/officeDocument/2006/relationships/hyperlink" Target="https://fastercapital.com/keyword/limited-se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DB29825-8BB5-0FA8-FCAB-93F9D995C36F}"/>
              </a:ext>
            </a:extLst>
          </p:cNvPr>
          <p:cNvPicPr>
            <a:picLocks noChangeAspect="1"/>
          </p:cNvPicPr>
          <p:nvPr/>
        </p:nvPicPr>
        <p:blipFill>
          <a:blip r:embed="rId2"/>
          <a:stretch>
            <a:fillRect/>
          </a:stretch>
        </p:blipFill>
        <p:spPr>
          <a:xfrm>
            <a:off x="0" y="0"/>
            <a:ext cx="12192000" cy="6857999"/>
          </a:xfrm>
          <a:prstGeom prst="rect">
            <a:avLst/>
          </a:prstGeom>
        </p:spPr>
      </p:pic>
      <p:sp>
        <p:nvSpPr>
          <p:cNvPr id="14" name="Rectangle 13">
            <a:extLst>
              <a:ext uri="{FF2B5EF4-FFF2-40B4-BE49-F238E27FC236}">
                <a16:creationId xmlns:a16="http://schemas.microsoft.com/office/drawing/2014/main" id="{B2C67E8E-66A2-ACAD-B7E7-24CBDC68796B}"/>
              </a:ext>
            </a:extLst>
          </p:cNvPr>
          <p:cNvSpPr/>
          <p:nvPr/>
        </p:nvSpPr>
        <p:spPr>
          <a:xfrm>
            <a:off x="4248444" y="1712742"/>
            <a:ext cx="4220307" cy="1607233"/>
          </a:xfrm>
          <a:prstGeom prst="rect">
            <a:avLst/>
          </a:prstGeom>
          <a:solidFill>
            <a:srgbClr val="E971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spc="50" dirty="0">
                <a:ln w="0"/>
                <a:solidFill>
                  <a:schemeClr val="bg2"/>
                </a:solidFill>
                <a:effectLst>
                  <a:innerShdw blurRad="63500" dist="50800" dir="13500000">
                    <a:srgbClr val="000000">
                      <a:alpha val="50000"/>
                    </a:srgbClr>
                  </a:innerShdw>
                </a:effectLst>
              </a:rPr>
              <a:t>INTRODUCTION TO MARKUP</a:t>
            </a:r>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p:txBody>
          <a:bodyPr/>
          <a:lstStyle/>
          <a:p>
            <a:r>
              <a:rPr lang="en-US" dirty="0"/>
              <a:t>Introduction to markup languages</a:t>
            </a:r>
          </a:p>
        </p:txBody>
      </p:sp>
      <p:sp>
        <p:nvSpPr>
          <p:cNvPr id="33" name="TextBox 32">
            <a:extLst>
              <a:ext uri="{FF2B5EF4-FFF2-40B4-BE49-F238E27FC236}">
                <a16:creationId xmlns:a16="http://schemas.microsoft.com/office/drawing/2014/main" id="{D030620B-7BA8-8BFF-1CCD-7C2E14E92E37}"/>
              </a:ext>
            </a:extLst>
          </p:cNvPr>
          <p:cNvSpPr txBox="1"/>
          <p:nvPr/>
        </p:nvSpPr>
        <p:spPr>
          <a:xfrm>
            <a:off x="984737" y="2053883"/>
            <a:ext cx="5725551"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2CF53418-3B6C-9422-A36A-75D04146956D}"/>
              </a:ext>
            </a:extLst>
          </p:cNvPr>
          <p:cNvSpPr txBox="1"/>
          <p:nvPr/>
        </p:nvSpPr>
        <p:spPr>
          <a:xfrm>
            <a:off x="604433" y="1463038"/>
            <a:ext cx="10602829" cy="4946333"/>
          </a:xfrm>
          <a:prstGeom prst="rect">
            <a:avLst/>
          </a:prstGeom>
        </p:spPr>
        <p:txBody>
          <a:bodyPr vert="horz" wrap="square" lIns="91440" tIns="45720" rIns="91440" bIns="45720" rtlCol="0">
            <a:noAutofit/>
          </a:bodyPr>
          <a:lstStyle/>
          <a:p>
            <a:pPr>
              <a:lnSpc>
                <a:spcPct val="150000"/>
              </a:lnSpc>
              <a:spcAft>
                <a:spcPts val="600"/>
              </a:spcAft>
            </a:pPr>
            <a:r>
              <a:rPr lang="en-US" sz="2000" b="1" dirty="0">
                <a:solidFill>
                  <a:srgbClr val="000000"/>
                </a:solidFill>
                <a:effectLst/>
                <a:latin typeface="+mj-lt"/>
                <a:ea typeface="Calibri" panose="020F0502020204030204" pitchFamily="34" charset="0"/>
                <a:cs typeface="Times New Roman" panose="02020603050405020304" pitchFamily="18" charset="0"/>
              </a:rPr>
              <a:t>Markup languages </a:t>
            </a:r>
            <a:r>
              <a:rPr lang="en-US" sz="2000" dirty="0">
                <a:solidFill>
                  <a:srgbClr val="000000"/>
                </a:solidFill>
                <a:effectLst/>
                <a:latin typeface="+mj-lt"/>
                <a:ea typeface="Calibri" panose="020F0502020204030204" pitchFamily="34" charset="0"/>
                <a:cs typeface="Times New Roman" panose="02020603050405020304" pitchFamily="18" charset="0"/>
              </a:rPr>
              <a:t>are the backbone of the internet. They are used to create and structure content on web pages, making it easier for users to navigate and interact with websites. Markup languages are designed to be read by both humans and machines, making them an essential part of web development. In this section, we will provide an introduction to markup languages, their types, and their uses.</a:t>
            </a:r>
            <a:endParaRPr lang="en-US" sz="2000" dirty="0">
              <a:effectLst/>
              <a:latin typeface="+mj-lt"/>
              <a:ea typeface="Calibri" panose="020F0502020204030204" pitchFamily="34" charset="0"/>
              <a:cs typeface="Times New Roman" panose="02020603050405020304" pitchFamily="18" charset="0"/>
            </a:endParaRPr>
          </a:p>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C8D56-4B2A-2CDB-17D4-98BB17B798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872545-70E0-F061-952A-0756EB8AF9EC}"/>
              </a:ext>
            </a:extLst>
          </p:cNvPr>
          <p:cNvSpPr>
            <a:spLocks noGrp="1"/>
          </p:cNvSpPr>
          <p:nvPr>
            <p:ph type="title"/>
          </p:nvPr>
        </p:nvSpPr>
        <p:spPr/>
        <p:txBody>
          <a:bodyPr/>
          <a:lstStyle/>
          <a:p>
            <a:r>
              <a:rPr lang="en-US" dirty="0"/>
              <a:t>What are markup languages?</a:t>
            </a:r>
          </a:p>
        </p:txBody>
      </p:sp>
      <p:sp>
        <p:nvSpPr>
          <p:cNvPr id="33" name="TextBox 32">
            <a:extLst>
              <a:ext uri="{FF2B5EF4-FFF2-40B4-BE49-F238E27FC236}">
                <a16:creationId xmlns:a16="http://schemas.microsoft.com/office/drawing/2014/main" id="{3F15D202-5378-9994-7324-A9EFC088A5E5}"/>
              </a:ext>
            </a:extLst>
          </p:cNvPr>
          <p:cNvSpPr txBox="1"/>
          <p:nvPr/>
        </p:nvSpPr>
        <p:spPr>
          <a:xfrm>
            <a:off x="984737" y="2053883"/>
            <a:ext cx="5725551"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00499479-2F99-79D4-C24D-7B74F396C92D}"/>
              </a:ext>
            </a:extLst>
          </p:cNvPr>
          <p:cNvSpPr txBox="1"/>
          <p:nvPr/>
        </p:nvSpPr>
        <p:spPr>
          <a:xfrm>
            <a:off x="604433" y="1463038"/>
            <a:ext cx="10602829" cy="4946333"/>
          </a:xfrm>
          <a:prstGeom prst="rect">
            <a:avLst/>
          </a:prstGeom>
        </p:spPr>
        <p:txBody>
          <a:bodyPr vert="horz" wrap="square" lIns="91440" tIns="45720" rIns="91440" bIns="45720" rtlCol="0">
            <a:noAutofit/>
          </a:bodyPr>
          <a:lstStyle/>
          <a:p>
            <a:pPr marL="0" marR="0" algn="just">
              <a:lnSpc>
                <a:spcPct val="150000"/>
              </a:lnSpc>
              <a:spcBef>
                <a:spcPts val="0"/>
              </a:spcBef>
              <a:spcAft>
                <a:spcPts val="800"/>
              </a:spcAft>
            </a:pPr>
            <a:r>
              <a:rPr lang="en-US" sz="2000" b="1" dirty="0">
                <a:effectLst/>
                <a:latin typeface="+mj-lt"/>
                <a:ea typeface="Calibri" panose="020F0502020204030204" pitchFamily="34" charset="0"/>
                <a:cs typeface="Times New Roman" panose="02020603050405020304" pitchFamily="18" charset="0"/>
              </a:rPr>
              <a:t>Markup Languages </a:t>
            </a:r>
            <a:r>
              <a:rPr lang="en-US" sz="2000" dirty="0">
                <a:effectLst/>
                <a:latin typeface="+mj-lt"/>
                <a:ea typeface="Calibri" panose="020F0502020204030204" pitchFamily="34" charset="0"/>
                <a:cs typeface="Times New Roman" panose="02020603050405020304" pitchFamily="18" charset="0"/>
              </a:rPr>
              <a:t>are a set of codes that are used to describe the structure of a document. They are used to create web pages, documents, and other types of digital content. </a:t>
            </a:r>
            <a:r>
              <a:rPr lang="en-US" sz="2000" b="1" dirty="0">
                <a:effectLst/>
                <a:latin typeface="+mj-lt"/>
                <a:ea typeface="Calibri" panose="020F0502020204030204" pitchFamily="34" charset="0"/>
                <a:cs typeface="Times New Roman" panose="02020603050405020304" pitchFamily="18" charset="0"/>
              </a:rPr>
              <a:t> </a:t>
            </a:r>
            <a:r>
              <a:rPr lang="en-US" sz="2000" dirty="0">
                <a:effectLst/>
                <a:latin typeface="+mj-lt"/>
                <a:ea typeface="Calibri" panose="020F0502020204030204" pitchFamily="34" charset="0"/>
                <a:cs typeface="Times New Roman" panose="02020603050405020304" pitchFamily="18" charset="0"/>
              </a:rPr>
              <a:t>Markup Languages use tags to define the structure of the content. These tags are enclosed in </a:t>
            </a:r>
            <a:r>
              <a:rPr lang="en-US" sz="2000" i="1" u="sng" dirty="0">
                <a:effectLst/>
                <a:latin typeface="+mj-l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angle brackets</a:t>
            </a:r>
            <a:r>
              <a:rPr lang="en-US" sz="2000" dirty="0">
                <a:effectLst/>
                <a:latin typeface="+mj-lt"/>
                <a:ea typeface="Calibri" panose="020F0502020204030204" pitchFamily="34" charset="0"/>
                <a:cs typeface="Times New Roman" panose="02020603050405020304" pitchFamily="18" charset="0"/>
              </a:rPr>
              <a:t> and are used to define the elements of a document, such as headings, paragraphs, lists, and links.</a:t>
            </a:r>
          </a:p>
          <a:p>
            <a:pPr marL="342900" marR="0" indent="-342900">
              <a:lnSpc>
                <a:spcPct val="150000"/>
              </a:lnSpc>
              <a:spcBef>
                <a:spcPts val="0"/>
              </a:spcBef>
              <a:spcAft>
                <a:spcPts val="800"/>
              </a:spcAft>
              <a:buFont typeface="Courier New" panose="02070309020205020404" pitchFamily="49" charset="0"/>
              <a:buChar char="o"/>
            </a:pPr>
            <a:r>
              <a:rPr lang="en-US" sz="2000" dirty="0">
                <a:effectLst/>
                <a:latin typeface="+mj-lt"/>
                <a:ea typeface="Calibri" panose="020F0502020204030204" pitchFamily="34" charset="0"/>
                <a:cs typeface="Times New Roman" panose="02020603050405020304" pitchFamily="18" charset="0"/>
              </a:rPr>
              <a:t>There are two main types of markup languages: procedural and descriptive. </a:t>
            </a:r>
            <a:r>
              <a:rPr lang="en-US" sz="2000" i="1" u="sng" dirty="0">
                <a:effectLst/>
                <a:latin typeface="+mj-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Procedural markup languages</a:t>
            </a:r>
            <a:r>
              <a:rPr lang="en-US" sz="2000" dirty="0">
                <a:effectLst/>
                <a:latin typeface="+mj-lt"/>
                <a:ea typeface="Calibri" panose="020F0502020204030204" pitchFamily="34" charset="0"/>
                <a:cs typeface="Times New Roman" panose="02020603050405020304" pitchFamily="18" charset="0"/>
              </a:rPr>
              <a:t> are used to define how a document should be displayed. Examples of procedural markup languages include CSS and XSL. </a:t>
            </a:r>
            <a:r>
              <a:rPr lang="en-US" sz="2000" i="1" u="sng" dirty="0">
                <a:effectLst/>
                <a:latin typeface="+mj-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Descriptive markup languages</a:t>
            </a:r>
            <a:r>
              <a:rPr lang="en-US" sz="2000" dirty="0">
                <a:effectLst/>
                <a:latin typeface="+mj-lt"/>
                <a:ea typeface="Calibri" panose="020F0502020204030204" pitchFamily="34" charset="0"/>
                <a:cs typeface="Times New Roman" panose="02020603050405020304" pitchFamily="18" charset="0"/>
              </a:rPr>
              <a:t>, on the other hand, are used to describe the structure of a document. Examples of descriptive markup languages include HTML and XML.</a:t>
            </a:r>
          </a:p>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8200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CF132-0EFF-5846-78A3-A4788C9F48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9DBA94-249D-CE38-F9DC-8A1B92B93747}"/>
              </a:ext>
            </a:extLst>
          </p:cNvPr>
          <p:cNvSpPr>
            <a:spLocks noGrp="1"/>
          </p:cNvSpPr>
          <p:nvPr>
            <p:ph type="title"/>
          </p:nvPr>
        </p:nvSpPr>
        <p:spPr/>
        <p:txBody>
          <a:bodyPr/>
          <a:lstStyle/>
          <a:p>
            <a:r>
              <a:rPr lang="en-US" dirty="0"/>
              <a:t>Uses of markup languages?</a:t>
            </a:r>
          </a:p>
        </p:txBody>
      </p:sp>
      <p:sp>
        <p:nvSpPr>
          <p:cNvPr id="33" name="TextBox 32">
            <a:extLst>
              <a:ext uri="{FF2B5EF4-FFF2-40B4-BE49-F238E27FC236}">
                <a16:creationId xmlns:a16="http://schemas.microsoft.com/office/drawing/2014/main" id="{EC758179-B0B5-8FEB-D453-80B7349D7BA5}"/>
              </a:ext>
            </a:extLst>
          </p:cNvPr>
          <p:cNvSpPr txBox="1"/>
          <p:nvPr/>
        </p:nvSpPr>
        <p:spPr>
          <a:xfrm>
            <a:off x="984737" y="2053883"/>
            <a:ext cx="5725551"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F5C6A8E6-7A30-E7CF-7C32-08C39B03A4CC}"/>
              </a:ext>
            </a:extLst>
          </p:cNvPr>
          <p:cNvSpPr txBox="1"/>
          <p:nvPr/>
        </p:nvSpPr>
        <p:spPr>
          <a:xfrm>
            <a:off x="604433" y="1463038"/>
            <a:ext cx="10602829" cy="4946333"/>
          </a:xfrm>
          <a:prstGeom prst="rect">
            <a:avLst/>
          </a:prstGeom>
        </p:spPr>
        <p:txBody>
          <a:bodyPr vert="horz" wrap="square" lIns="91440" tIns="45720" rIns="91440" bIns="45720" rtlCol="0">
            <a:noAutofit/>
          </a:bodyPr>
          <a:lstStyle/>
          <a:p>
            <a:pPr marL="0" marR="0" algn="just">
              <a:lnSpc>
                <a:spcPct val="150000"/>
              </a:lnSpc>
              <a:spcBef>
                <a:spcPts val="0"/>
              </a:spcBef>
              <a:spcAft>
                <a:spcPts val="800"/>
              </a:spcAft>
            </a:pPr>
            <a:r>
              <a:rPr lang="en-US" sz="2000" dirty="0">
                <a:effectLst/>
                <a:latin typeface="+mj-lt"/>
                <a:ea typeface="Calibri" panose="020F0502020204030204" pitchFamily="34" charset="0"/>
              </a:rPr>
              <a:t>Markup languages are used for a variety of purposes, including web development, document creation, and data exchange. </a:t>
            </a:r>
            <a:r>
              <a:rPr lang="en-US" sz="2000" b="1" dirty="0">
                <a:effectLst/>
                <a:latin typeface="+mj-lt"/>
                <a:ea typeface="Calibri" panose="020F0502020204030204" pitchFamily="34" charset="0"/>
              </a:rPr>
              <a:t>HTML</a:t>
            </a:r>
            <a:r>
              <a:rPr lang="en-US" sz="2000" dirty="0">
                <a:effectLst/>
                <a:latin typeface="+mj-lt"/>
                <a:ea typeface="Calibri" panose="020F0502020204030204" pitchFamily="34" charset="0"/>
              </a:rPr>
              <a:t> is the most commonly used markup language for web development. It is used to create web pages and define their structure. </a:t>
            </a:r>
            <a:r>
              <a:rPr lang="en-US" sz="2000" b="1" dirty="0">
                <a:effectLst/>
                <a:latin typeface="+mj-lt"/>
                <a:ea typeface="Calibri" panose="020F0502020204030204" pitchFamily="34" charset="0"/>
              </a:rPr>
              <a:t>XML</a:t>
            </a:r>
            <a:r>
              <a:rPr lang="en-US" sz="2000" dirty="0">
                <a:effectLst/>
                <a:latin typeface="+mj-lt"/>
                <a:ea typeface="Calibri" panose="020F0502020204030204" pitchFamily="34" charset="0"/>
              </a:rPr>
              <a:t>, on the other hand, is used for data exchange between different systems. It is used to define the structure of data and make it easier to share between different applications.</a:t>
            </a:r>
            <a:endParaRPr lang="en-US" sz="2000" dirty="0">
              <a:solidFill>
                <a:prstClr val="black">
                  <a:lumMod val="75000"/>
                  <a:lumOff val="25000"/>
                </a:prstClr>
              </a:solidFill>
              <a:latin typeface="+mj-lt"/>
              <a:cs typeface="Segoe UI" panose="020B0502040204020203" pitchFamily="34" charset="0"/>
            </a:endParaRPr>
          </a:p>
        </p:txBody>
      </p:sp>
    </p:spTree>
    <p:extLst>
      <p:ext uri="{BB962C8B-B14F-4D97-AF65-F5344CB8AC3E}">
        <p14:creationId xmlns:p14="http://schemas.microsoft.com/office/powerpoint/2010/main" val="242577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53137-0AAD-C4A3-67E8-B3A0B1287F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7F448-7EC3-E9D8-ADB5-A8742696D3A7}"/>
              </a:ext>
            </a:extLst>
          </p:cNvPr>
          <p:cNvSpPr>
            <a:spLocks noGrp="1"/>
          </p:cNvSpPr>
          <p:nvPr>
            <p:ph type="title"/>
          </p:nvPr>
        </p:nvSpPr>
        <p:spPr/>
        <p:txBody>
          <a:bodyPr/>
          <a:lstStyle/>
          <a:p>
            <a:r>
              <a:rPr lang="en-US" dirty="0"/>
              <a:t>Comparison of HTML and XML?</a:t>
            </a:r>
          </a:p>
        </p:txBody>
      </p:sp>
      <p:sp>
        <p:nvSpPr>
          <p:cNvPr id="33" name="TextBox 32">
            <a:extLst>
              <a:ext uri="{FF2B5EF4-FFF2-40B4-BE49-F238E27FC236}">
                <a16:creationId xmlns:a16="http://schemas.microsoft.com/office/drawing/2014/main" id="{3C03ABB8-7795-6E45-E980-5E54788572B6}"/>
              </a:ext>
            </a:extLst>
          </p:cNvPr>
          <p:cNvSpPr txBox="1"/>
          <p:nvPr/>
        </p:nvSpPr>
        <p:spPr>
          <a:xfrm>
            <a:off x="984737" y="2053883"/>
            <a:ext cx="5725551" cy="914400"/>
          </a:xfrm>
          <a:prstGeom prst="rect">
            <a:avLst/>
          </a:prstGeom>
        </p:spPr>
        <p:txBody>
          <a:bodyPr vert="horz" wrap="non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TextBox 33">
            <a:extLst>
              <a:ext uri="{FF2B5EF4-FFF2-40B4-BE49-F238E27FC236}">
                <a16:creationId xmlns:a16="http://schemas.microsoft.com/office/drawing/2014/main" id="{EC097457-0277-B129-756B-51A63A15DD98}"/>
              </a:ext>
            </a:extLst>
          </p:cNvPr>
          <p:cNvSpPr txBox="1"/>
          <p:nvPr/>
        </p:nvSpPr>
        <p:spPr>
          <a:xfrm>
            <a:off x="604433" y="1463038"/>
            <a:ext cx="10602829" cy="4946333"/>
          </a:xfrm>
          <a:prstGeom prst="rect">
            <a:avLst/>
          </a:prstGeom>
        </p:spPr>
        <p:txBody>
          <a:bodyPr vert="horz" wrap="square" lIns="91440" tIns="45720" rIns="91440" bIns="45720" rtlCol="0">
            <a:noAutofit/>
          </a:bodyPr>
          <a:lstStyle/>
          <a:p>
            <a:pPr marL="0" marR="0">
              <a:lnSpc>
                <a:spcPct val="150000"/>
              </a:lnSpc>
              <a:spcBef>
                <a:spcPts val="0"/>
              </a:spcBef>
              <a:spcAft>
                <a:spcPts val="800"/>
              </a:spcAft>
            </a:pPr>
            <a:r>
              <a:rPr lang="en-US" sz="2000" dirty="0">
                <a:effectLst/>
                <a:latin typeface="+mj-lt"/>
                <a:ea typeface="Calibri" panose="020F0502020204030204" pitchFamily="34" charset="0"/>
                <a:cs typeface="Times New Roman" panose="02020603050405020304" pitchFamily="18" charset="0"/>
              </a:rPr>
              <a:t>HTML and XML are two of the most commonly used markup languages. HTML is used for web development, while XML is used for data exchange. </a:t>
            </a:r>
            <a:r>
              <a:rPr lang="en-US" sz="2000" b="1" dirty="0">
                <a:effectLst/>
                <a:latin typeface="+mj-lt"/>
                <a:ea typeface="Calibri" panose="020F0502020204030204" pitchFamily="34" charset="0"/>
                <a:cs typeface="Times New Roman" panose="02020603050405020304" pitchFamily="18" charset="0"/>
              </a:rPr>
              <a:t>HTML</a:t>
            </a:r>
            <a:r>
              <a:rPr lang="en-US" sz="2000" dirty="0">
                <a:effectLst/>
                <a:latin typeface="+mj-lt"/>
                <a:ea typeface="Calibri" panose="020F0502020204030204" pitchFamily="34" charset="0"/>
                <a:cs typeface="Times New Roman" panose="02020603050405020304" pitchFamily="18" charset="0"/>
              </a:rPr>
              <a:t> is </a:t>
            </a:r>
            <a:r>
              <a:rPr lang="en-US" sz="2000" i="1" u="sng" dirty="0">
                <a:effectLst/>
                <a:latin typeface="+mj-l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 procedural markup language</a:t>
            </a:r>
            <a:r>
              <a:rPr lang="en-US" sz="2000" dirty="0">
                <a:effectLst/>
                <a:latin typeface="+mj-lt"/>
                <a:ea typeface="Calibri" panose="020F0502020204030204" pitchFamily="34" charset="0"/>
                <a:cs typeface="Times New Roman" panose="02020603050405020304" pitchFamily="18" charset="0"/>
              </a:rPr>
              <a:t>, while </a:t>
            </a:r>
            <a:r>
              <a:rPr lang="en-US" sz="2000" b="1" dirty="0">
                <a:effectLst/>
                <a:latin typeface="+mj-lt"/>
                <a:ea typeface="Calibri" panose="020F0502020204030204" pitchFamily="34" charset="0"/>
                <a:cs typeface="Times New Roman" panose="02020603050405020304" pitchFamily="18" charset="0"/>
              </a:rPr>
              <a:t>XML</a:t>
            </a:r>
            <a:r>
              <a:rPr lang="en-US" sz="2000" dirty="0">
                <a:effectLst/>
                <a:latin typeface="+mj-lt"/>
                <a:ea typeface="Calibri" panose="020F0502020204030204" pitchFamily="34" charset="0"/>
                <a:cs typeface="Times New Roman" panose="02020603050405020304" pitchFamily="18" charset="0"/>
              </a:rPr>
              <a:t> is </a:t>
            </a:r>
            <a:r>
              <a:rPr lang="en-US" sz="2000" i="1" dirty="0">
                <a:effectLst/>
                <a:latin typeface="+mj-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a descriptive markup language</a:t>
            </a:r>
            <a:r>
              <a:rPr lang="en-US" sz="2000" dirty="0">
                <a:effectLst/>
                <a:latin typeface="+mj-lt"/>
                <a:ea typeface="Calibri" panose="020F0502020204030204" pitchFamily="34" charset="0"/>
                <a:cs typeface="Times New Roman" panose="02020603050405020304" pitchFamily="18" charset="0"/>
              </a:rPr>
              <a:t>. HTML has </a:t>
            </a:r>
            <a:r>
              <a:rPr lang="en-US" sz="2000" i="1" u="sng" dirty="0">
                <a:effectLst/>
                <a:latin typeface="+mj-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a limited set</a:t>
            </a:r>
            <a:r>
              <a:rPr lang="en-US" sz="2000" dirty="0">
                <a:effectLst/>
                <a:latin typeface="+mj-lt"/>
                <a:ea typeface="Calibri" panose="020F0502020204030204" pitchFamily="34" charset="0"/>
                <a:cs typeface="Times New Roman" panose="02020603050405020304" pitchFamily="18" charset="0"/>
              </a:rPr>
              <a:t> of tags, while XML allows developers to define their own tags. HTML is designed to display content, while XML is designed to describe content.</a:t>
            </a:r>
          </a:p>
        </p:txBody>
      </p:sp>
    </p:spTree>
    <p:extLst>
      <p:ext uri="{BB962C8B-B14F-4D97-AF65-F5344CB8AC3E}">
        <p14:creationId xmlns:p14="http://schemas.microsoft.com/office/powerpoint/2010/main" val="2064653025"/>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{C003EE6F-2199-4122-A8D5-402C8ACDAD37}tf16411177_win32</Template>
  <TotalTime>44</TotalTime>
  <Words>396</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Courier New</vt:lpstr>
      <vt:lpstr>Segoe UI</vt:lpstr>
      <vt:lpstr>Segoe UI Light</vt:lpstr>
      <vt:lpstr>Get Started with 3D</vt:lpstr>
      <vt:lpstr>PowerPoint Presentation</vt:lpstr>
      <vt:lpstr>Introduction to markup languages</vt:lpstr>
      <vt:lpstr>What are markup languages?</vt:lpstr>
      <vt:lpstr>Uses of markup languages?</vt:lpstr>
      <vt:lpstr>Comparison of HTML and XML?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Sonny Boy Ellema Jr.</dc:creator>
  <cp:lastModifiedBy>Sonny Boy Ellema Jr.</cp:lastModifiedBy>
  <cp:revision>1</cp:revision>
  <dcterms:created xsi:type="dcterms:W3CDTF">2024-10-11T15:33:38Z</dcterms:created>
  <dcterms:modified xsi:type="dcterms:W3CDTF">2024-10-11T16:18:29Z</dcterms:modified>
</cp:coreProperties>
</file>