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7" r:id="rId2"/>
    <p:sldId id="339" r:id="rId3"/>
    <p:sldId id="363" r:id="rId4"/>
    <p:sldId id="362" r:id="rId5"/>
    <p:sldId id="340" r:id="rId6"/>
    <p:sldId id="341" r:id="rId7"/>
    <p:sldId id="342" r:id="rId8"/>
    <p:sldId id="343" r:id="rId9"/>
    <p:sldId id="344" r:id="rId10"/>
    <p:sldId id="345" r:id="rId11"/>
    <p:sldId id="347" r:id="rId12"/>
    <p:sldId id="346"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86" autoAdjust="0"/>
  </p:normalViewPr>
  <p:slideViewPr>
    <p:cSldViewPr>
      <p:cViewPr varScale="1">
        <p:scale>
          <a:sx n="78" d="100"/>
          <a:sy n="78" d="100"/>
        </p:scale>
        <p:origin x="-1146" y="-84"/>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2904"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2591"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3827" y="0"/>
            <a:ext cx="2972590" cy="465138"/>
          </a:xfrm>
          <a:prstGeom prst="rect">
            <a:avLst/>
          </a:prstGeom>
        </p:spPr>
        <p:txBody>
          <a:bodyPr vert="horz" lIns="91440" tIns="45720" rIns="91440" bIns="45720" rtlCol="0"/>
          <a:lstStyle>
            <a:lvl1pPr algn="r">
              <a:defRPr sz="1200"/>
            </a:lvl1pPr>
          </a:lstStyle>
          <a:p>
            <a:fld id="{B0E6AB6B-3357-4371-96F9-A0C0CF9061EF}" type="datetimeFigureOut">
              <a:rPr lang="en-US" smtClean="0"/>
              <a:t>06-Jan-22</a:t>
            </a:fld>
            <a:endParaRPr lang="en-US"/>
          </a:p>
        </p:txBody>
      </p:sp>
      <p:sp>
        <p:nvSpPr>
          <p:cNvPr id="4" name="Footer Placeholder 3"/>
          <p:cNvSpPr>
            <a:spLocks noGrp="1"/>
          </p:cNvSpPr>
          <p:nvPr>
            <p:ph type="ftr" sz="quarter" idx="2"/>
          </p:nvPr>
        </p:nvSpPr>
        <p:spPr>
          <a:xfrm>
            <a:off x="1" y="8829675"/>
            <a:ext cx="2972591"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3827" y="8829675"/>
            <a:ext cx="2972590" cy="465138"/>
          </a:xfrm>
          <a:prstGeom prst="rect">
            <a:avLst/>
          </a:prstGeom>
        </p:spPr>
        <p:txBody>
          <a:bodyPr vert="horz" lIns="91440" tIns="45720" rIns="91440" bIns="45720" rtlCol="0" anchor="b"/>
          <a:lstStyle>
            <a:lvl1pPr algn="r">
              <a:defRPr sz="1200"/>
            </a:lvl1pPr>
          </a:lstStyle>
          <a:p>
            <a:fld id="{04E75B4C-33C1-476E-BE29-0334FDEEB95D}" type="slidenum">
              <a:rPr lang="en-US" smtClean="0"/>
              <a:t>‹#›</a:t>
            </a:fld>
            <a:endParaRPr lang="en-US"/>
          </a:p>
        </p:txBody>
      </p:sp>
    </p:spTree>
    <p:extLst>
      <p:ext uri="{BB962C8B-B14F-4D97-AF65-F5344CB8AC3E}">
        <p14:creationId xmlns:p14="http://schemas.microsoft.com/office/powerpoint/2010/main" val="498021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2591"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3827" y="0"/>
            <a:ext cx="2972590" cy="465138"/>
          </a:xfrm>
          <a:prstGeom prst="rect">
            <a:avLst/>
          </a:prstGeom>
        </p:spPr>
        <p:txBody>
          <a:bodyPr vert="horz" lIns="91440" tIns="45720" rIns="91440" bIns="45720" rtlCol="0"/>
          <a:lstStyle>
            <a:lvl1pPr algn="r">
              <a:defRPr sz="1200"/>
            </a:lvl1pPr>
          </a:lstStyle>
          <a:p>
            <a:fld id="{5B36C173-FE3C-45AA-8352-947042A4554A}" type="datetimeFigureOut">
              <a:rPr lang="en-US" smtClean="0"/>
              <a:t>06-Jan-22</a:t>
            </a:fld>
            <a:endParaRPr lang="en-US"/>
          </a:p>
        </p:txBody>
      </p:sp>
      <p:sp>
        <p:nvSpPr>
          <p:cNvPr id="4" name="Slide Image Placeholder 3"/>
          <p:cNvSpPr>
            <a:spLocks noGrp="1" noRot="1" noChangeAspect="1"/>
          </p:cNvSpPr>
          <p:nvPr>
            <p:ph type="sldImg" idx="2"/>
          </p:nvPr>
        </p:nvSpPr>
        <p:spPr>
          <a:xfrm>
            <a:off x="1106488" y="696913"/>
            <a:ext cx="4646612"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6590" y="4416427"/>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2972591"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3827" y="8829675"/>
            <a:ext cx="2972590" cy="465138"/>
          </a:xfrm>
          <a:prstGeom prst="rect">
            <a:avLst/>
          </a:prstGeom>
        </p:spPr>
        <p:txBody>
          <a:bodyPr vert="horz" lIns="91440" tIns="45720" rIns="91440" bIns="45720" rtlCol="0" anchor="b"/>
          <a:lstStyle>
            <a:lvl1pPr algn="r">
              <a:defRPr sz="1200"/>
            </a:lvl1pPr>
          </a:lstStyle>
          <a:p>
            <a:fld id="{9140CCEF-DE68-460D-8401-53AC764195A1}" type="slidenum">
              <a:rPr lang="en-US" smtClean="0"/>
              <a:t>‹#›</a:t>
            </a:fld>
            <a:endParaRPr lang="en-US"/>
          </a:p>
        </p:txBody>
      </p:sp>
    </p:spTree>
    <p:extLst>
      <p:ext uri="{BB962C8B-B14F-4D97-AF65-F5344CB8AC3E}">
        <p14:creationId xmlns:p14="http://schemas.microsoft.com/office/powerpoint/2010/main" val="806280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heterochlamydeous</a:t>
            </a:r>
            <a:r>
              <a:rPr lang="en-US" sz="1200" kern="1200" dirty="0" smtClean="0">
                <a:solidFill>
                  <a:schemeClr val="tx1"/>
                </a:solidFill>
                <a:effectLst/>
                <a:latin typeface="+mn-lt"/>
                <a:ea typeface="+mn-ea"/>
                <a:cs typeface="+mn-cs"/>
              </a:rPr>
              <a:t>: the calyx and corolla are clearly separate, </a:t>
            </a:r>
          </a:p>
          <a:p>
            <a:r>
              <a:rPr lang="en-US" sz="1200" kern="1200" dirty="0" err="1" smtClean="0">
                <a:solidFill>
                  <a:schemeClr val="tx1"/>
                </a:solidFill>
                <a:effectLst/>
                <a:latin typeface="+mn-lt"/>
                <a:ea typeface="+mn-ea"/>
                <a:cs typeface="+mn-cs"/>
              </a:rPr>
              <a:t>homochlamydeous</a:t>
            </a:r>
            <a:r>
              <a:rPr lang="en-US" sz="1200" kern="1200" dirty="0" smtClean="0">
                <a:solidFill>
                  <a:schemeClr val="tx1"/>
                </a:solidFill>
                <a:effectLst/>
                <a:latin typeface="+mn-lt"/>
                <a:ea typeface="+mn-ea"/>
                <a:cs typeface="+mn-cs"/>
              </a:rPr>
              <a:t>, in which they are indistinguishable (and the petals and sepals are collectively referred to as </a:t>
            </a:r>
            <a:r>
              <a:rPr lang="en-US" sz="1200" kern="1200" dirty="0" err="1" smtClean="0">
                <a:solidFill>
                  <a:schemeClr val="tx1"/>
                </a:solidFill>
                <a:effectLst/>
                <a:latin typeface="+mn-lt"/>
                <a:ea typeface="+mn-ea"/>
                <a:cs typeface="+mn-cs"/>
              </a:rPr>
              <a:t>tepals</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140CCEF-DE68-460D-8401-53AC764195A1}" type="slidenum">
              <a:rPr lang="en-US" smtClean="0"/>
              <a:t>2</a:t>
            </a:fld>
            <a:endParaRPr lang="en-US"/>
          </a:p>
        </p:txBody>
      </p:sp>
    </p:spTree>
    <p:extLst>
      <p:ext uri="{BB962C8B-B14F-4D97-AF65-F5344CB8AC3E}">
        <p14:creationId xmlns:p14="http://schemas.microsoft.com/office/powerpoint/2010/main" val="3350109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Actinomorphic or regular flowers: </a:t>
            </a:r>
            <a:r>
              <a:rPr lang="en-US" sz="1200" kern="1200" dirty="0" smtClean="0">
                <a:solidFill>
                  <a:schemeClr val="tx1"/>
                </a:solidFill>
                <a:effectLst/>
                <a:latin typeface="+mn-lt"/>
                <a:ea typeface="+mn-ea"/>
                <a:cs typeface="+mn-cs"/>
              </a:rPr>
              <a:t>are those that are radially symmetrical i.e. they can be divided into two equal halves by any vertical section passing through the </a:t>
            </a:r>
            <a:r>
              <a:rPr lang="en-US" sz="1200" kern="1200" dirty="0" err="1" smtClean="0">
                <a:solidFill>
                  <a:schemeClr val="tx1"/>
                </a:solidFill>
                <a:effectLst/>
                <a:latin typeface="+mn-lt"/>
                <a:ea typeface="+mn-ea"/>
                <a:cs typeface="+mn-cs"/>
              </a:rPr>
              <a:t>centre</a:t>
            </a:r>
            <a:r>
              <a:rPr lang="en-US" sz="1200" kern="1200" dirty="0" smtClean="0">
                <a:solidFill>
                  <a:schemeClr val="tx1"/>
                </a:solidFill>
                <a:effectLst/>
                <a:latin typeface="+mn-lt"/>
                <a:ea typeface="+mn-ea"/>
                <a:cs typeface="+mn-cs"/>
              </a:rPr>
              <a:t> e.g. </a:t>
            </a:r>
            <a:r>
              <a:rPr lang="en-US" sz="1200" i="1" kern="1200" dirty="0" smtClean="0">
                <a:solidFill>
                  <a:schemeClr val="tx1"/>
                </a:solidFill>
                <a:effectLst/>
                <a:latin typeface="+mn-lt"/>
                <a:ea typeface="+mn-ea"/>
                <a:cs typeface="+mn-cs"/>
              </a:rPr>
              <a:t>Hibiscus </a:t>
            </a:r>
            <a:r>
              <a:rPr lang="en-US" sz="1200" i="1" kern="1200" dirty="0" err="1" smtClean="0">
                <a:solidFill>
                  <a:schemeClr val="tx1"/>
                </a:solidFill>
                <a:effectLst/>
                <a:latin typeface="+mn-lt"/>
                <a:ea typeface="+mn-ea"/>
                <a:cs typeface="+mn-cs"/>
              </a:rPr>
              <a:t>rosa-sinensis</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Zygomorphic or irregular flowers: </a:t>
            </a:r>
            <a:r>
              <a:rPr lang="en-US" sz="1200" kern="1200" dirty="0" smtClean="0">
                <a:solidFill>
                  <a:schemeClr val="tx1"/>
                </a:solidFill>
                <a:effectLst/>
                <a:latin typeface="+mn-lt"/>
                <a:ea typeface="+mn-ea"/>
                <a:cs typeface="+mn-cs"/>
              </a:rPr>
              <a:t>are those that are bilaterally symmetrical i.e. can only be divided into two equal halves in only one particular plane e.g. </a:t>
            </a:r>
            <a:r>
              <a:rPr lang="en-US" sz="1200" i="1" kern="1200" dirty="0" smtClean="0">
                <a:solidFill>
                  <a:schemeClr val="tx1"/>
                </a:solidFill>
                <a:effectLst/>
                <a:latin typeface="+mn-lt"/>
                <a:ea typeface="+mn-ea"/>
                <a:cs typeface="+mn-cs"/>
              </a:rPr>
              <a:t>Crotalaria </a:t>
            </a:r>
            <a:r>
              <a:rPr lang="en-US" sz="1200" kern="1200" dirty="0" err="1" smtClean="0">
                <a:solidFill>
                  <a:schemeClr val="tx1"/>
                </a:solidFill>
                <a:effectLst/>
                <a:latin typeface="+mn-lt"/>
                <a:ea typeface="+mn-ea"/>
                <a:cs typeface="+mn-cs"/>
              </a:rPr>
              <a:t>spp</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Snapdragon</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Hypogynous</a:t>
            </a:r>
            <a:r>
              <a:rPr lang="en-US" sz="1200" b="1" kern="1200" dirty="0" smtClean="0">
                <a:solidFill>
                  <a:schemeClr val="tx1"/>
                </a:solidFill>
                <a:effectLst/>
                <a:latin typeface="+mn-lt"/>
                <a:ea typeface="+mn-ea"/>
                <a:cs typeface="+mn-cs"/>
              </a:rPr>
              <a:t> flower</a:t>
            </a:r>
            <a:r>
              <a:rPr lang="en-US" sz="1200" kern="1200" dirty="0" smtClean="0">
                <a:solidFill>
                  <a:schemeClr val="tx1"/>
                </a:solidFill>
                <a:effectLst/>
                <a:latin typeface="+mn-lt"/>
                <a:ea typeface="+mn-ea"/>
                <a:cs typeface="+mn-cs"/>
              </a:rPr>
              <a:t>: When the ovary is positioned above other floral parts and the ovary is said to be superior e.g. Hibiscus, Cassia etc. </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12</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Epigynous</a:t>
            </a:r>
            <a:r>
              <a:rPr lang="en-US" sz="1200" b="1" kern="1200" dirty="0" smtClean="0">
                <a:solidFill>
                  <a:schemeClr val="tx1"/>
                </a:solidFill>
                <a:effectLst/>
                <a:latin typeface="+mn-lt"/>
                <a:ea typeface="+mn-ea"/>
                <a:cs typeface="+mn-cs"/>
              </a:rPr>
              <a:t> flower: </a:t>
            </a:r>
            <a:r>
              <a:rPr lang="en-US" sz="1200" kern="1200" dirty="0" smtClean="0">
                <a:solidFill>
                  <a:schemeClr val="tx1"/>
                </a:solidFill>
                <a:effectLst/>
                <a:latin typeface="+mn-lt"/>
                <a:ea typeface="+mn-ea"/>
                <a:cs typeface="+mn-cs"/>
              </a:rPr>
              <a:t>When other floral parts are positioned above the ovary and the ovary is said to be inferior e.g. guava (</a:t>
            </a:r>
            <a:r>
              <a:rPr lang="en-US" sz="1200" i="1" kern="1200" dirty="0" err="1" smtClean="0">
                <a:solidFill>
                  <a:schemeClr val="tx1"/>
                </a:solidFill>
                <a:effectLst/>
                <a:latin typeface="+mn-lt"/>
                <a:ea typeface="+mn-ea"/>
                <a:cs typeface="+mn-cs"/>
              </a:rPr>
              <a:t>Psidium</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guajava</a:t>
            </a: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Canna </a:t>
            </a:r>
            <a:r>
              <a:rPr lang="en-US" sz="1200" kern="1200" dirty="0" smtClean="0">
                <a:solidFill>
                  <a:schemeClr val="tx1"/>
                </a:solidFill>
                <a:effectLst/>
                <a:latin typeface="+mn-lt"/>
                <a:ea typeface="+mn-ea"/>
                <a:cs typeface="+mn-cs"/>
              </a:rPr>
              <a:t>spp.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Perigynous</a:t>
            </a:r>
            <a:r>
              <a:rPr lang="en-US" sz="1200" b="1" kern="1200" dirty="0" smtClean="0">
                <a:solidFill>
                  <a:schemeClr val="tx1"/>
                </a:solidFill>
                <a:effectLst/>
                <a:latin typeface="+mn-lt"/>
                <a:ea typeface="+mn-ea"/>
                <a:cs typeface="+mn-cs"/>
              </a:rPr>
              <a:t> flower: </a:t>
            </a:r>
            <a:r>
              <a:rPr lang="en-US" sz="1200" kern="1200" dirty="0" smtClean="0">
                <a:solidFill>
                  <a:schemeClr val="tx1"/>
                </a:solidFill>
                <a:effectLst/>
                <a:latin typeface="+mn-lt"/>
                <a:ea typeface="+mn-ea"/>
                <a:cs typeface="+mn-cs"/>
              </a:rPr>
              <a:t>When the receptacle did not enclose the ovary completely i.e. the other floral parts appear to be positioned slightly above the ovary and the ovary is said to be half-inferior e.g. Rose</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13</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Parts of Fruits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Pericarp: </a:t>
            </a:r>
            <a:r>
              <a:rPr lang="en-US" sz="1200" kern="1200" dirty="0" smtClean="0">
                <a:solidFill>
                  <a:schemeClr val="tx1"/>
                </a:solidFill>
                <a:effectLst/>
                <a:latin typeface="+mn-lt"/>
                <a:ea typeface="+mn-ea"/>
                <a:cs typeface="+mn-cs"/>
              </a:rPr>
              <a:t>The fruit wall is known as the pericarp. It is made up of three layers, an </a:t>
            </a:r>
            <a:r>
              <a:rPr lang="en-US" sz="1200" kern="1200" dirty="0" err="1" smtClean="0">
                <a:solidFill>
                  <a:schemeClr val="tx1"/>
                </a:solidFill>
                <a:effectLst/>
                <a:latin typeface="+mn-lt"/>
                <a:ea typeface="+mn-ea"/>
                <a:cs typeface="+mn-cs"/>
              </a:rPr>
              <a:t>outerlayer</a:t>
            </a:r>
            <a:r>
              <a:rPr lang="en-US" sz="1200" kern="1200" dirty="0" smtClean="0">
                <a:solidFill>
                  <a:schemeClr val="tx1"/>
                </a:solidFill>
                <a:effectLst/>
                <a:latin typeface="+mn-lt"/>
                <a:ea typeface="+mn-ea"/>
                <a:cs typeface="+mn-cs"/>
              </a:rPr>
              <a:t> called </a:t>
            </a:r>
            <a:r>
              <a:rPr lang="en-US" sz="1200" kern="1200" dirty="0" err="1" smtClean="0">
                <a:solidFill>
                  <a:schemeClr val="tx1"/>
                </a:solidFill>
                <a:effectLst/>
                <a:latin typeface="+mn-lt"/>
                <a:ea typeface="+mn-ea"/>
                <a:cs typeface="+mn-cs"/>
              </a:rPr>
              <a:t>epicarp</a:t>
            </a:r>
            <a:r>
              <a:rPr lang="en-US" sz="1200" kern="1200" dirty="0" smtClean="0">
                <a:solidFill>
                  <a:schemeClr val="tx1"/>
                </a:solidFill>
                <a:effectLst/>
                <a:latin typeface="+mn-lt"/>
                <a:ea typeface="+mn-ea"/>
                <a:cs typeface="+mn-cs"/>
              </a:rPr>
              <a:t>, a middle layer called </a:t>
            </a:r>
            <a:r>
              <a:rPr lang="en-US" sz="1200" kern="1200" dirty="0" err="1" smtClean="0">
                <a:solidFill>
                  <a:schemeClr val="tx1"/>
                </a:solidFill>
                <a:effectLst/>
                <a:latin typeface="+mn-lt"/>
                <a:ea typeface="+mn-ea"/>
                <a:cs typeface="+mn-cs"/>
              </a:rPr>
              <a:t>mesocarp</a:t>
            </a:r>
            <a:r>
              <a:rPr lang="en-US" sz="1200" kern="1200" dirty="0" smtClean="0">
                <a:solidFill>
                  <a:schemeClr val="tx1"/>
                </a:solidFill>
                <a:effectLst/>
                <a:latin typeface="+mn-lt"/>
                <a:ea typeface="+mn-ea"/>
                <a:cs typeface="+mn-cs"/>
              </a:rPr>
              <a:t> and an inner layer called endocarp. The pericarp encloses the seeds.</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14</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True fruits: </a:t>
            </a:r>
            <a:r>
              <a:rPr lang="en-US" sz="1200" kern="1200" dirty="0" smtClean="0">
                <a:solidFill>
                  <a:schemeClr val="tx1"/>
                </a:solidFill>
                <a:effectLst/>
                <a:latin typeface="+mn-lt"/>
                <a:ea typeface="+mn-ea"/>
                <a:cs typeface="+mn-cs"/>
              </a:rPr>
              <a:t>Fruits formed solely from the ovary are known as true fruits e.g. tomato (</a:t>
            </a:r>
            <a:r>
              <a:rPr lang="en-US" sz="1200" i="1" kern="1200" dirty="0" err="1" smtClean="0">
                <a:solidFill>
                  <a:schemeClr val="tx1"/>
                </a:solidFill>
                <a:effectLst/>
                <a:latin typeface="+mn-lt"/>
                <a:ea typeface="+mn-ea"/>
                <a:cs typeface="+mn-cs"/>
              </a:rPr>
              <a:t>Solanum</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lycopersicum</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cowpea (</a:t>
            </a:r>
            <a:r>
              <a:rPr lang="en-US" sz="1200" i="1" kern="1200" dirty="0" err="1" smtClean="0">
                <a:solidFill>
                  <a:schemeClr val="tx1"/>
                </a:solidFill>
                <a:effectLst/>
                <a:latin typeface="+mn-lt"/>
                <a:ea typeface="+mn-ea"/>
                <a:cs typeface="+mn-cs"/>
              </a:rPr>
              <a:t>Vigna</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unguiculata</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a:t>
            </a:r>
          </a:p>
          <a:p>
            <a:pPr marL="457200" lvl="0" indent="-457200">
              <a:buFontTx/>
              <a:buAutoNum type="alphaLcParenBoth"/>
            </a:pPr>
            <a:r>
              <a:rPr lang="en-US" sz="1200" b="1" kern="1200" dirty="0" smtClean="0">
                <a:solidFill>
                  <a:schemeClr val="tx1"/>
                </a:solidFill>
                <a:effectLst/>
                <a:latin typeface="+mn-lt"/>
                <a:ea typeface="+mn-ea"/>
                <a:cs typeface="+mn-cs"/>
              </a:rPr>
              <a:t>False fruits: </a:t>
            </a:r>
            <a:r>
              <a:rPr lang="en-US" sz="1200" kern="1200" dirty="0" smtClean="0">
                <a:solidFill>
                  <a:schemeClr val="tx1"/>
                </a:solidFill>
                <a:effectLst/>
                <a:latin typeface="+mn-lt"/>
                <a:ea typeface="+mn-ea"/>
                <a:cs typeface="+mn-cs"/>
              </a:rPr>
              <a:t>Fruits formed from the ovary and other floral parts such as calyx, corolla and receptacle are known as false fruits e.g. cashew (</a:t>
            </a:r>
            <a:r>
              <a:rPr lang="en-US" sz="1200" i="1" kern="1200" dirty="0" err="1" smtClean="0">
                <a:solidFill>
                  <a:schemeClr val="tx1"/>
                </a:solidFill>
                <a:effectLst/>
                <a:latin typeface="+mn-lt"/>
                <a:ea typeface="+mn-ea"/>
                <a:cs typeface="+mn-cs"/>
              </a:rPr>
              <a:t>Anarcadium</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occidentales</a:t>
            </a:r>
            <a:r>
              <a:rPr lang="en-US" sz="1200" kern="1200" dirty="0" smtClean="0">
                <a:solidFill>
                  <a:schemeClr val="tx1"/>
                </a:solidFill>
                <a:effectLst/>
                <a:latin typeface="+mn-lt"/>
                <a:ea typeface="+mn-ea"/>
                <a:cs typeface="+mn-cs"/>
              </a:rPr>
              <a:t>) and apple. </a:t>
            </a:r>
            <a:r>
              <a:rPr lang="en-US" sz="1200" b="1" dirty="0" smtClean="0"/>
              <a:t>Simple fruits: </a:t>
            </a:r>
            <a:r>
              <a:rPr lang="en-US" sz="1200" dirty="0" smtClean="0"/>
              <a:t>They are formed from a single flower with a </a:t>
            </a:r>
            <a:r>
              <a:rPr lang="en-US" sz="1200" dirty="0" err="1" smtClean="0"/>
              <a:t>monocarpous</a:t>
            </a:r>
            <a:r>
              <a:rPr lang="en-US" sz="1200" dirty="0" smtClean="0"/>
              <a:t> or </a:t>
            </a:r>
            <a:r>
              <a:rPr lang="en-US" sz="1200" dirty="0" err="1" smtClean="0"/>
              <a:t>syncarpous</a:t>
            </a:r>
            <a:r>
              <a:rPr lang="en-US" sz="1200" dirty="0" smtClean="0"/>
              <a:t> (fused) pistils e.g. cowpea. </a:t>
            </a:r>
          </a:p>
          <a:p>
            <a:pPr marL="457200" indent="-457200">
              <a:buAutoNum type="alphaLcParenBoth"/>
            </a:pPr>
            <a:r>
              <a:rPr lang="en-US" sz="1200" b="1" dirty="0" smtClean="0"/>
              <a:t>Aggregate fruits: </a:t>
            </a:r>
            <a:r>
              <a:rPr lang="en-US" sz="1200" dirty="0" smtClean="0"/>
              <a:t>They are formed from a single flower with an </a:t>
            </a:r>
            <a:r>
              <a:rPr lang="en-US" sz="1200" dirty="0" err="1" smtClean="0"/>
              <a:t>apocarpous</a:t>
            </a:r>
            <a:r>
              <a:rPr lang="en-US" sz="1200" dirty="0" smtClean="0"/>
              <a:t> (separate) pistil with each carpel forming a fruitlet e.g. strawberry, raspberry </a:t>
            </a:r>
            <a:r>
              <a:rPr lang="en-US" sz="1200" dirty="0" err="1" smtClean="0"/>
              <a:t>e.t.c</a:t>
            </a:r>
            <a:r>
              <a:rPr lang="en-US" sz="120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Compound/multiple fruits</a:t>
            </a:r>
            <a:r>
              <a:rPr lang="en-US" sz="1200" kern="1200" dirty="0" smtClean="0">
                <a:solidFill>
                  <a:schemeClr val="tx1"/>
                </a:solidFill>
                <a:effectLst/>
                <a:latin typeface="+mn-lt"/>
                <a:ea typeface="+mn-ea"/>
                <a:cs typeface="+mn-cs"/>
              </a:rPr>
              <a:t>: They are formed from whole inflorescence or from many flowers that are positioned very close to one another forming fruitless that fuse together to form a single large fruit e.g. pineapple, fig, etc.</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15</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dirty="0" smtClean="0"/>
              <a:t>Fleshy/succulent: </a:t>
            </a:r>
            <a:r>
              <a:rPr lang="en-US" sz="1200" b="0" dirty="0" smtClean="0"/>
              <a:t>They</a:t>
            </a:r>
            <a:r>
              <a:rPr lang="en-US" sz="1200" dirty="0" smtClean="0"/>
              <a:t> have fleshy fruit walls,</a:t>
            </a:r>
            <a:r>
              <a:rPr lang="en-US" sz="1200" baseline="0" dirty="0" smtClean="0"/>
              <a:t> </a:t>
            </a:r>
            <a:r>
              <a:rPr lang="en-US" sz="1200" dirty="0" smtClean="0"/>
              <a:t>usually juicy, and store water and carbohydrate in their tissues.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Dry fruits: </a:t>
            </a:r>
            <a:r>
              <a:rPr lang="en-US" sz="1200" b="0" kern="1200" dirty="0" smtClean="0">
                <a:solidFill>
                  <a:schemeClr val="tx1"/>
                </a:solidFill>
                <a:effectLst/>
                <a:latin typeface="+mn-lt"/>
                <a:ea typeface="+mn-ea"/>
                <a:cs typeface="+mn-cs"/>
              </a:rPr>
              <a:t>They</a:t>
            </a:r>
            <a:r>
              <a:rPr lang="en-US" sz="1200" kern="1200" dirty="0" smtClean="0">
                <a:solidFill>
                  <a:schemeClr val="tx1"/>
                </a:solidFill>
                <a:effectLst/>
                <a:latin typeface="+mn-lt"/>
                <a:ea typeface="+mn-ea"/>
                <a:cs typeface="+mn-cs"/>
              </a:rPr>
              <a:t> have hard, dry, fibrous or woody fruit walls.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Drupe</a:t>
            </a:r>
            <a:r>
              <a:rPr lang="en-US" sz="1200" kern="1200" dirty="0" smtClean="0">
                <a:solidFill>
                  <a:schemeClr val="tx1"/>
                </a:solidFill>
                <a:effectLst/>
                <a:latin typeface="+mn-lt"/>
                <a:ea typeface="+mn-ea"/>
                <a:cs typeface="+mn-cs"/>
              </a:rPr>
              <a:t>: This is a true, simple fruit with well-developed pericarp. </a:t>
            </a:r>
            <a:r>
              <a:rPr lang="en-US" sz="1200" b="1" kern="1200" dirty="0" smtClean="0">
                <a:solidFill>
                  <a:schemeClr val="tx1"/>
                </a:solidFill>
                <a:effectLst/>
                <a:latin typeface="+mn-lt"/>
                <a:ea typeface="+mn-ea"/>
                <a:cs typeface="+mn-cs"/>
              </a:rPr>
              <a:t>Berry</a:t>
            </a:r>
            <a:r>
              <a:rPr lang="en-US" sz="1200" kern="1200" dirty="0" smtClean="0">
                <a:solidFill>
                  <a:schemeClr val="tx1"/>
                </a:solidFill>
                <a:effectLst/>
                <a:latin typeface="+mn-lt"/>
                <a:ea typeface="+mn-ea"/>
                <a:cs typeface="+mn-cs"/>
              </a:rPr>
              <a:t>: This is a true, simple fruit with well-developed pericarp but the endocarp is fleshy and it is usually many-seeded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16</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dirty="0" smtClean="0"/>
              <a:t>Fleshy/succulent: </a:t>
            </a:r>
            <a:r>
              <a:rPr lang="en-US" sz="1200" b="0" dirty="0" smtClean="0"/>
              <a:t>They</a:t>
            </a:r>
            <a:r>
              <a:rPr lang="en-US" sz="1200" dirty="0" smtClean="0"/>
              <a:t> have fleshy fruit walls,</a:t>
            </a:r>
            <a:r>
              <a:rPr lang="en-US" sz="1200" baseline="0" dirty="0" smtClean="0"/>
              <a:t> </a:t>
            </a:r>
            <a:r>
              <a:rPr lang="en-US" sz="1200" dirty="0" smtClean="0"/>
              <a:t>usually juicy, and store water and carbohydrate in their tissues.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Dry fruits: </a:t>
            </a:r>
            <a:r>
              <a:rPr lang="en-US" sz="1200" b="0" kern="1200" dirty="0" smtClean="0">
                <a:solidFill>
                  <a:schemeClr val="tx1"/>
                </a:solidFill>
                <a:effectLst/>
                <a:latin typeface="+mn-lt"/>
                <a:ea typeface="+mn-ea"/>
                <a:cs typeface="+mn-cs"/>
              </a:rPr>
              <a:t>They</a:t>
            </a:r>
            <a:r>
              <a:rPr lang="en-US" sz="1200" kern="1200" dirty="0" smtClean="0">
                <a:solidFill>
                  <a:schemeClr val="tx1"/>
                </a:solidFill>
                <a:effectLst/>
                <a:latin typeface="+mn-lt"/>
                <a:ea typeface="+mn-ea"/>
                <a:cs typeface="+mn-cs"/>
              </a:rPr>
              <a:t> have hard, dry, fibrous or woody fruit walls.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Drupe</a:t>
            </a:r>
            <a:r>
              <a:rPr lang="en-US" sz="1200" kern="1200" dirty="0" smtClean="0">
                <a:solidFill>
                  <a:schemeClr val="tx1"/>
                </a:solidFill>
                <a:effectLst/>
                <a:latin typeface="+mn-lt"/>
                <a:ea typeface="+mn-ea"/>
                <a:cs typeface="+mn-cs"/>
              </a:rPr>
              <a:t>: This is a true, simple fruit with well-developed pericarp. </a:t>
            </a:r>
            <a:r>
              <a:rPr lang="en-US" sz="1200" b="1" kern="1200" dirty="0" smtClean="0">
                <a:solidFill>
                  <a:schemeClr val="tx1"/>
                </a:solidFill>
                <a:effectLst/>
                <a:latin typeface="+mn-lt"/>
                <a:ea typeface="+mn-ea"/>
                <a:cs typeface="+mn-cs"/>
              </a:rPr>
              <a:t>Berry</a:t>
            </a:r>
            <a:r>
              <a:rPr lang="en-US" sz="1200" kern="1200" dirty="0" smtClean="0">
                <a:solidFill>
                  <a:schemeClr val="tx1"/>
                </a:solidFill>
                <a:effectLst/>
                <a:latin typeface="+mn-lt"/>
                <a:ea typeface="+mn-ea"/>
                <a:cs typeface="+mn-cs"/>
              </a:rPr>
              <a:t>: This is a true, simple fruit with well-developed pericarp but the endocarp is fleshy and it is usually many-seeded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17</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dirty="0" smtClean="0"/>
              <a:t>Fleshy/succulent: </a:t>
            </a:r>
            <a:r>
              <a:rPr lang="en-US" sz="1200" b="0" dirty="0" smtClean="0"/>
              <a:t>They</a:t>
            </a:r>
            <a:r>
              <a:rPr lang="en-US" sz="1200" dirty="0" smtClean="0"/>
              <a:t> have fleshy fruit walls,</a:t>
            </a:r>
            <a:r>
              <a:rPr lang="en-US" sz="1200" baseline="0" dirty="0" smtClean="0"/>
              <a:t> </a:t>
            </a:r>
            <a:r>
              <a:rPr lang="en-US" sz="1200" dirty="0" smtClean="0"/>
              <a:t>usually juicy, and store water and carbohydrate in their tissues.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Dry fruits: </a:t>
            </a:r>
            <a:r>
              <a:rPr lang="en-US" sz="1200" b="0" kern="1200" dirty="0" smtClean="0">
                <a:solidFill>
                  <a:schemeClr val="tx1"/>
                </a:solidFill>
                <a:effectLst/>
                <a:latin typeface="+mn-lt"/>
                <a:ea typeface="+mn-ea"/>
                <a:cs typeface="+mn-cs"/>
              </a:rPr>
              <a:t>They</a:t>
            </a:r>
            <a:r>
              <a:rPr lang="en-US" sz="1200" kern="1200" dirty="0" smtClean="0">
                <a:solidFill>
                  <a:schemeClr val="tx1"/>
                </a:solidFill>
                <a:effectLst/>
                <a:latin typeface="+mn-lt"/>
                <a:ea typeface="+mn-ea"/>
                <a:cs typeface="+mn-cs"/>
              </a:rPr>
              <a:t> have hard, dry, fibrous or woody fruit walls.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Drupe</a:t>
            </a:r>
            <a:r>
              <a:rPr lang="en-US" sz="1200" kern="1200" dirty="0" smtClean="0">
                <a:solidFill>
                  <a:schemeClr val="tx1"/>
                </a:solidFill>
                <a:effectLst/>
                <a:latin typeface="+mn-lt"/>
                <a:ea typeface="+mn-ea"/>
                <a:cs typeface="+mn-cs"/>
              </a:rPr>
              <a:t>: This is a true, simple fruit with well-developed pericarp. </a:t>
            </a:r>
            <a:r>
              <a:rPr lang="en-US" sz="1200" b="1" kern="1200" smtClean="0">
                <a:solidFill>
                  <a:schemeClr val="tx1"/>
                </a:solidFill>
                <a:effectLst/>
                <a:latin typeface="+mn-lt"/>
                <a:ea typeface="+mn-ea"/>
                <a:cs typeface="+mn-cs"/>
              </a:rPr>
              <a:t>Berry</a:t>
            </a:r>
            <a:r>
              <a:rPr lang="en-US" sz="1200" kern="1200" smtClean="0">
                <a:solidFill>
                  <a:schemeClr val="tx1"/>
                </a:solidFill>
                <a:effectLst/>
                <a:latin typeface="+mn-lt"/>
                <a:ea typeface="+mn-ea"/>
                <a:cs typeface="+mn-cs"/>
              </a:rPr>
              <a:t>: This is a true, simple fruit with well-developed pericarp but the endocarp is fleshy and it is usually many-seeded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18</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dirty="0" smtClean="0"/>
              <a:t>Fleshy/succulent: </a:t>
            </a:r>
            <a:r>
              <a:rPr lang="en-US" sz="1200" b="0" dirty="0" smtClean="0"/>
              <a:t>They</a:t>
            </a:r>
            <a:r>
              <a:rPr lang="en-US" sz="1200" dirty="0" smtClean="0"/>
              <a:t> have fleshy fruit walls,</a:t>
            </a:r>
            <a:r>
              <a:rPr lang="en-US" sz="1200" baseline="0" dirty="0" smtClean="0"/>
              <a:t> </a:t>
            </a:r>
            <a:r>
              <a:rPr lang="en-US" sz="1200" dirty="0" smtClean="0"/>
              <a:t>usually juicy, and store water and carbohydrate in their tissues.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Dry fruits: </a:t>
            </a:r>
            <a:r>
              <a:rPr lang="en-US" sz="1200" b="0" kern="1200" dirty="0" smtClean="0">
                <a:solidFill>
                  <a:schemeClr val="tx1"/>
                </a:solidFill>
                <a:effectLst/>
                <a:latin typeface="+mn-lt"/>
                <a:ea typeface="+mn-ea"/>
                <a:cs typeface="+mn-cs"/>
              </a:rPr>
              <a:t>They</a:t>
            </a:r>
            <a:r>
              <a:rPr lang="en-US" sz="1200" kern="1200" dirty="0" smtClean="0">
                <a:solidFill>
                  <a:schemeClr val="tx1"/>
                </a:solidFill>
                <a:effectLst/>
                <a:latin typeface="+mn-lt"/>
                <a:ea typeface="+mn-ea"/>
                <a:cs typeface="+mn-cs"/>
              </a:rPr>
              <a:t> have hard, dry, fibrous or woody fruit walls.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Drupe</a:t>
            </a:r>
            <a:r>
              <a:rPr lang="en-US" sz="1200" kern="1200" dirty="0" smtClean="0">
                <a:solidFill>
                  <a:schemeClr val="tx1"/>
                </a:solidFill>
                <a:effectLst/>
                <a:latin typeface="+mn-lt"/>
                <a:ea typeface="+mn-ea"/>
                <a:cs typeface="+mn-cs"/>
              </a:rPr>
              <a:t>: This is a true, simple fruit with well-developed pericarp. </a:t>
            </a:r>
            <a:r>
              <a:rPr lang="en-US" sz="1200" b="1" kern="1200" smtClean="0">
                <a:solidFill>
                  <a:schemeClr val="tx1"/>
                </a:solidFill>
                <a:effectLst/>
                <a:latin typeface="+mn-lt"/>
                <a:ea typeface="+mn-ea"/>
                <a:cs typeface="+mn-cs"/>
              </a:rPr>
              <a:t>Berry</a:t>
            </a:r>
            <a:r>
              <a:rPr lang="en-US" sz="1200" kern="1200" smtClean="0">
                <a:solidFill>
                  <a:schemeClr val="tx1"/>
                </a:solidFill>
                <a:effectLst/>
                <a:latin typeface="+mn-lt"/>
                <a:ea typeface="+mn-ea"/>
                <a:cs typeface="+mn-cs"/>
              </a:rPr>
              <a:t>: This is a true, simple fruit with well-developed pericarp but the endocarp is fleshy and it is usually many-seeded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19</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dirty="0" smtClean="0"/>
              <a:t>Fleshy/succulent: </a:t>
            </a:r>
            <a:r>
              <a:rPr lang="en-US" sz="1200" b="0" dirty="0" smtClean="0"/>
              <a:t>They</a:t>
            </a:r>
            <a:r>
              <a:rPr lang="en-US" sz="1200" dirty="0" smtClean="0"/>
              <a:t> have fleshy fruit walls,</a:t>
            </a:r>
            <a:r>
              <a:rPr lang="en-US" sz="1200" baseline="0" dirty="0" smtClean="0"/>
              <a:t> </a:t>
            </a:r>
            <a:r>
              <a:rPr lang="en-US" sz="1200" dirty="0" smtClean="0"/>
              <a:t>usually juicy, and store water and carbohydrate in their tissues.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Dry fruits: </a:t>
            </a:r>
            <a:r>
              <a:rPr lang="en-US" sz="1200" b="0" kern="1200" dirty="0" smtClean="0">
                <a:solidFill>
                  <a:schemeClr val="tx1"/>
                </a:solidFill>
                <a:effectLst/>
                <a:latin typeface="+mn-lt"/>
                <a:ea typeface="+mn-ea"/>
                <a:cs typeface="+mn-cs"/>
              </a:rPr>
              <a:t>They</a:t>
            </a:r>
            <a:r>
              <a:rPr lang="en-US" sz="1200" kern="1200" dirty="0" smtClean="0">
                <a:solidFill>
                  <a:schemeClr val="tx1"/>
                </a:solidFill>
                <a:effectLst/>
                <a:latin typeface="+mn-lt"/>
                <a:ea typeface="+mn-ea"/>
                <a:cs typeface="+mn-cs"/>
              </a:rPr>
              <a:t> have hard, dry, fibrous or woody fruit walls.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Drupe</a:t>
            </a:r>
            <a:r>
              <a:rPr lang="en-US" sz="1200" kern="1200" dirty="0" smtClean="0">
                <a:solidFill>
                  <a:schemeClr val="tx1"/>
                </a:solidFill>
                <a:effectLst/>
                <a:latin typeface="+mn-lt"/>
                <a:ea typeface="+mn-ea"/>
                <a:cs typeface="+mn-cs"/>
              </a:rPr>
              <a:t>: This is a true, simple fruit with well-developed pericarp. </a:t>
            </a:r>
            <a:r>
              <a:rPr lang="en-US" sz="1200" b="1" kern="1200" smtClean="0">
                <a:solidFill>
                  <a:schemeClr val="tx1"/>
                </a:solidFill>
                <a:effectLst/>
                <a:latin typeface="+mn-lt"/>
                <a:ea typeface="+mn-ea"/>
                <a:cs typeface="+mn-cs"/>
              </a:rPr>
              <a:t>Berry</a:t>
            </a:r>
            <a:r>
              <a:rPr lang="en-US" sz="1200" kern="1200" smtClean="0">
                <a:solidFill>
                  <a:schemeClr val="tx1"/>
                </a:solidFill>
                <a:effectLst/>
                <a:latin typeface="+mn-lt"/>
                <a:ea typeface="+mn-ea"/>
                <a:cs typeface="+mn-cs"/>
              </a:rPr>
              <a:t>: This is a true, simple fruit with well-developed pericarp but the endocarp is fleshy and it is usually many-seeded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20</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dirty="0" smtClean="0"/>
              <a:t>Fleshy/succulent: </a:t>
            </a:r>
            <a:r>
              <a:rPr lang="en-US" sz="1200" b="0" dirty="0" smtClean="0"/>
              <a:t>They</a:t>
            </a:r>
            <a:r>
              <a:rPr lang="en-US" sz="1200" dirty="0" smtClean="0"/>
              <a:t> have fleshy fruit walls,</a:t>
            </a:r>
            <a:r>
              <a:rPr lang="en-US" sz="1200" baseline="0" dirty="0" smtClean="0"/>
              <a:t> </a:t>
            </a:r>
            <a:r>
              <a:rPr lang="en-US" sz="1200" dirty="0" smtClean="0"/>
              <a:t>usually juicy, and store water and carbohydrate in their tissues.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Dry fruits: </a:t>
            </a:r>
            <a:r>
              <a:rPr lang="en-US" sz="1200" b="0" kern="1200" dirty="0" smtClean="0">
                <a:solidFill>
                  <a:schemeClr val="tx1"/>
                </a:solidFill>
                <a:effectLst/>
                <a:latin typeface="+mn-lt"/>
                <a:ea typeface="+mn-ea"/>
                <a:cs typeface="+mn-cs"/>
              </a:rPr>
              <a:t>They</a:t>
            </a:r>
            <a:r>
              <a:rPr lang="en-US" sz="1200" kern="1200" dirty="0" smtClean="0">
                <a:solidFill>
                  <a:schemeClr val="tx1"/>
                </a:solidFill>
                <a:effectLst/>
                <a:latin typeface="+mn-lt"/>
                <a:ea typeface="+mn-ea"/>
                <a:cs typeface="+mn-cs"/>
              </a:rPr>
              <a:t> have hard, dry, fibrous or woody fruit walls.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Drupe</a:t>
            </a:r>
            <a:r>
              <a:rPr lang="en-US" sz="1200" kern="1200" dirty="0" smtClean="0">
                <a:solidFill>
                  <a:schemeClr val="tx1"/>
                </a:solidFill>
                <a:effectLst/>
                <a:latin typeface="+mn-lt"/>
                <a:ea typeface="+mn-ea"/>
                <a:cs typeface="+mn-cs"/>
              </a:rPr>
              <a:t>: This is a true, simple fruit with well-developed pericarp. </a:t>
            </a:r>
            <a:r>
              <a:rPr lang="en-US" sz="1200" b="1" kern="1200" smtClean="0">
                <a:solidFill>
                  <a:schemeClr val="tx1"/>
                </a:solidFill>
                <a:effectLst/>
                <a:latin typeface="+mn-lt"/>
                <a:ea typeface="+mn-ea"/>
                <a:cs typeface="+mn-cs"/>
              </a:rPr>
              <a:t>Berry</a:t>
            </a:r>
            <a:r>
              <a:rPr lang="en-US" sz="1200" kern="1200" smtClean="0">
                <a:solidFill>
                  <a:schemeClr val="tx1"/>
                </a:solidFill>
                <a:effectLst/>
                <a:latin typeface="+mn-lt"/>
                <a:ea typeface="+mn-ea"/>
                <a:cs typeface="+mn-cs"/>
              </a:rPr>
              <a:t>: This is a true, simple fruit with well-developed pericarp but the endocarp is fleshy and it is usually many-seeded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21</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heterochlamydeous</a:t>
            </a:r>
            <a:r>
              <a:rPr lang="en-US" sz="1200" kern="1200" dirty="0" smtClean="0">
                <a:solidFill>
                  <a:schemeClr val="tx1"/>
                </a:solidFill>
                <a:effectLst/>
                <a:latin typeface="+mn-lt"/>
                <a:ea typeface="+mn-ea"/>
                <a:cs typeface="+mn-cs"/>
              </a:rPr>
              <a:t>: the calyx and corolla are clearly separate, </a:t>
            </a:r>
          </a:p>
          <a:p>
            <a:r>
              <a:rPr lang="en-US" sz="1200" kern="1200" dirty="0" err="1" smtClean="0">
                <a:solidFill>
                  <a:schemeClr val="tx1"/>
                </a:solidFill>
                <a:effectLst/>
                <a:latin typeface="+mn-lt"/>
                <a:ea typeface="+mn-ea"/>
                <a:cs typeface="+mn-cs"/>
              </a:rPr>
              <a:t>homochlamydeous</a:t>
            </a:r>
            <a:r>
              <a:rPr lang="en-US" sz="1200" kern="1200" dirty="0" smtClean="0">
                <a:solidFill>
                  <a:schemeClr val="tx1"/>
                </a:solidFill>
                <a:effectLst/>
                <a:latin typeface="+mn-lt"/>
                <a:ea typeface="+mn-ea"/>
                <a:cs typeface="+mn-cs"/>
              </a:rPr>
              <a:t>, in which they are indistinguishable (and the petals and sepals are collectively referred to as </a:t>
            </a:r>
            <a:r>
              <a:rPr lang="en-US" sz="1200" kern="1200" dirty="0" err="1" smtClean="0">
                <a:solidFill>
                  <a:schemeClr val="tx1"/>
                </a:solidFill>
                <a:effectLst/>
                <a:latin typeface="+mn-lt"/>
                <a:ea typeface="+mn-ea"/>
                <a:cs typeface="+mn-cs"/>
              </a:rPr>
              <a:t>tepals</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140CCEF-DE68-460D-8401-53AC764195A1}" type="slidenum">
              <a:rPr lang="en-US" smtClean="0"/>
              <a:t>3</a:t>
            </a:fld>
            <a:endParaRPr lang="en-US"/>
          </a:p>
        </p:txBody>
      </p:sp>
    </p:spTree>
    <p:extLst>
      <p:ext uri="{BB962C8B-B14F-4D97-AF65-F5344CB8AC3E}">
        <p14:creationId xmlns:p14="http://schemas.microsoft.com/office/powerpoint/2010/main" val="3350109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dirty="0" smtClean="0"/>
              <a:t>Fleshy/succulent: </a:t>
            </a:r>
            <a:r>
              <a:rPr lang="en-US" sz="1200" b="0" dirty="0" smtClean="0"/>
              <a:t>They</a:t>
            </a:r>
            <a:r>
              <a:rPr lang="en-US" sz="1200" dirty="0" smtClean="0"/>
              <a:t> have fleshy fruit walls,</a:t>
            </a:r>
            <a:r>
              <a:rPr lang="en-US" sz="1200" baseline="0" dirty="0" smtClean="0"/>
              <a:t> </a:t>
            </a:r>
            <a:r>
              <a:rPr lang="en-US" sz="1200" dirty="0" smtClean="0"/>
              <a:t>usually juicy, and store water and carbohydrate in their tissues.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Dry fruits: </a:t>
            </a:r>
            <a:r>
              <a:rPr lang="en-US" sz="1200" b="0" kern="1200" dirty="0" smtClean="0">
                <a:solidFill>
                  <a:schemeClr val="tx1"/>
                </a:solidFill>
                <a:effectLst/>
                <a:latin typeface="+mn-lt"/>
                <a:ea typeface="+mn-ea"/>
                <a:cs typeface="+mn-cs"/>
              </a:rPr>
              <a:t>They</a:t>
            </a:r>
            <a:r>
              <a:rPr lang="en-US" sz="1200" kern="1200" dirty="0" smtClean="0">
                <a:solidFill>
                  <a:schemeClr val="tx1"/>
                </a:solidFill>
                <a:effectLst/>
                <a:latin typeface="+mn-lt"/>
                <a:ea typeface="+mn-ea"/>
                <a:cs typeface="+mn-cs"/>
              </a:rPr>
              <a:t> have hard, dry, fibrous or woody fruit walls.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Drupe</a:t>
            </a:r>
            <a:r>
              <a:rPr lang="en-US" sz="1200" kern="1200" dirty="0" smtClean="0">
                <a:solidFill>
                  <a:schemeClr val="tx1"/>
                </a:solidFill>
                <a:effectLst/>
                <a:latin typeface="+mn-lt"/>
                <a:ea typeface="+mn-ea"/>
                <a:cs typeface="+mn-cs"/>
              </a:rPr>
              <a:t>: This is a true, simple fruit with well-developed pericarp. </a:t>
            </a:r>
            <a:r>
              <a:rPr lang="en-US" sz="1200" b="1" kern="1200" smtClean="0">
                <a:solidFill>
                  <a:schemeClr val="tx1"/>
                </a:solidFill>
                <a:effectLst/>
                <a:latin typeface="+mn-lt"/>
                <a:ea typeface="+mn-ea"/>
                <a:cs typeface="+mn-cs"/>
              </a:rPr>
              <a:t>Berry</a:t>
            </a:r>
            <a:r>
              <a:rPr lang="en-US" sz="1200" kern="1200" smtClean="0">
                <a:solidFill>
                  <a:schemeClr val="tx1"/>
                </a:solidFill>
                <a:effectLst/>
                <a:latin typeface="+mn-lt"/>
                <a:ea typeface="+mn-ea"/>
                <a:cs typeface="+mn-cs"/>
              </a:rPr>
              <a:t>: This is a true, simple fruit with well-developed pericarp but the endocarp is fleshy and it is usually many-seeded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22</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dirty="0" smtClean="0"/>
              <a:t>Fleshy/succulent: </a:t>
            </a:r>
            <a:r>
              <a:rPr lang="en-US" sz="1200" b="0" dirty="0" smtClean="0"/>
              <a:t>They</a:t>
            </a:r>
            <a:r>
              <a:rPr lang="en-US" sz="1200" dirty="0" smtClean="0"/>
              <a:t> have fleshy fruit walls,</a:t>
            </a:r>
            <a:r>
              <a:rPr lang="en-US" sz="1200" baseline="0" dirty="0" smtClean="0"/>
              <a:t> </a:t>
            </a:r>
            <a:r>
              <a:rPr lang="en-US" sz="1200" dirty="0" smtClean="0"/>
              <a:t>usually juicy, and store water and carbohydrate in their tissues.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Dry fruits: </a:t>
            </a:r>
            <a:r>
              <a:rPr lang="en-US" sz="1200" b="0" kern="1200" dirty="0" smtClean="0">
                <a:solidFill>
                  <a:schemeClr val="tx1"/>
                </a:solidFill>
                <a:effectLst/>
                <a:latin typeface="+mn-lt"/>
                <a:ea typeface="+mn-ea"/>
                <a:cs typeface="+mn-cs"/>
              </a:rPr>
              <a:t>They</a:t>
            </a:r>
            <a:r>
              <a:rPr lang="en-US" sz="1200" kern="1200" dirty="0" smtClean="0">
                <a:solidFill>
                  <a:schemeClr val="tx1"/>
                </a:solidFill>
                <a:effectLst/>
                <a:latin typeface="+mn-lt"/>
                <a:ea typeface="+mn-ea"/>
                <a:cs typeface="+mn-cs"/>
              </a:rPr>
              <a:t> have hard, dry, fibrous or woody fruit walls.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Drupe</a:t>
            </a:r>
            <a:r>
              <a:rPr lang="en-US" sz="1200" kern="1200" dirty="0" smtClean="0">
                <a:solidFill>
                  <a:schemeClr val="tx1"/>
                </a:solidFill>
                <a:effectLst/>
                <a:latin typeface="+mn-lt"/>
                <a:ea typeface="+mn-ea"/>
                <a:cs typeface="+mn-cs"/>
              </a:rPr>
              <a:t>: This is a true, simple fruit with well-developed pericarp. </a:t>
            </a:r>
            <a:r>
              <a:rPr lang="en-US" sz="1200" b="1" kern="1200" smtClean="0">
                <a:solidFill>
                  <a:schemeClr val="tx1"/>
                </a:solidFill>
                <a:effectLst/>
                <a:latin typeface="+mn-lt"/>
                <a:ea typeface="+mn-ea"/>
                <a:cs typeface="+mn-cs"/>
              </a:rPr>
              <a:t>Berry</a:t>
            </a:r>
            <a:r>
              <a:rPr lang="en-US" sz="1200" kern="1200" smtClean="0">
                <a:solidFill>
                  <a:schemeClr val="tx1"/>
                </a:solidFill>
                <a:effectLst/>
                <a:latin typeface="+mn-lt"/>
                <a:ea typeface="+mn-ea"/>
                <a:cs typeface="+mn-cs"/>
              </a:rPr>
              <a:t>: This is a true, simple fruit with well-developed pericarp but the endocarp is fleshy and it is usually many-seeded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23</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dirty="0" smtClean="0"/>
              <a:t>Fleshy/succulent: </a:t>
            </a:r>
            <a:r>
              <a:rPr lang="en-US" sz="1200" b="0" dirty="0" smtClean="0"/>
              <a:t>They</a:t>
            </a:r>
            <a:r>
              <a:rPr lang="en-US" sz="1200" dirty="0" smtClean="0"/>
              <a:t> have fleshy fruit walls,</a:t>
            </a:r>
            <a:r>
              <a:rPr lang="en-US" sz="1200" baseline="0" dirty="0" smtClean="0"/>
              <a:t> </a:t>
            </a:r>
            <a:r>
              <a:rPr lang="en-US" sz="1200" dirty="0" smtClean="0"/>
              <a:t>usually juicy, and store water and carbohydrate in their tissues.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Dry fruits: </a:t>
            </a:r>
            <a:r>
              <a:rPr lang="en-US" sz="1200" b="0" kern="1200" dirty="0" smtClean="0">
                <a:solidFill>
                  <a:schemeClr val="tx1"/>
                </a:solidFill>
                <a:effectLst/>
                <a:latin typeface="+mn-lt"/>
                <a:ea typeface="+mn-ea"/>
                <a:cs typeface="+mn-cs"/>
              </a:rPr>
              <a:t>They</a:t>
            </a:r>
            <a:r>
              <a:rPr lang="en-US" sz="1200" kern="1200" dirty="0" smtClean="0">
                <a:solidFill>
                  <a:schemeClr val="tx1"/>
                </a:solidFill>
                <a:effectLst/>
                <a:latin typeface="+mn-lt"/>
                <a:ea typeface="+mn-ea"/>
                <a:cs typeface="+mn-cs"/>
              </a:rPr>
              <a:t> have hard, dry, fibrous or woody fruit walls.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Drupe</a:t>
            </a:r>
            <a:r>
              <a:rPr lang="en-US" sz="1200" kern="1200" dirty="0" smtClean="0">
                <a:solidFill>
                  <a:schemeClr val="tx1"/>
                </a:solidFill>
                <a:effectLst/>
                <a:latin typeface="+mn-lt"/>
                <a:ea typeface="+mn-ea"/>
                <a:cs typeface="+mn-cs"/>
              </a:rPr>
              <a:t>: This is a true, simple fruit with well-developed pericarp. </a:t>
            </a:r>
            <a:r>
              <a:rPr lang="en-US" sz="1200" b="1" kern="1200" smtClean="0">
                <a:solidFill>
                  <a:schemeClr val="tx1"/>
                </a:solidFill>
                <a:effectLst/>
                <a:latin typeface="+mn-lt"/>
                <a:ea typeface="+mn-ea"/>
                <a:cs typeface="+mn-cs"/>
              </a:rPr>
              <a:t>Berry</a:t>
            </a:r>
            <a:r>
              <a:rPr lang="en-US" sz="1200" kern="1200" smtClean="0">
                <a:solidFill>
                  <a:schemeClr val="tx1"/>
                </a:solidFill>
                <a:effectLst/>
                <a:latin typeface="+mn-lt"/>
                <a:ea typeface="+mn-ea"/>
                <a:cs typeface="+mn-cs"/>
              </a:rPr>
              <a:t>: This is a true, simple fruit with well-developed pericarp but the endocarp is fleshy and it is usually many-seeded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24</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dirty="0" smtClean="0"/>
              <a:t>Fleshy/succulent: </a:t>
            </a:r>
            <a:r>
              <a:rPr lang="en-US" sz="1200" b="0" dirty="0" smtClean="0"/>
              <a:t>They</a:t>
            </a:r>
            <a:r>
              <a:rPr lang="en-US" sz="1200" dirty="0" smtClean="0"/>
              <a:t> have fleshy fruit walls,</a:t>
            </a:r>
            <a:r>
              <a:rPr lang="en-US" sz="1200" baseline="0" dirty="0" smtClean="0"/>
              <a:t> </a:t>
            </a:r>
            <a:r>
              <a:rPr lang="en-US" sz="1200" dirty="0" smtClean="0"/>
              <a:t>usually juicy, and store water and carbohydrate in their tissues.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Dry fruits: </a:t>
            </a:r>
            <a:r>
              <a:rPr lang="en-US" sz="1200" b="0" kern="1200" dirty="0" smtClean="0">
                <a:solidFill>
                  <a:schemeClr val="tx1"/>
                </a:solidFill>
                <a:effectLst/>
                <a:latin typeface="+mn-lt"/>
                <a:ea typeface="+mn-ea"/>
                <a:cs typeface="+mn-cs"/>
              </a:rPr>
              <a:t>They</a:t>
            </a:r>
            <a:r>
              <a:rPr lang="en-US" sz="1200" kern="1200" dirty="0" smtClean="0">
                <a:solidFill>
                  <a:schemeClr val="tx1"/>
                </a:solidFill>
                <a:effectLst/>
                <a:latin typeface="+mn-lt"/>
                <a:ea typeface="+mn-ea"/>
                <a:cs typeface="+mn-cs"/>
              </a:rPr>
              <a:t> have hard, dry, fibrous or woody fruit walls.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Drupe</a:t>
            </a:r>
            <a:r>
              <a:rPr lang="en-US" sz="1200" kern="1200" dirty="0" smtClean="0">
                <a:solidFill>
                  <a:schemeClr val="tx1"/>
                </a:solidFill>
                <a:effectLst/>
                <a:latin typeface="+mn-lt"/>
                <a:ea typeface="+mn-ea"/>
                <a:cs typeface="+mn-cs"/>
              </a:rPr>
              <a:t>: This is a true, simple fruit with well-developed pericarp. </a:t>
            </a:r>
            <a:r>
              <a:rPr lang="en-US" sz="1200" b="1" kern="1200" smtClean="0">
                <a:solidFill>
                  <a:schemeClr val="tx1"/>
                </a:solidFill>
                <a:effectLst/>
                <a:latin typeface="+mn-lt"/>
                <a:ea typeface="+mn-ea"/>
                <a:cs typeface="+mn-cs"/>
              </a:rPr>
              <a:t>Berry</a:t>
            </a:r>
            <a:r>
              <a:rPr lang="en-US" sz="1200" kern="1200" smtClean="0">
                <a:solidFill>
                  <a:schemeClr val="tx1"/>
                </a:solidFill>
                <a:effectLst/>
                <a:latin typeface="+mn-lt"/>
                <a:ea typeface="+mn-ea"/>
                <a:cs typeface="+mn-cs"/>
              </a:rPr>
              <a:t>: This is a true, simple fruit with well-developed pericarp but the endocarp is fleshy and it is usually many-seeded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25</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dirty="0" smtClean="0"/>
              <a:t>Fleshy/succulent: </a:t>
            </a:r>
            <a:r>
              <a:rPr lang="en-US" sz="1200" b="0" dirty="0" smtClean="0"/>
              <a:t>They</a:t>
            </a:r>
            <a:r>
              <a:rPr lang="en-US" sz="1200" dirty="0" smtClean="0"/>
              <a:t> have fleshy fruit walls,</a:t>
            </a:r>
            <a:r>
              <a:rPr lang="en-US" sz="1200" baseline="0" dirty="0" smtClean="0"/>
              <a:t> </a:t>
            </a:r>
            <a:r>
              <a:rPr lang="en-US" sz="1200" dirty="0" smtClean="0"/>
              <a:t>usually juicy, and store water and carbohydrate in their tissues.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Dry fruits: </a:t>
            </a:r>
            <a:r>
              <a:rPr lang="en-US" sz="1200" b="0" kern="1200" dirty="0" smtClean="0">
                <a:solidFill>
                  <a:schemeClr val="tx1"/>
                </a:solidFill>
                <a:effectLst/>
                <a:latin typeface="+mn-lt"/>
                <a:ea typeface="+mn-ea"/>
                <a:cs typeface="+mn-cs"/>
              </a:rPr>
              <a:t>They</a:t>
            </a:r>
            <a:r>
              <a:rPr lang="en-US" sz="1200" kern="1200" dirty="0" smtClean="0">
                <a:solidFill>
                  <a:schemeClr val="tx1"/>
                </a:solidFill>
                <a:effectLst/>
                <a:latin typeface="+mn-lt"/>
                <a:ea typeface="+mn-ea"/>
                <a:cs typeface="+mn-cs"/>
              </a:rPr>
              <a:t> have hard, dry, fibrous or woody fruit walls. </a:t>
            </a:r>
          </a:p>
          <a:p>
            <a:pPr marL="285750" marR="0" lvl="0" indent="-285750" algn="l" defTabSz="914400" rtl="0" eaLnBrk="1" fontAlgn="auto" latinLnBrk="0" hangingPunct="1">
              <a:lnSpc>
                <a:spcPct val="100000"/>
              </a:lnSpc>
              <a:spcBef>
                <a:spcPts val="0"/>
              </a:spcBef>
              <a:spcAft>
                <a:spcPts val="0"/>
              </a:spcAft>
              <a:buClrTx/>
              <a:buSzTx/>
              <a:buFontTx/>
              <a:buAutoNum type="romanLcParenBoth"/>
              <a:tabLst/>
              <a:defRPr/>
            </a:pPr>
            <a:r>
              <a:rPr lang="en-US" sz="1200" b="1" kern="1200" dirty="0" smtClean="0">
                <a:solidFill>
                  <a:schemeClr val="tx1"/>
                </a:solidFill>
                <a:effectLst/>
                <a:latin typeface="+mn-lt"/>
                <a:ea typeface="+mn-ea"/>
                <a:cs typeface="+mn-cs"/>
              </a:rPr>
              <a:t>Drupe</a:t>
            </a:r>
            <a:r>
              <a:rPr lang="en-US" sz="1200" kern="1200" dirty="0" smtClean="0">
                <a:solidFill>
                  <a:schemeClr val="tx1"/>
                </a:solidFill>
                <a:effectLst/>
                <a:latin typeface="+mn-lt"/>
                <a:ea typeface="+mn-ea"/>
                <a:cs typeface="+mn-cs"/>
              </a:rPr>
              <a:t>: This is a true, simple fruit with well-developed pericarp. </a:t>
            </a:r>
            <a:r>
              <a:rPr lang="en-US" sz="1200" b="1" kern="1200" smtClean="0">
                <a:solidFill>
                  <a:schemeClr val="tx1"/>
                </a:solidFill>
                <a:effectLst/>
                <a:latin typeface="+mn-lt"/>
                <a:ea typeface="+mn-ea"/>
                <a:cs typeface="+mn-cs"/>
              </a:rPr>
              <a:t>Berry</a:t>
            </a:r>
            <a:r>
              <a:rPr lang="en-US" sz="1200" kern="1200" smtClean="0">
                <a:solidFill>
                  <a:schemeClr val="tx1"/>
                </a:solidFill>
                <a:effectLst/>
                <a:latin typeface="+mn-lt"/>
                <a:ea typeface="+mn-ea"/>
                <a:cs typeface="+mn-cs"/>
              </a:rPr>
              <a:t>: This is a true, simple fruit with well-developed pericarp but the endocarp is fleshy and it is usually many-seeded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26</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heterochlamydeous</a:t>
            </a:r>
            <a:r>
              <a:rPr lang="en-US" sz="1200" kern="1200" dirty="0" smtClean="0">
                <a:solidFill>
                  <a:schemeClr val="tx1"/>
                </a:solidFill>
                <a:effectLst/>
                <a:latin typeface="+mn-lt"/>
                <a:ea typeface="+mn-ea"/>
                <a:cs typeface="+mn-cs"/>
              </a:rPr>
              <a:t>: the calyx and corolla are clearly separate, </a:t>
            </a:r>
          </a:p>
          <a:p>
            <a:r>
              <a:rPr lang="en-US" sz="1200" kern="1200" dirty="0" err="1" smtClean="0">
                <a:solidFill>
                  <a:schemeClr val="tx1"/>
                </a:solidFill>
                <a:effectLst/>
                <a:latin typeface="+mn-lt"/>
                <a:ea typeface="+mn-ea"/>
                <a:cs typeface="+mn-cs"/>
              </a:rPr>
              <a:t>homochlamydeous</a:t>
            </a:r>
            <a:r>
              <a:rPr lang="en-US" sz="1200" kern="1200" dirty="0" smtClean="0">
                <a:solidFill>
                  <a:schemeClr val="tx1"/>
                </a:solidFill>
                <a:effectLst/>
                <a:latin typeface="+mn-lt"/>
                <a:ea typeface="+mn-ea"/>
                <a:cs typeface="+mn-cs"/>
              </a:rPr>
              <a:t>, in which they are indistinguishable (and the petals and sepals are collectively referred to as </a:t>
            </a:r>
            <a:r>
              <a:rPr lang="en-US" sz="1200" kern="1200" dirty="0" err="1" smtClean="0">
                <a:solidFill>
                  <a:schemeClr val="tx1"/>
                </a:solidFill>
                <a:effectLst/>
                <a:latin typeface="+mn-lt"/>
                <a:ea typeface="+mn-ea"/>
                <a:cs typeface="+mn-cs"/>
              </a:rPr>
              <a:t>tepals</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140CCEF-DE68-460D-8401-53AC764195A1}" type="slidenum">
              <a:rPr lang="en-US" smtClean="0"/>
              <a:t>4</a:t>
            </a:fld>
            <a:endParaRPr lang="en-US"/>
          </a:p>
        </p:txBody>
      </p:sp>
    </p:spTree>
    <p:extLst>
      <p:ext uri="{BB962C8B-B14F-4D97-AF65-F5344CB8AC3E}">
        <p14:creationId xmlns:p14="http://schemas.microsoft.com/office/powerpoint/2010/main" val="335010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smtClean="0"/>
              <a:t>Monocarpous</a:t>
            </a:r>
            <a:r>
              <a:rPr lang="en-US" dirty="0" smtClean="0"/>
              <a:t>: If it comprises a single carpel e.g. </a:t>
            </a:r>
            <a:r>
              <a:rPr lang="en-US" dirty="0" err="1" smtClean="0"/>
              <a:t>Clitoria</a:t>
            </a:r>
            <a:r>
              <a:rPr lang="en-US" dirty="0" smtClean="0"/>
              <a:t>.</a:t>
            </a:r>
          </a:p>
          <a:p>
            <a:pPr lvl="0"/>
            <a:r>
              <a:rPr lang="en-US" b="1" dirty="0" smtClean="0"/>
              <a:t>Polycarpous:</a:t>
            </a:r>
            <a:r>
              <a:rPr lang="en-US" dirty="0" smtClean="0"/>
              <a:t> When it comprises two or more carpels </a:t>
            </a:r>
            <a:r>
              <a:rPr lang="en-US" dirty="0" err="1" smtClean="0"/>
              <a:t>e.g.Hibiscus</a:t>
            </a:r>
            <a:r>
              <a:rPr lang="en-US" dirty="0" smtClean="0"/>
              <a:t>. </a:t>
            </a:r>
          </a:p>
          <a:p>
            <a:pPr lvl="0"/>
            <a:r>
              <a:rPr lang="en-US" b="1" dirty="0" smtClean="0"/>
              <a:t>Apocarpous</a:t>
            </a:r>
            <a:r>
              <a:rPr lang="en-US" dirty="0" smtClean="0"/>
              <a:t>: When the carpels are free </a:t>
            </a:r>
            <a:r>
              <a:rPr lang="en-US" dirty="0" err="1" smtClean="0"/>
              <a:t>e.g.rose</a:t>
            </a:r>
            <a:endParaRPr lang="en-US" dirty="0" smtClean="0"/>
          </a:p>
          <a:p>
            <a:pPr lvl="0"/>
            <a:r>
              <a:rPr lang="en-US" b="1" dirty="0" smtClean="0"/>
              <a:t>Syncarpous</a:t>
            </a:r>
            <a:r>
              <a:rPr lang="en-US" dirty="0" smtClean="0"/>
              <a:t>: When the carpels are fused e.g. lilies.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Axillary flowers: </a:t>
            </a:r>
            <a:r>
              <a:rPr lang="en-US" dirty="0" smtClean="0"/>
              <a:t>Flowers or clusters of flowers that develop from leaf axils e.g. </a:t>
            </a:r>
            <a:r>
              <a:rPr lang="en-US" i="1" dirty="0" err="1" smtClean="0"/>
              <a:t>Catharanthus</a:t>
            </a:r>
            <a:r>
              <a:rPr lang="en-US" i="1" dirty="0" smtClean="0"/>
              <a:t> </a:t>
            </a:r>
            <a:r>
              <a:rPr lang="en-US" i="1" dirty="0" err="1" smtClean="0"/>
              <a:t>roseus</a:t>
            </a:r>
            <a:r>
              <a:rPr lang="en-US" i="1" dirty="0" smtClean="0"/>
              <a:t> </a:t>
            </a:r>
            <a:r>
              <a:rPr lang="en-US" dirty="0" smtClean="0"/>
              <a:t>(periwinkle) and </a:t>
            </a:r>
            <a:r>
              <a:rPr lang="en-US" i="1" dirty="0" smtClean="0"/>
              <a:t>Hibiscus </a:t>
            </a:r>
            <a:r>
              <a:rPr lang="en-US" i="1" dirty="0" err="1" smtClean="0"/>
              <a:t>rosa-sinensis</a:t>
            </a:r>
            <a:r>
              <a:rPr lang="en-US" i="1" dirty="0" smtClean="0"/>
              <a:t> </a:t>
            </a:r>
            <a:r>
              <a:rPr lang="en-US" dirty="0" smtClean="0"/>
              <a:t>(hibiscus).</a:t>
            </a:r>
          </a:p>
          <a:p>
            <a:pPr lvl="0"/>
            <a:endParaRPr lang="en-US" dirty="0" smtClean="0"/>
          </a:p>
          <a:p>
            <a:endParaRPr lang="en-US" dirty="0"/>
          </a:p>
        </p:txBody>
      </p:sp>
      <p:sp>
        <p:nvSpPr>
          <p:cNvPr id="4" name="Slide Number Placeholder 3"/>
          <p:cNvSpPr>
            <a:spLocks noGrp="1"/>
          </p:cNvSpPr>
          <p:nvPr>
            <p:ph type="sldNum" sz="quarter" idx="10"/>
          </p:nvPr>
        </p:nvSpPr>
        <p:spPr/>
        <p:txBody>
          <a:bodyPr/>
          <a:lstStyle/>
          <a:p>
            <a:fld id="{9140CCEF-DE68-460D-8401-53AC764195A1}" type="slidenum">
              <a:rPr lang="en-US" smtClean="0"/>
              <a:t>6</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Terminal flowers:</a:t>
            </a:r>
            <a:r>
              <a:rPr lang="en-US" sz="1200" kern="1200" dirty="0" smtClean="0">
                <a:solidFill>
                  <a:schemeClr val="tx1"/>
                </a:solidFill>
                <a:effectLst/>
                <a:latin typeface="+mn-lt"/>
                <a:ea typeface="+mn-ea"/>
                <a:cs typeface="+mn-cs"/>
              </a:rPr>
              <a:t> They are flowers formed at the apex of stems or branches e.g. </a:t>
            </a:r>
            <a:r>
              <a:rPr lang="en-US" sz="1200" i="1" kern="1200" dirty="0" smtClean="0">
                <a:solidFill>
                  <a:schemeClr val="tx1"/>
                </a:solidFill>
                <a:effectLst/>
                <a:latin typeface="+mn-lt"/>
                <a:ea typeface="+mn-ea"/>
                <a:cs typeface="+mn-cs"/>
              </a:rPr>
              <a:t>Magnolia </a:t>
            </a:r>
            <a:r>
              <a:rPr lang="en-US" sz="1200" i="1" kern="1200" dirty="0" err="1" smtClean="0">
                <a:solidFill>
                  <a:schemeClr val="tx1"/>
                </a:solidFill>
                <a:effectLst/>
                <a:latin typeface="+mn-lt"/>
                <a:ea typeface="+mn-ea"/>
                <a:cs typeface="+mn-cs"/>
              </a:rPr>
              <a:t>grandiflora</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a:t>
            </a:r>
            <a:r>
              <a:rPr lang="en-US" sz="1200" i="1" kern="1200" dirty="0" err="1" smtClean="0">
                <a:solidFill>
                  <a:schemeClr val="tx1"/>
                </a:solidFill>
                <a:effectLst/>
                <a:latin typeface="+mn-lt"/>
                <a:ea typeface="+mn-ea"/>
                <a:cs typeface="+mn-cs"/>
              </a:rPr>
              <a:t>Nerium</a:t>
            </a:r>
            <a:r>
              <a:rPr lang="en-US" sz="1200" i="1" kern="1200" dirty="0" smtClean="0">
                <a:solidFill>
                  <a:schemeClr val="tx1"/>
                </a:solidFill>
                <a:effectLst/>
                <a:latin typeface="+mn-lt"/>
                <a:ea typeface="+mn-ea"/>
                <a:cs typeface="+mn-cs"/>
              </a:rPr>
              <a:t> oleander</a:t>
            </a:r>
            <a:r>
              <a:rPr lang="en-US" sz="1200" kern="1200" dirty="0" smtClean="0">
                <a:solidFill>
                  <a:schemeClr val="tx1"/>
                </a:solidFill>
                <a:effectLst/>
                <a:latin typeface="+mn-lt"/>
                <a:ea typeface="+mn-ea"/>
                <a:cs typeface="+mn-cs"/>
              </a:rPr>
              <a:t>.</a:t>
            </a:r>
          </a:p>
          <a:p>
            <a:pPr lvl="0"/>
            <a:endParaRPr lang="en-US" dirty="0" smtClean="0"/>
          </a:p>
          <a:p>
            <a:endParaRPr lang="en-US" dirty="0"/>
          </a:p>
        </p:txBody>
      </p:sp>
      <p:sp>
        <p:nvSpPr>
          <p:cNvPr id="4" name="Slide Number Placeholder 3"/>
          <p:cNvSpPr>
            <a:spLocks noGrp="1"/>
          </p:cNvSpPr>
          <p:nvPr>
            <p:ph type="sldNum" sz="quarter" idx="10"/>
          </p:nvPr>
        </p:nvSpPr>
        <p:spPr/>
        <p:txBody>
          <a:bodyPr/>
          <a:lstStyle/>
          <a:p>
            <a:fld id="{9140CCEF-DE68-460D-8401-53AC764195A1}" type="slidenum">
              <a:rPr lang="en-US" smtClean="0"/>
              <a:t>7</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Cauliflorous</a:t>
            </a:r>
            <a:r>
              <a:rPr lang="en-US" sz="1200" b="1" kern="1200" dirty="0" smtClean="0">
                <a:solidFill>
                  <a:schemeClr val="tx1"/>
                </a:solidFill>
                <a:effectLst/>
                <a:latin typeface="+mn-lt"/>
                <a:ea typeface="+mn-ea"/>
                <a:cs typeface="+mn-cs"/>
              </a:rPr>
              <a:t> flowers:</a:t>
            </a:r>
            <a:r>
              <a:rPr lang="en-US" sz="1200" kern="1200" dirty="0" smtClean="0">
                <a:solidFill>
                  <a:schemeClr val="tx1"/>
                </a:solidFill>
                <a:effectLst/>
                <a:latin typeface="+mn-lt"/>
                <a:ea typeface="+mn-ea"/>
                <a:cs typeface="+mn-cs"/>
              </a:rPr>
              <a:t> Are the flowers that develop directly on the stem of trees e.g. </a:t>
            </a:r>
            <a:r>
              <a:rPr lang="en-US" sz="1200" i="1" kern="1200" dirty="0" err="1" smtClean="0">
                <a:solidFill>
                  <a:schemeClr val="tx1"/>
                </a:solidFill>
                <a:effectLst/>
                <a:latin typeface="+mn-lt"/>
                <a:ea typeface="+mn-ea"/>
                <a:cs typeface="+mn-cs"/>
              </a:rPr>
              <a:t>Ficus</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racemosa</a:t>
            </a:r>
            <a:r>
              <a:rPr lang="en-US" sz="1200" kern="1200" dirty="0" smtClean="0">
                <a:solidFill>
                  <a:schemeClr val="tx1"/>
                </a:solidFill>
                <a:effectLst/>
                <a:latin typeface="+mn-lt"/>
                <a:ea typeface="+mn-ea"/>
                <a:cs typeface="+mn-cs"/>
              </a:rPr>
              <a:t> and </a:t>
            </a:r>
            <a:r>
              <a:rPr lang="en-US" sz="1200" i="1" kern="1200" dirty="0" err="1" smtClean="0">
                <a:solidFill>
                  <a:schemeClr val="tx1"/>
                </a:solidFill>
                <a:effectLst/>
                <a:latin typeface="+mn-lt"/>
                <a:ea typeface="+mn-ea"/>
                <a:cs typeface="+mn-cs"/>
              </a:rPr>
              <a:t>Theobroma</a:t>
            </a:r>
            <a:r>
              <a:rPr lang="en-US" sz="1200" i="1" kern="1200" dirty="0" smtClean="0">
                <a:solidFill>
                  <a:schemeClr val="tx1"/>
                </a:solidFill>
                <a:effectLst/>
                <a:latin typeface="+mn-lt"/>
                <a:ea typeface="+mn-ea"/>
                <a:cs typeface="+mn-cs"/>
              </a:rPr>
              <a:t> cacao </a:t>
            </a:r>
            <a:r>
              <a:rPr lang="en-US" sz="1200" kern="1200" dirty="0" smtClean="0">
                <a:solidFill>
                  <a:schemeClr val="tx1"/>
                </a:solidFill>
                <a:effectLst/>
                <a:latin typeface="+mn-lt"/>
                <a:ea typeface="+mn-ea"/>
                <a:cs typeface="+mn-cs"/>
              </a:rPr>
              <a:t>(cocoa)</a:t>
            </a:r>
          </a:p>
          <a:p>
            <a:pPr lvl="0"/>
            <a:endParaRPr lang="en-US" dirty="0" smtClean="0"/>
          </a:p>
          <a:p>
            <a:r>
              <a:rPr lang="en-US" sz="1200" b="1" kern="1200" dirty="0" smtClean="0">
                <a:solidFill>
                  <a:schemeClr val="tx1"/>
                </a:solidFill>
                <a:effectLst/>
                <a:latin typeface="+mn-lt"/>
                <a:ea typeface="+mn-ea"/>
                <a:cs typeface="+mn-cs"/>
              </a:rPr>
              <a:t>Solitary</a:t>
            </a:r>
            <a:r>
              <a:rPr lang="en-US" sz="1200" b="1" kern="1200" baseline="0" dirty="0" smtClean="0">
                <a:solidFill>
                  <a:schemeClr val="tx1"/>
                </a:solidFill>
                <a:effectLst/>
                <a:latin typeface="+mn-lt"/>
                <a:ea typeface="+mn-ea"/>
                <a:cs typeface="+mn-cs"/>
              </a:rPr>
              <a:t> flower: </a:t>
            </a:r>
            <a:r>
              <a:rPr lang="en-US" sz="1200" kern="1200" dirty="0" smtClean="0">
                <a:solidFill>
                  <a:schemeClr val="tx1"/>
                </a:solidFill>
                <a:effectLst/>
                <a:latin typeface="+mn-lt"/>
                <a:ea typeface="+mn-ea"/>
                <a:cs typeface="+mn-cs"/>
              </a:rPr>
              <a:t>One flower borne at the end of an elongated stalk or branch of  the main axis of the plant. It has a peduncle which bears the flowers at the top e.g. Sunflower, </a:t>
            </a:r>
            <a:r>
              <a:rPr lang="en-US" sz="1200" i="1" kern="1200" dirty="0" smtClean="0">
                <a:solidFill>
                  <a:schemeClr val="tx1"/>
                </a:solidFill>
                <a:effectLst/>
                <a:latin typeface="+mn-lt"/>
                <a:ea typeface="+mn-ea"/>
                <a:cs typeface="+mn-cs"/>
              </a:rPr>
              <a:t>Magnolia grandiflora</a:t>
            </a:r>
            <a:endParaRPr lang="en-US" dirty="0"/>
          </a:p>
        </p:txBody>
      </p:sp>
      <p:sp>
        <p:nvSpPr>
          <p:cNvPr id="4" name="Slide Number Placeholder 3"/>
          <p:cNvSpPr>
            <a:spLocks noGrp="1"/>
          </p:cNvSpPr>
          <p:nvPr>
            <p:ph type="sldNum" sz="quarter" idx="10"/>
          </p:nvPr>
        </p:nvSpPr>
        <p:spPr/>
        <p:txBody>
          <a:bodyPr/>
          <a:lstStyle/>
          <a:p>
            <a:fld id="{9140CCEF-DE68-460D-8401-53AC764195A1}" type="slidenum">
              <a:rPr lang="en-US" smtClean="0"/>
              <a:t>8</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Complete flowers: </a:t>
            </a:r>
            <a:r>
              <a:rPr lang="en-US" sz="1200" kern="1200" dirty="0" smtClean="0">
                <a:solidFill>
                  <a:schemeClr val="tx1"/>
                </a:solidFill>
                <a:effectLst/>
                <a:latin typeface="+mn-lt"/>
                <a:ea typeface="+mn-ea"/>
                <a:cs typeface="+mn-cs"/>
              </a:rPr>
              <a:t>Flowers having all the four floral  parts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flower containing sepals, petals, stamens ,and pistil e.g. </a:t>
            </a:r>
            <a:r>
              <a:rPr lang="en-US" sz="1200" kern="1200" dirty="0" err="1" smtClean="0">
                <a:solidFill>
                  <a:schemeClr val="tx1"/>
                </a:solidFill>
                <a:effectLst/>
                <a:latin typeface="+mn-lt"/>
                <a:ea typeface="+mn-ea"/>
                <a:cs typeface="+mn-cs"/>
              </a:rPr>
              <a:t>Hibsicus</a:t>
            </a:r>
            <a:r>
              <a:rPr lang="en-US" sz="1200" kern="1200" dirty="0" smtClean="0">
                <a:solidFill>
                  <a:schemeClr val="tx1"/>
                </a:solidFill>
                <a:effectLst/>
                <a:latin typeface="+mn-lt"/>
                <a:ea typeface="+mn-ea"/>
                <a:cs typeface="+mn-cs"/>
              </a:rPr>
              <a:t> flower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Incomplete flowers:</a:t>
            </a:r>
            <a:r>
              <a:rPr lang="en-US" sz="1200" kern="1200" dirty="0" smtClean="0">
                <a:solidFill>
                  <a:schemeClr val="tx1"/>
                </a:solidFill>
                <a:effectLst/>
                <a:latin typeface="+mn-lt"/>
                <a:ea typeface="+mn-ea"/>
                <a:cs typeface="+mn-cs"/>
              </a:rPr>
              <a:t> Flowers that lack one or more of the floral parts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Flower lacking either sepals, petals, stamens or pistils e.g.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Perfect/bisexual/hermaphrodite flower: </a:t>
            </a:r>
            <a:r>
              <a:rPr lang="en-US" sz="1200" kern="1200" dirty="0" smtClean="0">
                <a:solidFill>
                  <a:schemeClr val="tx1"/>
                </a:solidFill>
                <a:effectLst/>
                <a:latin typeface="+mn-lt"/>
                <a:ea typeface="+mn-ea"/>
                <a:cs typeface="+mn-cs"/>
              </a:rPr>
              <a:t>A flower containing both stamen and pistil e.g. Hibiscus, orange and lily flowers.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Imperfect/unisexual flower: </a:t>
            </a:r>
            <a:r>
              <a:rPr lang="en-US" sz="1200" kern="1200" dirty="0" smtClean="0">
                <a:solidFill>
                  <a:schemeClr val="tx1"/>
                </a:solidFill>
                <a:effectLst/>
                <a:latin typeface="+mn-lt"/>
                <a:ea typeface="+mn-ea"/>
                <a:cs typeface="+mn-cs"/>
              </a:rPr>
              <a:t>A flower that lacks either androecium or gynoecium e.g. maize, willow and Oak.</a:t>
            </a:r>
          </a:p>
          <a:p>
            <a:pPr lvl="0"/>
            <a:r>
              <a:rPr lang="en-US" sz="1200" kern="1200" dirty="0" smtClean="0">
                <a:solidFill>
                  <a:schemeClr val="tx1"/>
                </a:solidFill>
                <a:effectLst/>
                <a:latin typeface="+mn-lt"/>
                <a:ea typeface="+mn-ea"/>
                <a:cs typeface="+mn-cs"/>
              </a:rPr>
              <a:t>Pistillate flowers– Flowers containing only female reproductive organ.</a:t>
            </a:r>
          </a:p>
          <a:p>
            <a:pPr lvl="0"/>
            <a:r>
              <a:rPr lang="en-US" sz="1200" kern="1200" dirty="0" smtClean="0">
                <a:solidFill>
                  <a:schemeClr val="tx1"/>
                </a:solidFill>
                <a:effectLst/>
                <a:latin typeface="+mn-lt"/>
                <a:ea typeface="+mn-ea"/>
                <a:cs typeface="+mn-cs"/>
              </a:rPr>
              <a:t>Staminate flowers – Flowers containing only male reproductive organ.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9</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Racemose</a:t>
            </a:r>
            <a:r>
              <a:rPr lang="en-US" sz="1200" b="1" kern="1200" dirty="0" smtClean="0">
                <a:solidFill>
                  <a:schemeClr val="tx1"/>
                </a:solidFill>
                <a:effectLst/>
                <a:latin typeface="+mn-lt"/>
                <a:ea typeface="+mn-ea"/>
                <a:cs typeface="+mn-cs"/>
              </a:rPr>
              <a:t> inflorescence: </a:t>
            </a:r>
            <a:r>
              <a:rPr lang="en-US" sz="1200" kern="1200" dirty="0" smtClean="0">
                <a:solidFill>
                  <a:schemeClr val="tx1"/>
                </a:solidFill>
                <a:effectLst/>
                <a:latin typeface="+mn-lt"/>
                <a:ea typeface="+mn-ea"/>
                <a:cs typeface="+mn-cs"/>
              </a:rPr>
              <a:t>This is an indeterminate inflorescence in which the axis continues to grow and the flowers are borne in the axes of the reduced leaves or bracts, with the oldest flowers at the base and the newest flowers near the growing tip</a:t>
            </a:r>
            <a:endParaRPr lang="en-US" sz="1200" b="1" kern="1200" dirty="0" smtClean="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10</a:t>
            </a:fld>
            <a:endParaRPr lang="en-US"/>
          </a:p>
        </p:txBody>
      </p:sp>
    </p:spTree>
    <p:extLst>
      <p:ext uri="{BB962C8B-B14F-4D97-AF65-F5344CB8AC3E}">
        <p14:creationId xmlns:p14="http://schemas.microsoft.com/office/powerpoint/2010/main" val="2369370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Racemose</a:t>
            </a:r>
            <a:r>
              <a:rPr lang="en-US" sz="1200" b="1" kern="1200" dirty="0" smtClean="0">
                <a:solidFill>
                  <a:schemeClr val="tx1"/>
                </a:solidFill>
                <a:effectLst/>
                <a:latin typeface="+mn-lt"/>
                <a:ea typeface="+mn-ea"/>
                <a:cs typeface="+mn-cs"/>
              </a:rPr>
              <a:t> inflorescence: </a:t>
            </a:r>
            <a:r>
              <a:rPr lang="en-US" sz="1200" kern="1200" dirty="0" smtClean="0">
                <a:solidFill>
                  <a:schemeClr val="tx1"/>
                </a:solidFill>
                <a:effectLst/>
                <a:latin typeface="+mn-lt"/>
                <a:ea typeface="+mn-ea"/>
                <a:cs typeface="+mn-cs"/>
              </a:rPr>
              <a:t>This is an indeterminate inflorescence in which the axis continues to grow and the flowers are borne in the axes of the reduced leaves or bracts, with the oldest flowers at the base and the newest flowers near the growing tip</a:t>
            </a:r>
            <a:endParaRPr lang="en-US" sz="1200" b="1" kern="1200" dirty="0" smtClean="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40CCEF-DE68-460D-8401-53AC764195A1}" type="slidenum">
              <a:rPr lang="en-US" smtClean="0"/>
              <a:t>11</a:t>
            </a:fld>
            <a:endParaRPr lang="en-US"/>
          </a:p>
        </p:txBody>
      </p:sp>
    </p:spTree>
    <p:extLst>
      <p:ext uri="{BB962C8B-B14F-4D97-AF65-F5344CB8AC3E}">
        <p14:creationId xmlns:p14="http://schemas.microsoft.com/office/powerpoint/2010/main" val="236937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B168B8-63E1-4B74-AA57-A97DDAE6617F}" type="datetimeFigureOut">
              <a:rPr lang="en-US" smtClean="0"/>
              <a:t>06-Jan-22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E3479-EE05-4C33-85A2-1104A6DC55AF}" type="slidenum">
              <a:rPr lang="en-US" smtClean="0"/>
              <a:t>‹#›</a:t>
            </a:fld>
            <a:endParaRPr lang="en-US"/>
          </a:p>
        </p:txBody>
      </p:sp>
    </p:spTree>
    <p:extLst>
      <p:ext uri="{BB962C8B-B14F-4D97-AF65-F5344CB8AC3E}">
        <p14:creationId xmlns:p14="http://schemas.microsoft.com/office/powerpoint/2010/main" val="263013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B168B8-63E1-4B74-AA57-A97DDAE6617F}" type="datetimeFigureOut">
              <a:rPr lang="en-US" smtClean="0"/>
              <a:t>06-Jan-22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E3479-EE05-4C33-85A2-1104A6DC55AF}" type="slidenum">
              <a:rPr lang="en-US" smtClean="0"/>
              <a:t>‹#›</a:t>
            </a:fld>
            <a:endParaRPr lang="en-US"/>
          </a:p>
        </p:txBody>
      </p:sp>
    </p:spTree>
    <p:extLst>
      <p:ext uri="{BB962C8B-B14F-4D97-AF65-F5344CB8AC3E}">
        <p14:creationId xmlns:p14="http://schemas.microsoft.com/office/powerpoint/2010/main" val="322448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B168B8-63E1-4B74-AA57-A97DDAE6617F}" type="datetimeFigureOut">
              <a:rPr lang="en-US" smtClean="0"/>
              <a:t>06-Jan-22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E3479-EE05-4C33-85A2-1104A6DC55AF}" type="slidenum">
              <a:rPr lang="en-US" smtClean="0"/>
              <a:t>‹#›</a:t>
            </a:fld>
            <a:endParaRPr lang="en-US"/>
          </a:p>
        </p:txBody>
      </p:sp>
    </p:spTree>
    <p:extLst>
      <p:ext uri="{BB962C8B-B14F-4D97-AF65-F5344CB8AC3E}">
        <p14:creationId xmlns:p14="http://schemas.microsoft.com/office/powerpoint/2010/main" val="299597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B168B8-63E1-4B74-AA57-A97DDAE6617F}" type="datetimeFigureOut">
              <a:rPr lang="en-US" smtClean="0"/>
              <a:t>06-Jan-22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E3479-EE05-4C33-85A2-1104A6DC55AF}" type="slidenum">
              <a:rPr lang="en-US" smtClean="0"/>
              <a:t>‹#›</a:t>
            </a:fld>
            <a:endParaRPr lang="en-US"/>
          </a:p>
        </p:txBody>
      </p:sp>
    </p:spTree>
    <p:extLst>
      <p:ext uri="{BB962C8B-B14F-4D97-AF65-F5344CB8AC3E}">
        <p14:creationId xmlns:p14="http://schemas.microsoft.com/office/powerpoint/2010/main" val="248405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168B8-63E1-4B74-AA57-A97DDAE6617F}" type="datetimeFigureOut">
              <a:rPr lang="en-US" smtClean="0"/>
              <a:t>06-Jan-22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E3479-EE05-4C33-85A2-1104A6DC55AF}" type="slidenum">
              <a:rPr lang="en-US" smtClean="0"/>
              <a:t>‹#›</a:t>
            </a:fld>
            <a:endParaRPr lang="en-US"/>
          </a:p>
        </p:txBody>
      </p:sp>
    </p:spTree>
    <p:extLst>
      <p:ext uri="{BB962C8B-B14F-4D97-AF65-F5344CB8AC3E}">
        <p14:creationId xmlns:p14="http://schemas.microsoft.com/office/powerpoint/2010/main" val="91652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B168B8-63E1-4B74-AA57-A97DDAE6617F}" type="datetimeFigureOut">
              <a:rPr lang="en-US" smtClean="0"/>
              <a:t>06-Jan-22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E3479-EE05-4C33-85A2-1104A6DC55AF}" type="slidenum">
              <a:rPr lang="en-US" smtClean="0"/>
              <a:t>‹#›</a:t>
            </a:fld>
            <a:endParaRPr lang="en-US"/>
          </a:p>
        </p:txBody>
      </p:sp>
    </p:spTree>
    <p:extLst>
      <p:ext uri="{BB962C8B-B14F-4D97-AF65-F5344CB8AC3E}">
        <p14:creationId xmlns:p14="http://schemas.microsoft.com/office/powerpoint/2010/main" val="354062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B168B8-63E1-4B74-AA57-A97DDAE6617F}" type="datetimeFigureOut">
              <a:rPr lang="en-US" smtClean="0"/>
              <a:t>06-Jan-22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0E3479-EE05-4C33-85A2-1104A6DC55AF}" type="slidenum">
              <a:rPr lang="en-US" smtClean="0"/>
              <a:t>‹#›</a:t>
            </a:fld>
            <a:endParaRPr lang="en-US"/>
          </a:p>
        </p:txBody>
      </p:sp>
    </p:spTree>
    <p:extLst>
      <p:ext uri="{BB962C8B-B14F-4D97-AF65-F5344CB8AC3E}">
        <p14:creationId xmlns:p14="http://schemas.microsoft.com/office/powerpoint/2010/main" val="209611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B168B8-63E1-4B74-AA57-A97DDAE6617F}" type="datetimeFigureOut">
              <a:rPr lang="en-US" smtClean="0"/>
              <a:t>06-Jan-22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0E3479-EE05-4C33-85A2-1104A6DC55AF}" type="slidenum">
              <a:rPr lang="en-US" smtClean="0"/>
              <a:t>‹#›</a:t>
            </a:fld>
            <a:endParaRPr lang="en-US"/>
          </a:p>
        </p:txBody>
      </p:sp>
    </p:spTree>
    <p:extLst>
      <p:ext uri="{BB962C8B-B14F-4D97-AF65-F5344CB8AC3E}">
        <p14:creationId xmlns:p14="http://schemas.microsoft.com/office/powerpoint/2010/main" val="107303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B168B8-63E1-4B74-AA57-A97DDAE6617F}" type="datetimeFigureOut">
              <a:rPr lang="en-US" smtClean="0"/>
              <a:t>06-Jan-22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0E3479-EE05-4C33-85A2-1104A6DC55AF}" type="slidenum">
              <a:rPr lang="en-US" smtClean="0"/>
              <a:t>‹#›</a:t>
            </a:fld>
            <a:endParaRPr lang="en-US"/>
          </a:p>
        </p:txBody>
      </p:sp>
    </p:spTree>
    <p:extLst>
      <p:ext uri="{BB962C8B-B14F-4D97-AF65-F5344CB8AC3E}">
        <p14:creationId xmlns:p14="http://schemas.microsoft.com/office/powerpoint/2010/main" val="289327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B168B8-63E1-4B74-AA57-A97DDAE6617F}" type="datetimeFigureOut">
              <a:rPr lang="en-US" smtClean="0"/>
              <a:t>06-Jan-22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E3479-EE05-4C33-85A2-1104A6DC55AF}" type="slidenum">
              <a:rPr lang="en-US" smtClean="0"/>
              <a:t>‹#›</a:t>
            </a:fld>
            <a:endParaRPr lang="en-US"/>
          </a:p>
        </p:txBody>
      </p:sp>
    </p:spTree>
    <p:extLst>
      <p:ext uri="{BB962C8B-B14F-4D97-AF65-F5344CB8AC3E}">
        <p14:creationId xmlns:p14="http://schemas.microsoft.com/office/powerpoint/2010/main" val="52987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B168B8-63E1-4B74-AA57-A97DDAE6617F}" type="datetimeFigureOut">
              <a:rPr lang="en-US" smtClean="0"/>
              <a:t>06-Jan-22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E3479-EE05-4C33-85A2-1104A6DC55AF}" type="slidenum">
              <a:rPr lang="en-US" smtClean="0"/>
              <a:t>‹#›</a:t>
            </a:fld>
            <a:endParaRPr lang="en-US"/>
          </a:p>
        </p:txBody>
      </p:sp>
    </p:spTree>
    <p:extLst>
      <p:ext uri="{BB962C8B-B14F-4D97-AF65-F5344CB8AC3E}">
        <p14:creationId xmlns:p14="http://schemas.microsoft.com/office/powerpoint/2010/main" val="388990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168B8-63E1-4B74-AA57-A97DDAE6617F}" type="datetimeFigureOut">
              <a:rPr lang="en-US" smtClean="0"/>
              <a:t>06-Jan-22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E3479-EE05-4C33-85A2-1104A6DC55AF}" type="slidenum">
              <a:rPr lang="en-US" smtClean="0"/>
              <a:t>‹#›</a:t>
            </a:fld>
            <a:endParaRPr lang="en-US"/>
          </a:p>
        </p:txBody>
      </p:sp>
    </p:spTree>
    <p:extLst>
      <p:ext uri="{BB962C8B-B14F-4D97-AF65-F5344CB8AC3E}">
        <p14:creationId xmlns:p14="http://schemas.microsoft.com/office/powerpoint/2010/main" val="15341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Autofit/>
          </a:bodyPr>
          <a:lstStyle/>
          <a:p>
            <a:r>
              <a:rPr lang="en-GB" sz="3200" dirty="0" smtClean="0"/>
              <a:t>BIO 101: GENERAL BIOLOGY 1</a:t>
            </a:r>
            <a:endParaRPr lang="en-US" sz="3200" b="1" dirty="0">
              <a:latin typeface="Times New Roman" pitchFamily="18" charset="0"/>
              <a:cs typeface="Times New Roman" pitchFamily="18" charset="0"/>
            </a:endParaRPr>
          </a:p>
        </p:txBody>
      </p:sp>
      <p:sp>
        <p:nvSpPr>
          <p:cNvPr id="3" name="Rectangle 2"/>
          <p:cNvSpPr/>
          <p:nvPr/>
        </p:nvSpPr>
        <p:spPr>
          <a:xfrm>
            <a:off x="609600" y="762001"/>
            <a:ext cx="8305800" cy="5262979"/>
          </a:xfrm>
          <a:prstGeom prst="rect">
            <a:avLst/>
          </a:prstGeom>
        </p:spPr>
        <p:txBody>
          <a:bodyPr wrap="square">
            <a:spAutoFit/>
          </a:bodyPr>
          <a:lstStyle/>
          <a:p>
            <a:pPr algn="just"/>
            <a:endParaRPr lang="en-GB" sz="2400" dirty="0">
              <a:latin typeface="Times New Roman" pitchFamily="18" charset="0"/>
              <a:cs typeface="Times New Roman" pitchFamily="18" charset="0"/>
            </a:endParaRPr>
          </a:p>
          <a:p>
            <a:endParaRPr lang="en-GB" sz="2400" dirty="0" smtClean="0"/>
          </a:p>
          <a:p>
            <a:r>
              <a:rPr lang="en-GB" sz="2400" dirty="0" smtClean="0"/>
              <a:t>Unit</a:t>
            </a:r>
            <a:r>
              <a:rPr lang="en-GB" sz="2400" dirty="0"/>
              <a:t>: 2</a:t>
            </a:r>
          </a:p>
          <a:p>
            <a:endParaRPr lang="en-GB" sz="2400" dirty="0"/>
          </a:p>
          <a:p>
            <a:r>
              <a:rPr lang="en-GB" sz="2400" dirty="0"/>
              <a:t>Lecture Period: </a:t>
            </a:r>
            <a:r>
              <a:rPr lang="en-GB" sz="2400" dirty="0" smtClean="0"/>
              <a:t>11:00 am-1:00 pm </a:t>
            </a:r>
            <a:r>
              <a:rPr lang="en-GB" sz="2400" dirty="0"/>
              <a:t>on </a:t>
            </a:r>
            <a:r>
              <a:rPr lang="en-GB" sz="2400" dirty="0" smtClean="0"/>
              <a:t>Fridays</a:t>
            </a:r>
            <a:endParaRPr lang="en-GB" sz="2400" dirty="0"/>
          </a:p>
          <a:p>
            <a:endParaRPr lang="en-GB" sz="2400" dirty="0"/>
          </a:p>
          <a:p>
            <a:endParaRPr lang="en-GB" sz="2400" dirty="0"/>
          </a:p>
          <a:p>
            <a:r>
              <a:rPr lang="en-GB" sz="2400" dirty="0"/>
              <a:t>Venue: PAB Laboratory </a:t>
            </a:r>
          </a:p>
          <a:p>
            <a:endParaRPr lang="en-GB" sz="2400" dirty="0" smtClean="0"/>
          </a:p>
          <a:p>
            <a:endParaRPr lang="en-GB" sz="2400" dirty="0" smtClean="0"/>
          </a:p>
          <a:p>
            <a:r>
              <a:rPr lang="en-GB" sz="2400" dirty="0" smtClean="0"/>
              <a:t>Course Lecturer: 	</a:t>
            </a:r>
            <a:r>
              <a:rPr lang="en-US" sz="2400" dirty="0" smtClean="0"/>
              <a:t>Dr</a:t>
            </a:r>
            <a:r>
              <a:rPr lang="en-US" sz="2400" dirty="0"/>
              <a:t>. </a:t>
            </a:r>
            <a:r>
              <a:rPr lang="yo-NG" sz="2400" dirty="0"/>
              <a:t>A</a:t>
            </a:r>
            <a:r>
              <a:rPr lang="en-GB" sz="2400" dirty="0" smtClean="0"/>
              <a:t>. </a:t>
            </a:r>
            <a:r>
              <a:rPr lang="yo-NG" sz="2400" dirty="0" smtClean="0"/>
              <a:t>S</a:t>
            </a:r>
            <a:r>
              <a:rPr lang="en-GB" sz="2400" dirty="0"/>
              <a:t>. </a:t>
            </a:r>
            <a:r>
              <a:rPr lang="yo-NG" sz="2400" dirty="0" smtClean="0"/>
              <a:t>Oyelakin</a:t>
            </a:r>
            <a:endParaRPr lang="en-GB" sz="2400" dirty="0"/>
          </a:p>
          <a:p>
            <a:pPr algn="just"/>
            <a:endParaRPr lang="en-US" sz="2400" dirty="0"/>
          </a:p>
          <a:p>
            <a:pPr marL="285750" indent="-285750" algn="just">
              <a:buFont typeface="Wingdings" pitchFamily="2" charset="2"/>
              <a:buChar char="Ø"/>
            </a:pPr>
            <a:endParaRPr lang="en-US" sz="2400" dirty="0"/>
          </a:p>
          <a:p>
            <a:pPr algn="just"/>
            <a:r>
              <a:rPr lang="en-US" sz="2400" dirty="0"/>
              <a:t> </a:t>
            </a:r>
          </a:p>
        </p:txBody>
      </p:sp>
    </p:spTree>
    <p:extLst>
      <p:ext uri="{BB962C8B-B14F-4D97-AF65-F5344CB8AC3E}">
        <p14:creationId xmlns:p14="http://schemas.microsoft.com/office/powerpoint/2010/main" val="984097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FLOWER</a:t>
            </a:r>
            <a:endParaRPr lang="en-US" sz="2000" dirty="0">
              <a:latin typeface="Times New Roman" pitchFamily="18" charset="0"/>
              <a:cs typeface="Times New Roman" pitchFamily="18" charset="0"/>
            </a:endParaRPr>
          </a:p>
        </p:txBody>
      </p:sp>
      <p:sp>
        <p:nvSpPr>
          <p:cNvPr id="3" name="Rectangle 2"/>
          <p:cNvSpPr/>
          <p:nvPr/>
        </p:nvSpPr>
        <p:spPr>
          <a:xfrm>
            <a:off x="762000" y="1143000"/>
            <a:ext cx="7239000" cy="1200329"/>
          </a:xfrm>
          <a:prstGeom prst="rect">
            <a:avLst/>
          </a:prstGeom>
        </p:spPr>
        <p:txBody>
          <a:bodyPr wrap="square">
            <a:spAutoFit/>
          </a:bodyPr>
          <a:lstStyle/>
          <a:p>
            <a:pPr marL="285750" lvl="0" indent="-285750">
              <a:buFont typeface="Wingdings" pitchFamily="2" charset="2"/>
              <a:buChar char="§"/>
            </a:pPr>
            <a:endParaRPr lang="en-US" dirty="0" smtClean="0"/>
          </a:p>
          <a:p>
            <a:pPr marL="285750" lvl="0" indent="-285750">
              <a:buFont typeface="Wingdings" pitchFamily="2" charset="2"/>
              <a:buChar char="§"/>
            </a:pPr>
            <a:endParaRPr lang="en-US" dirty="0" smtClean="0"/>
          </a:p>
          <a:p>
            <a:pPr marL="285750" lvl="0" indent="-285750">
              <a:buFont typeface="Wingdings" pitchFamily="2" charset="2"/>
              <a:buChar char="§"/>
            </a:pPr>
            <a:endParaRPr lang="en-US" dirty="0" smtClean="0"/>
          </a:p>
          <a:p>
            <a:pPr marL="285750" lvl="0" indent="-285750">
              <a:buFont typeface="Wingdings" pitchFamily="2" charset="2"/>
              <a:buChar char="§"/>
            </a:pPr>
            <a:endParaRPr lang="en-US" dirty="0"/>
          </a:p>
        </p:txBody>
      </p:sp>
      <p:sp>
        <p:nvSpPr>
          <p:cNvPr id="7" name="Rectangle 6"/>
          <p:cNvSpPr/>
          <p:nvPr/>
        </p:nvSpPr>
        <p:spPr>
          <a:xfrm>
            <a:off x="609600" y="681335"/>
            <a:ext cx="7924800" cy="5632311"/>
          </a:xfrm>
          <a:prstGeom prst="rect">
            <a:avLst/>
          </a:prstGeom>
        </p:spPr>
        <p:txBody>
          <a:bodyPr wrap="square">
            <a:spAutoFit/>
          </a:bodyPr>
          <a:lstStyle/>
          <a:p>
            <a:r>
              <a:rPr lang="en-US" sz="2000" dirty="0" smtClean="0">
                <a:latin typeface="Times New Roman" pitchFamily="18" charset="0"/>
                <a:cs typeface="Times New Roman" pitchFamily="18" charset="0"/>
              </a:rPr>
              <a:t>(4) Flowers </a:t>
            </a:r>
            <a:r>
              <a:rPr lang="en-US" sz="2000" dirty="0">
                <a:latin typeface="Times New Roman" pitchFamily="18" charset="0"/>
                <a:cs typeface="Times New Roman" pitchFamily="18" charset="0"/>
              </a:rPr>
              <a:t>can also be described based on the arrangement of the inflorescence, </a:t>
            </a:r>
            <a:r>
              <a:rPr lang="en-US" sz="2000" dirty="0" smtClean="0">
                <a:latin typeface="Times New Roman" pitchFamily="18" charset="0"/>
                <a:cs typeface="Times New Roman" pitchFamily="18" charset="0"/>
              </a:rPr>
              <a:t>namely;</a:t>
            </a:r>
          </a:p>
          <a:p>
            <a:endParaRPr lang="en-US" sz="2000" b="1"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There are two main types of inflorescence, each of which is further subdivided; </a:t>
            </a:r>
          </a:p>
          <a:p>
            <a:r>
              <a:rPr lang="en-US" sz="2000" dirty="0">
                <a:latin typeface="Times New Roman" pitchFamily="18" charset="0"/>
                <a:cs typeface="Times New Roman" pitchFamily="18" charset="0"/>
              </a:rPr>
              <a:t>The two main types </a:t>
            </a:r>
            <a:r>
              <a:rPr lang="en-US" sz="2000" dirty="0" smtClean="0">
                <a:latin typeface="Times New Roman" pitchFamily="18" charset="0"/>
                <a:cs typeface="Times New Roman" pitchFamily="18" charset="0"/>
              </a:rPr>
              <a:t>are</a:t>
            </a:r>
          </a:p>
          <a:p>
            <a:endParaRPr lang="en-US" sz="2000"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(1) </a:t>
            </a:r>
            <a:r>
              <a:rPr lang="en-US" sz="2000" b="1" dirty="0" err="1" smtClean="0">
                <a:latin typeface="Times New Roman" pitchFamily="18" charset="0"/>
                <a:cs typeface="Times New Roman" pitchFamily="18" charset="0"/>
              </a:rPr>
              <a:t>Racemose</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inflorescence</a:t>
            </a:r>
            <a:r>
              <a:rPr lang="en-US" sz="2000" b="1" dirty="0" smtClean="0">
                <a:latin typeface="Times New Roman" pitchFamily="18" charset="0"/>
                <a:cs typeface="Times New Roman" pitchFamily="18" charset="0"/>
              </a:rPr>
              <a:t>:</a:t>
            </a:r>
          </a:p>
          <a:p>
            <a:pPr marL="342900" indent="-342900">
              <a:buAutoNum type="alphaLcParenBoth"/>
            </a:pPr>
            <a:r>
              <a:rPr lang="en-US" sz="2000" dirty="0" smtClean="0">
                <a:latin typeface="Times New Roman" pitchFamily="18" charset="0"/>
                <a:cs typeface="Times New Roman" pitchFamily="18" charset="0"/>
              </a:rPr>
              <a:t>Catkin </a:t>
            </a:r>
            <a:r>
              <a:rPr lang="en-US" sz="2000" dirty="0">
                <a:latin typeface="Times New Roman" pitchFamily="18" charset="0"/>
                <a:cs typeface="Times New Roman" pitchFamily="18" charset="0"/>
              </a:rPr>
              <a:t>(ament): </a:t>
            </a:r>
            <a:endParaRPr lang="en-US" sz="2000" dirty="0" smtClean="0">
              <a:latin typeface="Times New Roman" pitchFamily="18" charset="0"/>
              <a:cs typeface="Times New Roman" pitchFamily="18" charset="0"/>
            </a:endParaRPr>
          </a:p>
          <a:p>
            <a:pPr marL="342900" indent="-342900">
              <a:buAutoNum type="alphaLcParenBoth"/>
            </a:pPr>
            <a:r>
              <a:rPr lang="en-US" sz="2000" dirty="0">
                <a:latin typeface="Times New Roman" pitchFamily="18" charset="0"/>
                <a:cs typeface="Times New Roman" pitchFamily="18" charset="0"/>
              </a:rPr>
              <a:t>Composite or Head: </a:t>
            </a:r>
            <a:endParaRPr lang="en-US" sz="2000" dirty="0" smtClean="0">
              <a:latin typeface="Times New Roman" pitchFamily="18" charset="0"/>
              <a:cs typeface="Times New Roman" pitchFamily="18" charset="0"/>
            </a:endParaRPr>
          </a:p>
          <a:p>
            <a:pPr marL="342900" indent="-342900">
              <a:buAutoNum type="alphaLcParenBoth"/>
            </a:pPr>
            <a:r>
              <a:rPr lang="en-US" sz="2000" dirty="0">
                <a:latin typeface="Times New Roman" pitchFamily="18" charset="0"/>
                <a:cs typeface="Times New Roman" pitchFamily="18" charset="0"/>
              </a:rPr>
              <a:t>Corymb: </a:t>
            </a:r>
            <a:endParaRPr lang="en-US" sz="2000" dirty="0" smtClean="0">
              <a:latin typeface="Times New Roman" pitchFamily="18" charset="0"/>
              <a:cs typeface="Times New Roman" pitchFamily="18" charset="0"/>
            </a:endParaRPr>
          </a:p>
          <a:p>
            <a:pPr marL="342900" indent="-342900">
              <a:buAutoNum type="alphaLcParenBoth"/>
            </a:pPr>
            <a:r>
              <a:rPr lang="en-US" sz="2000" dirty="0">
                <a:latin typeface="Times New Roman" pitchFamily="18" charset="0"/>
                <a:cs typeface="Times New Roman" pitchFamily="18" charset="0"/>
              </a:rPr>
              <a:t>Panicle: </a:t>
            </a:r>
            <a:endParaRPr lang="en-US" sz="2000" dirty="0" smtClean="0">
              <a:latin typeface="Times New Roman" pitchFamily="18" charset="0"/>
              <a:cs typeface="Times New Roman" pitchFamily="18" charset="0"/>
            </a:endParaRPr>
          </a:p>
          <a:p>
            <a:pPr marL="342900" indent="-342900">
              <a:buAutoNum type="alphaLcParenBoth"/>
            </a:pPr>
            <a:r>
              <a:rPr lang="en-US" sz="2000" dirty="0">
                <a:latin typeface="Times New Roman" pitchFamily="18" charset="0"/>
                <a:cs typeface="Times New Roman" pitchFamily="18" charset="0"/>
              </a:rPr>
              <a:t>Raceme: </a:t>
            </a:r>
            <a:endParaRPr lang="en-US" sz="2000" dirty="0" smtClean="0">
              <a:latin typeface="Times New Roman" pitchFamily="18" charset="0"/>
              <a:cs typeface="Times New Roman" pitchFamily="18" charset="0"/>
            </a:endParaRPr>
          </a:p>
          <a:p>
            <a:pPr marL="342900" indent="-342900">
              <a:buAutoNum type="alphaLcParenBoth"/>
            </a:pPr>
            <a:r>
              <a:rPr lang="en-US" sz="2000" dirty="0">
                <a:latin typeface="Times New Roman" pitchFamily="18" charset="0"/>
                <a:cs typeface="Times New Roman" pitchFamily="18" charset="0"/>
              </a:rPr>
              <a:t>Involucre: </a:t>
            </a:r>
            <a:endParaRPr lang="en-US" sz="2000" dirty="0" smtClean="0">
              <a:latin typeface="Times New Roman" pitchFamily="18" charset="0"/>
              <a:cs typeface="Times New Roman" pitchFamily="18" charset="0"/>
            </a:endParaRPr>
          </a:p>
          <a:p>
            <a:pPr marL="342900" indent="-342900">
              <a:buAutoNum type="alphaLcParenBoth"/>
            </a:pPr>
            <a:r>
              <a:rPr lang="en-US" sz="2000" dirty="0">
                <a:latin typeface="Times New Roman" pitchFamily="18" charset="0"/>
                <a:cs typeface="Times New Roman" pitchFamily="18" charset="0"/>
              </a:rPr>
              <a:t>Solitary (or single): </a:t>
            </a:r>
            <a:endParaRPr lang="en-US" sz="2000" dirty="0" smtClean="0">
              <a:latin typeface="Times New Roman" pitchFamily="18" charset="0"/>
              <a:cs typeface="Times New Roman" pitchFamily="18" charset="0"/>
            </a:endParaRPr>
          </a:p>
          <a:p>
            <a:pPr marL="342900" indent="-342900">
              <a:buAutoNum type="alphaLcParenBoth"/>
            </a:pPr>
            <a:r>
              <a:rPr lang="en-US" sz="2000" dirty="0" err="1">
                <a:latin typeface="Times New Roman" pitchFamily="18" charset="0"/>
                <a:cs typeface="Times New Roman" pitchFamily="18" charset="0"/>
              </a:rPr>
              <a:t>Spadix</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342900" indent="-342900">
              <a:buAutoNum type="alphaLcParenBoth"/>
            </a:pPr>
            <a:r>
              <a:rPr lang="en-US" sz="2000" dirty="0">
                <a:latin typeface="Times New Roman" pitchFamily="18" charset="0"/>
                <a:cs typeface="Times New Roman" pitchFamily="18" charset="0"/>
              </a:rPr>
              <a:t>Spike: </a:t>
            </a:r>
            <a:endParaRPr lang="en-US" sz="2000" dirty="0" smtClean="0">
              <a:latin typeface="Times New Roman" pitchFamily="18" charset="0"/>
              <a:cs typeface="Times New Roman" pitchFamily="18" charset="0"/>
            </a:endParaRPr>
          </a:p>
          <a:p>
            <a:pPr marL="342900" indent="-342900">
              <a:buAutoNum type="alphaLcParenBoth"/>
            </a:pPr>
            <a:r>
              <a:rPr lang="en-US" sz="2000" dirty="0">
                <a:latin typeface="Times New Roman" pitchFamily="18" charset="0"/>
                <a:cs typeface="Times New Roman" pitchFamily="18" charset="0"/>
              </a:rPr>
              <a:t>Umbel: </a:t>
            </a:r>
          </a:p>
        </p:txBody>
      </p:sp>
    </p:spTree>
    <p:extLst>
      <p:ext uri="{BB962C8B-B14F-4D97-AF65-F5344CB8AC3E}">
        <p14:creationId xmlns:p14="http://schemas.microsoft.com/office/powerpoint/2010/main" val="2960191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smtClean="0"/>
              <a:t>THE FLOWER</a:t>
            </a:r>
            <a:endParaRPr lang="en-US" sz="2000" dirty="0"/>
          </a:p>
        </p:txBody>
      </p:sp>
      <p:sp>
        <p:nvSpPr>
          <p:cNvPr id="3" name="Rectangle 2"/>
          <p:cNvSpPr/>
          <p:nvPr/>
        </p:nvSpPr>
        <p:spPr>
          <a:xfrm>
            <a:off x="762000" y="1143000"/>
            <a:ext cx="7239000" cy="1200329"/>
          </a:xfrm>
          <a:prstGeom prst="rect">
            <a:avLst/>
          </a:prstGeom>
        </p:spPr>
        <p:txBody>
          <a:bodyPr wrap="square">
            <a:spAutoFit/>
          </a:bodyPr>
          <a:lstStyle/>
          <a:p>
            <a:pPr marL="285750" lvl="0" indent="-285750">
              <a:buFont typeface="Wingdings" pitchFamily="2" charset="2"/>
              <a:buChar char="§"/>
            </a:pPr>
            <a:endParaRPr lang="en-US" dirty="0" smtClean="0"/>
          </a:p>
          <a:p>
            <a:pPr marL="285750" lvl="0" indent="-285750">
              <a:buFont typeface="Wingdings" pitchFamily="2" charset="2"/>
              <a:buChar char="§"/>
            </a:pPr>
            <a:endParaRPr lang="en-US" dirty="0" smtClean="0"/>
          </a:p>
          <a:p>
            <a:pPr marL="285750" lvl="0" indent="-285750">
              <a:buFont typeface="Wingdings" pitchFamily="2" charset="2"/>
              <a:buChar char="§"/>
            </a:pPr>
            <a:endParaRPr lang="en-US" dirty="0" smtClean="0"/>
          </a:p>
          <a:p>
            <a:pPr marL="285750" lvl="0" indent="-285750">
              <a:buFont typeface="Wingdings" pitchFamily="2" charset="2"/>
              <a:buChar char="§"/>
            </a:pPr>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990600" y="990600"/>
            <a:ext cx="7315199" cy="4355068"/>
          </a:xfrm>
          <a:prstGeom prst="rect">
            <a:avLst/>
          </a:prstGeom>
          <a:noFill/>
          <a:ln>
            <a:noFill/>
          </a:ln>
        </p:spPr>
      </p:pic>
      <p:sp>
        <p:nvSpPr>
          <p:cNvPr id="4" name="Rectangle 3"/>
          <p:cNvSpPr/>
          <p:nvPr/>
        </p:nvSpPr>
        <p:spPr>
          <a:xfrm>
            <a:off x="1447800" y="5650468"/>
            <a:ext cx="2264979" cy="369332"/>
          </a:xfrm>
          <a:prstGeom prst="rect">
            <a:avLst/>
          </a:prstGeom>
        </p:spPr>
        <p:txBody>
          <a:bodyPr wrap="none">
            <a:spAutoFit/>
          </a:bodyPr>
          <a:lstStyle/>
          <a:p>
            <a:r>
              <a:rPr lang="en-US" dirty="0"/>
              <a:t>Types of inflorescence</a:t>
            </a:r>
          </a:p>
        </p:txBody>
      </p:sp>
    </p:spTree>
    <p:extLst>
      <p:ext uri="{BB962C8B-B14F-4D97-AF65-F5344CB8AC3E}">
        <p14:creationId xmlns:p14="http://schemas.microsoft.com/office/powerpoint/2010/main" val="1380107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FLOWER</a:t>
            </a:r>
            <a:endParaRPr lang="en-US" sz="2000" dirty="0">
              <a:latin typeface="Times New Roman" pitchFamily="18" charset="0"/>
              <a:cs typeface="Times New Roman" pitchFamily="18" charset="0"/>
            </a:endParaRPr>
          </a:p>
        </p:txBody>
      </p:sp>
      <p:sp>
        <p:nvSpPr>
          <p:cNvPr id="3" name="Rectangle 2"/>
          <p:cNvSpPr/>
          <p:nvPr/>
        </p:nvSpPr>
        <p:spPr>
          <a:xfrm>
            <a:off x="762000" y="1143000"/>
            <a:ext cx="7239000" cy="1200329"/>
          </a:xfrm>
          <a:prstGeom prst="rect">
            <a:avLst/>
          </a:prstGeom>
        </p:spPr>
        <p:txBody>
          <a:bodyPr wrap="square">
            <a:spAutoFit/>
          </a:bodyPr>
          <a:lstStyle/>
          <a:p>
            <a:pPr marL="285750" lvl="0" indent="-285750">
              <a:buFont typeface="Wingdings" pitchFamily="2" charset="2"/>
              <a:buChar char="§"/>
            </a:pPr>
            <a:endParaRPr lang="en-US" dirty="0" smtClean="0"/>
          </a:p>
          <a:p>
            <a:pPr marL="285750" lvl="0" indent="-285750">
              <a:buFont typeface="Wingdings" pitchFamily="2" charset="2"/>
              <a:buChar char="§"/>
            </a:pPr>
            <a:endParaRPr lang="en-US" dirty="0" smtClean="0"/>
          </a:p>
          <a:p>
            <a:pPr marL="285750" lvl="0" indent="-285750">
              <a:buFont typeface="Wingdings" pitchFamily="2" charset="2"/>
              <a:buChar char="§"/>
            </a:pPr>
            <a:endParaRPr lang="en-US" dirty="0" smtClean="0"/>
          </a:p>
          <a:p>
            <a:pPr marL="285750" lvl="0" indent="-285750">
              <a:buFont typeface="Wingdings" pitchFamily="2" charset="2"/>
              <a:buChar char="§"/>
            </a:pPr>
            <a:endParaRPr lang="en-US" dirty="0"/>
          </a:p>
        </p:txBody>
      </p:sp>
      <p:sp>
        <p:nvSpPr>
          <p:cNvPr id="7" name="Rectangle 6"/>
          <p:cNvSpPr/>
          <p:nvPr/>
        </p:nvSpPr>
        <p:spPr>
          <a:xfrm>
            <a:off x="609600" y="681335"/>
            <a:ext cx="7924800" cy="400110"/>
          </a:xfrm>
          <a:prstGeom prst="rect">
            <a:avLst/>
          </a:prstGeom>
        </p:spPr>
        <p:txBody>
          <a:bodyPr wrap="square">
            <a:spAutoFit/>
          </a:bodyPr>
          <a:lstStyle/>
          <a:p>
            <a:r>
              <a:rPr lang="en-US" sz="2000" dirty="0" smtClean="0">
                <a:latin typeface="Times New Roman" pitchFamily="18" charset="0"/>
                <a:cs typeface="Times New Roman" pitchFamily="18" charset="0"/>
              </a:rPr>
              <a:t>(5) </a:t>
            </a:r>
            <a:r>
              <a:rPr lang="en-US" sz="2000" dirty="0">
                <a:latin typeface="Times New Roman" pitchFamily="18" charset="0"/>
                <a:cs typeface="Times New Roman" pitchFamily="18" charset="0"/>
              </a:rPr>
              <a:t>Flowers can also be described based on the division of the floral parts; </a:t>
            </a:r>
          </a:p>
        </p:txBody>
      </p:sp>
      <p:sp>
        <p:nvSpPr>
          <p:cNvPr id="5" name="Rectangle 4"/>
          <p:cNvSpPr/>
          <p:nvPr/>
        </p:nvSpPr>
        <p:spPr>
          <a:xfrm>
            <a:off x="914400" y="1143000"/>
            <a:ext cx="7086600" cy="707886"/>
          </a:xfrm>
          <a:prstGeom prst="rect">
            <a:avLst/>
          </a:prstGeom>
        </p:spPr>
        <p:txBody>
          <a:bodyPr wrap="square">
            <a:spAutoFit/>
          </a:bodyPr>
          <a:lstStyle/>
          <a:p>
            <a:r>
              <a:rPr lang="en-US" sz="2000" b="1" dirty="0" smtClean="0">
                <a:latin typeface="Times New Roman" pitchFamily="18" charset="0"/>
                <a:cs typeface="Times New Roman" pitchFamily="18" charset="0"/>
              </a:rPr>
              <a:t>Actinomorphic or regular </a:t>
            </a:r>
            <a:r>
              <a:rPr lang="en-US" sz="2000" b="1" dirty="0">
                <a:latin typeface="Times New Roman" pitchFamily="18" charset="0"/>
                <a:cs typeface="Times New Roman" pitchFamily="18" charset="0"/>
              </a:rPr>
              <a:t>flowers: </a:t>
            </a:r>
          </a:p>
          <a:p>
            <a:r>
              <a:rPr lang="en-US" sz="2000" b="1" dirty="0">
                <a:latin typeface="Times New Roman" pitchFamily="18" charset="0"/>
                <a:cs typeface="Times New Roman" pitchFamily="18" charset="0"/>
              </a:rPr>
              <a:t>Zygomorphic or irregular flowers: </a:t>
            </a:r>
            <a:endParaRPr lang="en-US" sz="2000" dirty="0">
              <a:latin typeface="Times New Roman" pitchFamily="18" charset="0"/>
              <a:cs typeface="Times New Roman" pitchFamily="18" charset="0"/>
            </a:endParaRPr>
          </a:p>
        </p:txBody>
      </p:sp>
      <p:sp>
        <p:nvSpPr>
          <p:cNvPr id="6" name="Rectangle 5"/>
          <p:cNvSpPr/>
          <p:nvPr/>
        </p:nvSpPr>
        <p:spPr>
          <a:xfrm>
            <a:off x="609600" y="2362200"/>
            <a:ext cx="7391400" cy="707886"/>
          </a:xfrm>
          <a:prstGeom prst="rect">
            <a:avLst/>
          </a:prstGeom>
        </p:spPr>
        <p:txBody>
          <a:bodyPr wrap="square">
            <a:spAutoFit/>
          </a:bodyPr>
          <a:lstStyle/>
          <a:p>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6) Flowers </a:t>
            </a:r>
            <a:r>
              <a:rPr lang="en-US" sz="2000" dirty="0">
                <a:latin typeface="Times New Roman" pitchFamily="18" charset="0"/>
                <a:cs typeface="Times New Roman" pitchFamily="18" charset="0"/>
              </a:rPr>
              <a:t>can also be described based on the relative position of the ovary to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other floral parts.</a:t>
            </a:r>
          </a:p>
        </p:txBody>
      </p:sp>
      <p:sp>
        <p:nvSpPr>
          <p:cNvPr id="8" name="Rectangle 7"/>
          <p:cNvSpPr/>
          <p:nvPr/>
        </p:nvSpPr>
        <p:spPr>
          <a:xfrm>
            <a:off x="457200" y="3219271"/>
            <a:ext cx="8229600" cy="400110"/>
          </a:xfrm>
          <a:prstGeom prst="rect">
            <a:avLst/>
          </a:prstGeom>
        </p:spPr>
        <p:txBody>
          <a:bodyPr wrap="square">
            <a:spAutoFit/>
          </a:bodyPr>
          <a:lstStyle/>
          <a:p>
            <a:r>
              <a:rPr lang="en-US" sz="2000" b="1" dirty="0" err="1">
                <a:latin typeface="Times New Roman" pitchFamily="18" charset="0"/>
                <a:cs typeface="Times New Roman" pitchFamily="18" charset="0"/>
              </a:rPr>
              <a:t>Hypogynous</a:t>
            </a:r>
            <a:r>
              <a:rPr lang="en-US" sz="2000" b="1" dirty="0">
                <a:latin typeface="Times New Roman" pitchFamily="18" charset="0"/>
                <a:cs typeface="Times New Roman" pitchFamily="18" charset="0"/>
              </a:rPr>
              <a:t> flower</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9" name="Picture 8" descr="C:\Users\Oyelakin\Desktop\pictures\rep68.jpg"/>
          <p:cNvPicPr/>
          <p:nvPr/>
        </p:nvPicPr>
        <p:blipFill>
          <a:blip r:embed="rId3">
            <a:extLst>
              <a:ext uri="{28A0092B-C50C-407E-A947-70E740481C1C}">
                <a14:useLocalDpi xmlns:a14="http://schemas.microsoft.com/office/drawing/2010/main" val="0"/>
              </a:ext>
            </a:extLst>
          </a:blip>
          <a:srcRect/>
          <a:stretch>
            <a:fillRect/>
          </a:stretch>
        </p:blipFill>
        <p:spPr bwMode="auto">
          <a:xfrm>
            <a:off x="990600" y="3962400"/>
            <a:ext cx="3048000" cy="2209800"/>
          </a:xfrm>
          <a:prstGeom prst="rect">
            <a:avLst/>
          </a:prstGeom>
          <a:noFill/>
          <a:ln>
            <a:noFill/>
          </a:ln>
        </p:spPr>
      </p:pic>
    </p:spTree>
    <p:extLst>
      <p:ext uri="{BB962C8B-B14F-4D97-AF65-F5344CB8AC3E}">
        <p14:creationId xmlns:p14="http://schemas.microsoft.com/office/powerpoint/2010/main" val="3810570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FLOWER</a:t>
            </a:r>
            <a:endParaRPr lang="en-US" sz="2000" dirty="0">
              <a:latin typeface="Times New Roman" pitchFamily="18" charset="0"/>
              <a:cs typeface="Times New Roman" pitchFamily="18" charset="0"/>
            </a:endParaRPr>
          </a:p>
        </p:txBody>
      </p:sp>
      <p:sp>
        <p:nvSpPr>
          <p:cNvPr id="3" name="Rectangle 2"/>
          <p:cNvSpPr/>
          <p:nvPr/>
        </p:nvSpPr>
        <p:spPr>
          <a:xfrm>
            <a:off x="762000" y="1143000"/>
            <a:ext cx="7543800" cy="677108"/>
          </a:xfrm>
          <a:prstGeom prst="rect">
            <a:avLst/>
          </a:prstGeom>
        </p:spPr>
        <p:txBody>
          <a:bodyPr wrap="square">
            <a:spAutoFit/>
          </a:bodyPr>
          <a:lstStyle/>
          <a:p>
            <a:pPr marL="285750" lvl="0" indent="-285750">
              <a:buFont typeface="Wingdings" pitchFamily="2" charset="2"/>
              <a:buChar char="§"/>
            </a:pPr>
            <a:r>
              <a:rPr lang="en-US" sz="2000" b="1" dirty="0" err="1">
                <a:latin typeface="Times New Roman" pitchFamily="18" charset="0"/>
                <a:cs typeface="Times New Roman" pitchFamily="18" charset="0"/>
              </a:rPr>
              <a:t>Epigynous</a:t>
            </a:r>
            <a:r>
              <a:rPr lang="en-US" sz="2000" b="1" dirty="0">
                <a:latin typeface="Times New Roman" pitchFamily="18" charset="0"/>
                <a:cs typeface="Times New Roman" pitchFamily="18" charset="0"/>
              </a:rPr>
              <a:t> flower</a:t>
            </a:r>
            <a:r>
              <a:rPr lang="en-US" sz="2000" b="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285750" lvl="0" indent="-285750">
              <a:buFont typeface="Wingdings" pitchFamily="2" charset="2"/>
              <a:buChar char="§"/>
            </a:pPr>
            <a:endParaRPr lang="en-US" dirty="0"/>
          </a:p>
        </p:txBody>
      </p:sp>
      <p:pic>
        <p:nvPicPr>
          <p:cNvPr id="10" name="Picture 9" descr="C:\Users\Oyelakin\Desktop\pictures\pyrus2.jpg"/>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828800"/>
            <a:ext cx="2676525" cy="1990725"/>
          </a:xfrm>
          <a:prstGeom prst="rect">
            <a:avLst/>
          </a:prstGeom>
          <a:noFill/>
          <a:ln>
            <a:noFill/>
          </a:ln>
        </p:spPr>
      </p:pic>
      <p:sp>
        <p:nvSpPr>
          <p:cNvPr id="4" name="Rectangle 3"/>
          <p:cNvSpPr/>
          <p:nvPr/>
        </p:nvSpPr>
        <p:spPr>
          <a:xfrm>
            <a:off x="1066800" y="3962400"/>
            <a:ext cx="2667000" cy="400110"/>
          </a:xfrm>
          <a:prstGeom prst="rect">
            <a:avLst/>
          </a:prstGeom>
        </p:spPr>
        <p:txBody>
          <a:bodyPr wrap="square">
            <a:spAutoFit/>
          </a:bodyPr>
          <a:lstStyle/>
          <a:p>
            <a:pPr marL="342900" indent="-342900">
              <a:buFont typeface="Wingdings" pitchFamily="2" charset="2"/>
              <a:buChar char="§"/>
            </a:pPr>
            <a:r>
              <a:rPr lang="en-US" sz="2000" b="1" dirty="0" err="1" smtClean="0">
                <a:latin typeface="Times New Roman" pitchFamily="18" charset="0"/>
                <a:cs typeface="Times New Roman" pitchFamily="18" charset="0"/>
              </a:rPr>
              <a:t>Perigynous</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flower: </a:t>
            </a:r>
            <a:endParaRPr lang="en-US" sz="2000" dirty="0">
              <a:latin typeface="Times New Roman" pitchFamily="18" charset="0"/>
              <a:cs typeface="Times New Roman" pitchFamily="18" charset="0"/>
            </a:endParaRPr>
          </a:p>
        </p:txBody>
      </p:sp>
      <p:pic>
        <p:nvPicPr>
          <p:cNvPr id="11" name="Picture 10" descr="C:\Users\Oyelakin\Desktop\pictures\Rosa-setigera-flower.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4505325"/>
            <a:ext cx="2733675" cy="1895475"/>
          </a:xfrm>
          <a:prstGeom prst="rect">
            <a:avLst/>
          </a:prstGeom>
          <a:noFill/>
          <a:ln>
            <a:noFill/>
          </a:ln>
        </p:spPr>
      </p:pic>
    </p:spTree>
    <p:extLst>
      <p:ext uri="{BB962C8B-B14F-4D97-AF65-F5344CB8AC3E}">
        <p14:creationId xmlns:p14="http://schemas.microsoft.com/office/powerpoint/2010/main" val="3067975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FRUITS</a:t>
            </a:r>
            <a:endParaRPr lang="en-US" sz="2000" dirty="0">
              <a:latin typeface="Times New Roman" pitchFamily="18" charset="0"/>
              <a:cs typeface="Times New Roman" pitchFamily="18" charset="0"/>
            </a:endParaRPr>
          </a:p>
        </p:txBody>
      </p:sp>
      <p:sp>
        <p:nvSpPr>
          <p:cNvPr id="3" name="Rectangle 2"/>
          <p:cNvSpPr/>
          <p:nvPr/>
        </p:nvSpPr>
        <p:spPr>
          <a:xfrm>
            <a:off x="609600" y="1143000"/>
            <a:ext cx="8229600" cy="4339650"/>
          </a:xfrm>
          <a:prstGeom prst="rect">
            <a:avLst/>
          </a:prstGeom>
        </p:spPr>
        <p:txBody>
          <a:bodyPr wrap="square">
            <a:spAutoFit/>
          </a:bodyPr>
          <a:lstStyle/>
          <a:p>
            <a:pPr marL="285750" lvl="0" indent="-285750">
              <a:buFont typeface="Wingdings" pitchFamily="2" charset="2"/>
              <a:buChar char="§"/>
            </a:pPr>
            <a:r>
              <a:rPr lang="en-US" sz="2000" dirty="0">
                <a:latin typeface="Times New Roman" pitchFamily="18" charset="0"/>
                <a:cs typeface="Times New Roman" pitchFamily="18" charset="0"/>
              </a:rPr>
              <a:t>Fruits are fertilized and matured ovaries after pollination. The fruits develop from fertilized ovaries and the ovules in the ovaries become the seeds. </a:t>
            </a:r>
            <a:endParaRPr lang="en-US" sz="2000" dirty="0" smtClean="0">
              <a:latin typeface="Times New Roman" pitchFamily="18" charset="0"/>
              <a:cs typeface="Times New Roman" pitchFamily="18" charset="0"/>
            </a:endParaRPr>
          </a:p>
          <a:p>
            <a:pPr marL="285750" lvl="0" indent="-285750">
              <a:buFont typeface="Wingdings" pitchFamily="2" charset="2"/>
              <a:buChar char="§"/>
            </a:pPr>
            <a:endParaRPr lang="en-US" sz="2000" dirty="0">
              <a:latin typeface="Times New Roman" pitchFamily="18" charset="0"/>
              <a:cs typeface="Times New Roman" pitchFamily="18" charset="0"/>
            </a:endParaRPr>
          </a:p>
          <a:p>
            <a:pPr marL="285750" lvl="0" indent="-285750">
              <a:buFont typeface="Wingdings" pitchFamily="2" charset="2"/>
              <a:buChar char="§"/>
            </a:pPr>
            <a:r>
              <a:rPr lang="en-US" sz="2000" dirty="0">
                <a:latin typeface="Times New Roman" pitchFamily="18" charset="0"/>
                <a:cs typeface="Times New Roman" pitchFamily="18" charset="0"/>
              </a:rPr>
              <a:t>In some plants, fruits are formed without fertilization, such fruits are known as parthenocarpic fruits and are usually seedless e.g.  banana, pineapple, </a:t>
            </a:r>
            <a:r>
              <a:rPr lang="en-US" sz="2000" dirty="0" err="1" smtClean="0">
                <a:latin typeface="Times New Roman" pitchFamily="18" charset="0"/>
                <a:cs typeface="Times New Roman" pitchFamily="18" charset="0"/>
              </a:rPr>
              <a:t>etc</a:t>
            </a:r>
            <a:endParaRPr lang="en-US" sz="2000" dirty="0" smtClean="0">
              <a:latin typeface="Times New Roman" pitchFamily="18" charset="0"/>
              <a:cs typeface="Times New Roman" pitchFamily="18" charset="0"/>
            </a:endParaRPr>
          </a:p>
          <a:p>
            <a:pPr marL="285750" lvl="0" indent="-285750">
              <a:buFont typeface="Wingdings" pitchFamily="2" charset="2"/>
              <a:buChar char="§"/>
            </a:pP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Parts of </a:t>
            </a:r>
            <a:r>
              <a:rPr lang="en-US" sz="2000" b="1" dirty="0" smtClean="0">
                <a:latin typeface="Times New Roman" pitchFamily="18" charset="0"/>
                <a:cs typeface="Times New Roman" pitchFamily="18" charset="0"/>
              </a:rPr>
              <a:t>Fruits</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Pericarp: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made up of three layers, an </a:t>
            </a:r>
            <a:r>
              <a:rPr lang="en-US" sz="2000" dirty="0" smtClean="0">
                <a:latin typeface="Times New Roman" pitchFamily="18" charset="0"/>
                <a:cs typeface="Times New Roman" pitchFamily="18" charset="0"/>
              </a:rPr>
              <a:t>outer layer </a:t>
            </a:r>
            <a:r>
              <a:rPr lang="en-US" sz="2000" dirty="0">
                <a:latin typeface="Times New Roman" pitchFamily="18" charset="0"/>
                <a:cs typeface="Times New Roman" pitchFamily="18" charset="0"/>
              </a:rPr>
              <a:t>called </a:t>
            </a:r>
            <a:r>
              <a:rPr lang="en-US" sz="2000" dirty="0" err="1">
                <a:latin typeface="Times New Roman" pitchFamily="18" charset="0"/>
                <a:cs typeface="Times New Roman" pitchFamily="18" charset="0"/>
              </a:rPr>
              <a:t>epicarp</a:t>
            </a:r>
            <a:r>
              <a:rPr lang="en-US" sz="2000" dirty="0">
                <a:latin typeface="Times New Roman" pitchFamily="18" charset="0"/>
                <a:cs typeface="Times New Roman" pitchFamily="18" charset="0"/>
              </a:rPr>
              <a:t>, a middle layer called </a:t>
            </a:r>
            <a:r>
              <a:rPr lang="en-US" sz="2000" dirty="0" err="1">
                <a:latin typeface="Times New Roman" pitchFamily="18" charset="0"/>
                <a:cs typeface="Times New Roman" pitchFamily="18" charset="0"/>
              </a:rPr>
              <a:t>mesocarp</a:t>
            </a:r>
            <a:r>
              <a:rPr lang="en-US" sz="2000" dirty="0">
                <a:latin typeface="Times New Roman" pitchFamily="18" charset="0"/>
                <a:cs typeface="Times New Roman" pitchFamily="18" charset="0"/>
              </a:rPr>
              <a:t> and an inner layer called endocarp. </a:t>
            </a:r>
            <a:endParaRPr lang="en-US" sz="2000" dirty="0" smtClean="0">
              <a:latin typeface="Times New Roman" pitchFamily="18" charset="0"/>
              <a:cs typeface="Times New Roman" pitchFamily="18" charset="0"/>
            </a:endParaRPr>
          </a:p>
          <a:p>
            <a:pPr marL="285750" lvl="0" indent="-285750">
              <a:buFont typeface="Wingdings" pitchFamily="2" charset="2"/>
              <a:buChar char="§"/>
            </a:pPr>
            <a:endParaRPr lang="en-US" dirty="0" smtClean="0"/>
          </a:p>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dirty="0"/>
          </a:p>
        </p:txBody>
      </p:sp>
    </p:spTree>
    <p:extLst>
      <p:ext uri="{BB962C8B-B14F-4D97-AF65-F5344CB8AC3E}">
        <p14:creationId xmlns:p14="http://schemas.microsoft.com/office/powerpoint/2010/main" val="2794648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76200"/>
            <a:ext cx="8229600" cy="487362"/>
          </a:xfrm>
        </p:spPr>
        <p:txBody>
          <a:bodyPr>
            <a:normAutofit/>
          </a:bodyPr>
          <a:lstStyle/>
          <a:p>
            <a:r>
              <a:rPr lang="en-US" sz="2000" b="1" dirty="0" smtClean="0">
                <a:latin typeface="Times New Roman" pitchFamily="18" charset="0"/>
                <a:cs typeface="Times New Roman" pitchFamily="18" charset="0"/>
              </a:rPr>
              <a:t>THE FRUITS</a:t>
            </a:r>
            <a:endParaRPr lang="en-US" sz="2000" dirty="0">
              <a:latin typeface="Times New Roman" pitchFamily="18" charset="0"/>
              <a:cs typeface="Times New Roman" pitchFamily="18" charset="0"/>
            </a:endParaRPr>
          </a:p>
        </p:txBody>
      </p:sp>
      <p:sp>
        <p:nvSpPr>
          <p:cNvPr id="3" name="Rectangle 2"/>
          <p:cNvSpPr/>
          <p:nvPr/>
        </p:nvSpPr>
        <p:spPr>
          <a:xfrm>
            <a:off x="609600" y="533400"/>
            <a:ext cx="8229600" cy="6832640"/>
          </a:xfrm>
          <a:prstGeom prst="rect">
            <a:avLst/>
          </a:prstGeom>
        </p:spPr>
        <p:txBody>
          <a:bodyPr wrap="square">
            <a:spAutoFit/>
          </a:bodyPr>
          <a:lstStyle/>
          <a:p>
            <a:r>
              <a:rPr lang="en-US" sz="2000" b="1" dirty="0">
                <a:latin typeface="Times New Roman" pitchFamily="18" charset="0"/>
                <a:cs typeface="Times New Roman" pitchFamily="18" charset="0"/>
              </a:rPr>
              <a:t>Types of </a:t>
            </a:r>
            <a:r>
              <a:rPr lang="en-US" sz="2000" b="1" dirty="0" smtClean="0">
                <a:latin typeface="Times New Roman" pitchFamily="18" charset="0"/>
                <a:cs typeface="Times New Roman" pitchFamily="18" charset="0"/>
              </a:rPr>
              <a:t>Fruits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(1) Fruits are </a:t>
            </a:r>
            <a:r>
              <a:rPr lang="en-US" sz="2000" dirty="0" smtClean="0">
                <a:latin typeface="Times New Roman" pitchFamily="18" charset="0"/>
                <a:cs typeface="Times New Roman" pitchFamily="18" charset="0"/>
              </a:rPr>
              <a:t>classified </a:t>
            </a:r>
            <a:r>
              <a:rPr lang="en-US" sz="2000" dirty="0">
                <a:latin typeface="Times New Roman" pitchFamily="18" charset="0"/>
                <a:cs typeface="Times New Roman" pitchFamily="18" charset="0"/>
              </a:rPr>
              <a:t>based on the </a:t>
            </a:r>
            <a:r>
              <a:rPr lang="en-US" sz="2000" dirty="0" smtClean="0">
                <a:latin typeface="Times New Roman" pitchFamily="18" charset="0"/>
                <a:cs typeface="Times New Roman" pitchFamily="18" charset="0"/>
              </a:rPr>
              <a:t>floral parts </a:t>
            </a:r>
            <a:r>
              <a:rPr lang="en-US" sz="2000" dirty="0">
                <a:latin typeface="Times New Roman" pitchFamily="18" charset="0"/>
                <a:cs typeface="Times New Roman" pitchFamily="18" charset="0"/>
              </a:rPr>
              <a:t>that formed the fruit.</a:t>
            </a:r>
            <a:endParaRPr lang="en-US" sz="2000" b="1" dirty="0" smtClean="0">
              <a:latin typeface="Times New Roman" pitchFamily="18" charset="0"/>
              <a:cs typeface="Times New Roman" pitchFamily="18" charset="0"/>
            </a:endParaRPr>
          </a:p>
          <a:p>
            <a:pPr marL="285750" indent="-285750">
              <a:buFont typeface="Wingdings" pitchFamily="2" charset="2"/>
              <a:buChar char="§"/>
            </a:pPr>
            <a:endParaRPr lang="en-US" sz="2000" b="1" dirty="0">
              <a:latin typeface="Times New Roman" pitchFamily="18" charset="0"/>
              <a:cs typeface="Times New Roman" pitchFamily="18" charset="0"/>
            </a:endParaRPr>
          </a:p>
          <a:p>
            <a:pPr marL="285750" indent="-285750">
              <a:buFont typeface="Wingdings" pitchFamily="2" charset="2"/>
              <a:buChar char="§"/>
            </a:pPr>
            <a:r>
              <a:rPr lang="en-US" sz="2000" b="1" dirty="0" smtClean="0">
                <a:latin typeface="Times New Roman" pitchFamily="18" charset="0"/>
                <a:cs typeface="Times New Roman" pitchFamily="18" charset="0"/>
              </a:rPr>
              <a:t>True fruits: </a:t>
            </a:r>
            <a:r>
              <a:rPr lang="en-US" sz="2000" dirty="0" smtClean="0">
                <a:latin typeface="Times New Roman" pitchFamily="18" charset="0"/>
                <a:cs typeface="Times New Roman" pitchFamily="18" charset="0"/>
              </a:rPr>
              <a:t>e.g. tomato (</a:t>
            </a:r>
            <a:r>
              <a:rPr lang="en-US" sz="2000" i="1" dirty="0" err="1" smtClean="0">
                <a:latin typeface="Times New Roman" pitchFamily="18" charset="0"/>
                <a:cs typeface="Times New Roman" pitchFamily="18" charset="0"/>
              </a:rPr>
              <a:t>Solanum</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lycopersicum</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marL="285750" indent="-285750">
              <a:buFont typeface="Wingdings" pitchFamily="2" charset="2"/>
              <a:buChar char="§"/>
            </a:pPr>
            <a:r>
              <a:rPr lang="en-US" sz="2000" b="1" dirty="0">
                <a:latin typeface="Times New Roman" pitchFamily="18" charset="0"/>
                <a:cs typeface="Times New Roman" pitchFamily="18" charset="0"/>
              </a:rPr>
              <a:t>False fruits: </a:t>
            </a:r>
            <a:r>
              <a:rPr lang="en-US" sz="2000" dirty="0" smtClean="0">
                <a:latin typeface="Times New Roman" pitchFamily="18" charset="0"/>
                <a:cs typeface="Times New Roman" pitchFamily="18" charset="0"/>
              </a:rPr>
              <a:t>e.g</a:t>
            </a:r>
            <a:r>
              <a:rPr lang="en-US" sz="2000" dirty="0">
                <a:latin typeface="Times New Roman" pitchFamily="18" charset="0"/>
                <a:cs typeface="Times New Roman" pitchFamily="18" charset="0"/>
              </a:rPr>
              <a:t>. cashew (</a:t>
            </a:r>
            <a:r>
              <a:rPr lang="en-US" sz="2000" i="1" dirty="0" err="1">
                <a:latin typeface="Times New Roman" pitchFamily="18" charset="0"/>
                <a:cs typeface="Times New Roman" pitchFamily="18" charset="0"/>
              </a:rPr>
              <a:t>Anarcadium</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occidentales</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sz="2000"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Classification of True fruits</a:t>
            </a:r>
            <a:endParaRPr lang="en-US" sz="2000" dirty="0">
              <a:latin typeface="Times New Roman" pitchFamily="18" charset="0"/>
              <a:cs typeface="Times New Roman" pitchFamily="18" charset="0"/>
            </a:endParaRPr>
          </a:p>
          <a:p>
            <a:pPr marL="457200" indent="-457200">
              <a:buAutoNum type="arabicParenBoth" startAt="2"/>
            </a:pPr>
            <a:r>
              <a:rPr lang="en-US" sz="2000" dirty="0" smtClean="0">
                <a:latin typeface="Times New Roman" pitchFamily="18" charset="0"/>
                <a:cs typeface="Times New Roman" pitchFamily="18" charset="0"/>
              </a:rPr>
              <a:t>Fruits </a:t>
            </a:r>
            <a:r>
              <a:rPr lang="en-US" sz="2000" dirty="0">
                <a:latin typeface="Times New Roman" pitchFamily="18" charset="0"/>
                <a:cs typeface="Times New Roman" pitchFamily="18" charset="0"/>
              </a:rPr>
              <a:t>are also classified on the basis of the number of flowers </a:t>
            </a:r>
            <a:r>
              <a:rPr lang="en-US" sz="2000" dirty="0" smtClean="0">
                <a:latin typeface="Times New Roman" pitchFamily="18" charset="0"/>
                <a:cs typeface="Times New Roman" pitchFamily="18" charset="0"/>
              </a:rPr>
              <a:t>	involved </a:t>
            </a:r>
            <a:r>
              <a:rPr lang="en-US" sz="2000" dirty="0">
                <a:latin typeface="Times New Roman" pitchFamily="18" charset="0"/>
                <a:cs typeface="Times New Roman" pitchFamily="18" charset="0"/>
              </a:rPr>
              <a:t>in </a:t>
            </a:r>
            <a:r>
              <a:rPr lang="en-US" sz="2000" dirty="0" smtClean="0">
                <a:latin typeface="Times New Roman" pitchFamily="18" charset="0"/>
                <a:cs typeface="Times New Roman" pitchFamily="18" charset="0"/>
              </a:rPr>
              <a:t>the fruits </a:t>
            </a:r>
            <a:r>
              <a:rPr lang="en-US" sz="2000" dirty="0">
                <a:latin typeface="Times New Roman" pitchFamily="18" charset="0"/>
                <a:cs typeface="Times New Roman" pitchFamily="18" charset="0"/>
              </a:rPr>
              <a:t>formation</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p>
          <a:p>
            <a:pPr marL="457200" lvl="0" indent="-457200">
              <a:buFontTx/>
              <a:buAutoNum type="alphaLcParenBoth"/>
            </a:pPr>
            <a:r>
              <a:rPr lang="en-US" sz="2000" b="1" dirty="0">
                <a:latin typeface="Times New Roman" pitchFamily="18" charset="0"/>
                <a:cs typeface="Times New Roman" pitchFamily="18" charset="0"/>
              </a:rPr>
              <a:t>Simple </a:t>
            </a:r>
            <a:r>
              <a:rPr lang="en-US" sz="2000" b="1" dirty="0" smtClean="0">
                <a:latin typeface="Times New Roman" pitchFamily="18" charset="0"/>
                <a:cs typeface="Times New Roman" pitchFamily="18" charset="0"/>
              </a:rPr>
              <a:t>fruits:</a:t>
            </a:r>
            <a:r>
              <a:rPr lang="en-US" sz="2000" dirty="0" smtClean="0">
                <a:latin typeface="Times New Roman" pitchFamily="18" charset="0"/>
                <a:cs typeface="Times New Roman" pitchFamily="18" charset="0"/>
              </a:rPr>
              <a:t> They are formed </a:t>
            </a:r>
            <a:r>
              <a:rPr lang="en-US" sz="2000" dirty="0">
                <a:latin typeface="Times New Roman" pitchFamily="18" charset="0"/>
                <a:cs typeface="Times New Roman" pitchFamily="18" charset="0"/>
              </a:rPr>
              <a:t>from a single flower with a </a:t>
            </a:r>
            <a:r>
              <a:rPr lang="en-US" sz="2000" dirty="0" err="1">
                <a:latin typeface="Times New Roman" pitchFamily="18" charset="0"/>
                <a:cs typeface="Times New Roman" pitchFamily="18" charset="0"/>
              </a:rPr>
              <a:t>monocarpous</a:t>
            </a: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e.g. cowpea</a:t>
            </a:r>
          </a:p>
          <a:p>
            <a:pPr lvl="0"/>
            <a:endParaRPr lang="en-US" sz="2000" dirty="0">
              <a:latin typeface="Times New Roman" pitchFamily="18" charset="0"/>
              <a:cs typeface="Times New Roman" pitchFamily="18" charset="0"/>
            </a:endParaRPr>
          </a:p>
          <a:p>
            <a:pPr marL="457200" indent="-457200">
              <a:buAutoNum type="alphaLcParenBoth" startAt="2"/>
            </a:pPr>
            <a:r>
              <a:rPr lang="en-US" sz="2000" b="1" dirty="0" smtClean="0">
                <a:latin typeface="Times New Roman" pitchFamily="18" charset="0"/>
                <a:cs typeface="Times New Roman" pitchFamily="18" charset="0"/>
              </a:rPr>
              <a:t>Aggregate fruits: </a:t>
            </a:r>
            <a:r>
              <a:rPr lang="en-US" sz="2000" dirty="0" smtClean="0">
                <a:latin typeface="Times New Roman" pitchFamily="18" charset="0"/>
                <a:cs typeface="Times New Roman" pitchFamily="18" charset="0"/>
              </a:rPr>
              <a:t>They are formed </a:t>
            </a:r>
            <a:r>
              <a:rPr lang="en-US" sz="2000" dirty="0">
                <a:latin typeface="Times New Roman" pitchFamily="18" charset="0"/>
                <a:cs typeface="Times New Roman" pitchFamily="18" charset="0"/>
              </a:rPr>
              <a:t>from a single flower with an </a:t>
            </a:r>
            <a:r>
              <a:rPr lang="en-US" sz="2000" dirty="0" err="1">
                <a:latin typeface="Times New Roman" pitchFamily="18" charset="0"/>
                <a:cs typeface="Times New Roman" pitchFamily="18" charset="0"/>
              </a:rPr>
              <a:t>apocarpous</a:t>
            </a:r>
            <a:r>
              <a:rPr lang="en-US" sz="2000" dirty="0">
                <a:latin typeface="Times New Roman" pitchFamily="18" charset="0"/>
                <a:cs typeface="Times New Roman" pitchFamily="18" charset="0"/>
              </a:rPr>
              <a:t> (separate) pistil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e.g. strawberry</a:t>
            </a:r>
          </a:p>
          <a:p>
            <a:pPr marL="457200" indent="-457200">
              <a:buAutoNum type="alphaLcParenBoth" startAt="2"/>
            </a:pP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   Compound/multiple fruits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They are formed from whole inflorescence </a:t>
            </a:r>
            <a:r>
              <a:rPr lang="en-US" sz="2000" dirty="0" smtClean="0">
                <a:latin typeface="Times New Roman" pitchFamily="18" charset="0"/>
                <a:cs typeface="Times New Roman" pitchFamily="18" charset="0"/>
              </a:rPr>
              <a:t> e.g. pineapple.</a:t>
            </a:r>
          </a:p>
          <a:p>
            <a:pPr marL="285750" lvl="0" indent="-285750">
              <a:buFont typeface="Wingdings" pitchFamily="2" charset="2"/>
              <a:buChar char="§"/>
            </a:pP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dirty="0"/>
          </a:p>
        </p:txBody>
      </p:sp>
    </p:spTree>
    <p:extLst>
      <p:ext uri="{BB962C8B-B14F-4D97-AF65-F5344CB8AC3E}">
        <p14:creationId xmlns:p14="http://schemas.microsoft.com/office/powerpoint/2010/main" val="333290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0"/>
            <a:ext cx="8229600" cy="487362"/>
          </a:xfrm>
        </p:spPr>
        <p:txBody>
          <a:bodyPr>
            <a:normAutofit/>
          </a:bodyPr>
          <a:lstStyle/>
          <a:p>
            <a:r>
              <a:rPr lang="en-US" sz="2000" b="1" dirty="0" smtClean="0">
                <a:latin typeface="Times New Roman" pitchFamily="18" charset="0"/>
                <a:cs typeface="Times New Roman" pitchFamily="18" charset="0"/>
              </a:rPr>
              <a:t>THE FRUITS</a:t>
            </a:r>
            <a:endParaRPr lang="en-US" sz="2000" dirty="0">
              <a:latin typeface="Times New Roman" pitchFamily="18" charset="0"/>
              <a:cs typeface="Times New Roman" pitchFamily="18" charset="0"/>
            </a:endParaRPr>
          </a:p>
        </p:txBody>
      </p:sp>
      <p:sp>
        <p:nvSpPr>
          <p:cNvPr id="3" name="Rectangle 2"/>
          <p:cNvSpPr/>
          <p:nvPr/>
        </p:nvSpPr>
        <p:spPr>
          <a:xfrm>
            <a:off x="609600" y="555784"/>
            <a:ext cx="8229600" cy="7140416"/>
          </a:xfrm>
          <a:prstGeom prst="rect">
            <a:avLst/>
          </a:prstGeom>
        </p:spPr>
        <p:txBody>
          <a:bodyPr wrap="square">
            <a:spAutoFit/>
          </a:bodyPr>
          <a:lstStyle/>
          <a:p>
            <a:pPr algn="ctr"/>
            <a:r>
              <a:rPr lang="en-US" sz="2000" b="1" dirty="0" smtClean="0">
                <a:latin typeface="Times New Roman" pitchFamily="18" charset="0"/>
                <a:cs typeface="Times New Roman" pitchFamily="18" charset="0"/>
              </a:rPr>
              <a:t>Types of simple </a:t>
            </a:r>
            <a:r>
              <a:rPr lang="en-US" sz="2000" b="1" dirty="0">
                <a:latin typeface="Times New Roman" pitchFamily="18" charset="0"/>
                <a:cs typeface="Times New Roman" pitchFamily="18" charset="0"/>
              </a:rPr>
              <a:t>fruits </a:t>
            </a:r>
            <a:endParaRPr lang="en-US" sz="2000" b="1" dirty="0" smtClean="0">
              <a:latin typeface="Times New Roman" pitchFamily="18" charset="0"/>
              <a:cs typeface="Times New Roman" pitchFamily="18" charset="0"/>
            </a:endParaRPr>
          </a:p>
          <a:p>
            <a:pPr marL="285750" indent="-285750">
              <a:buFont typeface="Wingdings" pitchFamily="2" charset="2"/>
              <a:buChar char="§"/>
            </a:pPr>
            <a:r>
              <a:rPr lang="en-US" sz="2000" dirty="0" smtClean="0">
                <a:latin typeface="Times New Roman" pitchFamily="18" charset="0"/>
                <a:cs typeface="Times New Roman" pitchFamily="18" charset="0"/>
              </a:rPr>
              <a:t>Simple fruits are </a:t>
            </a:r>
            <a:r>
              <a:rPr lang="en-US" sz="2000" dirty="0">
                <a:latin typeface="Times New Roman" pitchFamily="18" charset="0"/>
                <a:cs typeface="Times New Roman" pitchFamily="18" charset="0"/>
              </a:rPr>
              <a:t>broadly divided into two classes on the basis of the nature of the pericarp namely</a:t>
            </a:r>
            <a:r>
              <a:rPr lang="en-US" sz="2000" dirty="0" smtClean="0">
                <a:latin typeface="Times New Roman" pitchFamily="18" charset="0"/>
                <a:cs typeface="Times New Roman" pitchFamily="18" charset="0"/>
              </a:rPr>
              <a:t>;</a:t>
            </a:r>
          </a:p>
          <a:p>
            <a:pPr marL="285750" indent="-285750">
              <a:buFont typeface="Wingdings" pitchFamily="2" charset="2"/>
              <a:buChar char="§"/>
            </a:pPr>
            <a:r>
              <a:rPr lang="en-US" sz="2000" b="1" dirty="0">
                <a:latin typeface="Times New Roman" pitchFamily="18" charset="0"/>
                <a:cs typeface="Times New Roman" pitchFamily="18" charset="0"/>
              </a:rPr>
              <a:t>(i) Fleshy/succulent: </a:t>
            </a:r>
            <a:r>
              <a:rPr lang="en-US" sz="2000" dirty="0"/>
              <a:t>They have fleshy fruit </a:t>
            </a:r>
            <a:r>
              <a:rPr lang="en-US" sz="2000" dirty="0" smtClean="0"/>
              <a:t>walls and usually juicy. </a:t>
            </a:r>
            <a:r>
              <a:rPr lang="en-US" sz="2000" dirty="0" smtClean="0">
                <a:latin typeface="Times New Roman" pitchFamily="18" charset="0"/>
                <a:cs typeface="Times New Roman" pitchFamily="18" charset="0"/>
              </a:rPr>
              <a:t>e.g</a:t>
            </a:r>
            <a:r>
              <a:rPr lang="en-US" sz="2000" dirty="0">
                <a:latin typeface="Times New Roman" pitchFamily="18" charset="0"/>
                <a:cs typeface="Times New Roman" pitchFamily="18" charset="0"/>
              </a:rPr>
              <a:t>. tomato, mango </a:t>
            </a:r>
            <a:r>
              <a:rPr lang="en-US" sz="2000" dirty="0" smtClean="0">
                <a:latin typeface="Times New Roman" pitchFamily="18" charset="0"/>
                <a:cs typeface="Times New Roman" pitchFamily="18" charset="0"/>
              </a:rPr>
              <a:t>etc.</a:t>
            </a:r>
            <a:endParaRPr lang="en-US" sz="2000" dirty="0">
              <a:latin typeface="Times New Roman" pitchFamily="18" charset="0"/>
              <a:cs typeface="Times New Roman" pitchFamily="18" charset="0"/>
            </a:endParaRPr>
          </a:p>
          <a:p>
            <a:pPr marL="285750" lvl="0" indent="-285750">
              <a:buFont typeface="Wingdings" pitchFamily="2" charset="2"/>
              <a:buChar char="§"/>
            </a:pPr>
            <a:r>
              <a:rPr lang="en-US" sz="2000" b="1" dirty="0" smtClean="0">
                <a:latin typeface="Times New Roman" pitchFamily="18" charset="0"/>
                <a:cs typeface="Times New Roman" pitchFamily="18" charset="0"/>
              </a:rPr>
              <a:t>(ii) Dry fruits: </a:t>
            </a:r>
            <a:r>
              <a:rPr lang="en-US" sz="2000" dirty="0" smtClean="0"/>
              <a:t>They </a:t>
            </a:r>
            <a:r>
              <a:rPr lang="en-US" sz="2000" dirty="0"/>
              <a:t>have hard, dry, fibrous or woody fruit </a:t>
            </a:r>
            <a:r>
              <a:rPr lang="en-US" sz="2000" dirty="0" smtClean="0"/>
              <a:t>wall. e.g. Beans</a:t>
            </a:r>
            <a:endParaRPr lang="en-US" sz="2000" b="1" dirty="0" smtClean="0">
              <a:latin typeface="Times New Roman" pitchFamily="18" charset="0"/>
              <a:cs typeface="Times New Roman" pitchFamily="18" charset="0"/>
            </a:endParaRPr>
          </a:p>
          <a:p>
            <a:pPr marL="285750" lvl="0" indent="-285750">
              <a:buFont typeface="Wingdings" pitchFamily="2" charset="2"/>
              <a:buChar char="§"/>
            </a:pP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Types of fleshy </a:t>
            </a:r>
            <a:r>
              <a:rPr lang="en-US" sz="2000" b="1" dirty="0" smtClean="0">
                <a:latin typeface="Times New Roman" pitchFamily="18" charset="0"/>
                <a:cs typeface="Times New Roman" pitchFamily="18" charset="0"/>
              </a:rPr>
              <a:t>fruits</a:t>
            </a:r>
          </a:p>
          <a:p>
            <a:pPr marL="457200" indent="-457200">
              <a:buAutoNum type="arabicParenBoth"/>
            </a:pPr>
            <a:r>
              <a:rPr lang="en-US" sz="2000" b="1" dirty="0" smtClean="0">
                <a:latin typeface="Times New Roman" pitchFamily="18" charset="0"/>
                <a:cs typeface="Times New Roman" pitchFamily="18" charset="0"/>
              </a:rPr>
              <a:t>Drupe: </a:t>
            </a:r>
            <a:r>
              <a:rPr lang="en-US" sz="2000" dirty="0"/>
              <a:t>This is a true, simple fruit with well-developed </a:t>
            </a:r>
            <a:r>
              <a:rPr lang="en-US" sz="2000" dirty="0" smtClean="0"/>
              <a:t>pericarp </a:t>
            </a:r>
            <a:r>
              <a:rPr lang="en-US" sz="2000" dirty="0" smtClean="0">
                <a:latin typeface="Times New Roman" pitchFamily="18" charset="0"/>
                <a:cs typeface="Times New Roman" pitchFamily="18" charset="0"/>
              </a:rPr>
              <a:t>e.g</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mango</a:t>
            </a:r>
          </a:p>
          <a:p>
            <a:pPr marL="457200" lvl="0" indent="-457200">
              <a:buFontTx/>
              <a:buAutoNum type="arabicParenBoth"/>
            </a:pPr>
            <a:r>
              <a:rPr lang="en-US" sz="2000" b="1" dirty="0" smtClean="0">
                <a:latin typeface="Times New Roman" pitchFamily="18" charset="0"/>
                <a:cs typeface="Times New Roman" pitchFamily="18" charset="0"/>
              </a:rPr>
              <a:t>Berry</a:t>
            </a:r>
            <a:r>
              <a:rPr lang="en-US" sz="2000" dirty="0" smtClean="0">
                <a:latin typeface="Times New Roman" pitchFamily="18" charset="0"/>
                <a:cs typeface="Times New Roman" pitchFamily="18" charset="0"/>
              </a:rPr>
              <a:t>: </a:t>
            </a:r>
            <a:r>
              <a:rPr lang="en-US" sz="2000" dirty="0" smtClean="0"/>
              <a:t>This </a:t>
            </a:r>
            <a:r>
              <a:rPr lang="en-US" sz="2000" dirty="0"/>
              <a:t>is a true, simple fruit with well-developed pericarp but the endocarp is fleshy and it is usually many-seeded </a:t>
            </a:r>
            <a:r>
              <a:rPr lang="en-US" sz="2000" dirty="0" smtClean="0">
                <a:latin typeface="Times New Roman" pitchFamily="18" charset="0"/>
                <a:cs typeface="Times New Roman" pitchFamily="18" charset="0"/>
              </a:rPr>
              <a:t>e.g. tomato</a:t>
            </a:r>
          </a:p>
          <a:p>
            <a:pPr marL="457200" indent="-457200">
              <a:buAutoNum type="arabicParenBoth"/>
            </a:pPr>
            <a:r>
              <a:rPr lang="en-US" sz="2000" b="1" dirty="0" smtClean="0">
                <a:latin typeface="Times New Roman" pitchFamily="18" charset="0"/>
                <a:cs typeface="Times New Roman" pitchFamily="18" charset="0"/>
              </a:rPr>
              <a:t>Hesperidium</a:t>
            </a:r>
            <a:r>
              <a:rPr lang="en-US" sz="2000" dirty="0" smtClean="0">
                <a:latin typeface="Times New Roman" pitchFamily="18" charset="0"/>
                <a:cs typeface="Times New Roman" pitchFamily="18" charset="0"/>
              </a:rPr>
              <a:t>: It </a:t>
            </a:r>
            <a:r>
              <a:rPr lang="en-US" sz="2000" dirty="0">
                <a:latin typeface="Times New Roman" pitchFamily="18" charset="0"/>
                <a:cs typeface="Times New Roman" pitchFamily="18" charset="0"/>
              </a:rPr>
              <a:t>is a true simple fruit with distinct chambers that are separated by sheets of endocarp. </a:t>
            </a:r>
            <a:r>
              <a:rPr lang="en-US" sz="2000" dirty="0" smtClean="0">
                <a:latin typeface="Times New Roman" pitchFamily="18" charset="0"/>
                <a:cs typeface="Times New Roman" pitchFamily="18" charset="0"/>
              </a:rPr>
              <a:t>e.g. orange</a:t>
            </a:r>
          </a:p>
          <a:p>
            <a:pPr marL="457200" indent="-457200">
              <a:buAutoNum type="arabicParenBoth"/>
            </a:pPr>
            <a:r>
              <a:rPr lang="en-US" sz="2000" b="1" dirty="0" smtClean="0">
                <a:latin typeface="Times New Roman" pitchFamily="18" charset="0"/>
                <a:cs typeface="Times New Roman" pitchFamily="18" charset="0"/>
              </a:rPr>
              <a:t>Pome: </a:t>
            </a: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a simple false fruit that develops from an inferior </a:t>
            </a:r>
            <a:r>
              <a:rPr lang="en-US" sz="2000" dirty="0" smtClean="0">
                <a:latin typeface="Times New Roman" pitchFamily="18" charset="0"/>
                <a:cs typeface="Times New Roman" pitchFamily="18" charset="0"/>
              </a:rPr>
              <a:t>ovary e.g. apple</a:t>
            </a:r>
          </a:p>
          <a:p>
            <a:pPr marL="457200" indent="-457200">
              <a:buAutoNum type="arabicParenBoth"/>
            </a:pPr>
            <a:r>
              <a:rPr lang="en-US" sz="2000" b="1" dirty="0" err="1" smtClean="0">
                <a:latin typeface="Times New Roman" pitchFamily="18" charset="0"/>
                <a:cs typeface="Times New Roman" pitchFamily="18" charset="0"/>
              </a:rPr>
              <a:t>Sorosis</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a fleshy, multiple false fruit formed from a closely packed </a:t>
            </a:r>
            <a:r>
              <a:rPr lang="en-US" sz="2000" dirty="0" smtClean="0">
                <a:latin typeface="Times New Roman" pitchFamily="18" charset="0"/>
                <a:cs typeface="Times New Roman" pitchFamily="18" charset="0"/>
              </a:rPr>
              <a:t>inflorescence. e.g. pineapple</a:t>
            </a:r>
          </a:p>
          <a:p>
            <a:pPr marL="457200" indent="-457200">
              <a:buAutoNum type="arabicParenBoth"/>
            </a:pPr>
            <a:r>
              <a:rPr lang="en-US" sz="2000" b="1" dirty="0" err="1" smtClean="0">
                <a:latin typeface="Times New Roman" pitchFamily="18" charset="0"/>
                <a:cs typeface="Times New Roman" pitchFamily="18" charset="0"/>
              </a:rPr>
              <a:t>Syconus</a:t>
            </a: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This is a fleshy multiple false fruit formed from a closely </a:t>
            </a:r>
            <a:r>
              <a:rPr lang="en-US" sz="2000" dirty="0" smtClean="0">
                <a:latin typeface="Times New Roman" pitchFamily="18" charset="0"/>
                <a:cs typeface="Times New Roman" pitchFamily="18" charset="0"/>
              </a:rPr>
              <a:t>packed inflorescence. e.g</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fig</a:t>
            </a:r>
            <a:r>
              <a:rPr lang="en-US" sz="2000" dirty="0">
                <a:latin typeface="Times New Roman" pitchFamily="18" charset="0"/>
                <a:cs typeface="Times New Roman" pitchFamily="18" charset="0"/>
              </a:rPr>
              <a:t>.</a:t>
            </a:r>
          </a:p>
          <a:p>
            <a:pPr marL="285750" lvl="0" indent="-285750">
              <a:buFont typeface="Wingdings" pitchFamily="2" charset="2"/>
              <a:buChar char="§"/>
            </a:pPr>
            <a:endParaRPr lang="en-US" sz="2000" dirty="0"/>
          </a:p>
          <a:p>
            <a:pPr marL="285750" lvl="0" indent="-285750">
              <a:buFont typeface="Wingdings" pitchFamily="2" charset="2"/>
              <a:buChar char="§"/>
            </a:pP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dirty="0"/>
          </a:p>
        </p:txBody>
      </p:sp>
    </p:spTree>
    <p:extLst>
      <p:ext uri="{BB962C8B-B14F-4D97-AF65-F5344CB8AC3E}">
        <p14:creationId xmlns:p14="http://schemas.microsoft.com/office/powerpoint/2010/main" val="2361465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FRUITS</a:t>
            </a:r>
            <a:endParaRPr lang="en-US" sz="2000" dirty="0">
              <a:latin typeface="Times New Roman" pitchFamily="18" charset="0"/>
              <a:cs typeface="Times New Roman" pitchFamily="18" charset="0"/>
            </a:endParaRPr>
          </a:p>
        </p:txBody>
      </p:sp>
      <p:sp>
        <p:nvSpPr>
          <p:cNvPr id="3" name="Rectangle 2"/>
          <p:cNvSpPr/>
          <p:nvPr/>
        </p:nvSpPr>
        <p:spPr>
          <a:xfrm>
            <a:off x="609600" y="762000"/>
            <a:ext cx="8229600" cy="2523768"/>
          </a:xfrm>
          <a:prstGeom prst="rect">
            <a:avLst/>
          </a:prstGeom>
        </p:spPr>
        <p:txBody>
          <a:bodyPr wrap="square">
            <a:spAutoFit/>
          </a:bodyPr>
          <a:lstStyle/>
          <a:p>
            <a:pPr algn="ctr"/>
            <a:r>
              <a:rPr lang="en-US" sz="2000" b="1" dirty="0" smtClean="0">
                <a:latin typeface="Times New Roman" pitchFamily="18" charset="0"/>
                <a:cs typeface="Times New Roman" pitchFamily="18" charset="0"/>
              </a:rPr>
              <a:t>Types of dry </a:t>
            </a:r>
            <a:r>
              <a:rPr lang="en-US" sz="2000" b="1" dirty="0">
                <a:latin typeface="Times New Roman" pitchFamily="18" charset="0"/>
                <a:cs typeface="Times New Roman" pitchFamily="18" charset="0"/>
              </a:rPr>
              <a:t>fruits </a:t>
            </a:r>
            <a:endParaRPr lang="en-US" sz="2000" b="1" dirty="0" smtClean="0">
              <a:latin typeface="Times New Roman" pitchFamily="18" charset="0"/>
              <a:cs typeface="Times New Roman" pitchFamily="18" charset="0"/>
            </a:endParaRPr>
          </a:p>
          <a:p>
            <a:pPr marL="285750" indent="-285750">
              <a:buFont typeface="Wingdings" pitchFamily="2" charset="2"/>
              <a:buChar char="§"/>
            </a:pPr>
            <a:r>
              <a:rPr lang="en-US" sz="2000" b="1" dirty="0">
                <a:latin typeface="Times New Roman" pitchFamily="18" charset="0"/>
                <a:cs typeface="Times New Roman" pitchFamily="18" charset="0"/>
              </a:rPr>
              <a:t>Dry Dehiscent fruits: </a:t>
            </a:r>
            <a:r>
              <a:rPr lang="en-US" sz="2000" dirty="0">
                <a:latin typeface="Times New Roman" pitchFamily="18" charset="0"/>
                <a:cs typeface="Times New Roman" pitchFamily="18" charset="0"/>
              </a:rPr>
              <a:t>Those whose pericarp splits open to release their seeds</a:t>
            </a:r>
          </a:p>
          <a:p>
            <a:pPr marL="285750" indent="-285750">
              <a:buFont typeface="Wingdings" pitchFamily="2" charset="2"/>
              <a:buChar char="§"/>
            </a:pPr>
            <a:r>
              <a:rPr lang="en-US" sz="2000" dirty="0">
                <a:latin typeface="Times New Roman" pitchFamily="18" charset="0"/>
                <a:cs typeface="Times New Roman" pitchFamily="18" charset="0"/>
              </a:rPr>
              <a:t>(1) </a:t>
            </a:r>
            <a:r>
              <a:rPr lang="en-US" sz="2000" b="1" dirty="0">
                <a:latin typeface="Times New Roman" pitchFamily="18" charset="0"/>
                <a:cs typeface="Times New Roman" pitchFamily="18" charset="0"/>
              </a:rPr>
              <a:t>Follicle</a:t>
            </a:r>
            <a:r>
              <a:rPr lang="en-US" sz="2000" dirty="0">
                <a:latin typeface="Times New Roman" pitchFamily="18" charset="0"/>
                <a:cs typeface="Times New Roman" pitchFamily="18" charset="0"/>
              </a:rPr>
              <a:t>: This is a simple dry fruit formed from a </a:t>
            </a:r>
            <a:r>
              <a:rPr lang="en-US" sz="2000" dirty="0" smtClean="0">
                <a:latin typeface="Times New Roman" pitchFamily="18" charset="0"/>
                <a:cs typeface="Times New Roman" pitchFamily="18" charset="0"/>
              </a:rPr>
              <a:t>superior </a:t>
            </a:r>
            <a:r>
              <a:rPr lang="en-US" sz="2000" dirty="0" err="1" smtClean="0">
                <a:latin typeface="Times New Roman" pitchFamily="18" charset="0"/>
                <a:cs typeface="Times New Roman" pitchFamily="18" charset="0"/>
              </a:rPr>
              <a:t>monocarpous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pistil and splits longitudinally along one suture only e.g. milkweed.</a:t>
            </a:r>
          </a:p>
          <a:p>
            <a:pPr marL="285750" lvl="0" indent="-285750">
              <a:buFont typeface="Wingdings" pitchFamily="2" charset="2"/>
              <a:buChar char="§"/>
            </a:pPr>
            <a:endParaRPr lang="en-US" sz="2000" dirty="0"/>
          </a:p>
          <a:p>
            <a:pPr marL="285750" lvl="0" indent="-285750">
              <a:buFont typeface="Wingdings" pitchFamily="2" charset="2"/>
              <a:buChar char="§"/>
            </a:pP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dirty="0"/>
          </a:p>
        </p:txBody>
      </p:sp>
      <p:pic>
        <p:nvPicPr>
          <p:cNvPr id="4" name="Picture 3" descr="C:\Users\Oyelakin\Desktop\pictures\Milkweed-in-seed.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2514600"/>
            <a:ext cx="3143250" cy="2952750"/>
          </a:xfrm>
          <a:prstGeom prst="rect">
            <a:avLst/>
          </a:prstGeom>
          <a:noFill/>
          <a:ln>
            <a:noFill/>
          </a:ln>
        </p:spPr>
      </p:pic>
    </p:spTree>
    <p:extLst>
      <p:ext uri="{BB962C8B-B14F-4D97-AF65-F5344CB8AC3E}">
        <p14:creationId xmlns:p14="http://schemas.microsoft.com/office/powerpoint/2010/main" val="2683925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FRUITS</a:t>
            </a:r>
            <a:endParaRPr lang="en-US" sz="2000" dirty="0">
              <a:latin typeface="Times New Roman" pitchFamily="18" charset="0"/>
              <a:cs typeface="Times New Roman" pitchFamily="18" charset="0"/>
            </a:endParaRPr>
          </a:p>
        </p:txBody>
      </p:sp>
      <p:sp>
        <p:nvSpPr>
          <p:cNvPr id="3" name="Rectangle 2"/>
          <p:cNvSpPr/>
          <p:nvPr/>
        </p:nvSpPr>
        <p:spPr>
          <a:xfrm>
            <a:off x="609600" y="762000"/>
            <a:ext cx="8229600" cy="2215991"/>
          </a:xfrm>
          <a:prstGeom prst="rect">
            <a:avLst/>
          </a:prstGeom>
        </p:spPr>
        <p:txBody>
          <a:bodyPr wrap="square">
            <a:spAutoFit/>
          </a:bodyPr>
          <a:lstStyle/>
          <a:p>
            <a:pPr algn="ctr"/>
            <a:r>
              <a:rPr lang="en-US" sz="2000" b="1" dirty="0" smtClean="0">
                <a:latin typeface="Times New Roman" pitchFamily="18" charset="0"/>
                <a:cs typeface="Times New Roman" pitchFamily="18" charset="0"/>
              </a:rPr>
              <a:t>Types of dry fruits</a:t>
            </a:r>
          </a:p>
          <a:p>
            <a:pPr algn="ctr"/>
            <a:r>
              <a:rPr lang="en-US" sz="2000" b="1" dirty="0" smtClean="0">
                <a:latin typeface="Times New Roman" pitchFamily="18" charset="0"/>
                <a:cs typeface="Times New Roman" pitchFamily="18" charset="0"/>
              </a:rPr>
              <a:t> </a:t>
            </a:r>
          </a:p>
          <a:p>
            <a:pPr marL="285750" indent="-285750" algn="just">
              <a:buFont typeface="Wingdings" pitchFamily="2" charset="2"/>
              <a:buChar char="§"/>
            </a:pPr>
            <a:r>
              <a:rPr lang="en-US" sz="2000" dirty="0">
                <a:latin typeface="Times New Roman" pitchFamily="18" charset="0"/>
                <a:cs typeface="Times New Roman" pitchFamily="18" charset="0"/>
              </a:rPr>
              <a:t>(2) </a:t>
            </a:r>
            <a:r>
              <a:rPr lang="en-US" sz="2000" b="1" dirty="0">
                <a:latin typeface="Times New Roman" pitchFamily="18" charset="0"/>
                <a:cs typeface="Times New Roman" pitchFamily="18" charset="0"/>
              </a:rPr>
              <a:t>Legume</a:t>
            </a:r>
            <a:r>
              <a:rPr lang="en-US" sz="2000" dirty="0">
                <a:latin typeface="Times New Roman" pitchFamily="18" charset="0"/>
                <a:cs typeface="Times New Roman" pitchFamily="18" charset="0"/>
              </a:rPr>
              <a:t>: This is a simple dry fruit formed from a </a:t>
            </a:r>
            <a:r>
              <a:rPr lang="en-US" sz="2000" dirty="0" smtClean="0">
                <a:latin typeface="Times New Roman" pitchFamily="18" charset="0"/>
                <a:cs typeface="Times New Roman" pitchFamily="18" charset="0"/>
              </a:rPr>
              <a:t>superior </a:t>
            </a:r>
            <a:r>
              <a:rPr lang="en-US" sz="2000" dirty="0" err="1" smtClean="0">
                <a:latin typeface="Times New Roman" pitchFamily="18" charset="0"/>
                <a:cs typeface="Times New Roman" pitchFamily="18" charset="0"/>
              </a:rPr>
              <a:t>monocarpous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pistil. It is usually long and flat with two sutures to release the seeds inside </a:t>
            </a:r>
            <a:r>
              <a:rPr lang="en-US" sz="2000" dirty="0" smtClean="0">
                <a:latin typeface="Times New Roman" pitchFamily="18" charset="0"/>
                <a:cs typeface="Times New Roman" pitchFamily="18" charset="0"/>
              </a:rPr>
              <a:t>e.g</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Delonix</a:t>
            </a:r>
            <a:r>
              <a:rPr lang="en-US" sz="2000" i="1" dirty="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regia</a:t>
            </a:r>
            <a:endParaRPr lang="en-US" sz="2000" i="1" dirty="0">
              <a:latin typeface="Times New Roman" pitchFamily="18" charset="0"/>
              <a:cs typeface="Times New Roman" pitchFamily="18" charset="0"/>
            </a:endParaRPr>
          </a:p>
          <a:p>
            <a:pPr marL="285750" lvl="0" indent="-285750">
              <a:buFont typeface="Wingdings" pitchFamily="2" charset="2"/>
              <a:buChar char="§"/>
            </a:pP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dirty="0"/>
          </a:p>
        </p:txBody>
      </p:sp>
      <p:pic>
        <p:nvPicPr>
          <p:cNvPr id="5" name="Picture 4" descr="C:\Users\Oyelakin\Desktop\pictures\pealegume1.jpg"/>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428875"/>
            <a:ext cx="2752725" cy="2752725"/>
          </a:xfrm>
          <a:prstGeom prst="rect">
            <a:avLst/>
          </a:prstGeom>
          <a:noFill/>
          <a:ln>
            <a:noFill/>
          </a:ln>
        </p:spPr>
      </p:pic>
    </p:spTree>
    <p:extLst>
      <p:ext uri="{BB962C8B-B14F-4D97-AF65-F5344CB8AC3E}">
        <p14:creationId xmlns:p14="http://schemas.microsoft.com/office/powerpoint/2010/main" val="779000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FRUITS</a:t>
            </a:r>
            <a:endParaRPr lang="en-US" sz="2000" dirty="0">
              <a:latin typeface="Times New Roman" pitchFamily="18" charset="0"/>
              <a:cs typeface="Times New Roman" pitchFamily="18" charset="0"/>
            </a:endParaRPr>
          </a:p>
        </p:txBody>
      </p:sp>
      <p:sp>
        <p:nvSpPr>
          <p:cNvPr id="3" name="Rectangle 2"/>
          <p:cNvSpPr/>
          <p:nvPr/>
        </p:nvSpPr>
        <p:spPr>
          <a:xfrm>
            <a:off x="609600" y="762000"/>
            <a:ext cx="8229600" cy="1600438"/>
          </a:xfrm>
          <a:prstGeom prst="rect">
            <a:avLst/>
          </a:prstGeom>
        </p:spPr>
        <p:txBody>
          <a:bodyPr wrap="square">
            <a:spAutoFit/>
          </a:bodyPr>
          <a:lstStyle/>
          <a:p>
            <a:pPr algn="ctr"/>
            <a:r>
              <a:rPr lang="en-US" sz="2000" b="1" dirty="0" smtClean="0">
                <a:latin typeface="Times New Roman" pitchFamily="18" charset="0"/>
                <a:cs typeface="Times New Roman" pitchFamily="18" charset="0"/>
              </a:rPr>
              <a:t>Types of dry </a:t>
            </a:r>
            <a:r>
              <a:rPr lang="en-US" sz="2000" b="1" dirty="0">
                <a:latin typeface="Times New Roman" pitchFamily="18" charset="0"/>
                <a:cs typeface="Times New Roman" pitchFamily="18" charset="0"/>
              </a:rPr>
              <a:t>fruits </a:t>
            </a:r>
            <a:endParaRPr lang="en-US" sz="2000" b="1"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(3)  </a:t>
            </a:r>
            <a:r>
              <a:rPr lang="en-US" sz="2000" b="1" dirty="0">
                <a:latin typeface="Times New Roman" pitchFamily="18" charset="0"/>
                <a:cs typeface="Times New Roman" pitchFamily="18" charset="0"/>
              </a:rPr>
              <a:t>Capsule:</a:t>
            </a:r>
            <a:r>
              <a:rPr lang="en-US" sz="2000" dirty="0">
                <a:latin typeface="Times New Roman" pitchFamily="18" charset="0"/>
                <a:cs typeface="Times New Roman" pitchFamily="18" charset="0"/>
              </a:rPr>
              <a:t> This is a simple dry fruit formed from a superior </a:t>
            </a:r>
            <a:r>
              <a:rPr lang="en-US" sz="2000" dirty="0" err="1">
                <a:latin typeface="Times New Roman" pitchFamily="18" charset="0"/>
                <a:cs typeface="Times New Roman" pitchFamily="18" charset="0"/>
              </a:rPr>
              <a:t>syncarpous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pistil and </a:t>
            </a:r>
            <a:r>
              <a:rPr lang="en-US" sz="2000" dirty="0">
                <a:latin typeface="Times New Roman" pitchFamily="18" charset="0"/>
                <a:cs typeface="Times New Roman" pitchFamily="18" charset="0"/>
              </a:rPr>
              <a:t>splits at more than two sutures e.g. </a:t>
            </a:r>
            <a:r>
              <a:rPr lang="en-US" sz="2000" dirty="0" err="1">
                <a:latin typeface="Times New Roman" pitchFamily="18" charset="0"/>
                <a:cs typeface="Times New Roman" pitchFamily="18" charset="0"/>
              </a:rPr>
              <a:t>okro</a:t>
            </a:r>
            <a:r>
              <a:rPr lang="en-US" sz="2000" dirty="0">
                <a:latin typeface="Times New Roman" pitchFamily="18" charset="0"/>
                <a:cs typeface="Times New Roman" pitchFamily="18" charset="0"/>
              </a:rPr>
              <a:t>, cotton.</a:t>
            </a:r>
          </a:p>
          <a:p>
            <a:pPr marL="285750" lvl="0" indent="-285750">
              <a:buFont typeface="Wingdings" pitchFamily="2" charset="2"/>
              <a:buChar char="§"/>
            </a:pP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dirty="0"/>
          </a:p>
        </p:txBody>
      </p:sp>
      <p:pic>
        <p:nvPicPr>
          <p:cNvPr id="6" name="Picture 5" descr="C:\Users\Oyelakin\Desktop\pictures\08626d.jpg"/>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438400"/>
            <a:ext cx="3048000" cy="2838450"/>
          </a:xfrm>
          <a:prstGeom prst="rect">
            <a:avLst/>
          </a:prstGeom>
          <a:noFill/>
          <a:ln>
            <a:noFill/>
          </a:ln>
        </p:spPr>
      </p:pic>
      <p:pic>
        <p:nvPicPr>
          <p:cNvPr id="7" name="Picture 6" descr="C:\Users\Oyelakin\Desktop\pictures\capsuleFr1.jpg"/>
          <p:cNvPicPr/>
          <p:nvPr/>
        </p:nvPicPr>
        <p:blipFill>
          <a:blip r:embed="rId4">
            <a:extLst>
              <a:ext uri="{28A0092B-C50C-407E-A947-70E740481C1C}">
                <a14:useLocalDpi xmlns:a14="http://schemas.microsoft.com/office/drawing/2010/main" val="0"/>
              </a:ext>
            </a:extLst>
          </a:blip>
          <a:srcRect/>
          <a:stretch>
            <a:fillRect/>
          </a:stretch>
        </p:blipFill>
        <p:spPr bwMode="auto">
          <a:xfrm>
            <a:off x="4962525" y="2438400"/>
            <a:ext cx="2886075" cy="2838450"/>
          </a:xfrm>
          <a:prstGeom prst="rect">
            <a:avLst/>
          </a:prstGeom>
          <a:noFill/>
          <a:ln>
            <a:noFill/>
          </a:ln>
        </p:spPr>
      </p:pic>
    </p:spTree>
    <p:extLst>
      <p:ext uri="{BB962C8B-B14F-4D97-AF65-F5344CB8AC3E}">
        <p14:creationId xmlns:p14="http://schemas.microsoft.com/office/powerpoint/2010/main" val="2640218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PLANT SYSTEM</a:t>
            </a:r>
            <a:endParaRPr lang="en-US" sz="2000" dirty="0">
              <a:latin typeface="Times New Roman" pitchFamily="18" charset="0"/>
              <a:cs typeface="Times New Roman" pitchFamily="18" charset="0"/>
            </a:endParaRPr>
          </a:p>
        </p:txBody>
      </p:sp>
      <p:sp>
        <p:nvSpPr>
          <p:cNvPr id="3" name="Rectangle 2"/>
          <p:cNvSpPr/>
          <p:nvPr/>
        </p:nvSpPr>
        <p:spPr>
          <a:xfrm>
            <a:off x="533400" y="1143000"/>
            <a:ext cx="8077200" cy="4708981"/>
          </a:xfrm>
          <a:prstGeom prst="rect">
            <a:avLst/>
          </a:prstGeom>
        </p:spPr>
        <p:txBody>
          <a:bodyPr wrap="square">
            <a:spAutoFit/>
          </a:bodyPr>
          <a:lstStyle/>
          <a:p>
            <a:pPr marL="285750" indent="-285750" algn="just">
              <a:buFont typeface="Arial" pitchFamily="34" charset="0"/>
              <a:buChar char="•"/>
            </a:pPr>
            <a:r>
              <a:rPr lang="en-US" sz="2000" dirty="0">
                <a:latin typeface="Times New Roman" pitchFamily="18" charset="0"/>
                <a:cs typeface="Times New Roman" pitchFamily="18" charset="0"/>
              </a:rPr>
              <a:t>Plants have two systems –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root system and shoot system</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The root system </a:t>
            </a:r>
          </a:p>
          <a:p>
            <a:pPr marL="285750" indent="-285750" algn="just">
              <a:buFont typeface="Arial" pitchFamily="34" charset="0"/>
              <a:buChar char="•"/>
            </a:pP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root system grows below the soil surface.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gives support to the plant and helps in the absorption of water and nutrients.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develops directly from the radicle or any other parts of the plant other than the radicle.  </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			The shoot </a:t>
            </a:r>
            <a:r>
              <a:rPr lang="en-US" sz="2000" b="1" dirty="0">
                <a:latin typeface="Times New Roman" pitchFamily="18" charset="0"/>
                <a:cs typeface="Times New Roman" pitchFamily="18" charset="0"/>
              </a:rPr>
              <a:t>system </a:t>
            </a:r>
          </a:p>
          <a:p>
            <a:pPr algn="just"/>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shoot grows above the ground level. </a:t>
            </a:r>
            <a:endParaRPr lang="en-US" sz="2000" dirty="0" smtClean="0">
              <a:latin typeface="Times New Roman" pitchFamily="18" charset="0"/>
              <a:cs typeface="Times New Roman" pitchFamily="18" charset="0"/>
            </a:endParaRPr>
          </a:p>
          <a:p>
            <a:pPr marL="285750" indent="-285750" algn="just">
              <a:buFont typeface="Arial" pitchFamily="34" charset="0"/>
              <a:buChar char="•"/>
            </a:pPr>
            <a:endParaRPr lang="en-US" sz="2000" dirty="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divided into two: the vegetative and reproductive parts. </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210229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FRUITS</a:t>
            </a:r>
            <a:endParaRPr lang="en-US" sz="2000" dirty="0">
              <a:latin typeface="Times New Roman" pitchFamily="18" charset="0"/>
              <a:cs typeface="Times New Roman" pitchFamily="18" charset="0"/>
            </a:endParaRPr>
          </a:p>
        </p:txBody>
      </p:sp>
      <p:sp>
        <p:nvSpPr>
          <p:cNvPr id="3" name="Rectangle 2"/>
          <p:cNvSpPr/>
          <p:nvPr/>
        </p:nvSpPr>
        <p:spPr>
          <a:xfrm>
            <a:off x="609600" y="762000"/>
            <a:ext cx="8229600" cy="1908215"/>
          </a:xfrm>
          <a:prstGeom prst="rect">
            <a:avLst/>
          </a:prstGeom>
        </p:spPr>
        <p:txBody>
          <a:bodyPr wrap="square">
            <a:spAutoFit/>
          </a:bodyPr>
          <a:lstStyle/>
          <a:p>
            <a:pPr algn="ctr"/>
            <a:r>
              <a:rPr lang="en-US" sz="2000" b="1" dirty="0" smtClean="0">
                <a:latin typeface="Times New Roman" pitchFamily="18" charset="0"/>
                <a:cs typeface="Times New Roman" pitchFamily="18" charset="0"/>
              </a:rPr>
              <a:t>Types of dry </a:t>
            </a:r>
            <a:r>
              <a:rPr lang="en-US" sz="2000" b="1" dirty="0">
                <a:latin typeface="Times New Roman" pitchFamily="18" charset="0"/>
                <a:cs typeface="Times New Roman" pitchFamily="18" charset="0"/>
              </a:rPr>
              <a:t>fruits </a:t>
            </a:r>
            <a:endParaRPr lang="en-US" sz="2000" b="1" dirty="0" smtClean="0">
              <a:latin typeface="Times New Roman" pitchFamily="18" charset="0"/>
              <a:cs typeface="Times New Roman" pitchFamily="18" charset="0"/>
            </a:endParaRPr>
          </a:p>
          <a:p>
            <a:pPr algn="just"/>
            <a:r>
              <a:rPr lang="en-US" sz="2000" dirty="0"/>
              <a:t>(</a:t>
            </a:r>
            <a:r>
              <a:rPr lang="en-US" sz="2000" dirty="0">
                <a:latin typeface="Times New Roman" pitchFamily="18" charset="0"/>
                <a:cs typeface="Times New Roman" pitchFamily="18" charset="0"/>
              </a:rPr>
              <a:t>4) </a:t>
            </a:r>
            <a:r>
              <a:rPr lang="en-US" sz="2000" b="1" dirty="0">
                <a:latin typeface="Times New Roman" pitchFamily="18" charset="0"/>
                <a:cs typeface="Times New Roman" pitchFamily="18" charset="0"/>
              </a:rPr>
              <a:t>Schizocarp </a:t>
            </a:r>
            <a:r>
              <a:rPr lang="en-US" sz="2000" dirty="0">
                <a:latin typeface="Times New Roman" pitchFamily="18" charset="0"/>
                <a:cs typeface="Times New Roman" pitchFamily="18" charset="0"/>
              </a:rPr>
              <a:t>is a many-seeded simple dry dehiscent fruit formed from a superior </a:t>
            </a:r>
            <a:r>
              <a:rPr lang="en-US" sz="2000" dirty="0" smtClean="0">
                <a:latin typeface="Times New Roman" pitchFamily="18" charset="0"/>
                <a:cs typeface="Times New Roman" pitchFamily="18" charset="0"/>
              </a:rPr>
              <a:t>ovary</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which breaks </a:t>
            </a:r>
            <a:r>
              <a:rPr lang="en-US" sz="2000" dirty="0">
                <a:latin typeface="Times New Roman" pitchFamily="18" charset="0"/>
                <a:cs typeface="Times New Roman" pitchFamily="18" charset="0"/>
              </a:rPr>
              <a:t>up into a number of small one-seeded parts when ripe e.g. castor oil, </a:t>
            </a:r>
            <a:r>
              <a:rPr lang="en-US" sz="2000" dirty="0" err="1">
                <a:latin typeface="Times New Roman" pitchFamily="18" charset="0"/>
                <a:cs typeface="Times New Roman" pitchFamily="18" charset="0"/>
              </a:rPr>
              <a:t>Desmodium</a:t>
            </a:r>
            <a:r>
              <a:rPr lang="en-US" sz="2000" dirty="0">
                <a:latin typeface="Times New Roman" pitchFamily="18" charset="0"/>
                <a:cs typeface="Times New Roman" pitchFamily="18" charset="0"/>
              </a:rPr>
              <a:t>.</a:t>
            </a:r>
          </a:p>
          <a:p>
            <a:pPr marL="285750" lvl="0" indent="-285750">
              <a:buFont typeface="Wingdings" pitchFamily="2" charset="2"/>
              <a:buChar char="§"/>
            </a:pP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dirty="0"/>
          </a:p>
        </p:txBody>
      </p:sp>
      <p:pic>
        <p:nvPicPr>
          <p:cNvPr id="8" name="Picture 7" descr="C:\Users\Oyelakin\Desktop\pictures\Desmodium_psil_3Oct10_172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2362200"/>
            <a:ext cx="3076575" cy="2514600"/>
          </a:xfrm>
          <a:prstGeom prst="rect">
            <a:avLst/>
          </a:prstGeom>
          <a:noFill/>
          <a:ln>
            <a:noFill/>
          </a:ln>
        </p:spPr>
      </p:pic>
    </p:spTree>
    <p:extLst>
      <p:ext uri="{BB962C8B-B14F-4D97-AF65-F5344CB8AC3E}">
        <p14:creationId xmlns:p14="http://schemas.microsoft.com/office/powerpoint/2010/main" val="3836571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FRUITS</a:t>
            </a:r>
            <a:endParaRPr lang="en-US" sz="2000" dirty="0">
              <a:latin typeface="Times New Roman" pitchFamily="18" charset="0"/>
              <a:cs typeface="Times New Roman" pitchFamily="18" charset="0"/>
            </a:endParaRPr>
          </a:p>
        </p:txBody>
      </p:sp>
      <p:sp>
        <p:nvSpPr>
          <p:cNvPr id="3" name="Rectangle 2"/>
          <p:cNvSpPr/>
          <p:nvPr/>
        </p:nvSpPr>
        <p:spPr>
          <a:xfrm>
            <a:off x="609600" y="762000"/>
            <a:ext cx="8229600" cy="1908215"/>
          </a:xfrm>
          <a:prstGeom prst="rect">
            <a:avLst/>
          </a:prstGeom>
        </p:spPr>
        <p:txBody>
          <a:bodyPr wrap="square">
            <a:spAutoFit/>
          </a:bodyPr>
          <a:lstStyle/>
          <a:p>
            <a:pPr algn="ctr"/>
            <a:r>
              <a:rPr lang="en-US" sz="2000" b="1" dirty="0" smtClean="0">
                <a:latin typeface="Times New Roman" pitchFamily="18" charset="0"/>
                <a:cs typeface="Times New Roman" pitchFamily="18" charset="0"/>
              </a:rPr>
              <a:t>Types of dry </a:t>
            </a:r>
            <a:r>
              <a:rPr lang="en-US" sz="2000" b="1" dirty="0">
                <a:latin typeface="Times New Roman" pitchFamily="18" charset="0"/>
                <a:cs typeface="Times New Roman" pitchFamily="18" charset="0"/>
              </a:rPr>
              <a:t>fruits </a:t>
            </a:r>
            <a:endParaRPr lang="en-US" sz="2000" b="1"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(5)  </a:t>
            </a:r>
            <a:r>
              <a:rPr lang="en-US" sz="2000" b="1" dirty="0" err="1">
                <a:latin typeface="Times New Roman" pitchFamily="18" charset="0"/>
                <a:cs typeface="Times New Roman" pitchFamily="18" charset="0"/>
              </a:rPr>
              <a:t>Siliqua</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This is a long, narrow, two-chambered capsule-like fruit formed from a </a:t>
            </a:r>
            <a:r>
              <a:rPr lang="en-US" sz="2000" dirty="0" err="1">
                <a:latin typeface="Times New Roman" pitchFamily="18" charset="0"/>
                <a:cs typeface="Times New Roman" pitchFamily="18" charset="0"/>
              </a:rPr>
              <a:t>bicarpellary</a:t>
            </a:r>
            <a:r>
              <a:rPr lang="en-US" sz="2000" dirty="0">
                <a:latin typeface="Times New Roman" pitchFamily="18" charset="0"/>
                <a:cs typeface="Times New Roman" pitchFamily="18" charset="0"/>
              </a:rPr>
              <a:t> ovary. The two chambers are separated by a false calyx and the fruit splits at the two sutures e.g. </a:t>
            </a:r>
            <a:r>
              <a:rPr lang="en-US" sz="2000" i="1" dirty="0" err="1">
                <a:latin typeface="Times New Roman" pitchFamily="18" charset="0"/>
                <a:cs typeface="Times New Roman" pitchFamily="18" charset="0"/>
              </a:rPr>
              <a:t>Tecomastan</a:t>
            </a:r>
            <a:r>
              <a:rPr lang="en-US" sz="2000" dirty="0">
                <a:latin typeface="Times New Roman" pitchFamily="18" charset="0"/>
                <a:cs typeface="Times New Roman" pitchFamily="18" charset="0"/>
              </a:rPr>
              <a:t>.</a:t>
            </a:r>
          </a:p>
          <a:p>
            <a:pPr marL="285750" lvl="0" indent="-285750">
              <a:buFont typeface="Wingdings" pitchFamily="2" charset="2"/>
              <a:buChar char="§"/>
            </a:pP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dirty="0"/>
          </a:p>
        </p:txBody>
      </p:sp>
      <p:pic>
        <p:nvPicPr>
          <p:cNvPr id="5" name="Picture 4" descr="G:\BlackBerry\pictures\Garrove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362200"/>
            <a:ext cx="3200400" cy="3190875"/>
          </a:xfrm>
          <a:prstGeom prst="rect">
            <a:avLst/>
          </a:prstGeom>
          <a:noFill/>
          <a:ln>
            <a:noFill/>
          </a:ln>
        </p:spPr>
      </p:pic>
    </p:spTree>
    <p:extLst>
      <p:ext uri="{BB962C8B-B14F-4D97-AF65-F5344CB8AC3E}">
        <p14:creationId xmlns:p14="http://schemas.microsoft.com/office/powerpoint/2010/main" val="37683172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FRUITS</a:t>
            </a:r>
            <a:endParaRPr lang="en-US" sz="2000" dirty="0">
              <a:latin typeface="Times New Roman" pitchFamily="18" charset="0"/>
              <a:cs typeface="Times New Roman" pitchFamily="18" charset="0"/>
            </a:endParaRPr>
          </a:p>
        </p:txBody>
      </p:sp>
      <p:sp>
        <p:nvSpPr>
          <p:cNvPr id="3" name="Rectangle 2"/>
          <p:cNvSpPr/>
          <p:nvPr/>
        </p:nvSpPr>
        <p:spPr>
          <a:xfrm>
            <a:off x="609600" y="762000"/>
            <a:ext cx="8229600" cy="2831544"/>
          </a:xfrm>
          <a:prstGeom prst="rect">
            <a:avLst/>
          </a:prstGeom>
        </p:spPr>
        <p:txBody>
          <a:bodyPr wrap="square">
            <a:spAutoFit/>
          </a:bodyPr>
          <a:lstStyle/>
          <a:p>
            <a:pPr algn="ctr"/>
            <a:r>
              <a:rPr lang="en-US" sz="2000" b="1" dirty="0" smtClean="0">
                <a:latin typeface="Times New Roman" pitchFamily="18" charset="0"/>
                <a:cs typeface="Times New Roman" pitchFamily="18" charset="0"/>
              </a:rPr>
              <a:t>Types of dry </a:t>
            </a:r>
            <a:r>
              <a:rPr lang="en-US" sz="2000" b="1" dirty="0">
                <a:latin typeface="Times New Roman" pitchFamily="18" charset="0"/>
                <a:cs typeface="Times New Roman" pitchFamily="18" charset="0"/>
              </a:rPr>
              <a:t>fruits </a:t>
            </a:r>
            <a:endParaRPr lang="en-US" sz="2000" b="1" dirty="0" smtClean="0">
              <a:latin typeface="Times New Roman" pitchFamily="18" charset="0"/>
              <a:cs typeface="Times New Roman" pitchFamily="18" charset="0"/>
            </a:endParaRPr>
          </a:p>
          <a:p>
            <a:pPr lvl="0"/>
            <a:r>
              <a:rPr lang="en-US" sz="2000" b="1" dirty="0">
                <a:latin typeface="Times New Roman" pitchFamily="18" charset="0"/>
                <a:cs typeface="Times New Roman" pitchFamily="18" charset="0"/>
              </a:rPr>
              <a:t>Dry Indehiscent Fruits: </a:t>
            </a:r>
            <a:r>
              <a:rPr lang="en-US" sz="2000" dirty="0">
                <a:latin typeface="Times New Roman" pitchFamily="18" charset="0"/>
                <a:cs typeface="Times New Roman" pitchFamily="18" charset="0"/>
              </a:rPr>
              <a:t>Those fruits whose pericarps do not split open to release their seeds. They are usually small size, but are produced in large number.</a:t>
            </a:r>
          </a:p>
          <a:p>
            <a:pPr marL="285750" indent="-285750">
              <a:buFont typeface="Wingdings" pitchFamily="2" charset="2"/>
              <a:buChar char="§"/>
            </a:pPr>
            <a:r>
              <a:rPr lang="en-US" sz="2000" b="1" dirty="0">
                <a:latin typeface="Times New Roman" pitchFamily="18" charset="0"/>
                <a:cs typeface="Times New Roman" pitchFamily="18" charset="0"/>
              </a:rPr>
              <a:t>(1) Achene</a:t>
            </a:r>
            <a:r>
              <a:rPr lang="en-US" sz="2000" dirty="0">
                <a:latin typeface="Times New Roman" pitchFamily="18" charset="0"/>
                <a:cs typeface="Times New Roman" pitchFamily="18" charset="0"/>
              </a:rPr>
              <a:t>: This is a small, </a:t>
            </a:r>
            <a:r>
              <a:rPr lang="en-US" sz="2000" dirty="0" smtClean="0">
                <a:latin typeface="Times New Roman" pitchFamily="18" charset="0"/>
                <a:cs typeface="Times New Roman" pitchFamily="18" charset="0"/>
              </a:rPr>
              <a:t>one-chambered and </a:t>
            </a:r>
            <a:r>
              <a:rPr lang="en-US" sz="2000" dirty="0">
                <a:latin typeface="Times New Roman" pitchFamily="18" charset="0"/>
                <a:cs typeface="Times New Roman" pitchFamily="18" charset="0"/>
              </a:rPr>
              <a:t>one-seeded fruit formed from a </a:t>
            </a:r>
            <a:r>
              <a:rPr lang="en-US" sz="2000" dirty="0" err="1">
                <a:latin typeface="Times New Roman" pitchFamily="18" charset="0"/>
                <a:cs typeface="Times New Roman" pitchFamily="18" charset="0"/>
              </a:rPr>
              <a:t>monocarpous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pistil. . e.g</a:t>
            </a:r>
            <a:r>
              <a:rPr lang="en-US" sz="2000" dirty="0">
                <a:latin typeface="Times New Roman" pitchFamily="18" charset="0"/>
                <a:cs typeface="Times New Roman" pitchFamily="18" charset="0"/>
              </a:rPr>
              <a:t>. sunflower, </a:t>
            </a:r>
            <a:r>
              <a:rPr lang="en-US" sz="2000" i="1" dirty="0" err="1">
                <a:latin typeface="Times New Roman" pitchFamily="18" charset="0"/>
                <a:cs typeface="Times New Roman" pitchFamily="18" charset="0"/>
              </a:rPr>
              <a:t>Aspilia</a:t>
            </a:r>
            <a:r>
              <a:rPr lang="en-US" sz="2000" i="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sp., </a:t>
            </a:r>
            <a:r>
              <a:rPr lang="en-US" sz="2000" i="1" dirty="0" err="1">
                <a:latin typeface="Times New Roman" pitchFamily="18" charset="0"/>
                <a:cs typeface="Times New Roman" pitchFamily="18" charset="0"/>
              </a:rPr>
              <a:t>Tithonia</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diversifolia</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etc.</a:t>
            </a:r>
          </a:p>
          <a:p>
            <a:pPr marL="285750" lvl="0" indent="-285750">
              <a:buFont typeface="Wingdings" pitchFamily="2" charset="2"/>
              <a:buChar char="§"/>
            </a:pP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dirty="0"/>
          </a:p>
        </p:txBody>
      </p:sp>
      <p:pic>
        <p:nvPicPr>
          <p:cNvPr id="6" name="Picture 5" descr="C:\Users\Oyelakin\Desktop\pictures\Sunflower2.jpg"/>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00400"/>
            <a:ext cx="3352800" cy="2743200"/>
          </a:xfrm>
          <a:prstGeom prst="rect">
            <a:avLst/>
          </a:prstGeom>
          <a:noFill/>
          <a:ln>
            <a:noFill/>
          </a:ln>
        </p:spPr>
      </p:pic>
    </p:spTree>
    <p:extLst>
      <p:ext uri="{BB962C8B-B14F-4D97-AF65-F5344CB8AC3E}">
        <p14:creationId xmlns:p14="http://schemas.microsoft.com/office/powerpoint/2010/main" val="4013894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FRUITS</a:t>
            </a:r>
            <a:endParaRPr lang="en-US" sz="2000" dirty="0">
              <a:latin typeface="Times New Roman" pitchFamily="18" charset="0"/>
              <a:cs typeface="Times New Roman" pitchFamily="18" charset="0"/>
            </a:endParaRPr>
          </a:p>
        </p:txBody>
      </p:sp>
      <p:sp>
        <p:nvSpPr>
          <p:cNvPr id="3" name="Rectangle 2"/>
          <p:cNvSpPr/>
          <p:nvPr/>
        </p:nvSpPr>
        <p:spPr>
          <a:xfrm>
            <a:off x="609600" y="762000"/>
            <a:ext cx="8229600" cy="1292662"/>
          </a:xfrm>
          <a:prstGeom prst="rect">
            <a:avLst/>
          </a:prstGeom>
        </p:spPr>
        <p:txBody>
          <a:bodyPr wrap="square">
            <a:spAutoFit/>
          </a:bodyPr>
          <a:lstStyle/>
          <a:p>
            <a:pPr algn="ctr"/>
            <a:r>
              <a:rPr lang="en-US" sz="2000" b="1" dirty="0" smtClean="0">
                <a:latin typeface="Times New Roman" pitchFamily="18" charset="0"/>
                <a:cs typeface="Times New Roman" pitchFamily="18" charset="0"/>
              </a:rPr>
              <a:t>Types of dry </a:t>
            </a:r>
            <a:r>
              <a:rPr lang="en-US" sz="2000" b="1" dirty="0">
                <a:latin typeface="Times New Roman" pitchFamily="18" charset="0"/>
                <a:cs typeface="Times New Roman" pitchFamily="18" charset="0"/>
              </a:rPr>
              <a:t>fruits </a:t>
            </a:r>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2) Cypsela</a:t>
            </a:r>
            <a:r>
              <a:rPr lang="en-US" sz="2000" dirty="0">
                <a:latin typeface="Times New Roman" pitchFamily="18" charset="0"/>
                <a:cs typeface="Times New Roman" pitchFamily="18" charset="0"/>
              </a:rPr>
              <a:t>: This is </a:t>
            </a:r>
            <a:r>
              <a:rPr lang="en-US" sz="2000" dirty="0" smtClean="0">
                <a:latin typeface="Times New Roman" pitchFamily="18" charset="0"/>
                <a:cs typeface="Times New Roman" pitchFamily="18" charset="0"/>
              </a:rPr>
              <a:t>formed </a:t>
            </a:r>
            <a:r>
              <a:rPr lang="en-US" sz="2000" dirty="0">
                <a:latin typeface="Times New Roman" pitchFamily="18" charset="0"/>
                <a:cs typeface="Times New Roman" pitchFamily="18" charset="0"/>
              </a:rPr>
              <a:t>from </a:t>
            </a:r>
            <a:r>
              <a:rPr lang="en-US" sz="2000" dirty="0" err="1">
                <a:latin typeface="Times New Roman" pitchFamily="18" charset="0"/>
                <a:cs typeface="Times New Roman" pitchFamily="18" charset="0"/>
              </a:rPr>
              <a:t>bicarpellary</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ovary and bears </a:t>
            </a:r>
            <a:r>
              <a:rPr lang="en-US" sz="2000" dirty="0">
                <a:latin typeface="Times New Roman" pitchFamily="18" charset="0"/>
                <a:cs typeface="Times New Roman" pitchFamily="18" charset="0"/>
              </a:rPr>
              <a:t>persistent calyx as tuft of </a:t>
            </a:r>
            <a:r>
              <a:rPr lang="en-US" sz="2000" dirty="0" smtClean="0">
                <a:latin typeface="Times New Roman" pitchFamily="18" charset="0"/>
                <a:cs typeface="Times New Roman" pitchFamily="18" charset="0"/>
              </a:rPr>
              <a:t>hairs (</a:t>
            </a:r>
            <a:r>
              <a:rPr lang="en-US" sz="2000" dirty="0" err="1" smtClean="0">
                <a:latin typeface="Times New Roman" pitchFamily="18" charset="0"/>
                <a:cs typeface="Times New Roman" pitchFamily="18" charset="0"/>
              </a:rPr>
              <a:t>pappus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e.g</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Tridax</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procumbens</a:t>
            </a:r>
            <a:r>
              <a:rPr lang="en-US" sz="2000" dirty="0">
                <a:latin typeface="Times New Roman" pitchFamily="18" charset="0"/>
                <a:cs typeface="Times New Roman" pitchFamily="18" charset="0"/>
              </a:rPr>
              <a:t>.</a:t>
            </a:r>
          </a:p>
          <a:p>
            <a:pPr marL="285750" lvl="0" indent="-285750">
              <a:buFont typeface="Wingdings" pitchFamily="2" charset="2"/>
              <a:buChar char="§"/>
            </a:pPr>
            <a:endParaRPr lang="en-US" dirty="0"/>
          </a:p>
        </p:txBody>
      </p:sp>
      <p:pic>
        <p:nvPicPr>
          <p:cNvPr id="5" name="Picture 4" descr="C:\Users\Oyelakin\Desktop\pictures\140504sf.jpg"/>
          <p:cNvPicPr/>
          <p:nvPr/>
        </p:nvPicPr>
        <p:blipFill>
          <a:blip r:embed="rId3">
            <a:extLst>
              <a:ext uri="{28A0092B-C50C-407E-A947-70E740481C1C}">
                <a14:useLocalDpi xmlns:a14="http://schemas.microsoft.com/office/drawing/2010/main" val="0"/>
              </a:ext>
            </a:extLst>
          </a:blip>
          <a:srcRect/>
          <a:stretch>
            <a:fillRect/>
          </a:stretch>
        </p:blipFill>
        <p:spPr bwMode="auto">
          <a:xfrm>
            <a:off x="990600" y="2743200"/>
            <a:ext cx="3400425" cy="2819400"/>
          </a:xfrm>
          <a:prstGeom prst="rect">
            <a:avLst/>
          </a:prstGeom>
          <a:noFill/>
          <a:ln>
            <a:noFill/>
          </a:ln>
        </p:spPr>
      </p:pic>
    </p:spTree>
    <p:extLst>
      <p:ext uri="{BB962C8B-B14F-4D97-AF65-F5344CB8AC3E}">
        <p14:creationId xmlns:p14="http://schemas.microsoft.com/office/powerpoint/2010/main" val="947211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FRUITS</a:t>
            </a:r>
            <a:endParaRPr lang="en-US" sz="2000" dirty="0">
              <a:latin typeface="Times New Roman" pitchFamily="18" charset="0"/>
              <a:cs typeface="Times New Roman" pitchFamily="18" charset="0"/>
            </a:endParaRPr>
          </a:p>
        </p:txBody>
      </p:sp>
      <p:sp>
        <p:nvSpPr>
          <p:cNvPr id="3" name="Rectangle 2"/>
          <p:cNvSpPr/>
          <p:nvPr/>
        </p:nvSpPr>
        <p:spPr>
          <a:xfrm>
            <a:off x="609600" y="762000"/>
            <a:ext cx="8229600" cy="1600438"/>
          </a:xfrm>
          <a:prstGeom prst="rect">
            <a:avLst/>
          </a:prstGeom>
        </p:spPr>
        <p:txBody>
          <a:bodyPr wrap="square">
            <a:spAutoFit/>
          </a:bodyPr>
          <a:lstStyle/>
          <a:p>
            <a:pPr algn="ctr"/>
            <a:r>
              <a:rPr lang="en-US" sz="2000" b="1" dirty="0" smtClean="0">
                <a:latin typeface="Times New Roman" pitchFamily="18" charset="0"/>
                <a:cs typeface="Times New Roman" pitchFamily="18" charset="0"/>
              </a:rPr>
              <a:t>Types of dry </a:t>
            </a:r>
            <a:r>
              <a:rPr lang="en-US" sz="2000" b="1" dirty="0">
                <a:latin typeface="Times New Roman" pitchFamily="18" charset="0"/>
                <a:cs typeface="Times New Roman" pitchFamily="18" charset="0"/>
              </a:rPr>
              <a:t>fruits </a:t>
            </a: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(3) Nut</a:t>
            </a:r>
            <a:r>
              <a:rPr lang="en-US" sz="2000" dirty="0">
                <a:latin typeface="Times New Roman" pitchFamily="18" charset="0"/>
                <a:cs typeface="Times New Roman" pitchFamily="18" charset="0"/>
              </a:rPr>
              <a:t>: This is </a:t>
            </a:r>
            <a:r>
              <a:rPr lang="en-US" sz="2000" dirty="0" smtClean="0">
                <a:latin typeface="Times New Roman" pitchFamily="18" charset="0"/>
                <a:cs typeface="Times New Roman" pitchFamily="18" charset="0"/>
              </a:rPr>
              <a:t>a fruit with tough</a:t>
            </a:r>
            <a:r>
              <a:rPr lang="en-US" sz="2000" dirty="0">
                <a:latin typeface="Times New Roman" pitchFamily="18" charset="0"/>
                <a:cs typeface="Times New Roman" pitchFamily="18" charset="0"/>
              </a:rPr>
              <a:t>, stony or woody </a:t>
            </a:r>
            <a:r>
              <a:rPr lang="en-US" sz="2000" dirty="0" smtClean="0">
                <a:latin typeface="Times New Roman" pitchFamily="18" charset="0"/>
                <a:cs typeface="Times New Roman" pitchFamily="18" charset="0"/>
              </a:rPr>
              <a:t>pericarp e.g</a:t>
            </a:r>
            <a:r>
              <a:rPr lang="en-US" sz="2000" dirty="0">
                <a:latin typeface="Times New Roman" pitchFamily="18" charset="0"/>
                <a:cs typeface="Times New Roman" pitchFamily="18" charset="0"/>
              </a:rPr>
              <a:t>. cashew </a:t>
            </a:r>
            <a:r>
              <a:rPr lang="en-US" sz="2000" dirty="0" smtClean="0">
                <a:latin typeface="Times New Roman" pitchFamily="18" charset="0"/>
                <a:cs typeface="Times New Roman" pitchFamily="18" charset="0"/>
              </a:rPr>
              <a:t>nut, </a:t>
            </a:r>
            <a:r>
              <a:rPr lang="en-US" sz="2000" dirty="0">
                <a:latin typeface="Times New Roman" pitchFamily="18" charset="0"/>
                <a:cs typeface="Times New Roman" pitchFamily="18" charset="0"/>
              </a:rPr>
              <a:t>walnut, etc.</a:t>
            </a:r>
          </a:p>
          <a:p>
            <a:pPr marL="285750" lvl="0" indent="-285750">
              <a:buFont typeface="Wingdings" pitchFamily="2" charset="2"/>
              <a:buChar char="§"/>
            </a:pP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dirty="0"/>
          </a:p>
        </p:txBody>
      </p:sp>
      <p:pic>
        <p:nvPicPr>
          <p:cNvPr id="6" name="Picture 5" descr="C:\Users\Oyelakin\Desktop\pictures\cashew+fruit+nut+apple+1.jpg"/>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3324225" cy="2771775"/>
          </a:xfrm>
          <a:prstGeom prst="rect">
            <a:avLst/>
          </a:prstGeom>
          <a:noFill/>
          <a:ln>
            <a:noFill/>
          </a:ln>
        </p:spPr>
      </p:pic>
    </p:spTree>
    <p:extLst>
      <p:ext uri="{BB962C8B-B14F-4D97-AF65-F5344CB8AC3E}">
        <p14:creationId xmlns:p14="http://schemas.microsoft.com/office/powerpoint/2010/main" val="3097889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FRUITS</a:t>
            </a:r>
            <a:endParaRPr lang="en-US" sz="2000" dirty="0">
              <a:latin typeface="Times New Roman" pitchFamily="18" charset="0"/>
              <a:cs typeface="Times New Roman" pitchFamily="18" charset="0"/>
            </a:endParaRPr>
          </a:p>
        </p:txBody>
      </p:sp>
      <p:sp>
        <p:nvSpPr>
          <p:cNvPr id="3" name="Rectangle 2"/>
          <p:cNvSpPr/>
          <p:nvPr/>
        </p:nvSpPr>
        <p:spPr>
          <a:xfrm>
            <a:off x="609600" y="762000"/>
            <a:ext cx="8229600" cy="1600438"/>
          </a:xfrm>
          <a:prstGeom prst="rect">
            <a:avLst/>
          </a:prstGeom>
        </p:spPr>
        <p:txBody>
          <a:bodyPr wrap="square">
            <a:spAutoFit/>
          </a:bodyPr>
          <a:lstStyle/>
          <a:p>
            <a:pPr algn="ctr"/>
            <a:r>
              <a:rPr lang="en-US" sz="2000" b="1" dirty="0" smtClean="0">
                <a:latin typeface="Times New Roman" pitchFamily="18" charset="0"/>
                <a:cs typeface="Times New Roman" pitchFamily="18" charset="0"/>
              </a:rPr>
              <a:t>Types of dry </a:t>
            </a:r>
            <a:r>
              <a:rPr lang="en-US" sz="2000" b="1" dirty="0">
                <a:latin typeface="Times New Roman" pitchFamily="18" charset="0"/>
                <a:cs typeface="Times New Roman" pitchFamily="18" charset="0"/>
              </a:rPr>
              <a:t>fruits </a:t>
            </a:r>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4) Caryopsis: </a:t>
            </a:r>
            <a:r>
              <a:rPr lang="en-US" sz="2000" dirty="0">
                <a:latin typeface="Times New Roman" pitchFamily="18" charset="0"/>
                <a:cs typeface="Times New Roman" pitchFamily="18" charset="0"/>
              </a:rPr>
              <a:t>This is a </a:t>
            </a:r>
            <a:r>
              <a:rPr lang="en-US" sz="2000" dirty="0" smtClean="0">
                <a:latin typeface="Times New Roman" pitchFamily="18" charset="0"/>
                <a:cs typeface="Times New Roman" pitchFamily="18" charset="0"/>
              </a:rPr>
              <a:t>small one-seeded fruit whose the pericarp </a:t>
            </a:r>
            <a:r>
              <a:rPr lang="en-US" sz="2000" dirty="0">
                <a:latin typeface="Times New Roman" pitchFamily="18" charset="0"/>
                <a:cs typeface="Times New Roman" pitchFamily="18" charset="0"/>
              </a:rPr>
              <a:t>and seed coat fuse to form a thin cover over the seed e.g. maize or </a:t>
            </a:r>
            <a:r>
              <a:rPr lang="en-US" sz="2000" dirty="0" smtClean="0">
                <a:latin typeface="Times New Roman" pitchFamily="18" charset="0"/>
                <a:cs typeface="Times New Roman" pitchFamily="18" charset="0"/>
              </a:rPr>
              <a:t>cereals</a:t>
            </a: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dirty="0"/>
          </a:p>
        </p:txBody>
      </p:sp>
      <p:pic>
        <p:nvPicPr>
          <p:cNvPr id="5" name="Picture 4" descr="G:\BlackBerry\pictures\rep85.jpg"/>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133725"/>
            <a:ext cx="3324225" cy="3190875"/>
          </a:xfrm>
          <a:prstGeom prst="rect">
            <a:avLst/>
          </a:prstGeom>
          <a:noFill/>
          <a:ln>
            <a:noFill/>
          </a:ln>
        </p:spPr>
      </p:pic>
    </p:spTree>
    <p:extLst>
      <p:ext uri="{BB962C8B-B14F-4D97-AF65-F5344CB8AC3E}">
        <p14:creationId xmlns:p14="http://schemas.microsoft.com/office/powerpoint/2010/main" val="2746255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FRUITS</a:t>
            </a:r>
            <a:endParaRPr lang="en-US" sz="2000" dirty="0">
              <a:latin typeface="Times New Roman" pitchFamily="18" charset="0"/>
              <a:cs typeface="Times New Roman" pitchFamily="18" charset="0"/>
            </a:endParaRPr>
          </a:p>
        </p:txBody>
      </p:sp>
      <p:sp>
        <p:nvSpPr>
          <p:cNvPr id="3" name="Rectangle 2"/>
          <p:cNvSpPr/>
          <p:nvPr/>
        </p:nvSpPr>
        <p:spPr>
          <a:xfrm>
            <a:off x="609600" y="762000"/>
            <a:ext cx="8229600" cy="1600438"/>
          </a:xfrm>
          <a:prstGeom prst="rect">
            <a:avLst/>
          </a:prstGeom>
        </p:spPr>
        <p:txBody>
          <a:bodyPr wrap="square">
            <a:spAutoFit/>
          </a:bodyPr>
          <a:lstStyle/>
          <a:p>
            <a:pPr algn="ctr"/>
            <a:r>
              <a:rPr lang="en-US" sz="2000" b="1" dirty="0" smtClean="0">
                <a:latin typeface="Times New Roman" pitchFamily="18" charset="0"/>
                <a:cs typeface="Times New Roman" pitchFamily="18" charset="0"/>
              </a:rPr>
              <a:t>Types of dry </a:t>
            </a:r>
            <a:r>
              <a:rPr lang="en-US" sz="2000" b="1" dirty="0">
                <a:latin typeface="Times New Roman" pitchFamily="18" charset="0"/>
                <a:cs typeface="Times New Roman" pitchFamily="18" charset="0"/>
              </a:rPr>
              <a:t>fruits </a:t>
            </a:r>
            <a:endParaRPr lang="en-US" sz="2000" b="1"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(5) Samara</a:t>
            </a:r>
            <a:r>
              <a:rPr lang="en-US" sz="2000" dirty="0">
                <a:latin typeface="Times New Roman" pitchFamily="18" charset="0"/>
                <a:cs typeface="Times New Roman" pitchFamily="18" charset="0"/>
              </a:rPr>
              <a:t>: This is one or two-seeded achene-like fruit with the pericarp extended to form wings e.g. </a:t>
            </a:r>
            <a:r>
              <a:rPr lang="en-US" sz="2000" i="1" dirty="0" err="1">
                <a:latin typeface="Times New Roman" pitchFamily="18" charset="0"/>
                <a:cs typeface="Times New Roman" pitchFamily="18" charset="0"/>
              </a:rPr>
              <a:t>Combretum</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Dipterocarpus</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etc.</a:t>
            </a:r>
          </a:p>
          <a:p>
            <a:pPr marL="285750" lvl="0" indent="-285750">
              <a:buFont typeface="Wingdings" pitchFamily="2" charset="2"/>
              <a:buChar char="§"/>
            </a:pPr>
            <a:endParaRPr lang="en-US" sz="2000" dirty="0">
              <a:latin typeface="Times New Roman" pitchFamily="18" charset="0"/>
              <a:cs typeface="Times New Roman" pitchFamily="18" charset="0"/>
            </a:endParaRPr>
          </a:p>
          <a:p>
            <a:pPr marL="285750" lvl="0" indent="-285750">
              <a:buFont typeface="Wingdings" pitchFamily="2" charset="2"/>
              <a:buChar char="§"/>
            </a:pPr>
            <a:endParaRPr lang="en-US" dirty="0"/>
          </a:p>
        </p:txBody>
      </p:sp>
      <p:pic>
        <p:nvPicPr>
          <p:cNvPr id="6" name="Picture 5" descr="C:\Users\Oyelakin\Desktop\pictures\helicopters.jpg"/>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419350"/>
            <a:ext cx="3019425" cy="2609850"/>
          </a:xfrm>
          <a:prstGeom prst="rect">
            <a:avLst/>
          </a:prstGeom>
          <a:noFill/>
          <a:ln>
            <a:noFill/>
          </a:ln>
        </p:spPr>
      </p:pic>
    </p:spTree>
    <p:extLst>
      <p:ext uri="{BB962C8B-B14F-4D97-AF65-F5344CB8AC3E}">
        <p14:creationId xmlns:p14="http://schemas.microsoft.com/office/powerpoint/2010/main" val="3696889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609600"/>
            <a:ext cx="8077200" cy="4708981"/>
          </a:xfrm>
          <a:prstGeom prst="rect">
            <a:avLst/>
          </a:prstGeom>
        </p:spPr>
        <p:txBody>
          <a:bodyPr wrap="square">
            <a:spAutoFit/>
          </a:bodyPr>
          <a:lstStyle/>
          <a:p>
            <a:pPr algn="just"/>
            <a:r>
              <a:rPr lang="en-US" sz="2000" b="1" dirty="0" smtClean="0">
                <a:latin typeface="Times New Roman" pitchFamily="18" charset="0"/>
                <a:cs typeface="Times New Roman" pitchFamily="18" charset="0"/>
              </a:rPr>
              <a:t>			Vegetative parts</a:t>
            </a:r>
          </a:p>
          <a:p>
            <a:pPr algn="just"/>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vegetative parts (stem and leaf) are the sites of photosynthesis and translocation.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trap the energy from the sunlight with the help of green pigments called chlorophyll.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stem and leaves are involved in the production and distribution of </a:t>
            </a:r>
            <a:r>
              <a:rPr lang="en-US" sz="2000" dirty="0" err="1" smtClean="0">
                <a:latin typeface="Times New Roman" pitchFamily="18" charset="0"/>
                <a:cs typeface="Times New Roman" pitchFamily="18" charset="0"/>
              </a:rPr>
              <a:t>photosynthates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marL="285750" indent="-285750" algn="just">
              <a:buFont typeface="Arial" pitchFamily="34" charset="0"/>
              <a:buChar char="•"/>
            </a:pP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Reproductive parts</a:t>
            </a:r>
          </a:p>
          <a:p>
            <a:pPr marL="285750" indent="-285750" algn="just">
              <a:buFont typeface="Arial" pitchFamily="34" charset="0"/>
              <a:buChar char="•"/>
            </a:pPr>
            <a:endParaRPr lang="en-US" sz="2000" dirty="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reproductive parts (</a:t>
            </a:r>
            <a:r>
              <a:rPr lang="en-US" sz="2000" dirty="0" smtClean="0">
                <a:latin typeface="Times New Roman" pitchFamily="18" charset="0"/>
                <a:cs typeface="Times New Roman" pitchFamily="18" charset="0"/>
              </a:rPr>
              <a:t>flowers, fruits and seeds) </a:t>
            </a:r>
            <a:r>
              <a:rPr lang="en-US" sz="2000" dirty="0">
                <a:latin typeface="Times New Roman" pitchFamily="18" charset="0"/>
                <a:cs typeface="Times New Roman" pitchFamily="18" charset="0"/>
              </a:rPr>
              <a:t>are responsible for sexual reproduction and fruit formation. </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98007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a:latin typeface="Times New Roman" pitchFamily="18" charset="0"/>
                <a:cs typeface="Times New Roman" pitchFamily="18" charset="0"/>
              </a:rPr>
              <a:t>THE FLOWER</a:t>
            </a:r>
            <a:endParaRPr lang="en-US" sz="2000" dirty="0">
              <a:latin typeface="Times New Roman" pitchFamily="18" charset="0"/>
              <a:cs typeface="Times New Roman" pitchFamily="18" charset="0"/>
            </a:endParaRPr>
          </a:p>
        </p:txBody>
      </p:sp>
      <p:sp>
        <p:nvSpPr>
          <p:cNvPr id="3" name="Rectangle 2"/>
          <p:cNvSpPr/>
          <p:nvPr/>
        </p:nvSpPr>
        <p:spPr>
          <a:xfrm>
            <a:off x="533400" y="1143000"/>
            <a:ext cx="8077200" cy="5016758"/>
          </a:xfrm>
          <a:prstGeom prst="rect">
            <a:avLst/>
          </a:prstGeom>
        </p:spPr>
        <p:txBody>
          <a:bodyPr wrap="square">
            <a:spAutoFit/>
          </a:bodyPr>
          <a:lstStyle/>
          <a:p>
            <a:pPr marL="285750" indent="-285750" algn="just">
              <a:buFont typeface="Arial" pitchFamily="34" charset="0"/>
              <a:buChar char="•"/>
            </a:pPr>
            <a:r>
              <a:rPr lang="en-US" sz="2000" dirty="0">
                <a:latin typeface="Times New Roman" pitchFamily="18" charset="0"/>
                <a:cs typeface="Times New Roman" pitchFamily="18" charset="0"/>
              </a:rPr>
              <a:t>The flower is a specialized branch of limited growth which bears floral leaves that carry on sexual reproduction and </a:t>
            </a:r>
            <a:r>
              <a:rPr lang="en-US" sz="2000" dirty="0" smtClean="0">
                <a:latin typeface="Times New Roman" pitchFamily="18" charset="0"/>
                <a:cs typeface="Times New Roman" pitchFamily="18" charset="0"/>
              </a:rPr>
              <a:t>gives </a:t>
            </a:r>
            <a:r>
              <a:rPr lang="en-US" sz="2000" dirty="0">
                <a:latin typeface="Times New Roman" pitchFamily="18" charset="0"/>
                <a:cs typeface="Times New Roman" pitchFamily="18" charset="0"/>
              </a:rPr>
              <a:t>rise to seeds and fruits</a:t>
            </a:r>
            <a:r>
              <a:rPr lang="en-US" sz="2000" dirty="0" smtClean="0">
                <a:latin typeface="Times New Roman" pitchFamily="18" charset="0"/>
                <a:cs typeface="Times New Roman" pitchFamily="18" charset="0"/>
              </a:rPr>
              <a:t>.</a:t>
            </a:r>
          </a:p>
          <a:p>
            <a:pPr marL="285750" indent="-285750" algn="just">
              <a:buFont typeface="Arial" pitchFamily="34" charset="0"/>
              <a:buChar char="•"/>
            </a:pP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Main parts of a flower </a:t>
            </a:r>
          </a:p>
          <a:p>
            <a:pPr marL="285750" indent="-285750" algn="just">
              <a:buFont typeface="Arial" pitchFamily="34" charset="0"/>
              <a:buChar char="•"/>
            </a:pPr>
            <a:r>
              <a:rPr lang="en-US" sz="2000" dirty="0">
                <a:latin typeface="Times New Roman" pitchFamily="18" charset="0"/>
                <a:cs typeface="Times New Roman" pitchFamily="18" charset="0"/>
              </a:rPr>
              <a:t>S</a:t>
            </a:r>
            <a:r>
              <a:rPr lang="en-US" sz="2000" dirty="0" smtClean="0">
                <a:latin typeface="Times New Roman" pitchFamily="18" charset="0"/>
                <a:cs typeface="Times New Roman" pitchFamily="18" charset="0"/>
              </a:rPr>
              <a:t>epals collectively known </a:t>
            </a:r>
            <a:r>
              <a:rPr lang="en-US" sz="2000" dirty="0">
                <a:latin typeface="Times New Roman" pitchFamily="18" charset="0"/>
                <a:cs typeface="Times New Roman" pitchFamily="18" charset="0"/>
              </a:rPr>
              <a:t>as calyx, </a:t>
            </a:r>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a:latin typeface="Times New Roman" pitchFamily="18" charset="0"/>
                <a:cs typeface="Times New Roman" pitchFamily="18" charset="0"/>
              </a:rPr>
              <a:t>P</a:t>
            </a:r>
            <a:r>
              <a:rPr lang="en-US" sz="2000" dirty="0" smtClean="0">
                <a:latin typeface="Times New Roman" pitchFamily="18" charset="0"/>
                <a:cs typeface="Times New Roman" pitchFamily="18" charset="0"/>
              </a:rPr>
              <a:t>etals collectively known </a:t>
            </a:r>
            <a:r>
              <a:rPr lang="en-US" sz="2000" dirty="0">
                <a:latin typeface="Times New Roman" pitchFamily="18" charset="0"/>
                <a:cs typeface="Times New Roman" pitchFamily="18" charset="0"/>
              </a:rPr>
              <a:t>as corolla, </a:t>
            </a:r>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Androecium/stamen/male </a:t>
            </a:r>
            <a:r>
              <a:rPr lang="en-US" sz="2000" dirty="0">
                <a:latin typeface="Times New Roman" pitchFamily="18" charset="0"/>
                <a:cs typeface="Times New Roman" pitchFamily="18" charset="0"/>
              </a:rPr>
              <a:t>reproductive organ </a:t>
            </a:r>
            <a:r>
              <a:rPr lang="en-US" sz="2000" dirty="0" smtClean="0">
                <a:latin typeface="Times New Roman" pitchFamily="18" charset="0"/>
                <a:cs typeface="Times New Roman" pitchFamily="18" charset="0"/>
              </a:rPr>
              <a:t> </a:t>
            </a:r>
          </a:p>
          <a:p>
            <a:pPr marL="285750" indent="-285750" algn="just">
              <a:buFont typeface="Arial" pitchFamily="34" charset="0"/>
              <a:buChar char="•"/>
            </a:pPr>
            <a:r>
              <a:rPr lang="en-US" sz="2000" dirty="0" smtClean="0">
                <a:latin typeface="Times New Roman" pitchFamily="18" charset="0"/>
                <a:cs typeface="Times New Roman" pitchFamily="18" charset="0"/>
              </a:rPr>
              <a:t>Gynoecium/pistil/female </a:t>
            </a:r>
            <a:r>
              <a:rPr lang="en-US" sz="2000" dirty="0">
                <a:latin typeface="Times New Roman" pitchFamily="18" charset="0"/>
                <a:cs typeface="Times New Roman" pitchFamily="18" charset="0"/>
              </a:rPr>
              <a:t>reproductive organ. </a:t>
            </a:r>
            <a:endParaRPr lang="en-US" sz="2000" dirty="0" smtClean="0">
              <a:latin typeface="Times New Roman" pitchFamily="18" charset="0"/>
              <a:cs typeface="Times New Roman" pitchFamily="18" charset="0"/>
            </a:endParaRPr>
          </a:p>
          <a:p>
            <a:pPr marL="285750" indent="-285750" algn="just">
              <a:buFont typeface="Arial" pitchFamily="34" charset="0"/>
              <a:buChar char="•"/>
            </a:pPr>
            <a:endParaRPr lang="en-US" sz="2000" dirty="0">
              <a:latin typeface="Times New Roman" pitchFamily="18" charset="0"/>
              <a:cs typeface="Times New Roman" pitchFamily="18" charset="0"/>
            </a:endParaRPr>
          </a:p>
          <a:p>
            <a:pPr marL="285750" indent="-285750" algn="just">
              <a:buFont typeface="Arial" pitchFamily="34" charset="0"/>
              <a:buChar char="•"/>
            </a:pPr>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a:latin typeface="Times New Roman" pitchFamily="18" charset="0"/>
                <a:cs typeface="Times New Roman" pitchFamily="18" charset="0"/>
              </a:rPr>
              <a:t>In some flowers</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sepals and petals may </a:t>
            </a:r>
            <a:r>
              <a:rPr lang="en-US" sz="2000" dirty="0" smtClean="0">
                <a:latin typeface="Times New Roman" pitchFamily="18" charset="0"/>
                <a:cs typeface="Times New Roman" pitchFamily="18" charset="0"/>
              </a:rPr>
              <a:t>be </a:t>
            </a:r>
            <a:r>
              <a:rPr lang="en-US" sz="2000" dirty="0">
                <a:latin typeface="Times New Roman" pitchFamily="18" charset="0"/>
                <a:cs typeface="Times New Roman" pitchFamily="18" charset="0"/>
              </a:rPr>
              <a:t>fused to form the </a:t>
            </a:r>
            <a:r>
              <a:rPr lang="en-US" sz="2000" dirty="0" err="1">
                <a:latin typeface="Times New Roman" pitchFamily="18" charset="0"/>
                <a:cs typeface="Times New Roman" pitchFamily="18" charset="0"/>
              </a:rPr>
              <a:t>perianth</a:t>
            </a:r>
            <a:r>
              <a:rPr lang="en-US" sz="2000" dirty="0">
                <a:latin typeface="Times New Roman" pitchFamily="18" charset="0"/>
                <a:cs typeface="Times New Roman" pitchFamily="18" charset="0"/>
              </a:rPr>
              <a:t> .e.g. </a:t>
            </a:r>
            <a:r>
              <a:rPr lang="en-US" sz="2000" i="1" dirty="0" err="1">
                <a:latin typeface="Times New Roman" pitchFamily="18" charset="0"/>
                <a:cs typeface="Times New Roman" pitchFamily="18" charset="0"/>
              </a:rPr>
              <a:t>Gloriosa</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85750" indent="-285750" algn="just">
              <a:buFont typeface="Arial" pitchFamily="34" charset="0"/>
              <a:buChar char="•"/>
            </a:pPr>
            <a:endParaRPr lang="en-US" sz="2000" dirty="0">
              <a:latin typeface="Times New Roman" pitchFamily="18" charset="0"/>
              <a:cs typeface="Times New Roman" pitchFamily="18" charset="0"/>
            </a:endParaRPr>
          </a:p>
          <a:p>
            <a:pPr marL="285750" indent="-285750" algn="just">
              <a:buFont typeface="Arial" pitchFamily="34" charset="0"/>
              <a:buChar char="•"/>
            </a:pP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There are two types of </a:t>
            </a:r>
            <a:r>
              <a:rPr lang="en-US" sz="2000" b="1" dirty="0" err="1" smtClean="0">
                <a:latin typeface="Times New Roman" pitchFamily="18" charset="0"/>
                <a:cs typeface="Times New Roman" pitchFamily="18" charset="0"/>
              </a:rPr>
              <a:t>perianth</a:t>
            </a:r>
            <a:endParaRPr lang="en-US" sz="2000" b="1" dirty="0">
              <a:latin typeface="Times New Roman" pitchFamily="18" charset="0"/>
              <a:cs typeface="Times New Roman" pitchFamily="18" charset="0"/>
            </a:endParaRPr>
          </a:p>
          <a:p>
            <a:pPr marL="285750" indent="-285750" algn="just">
              <a:buFont typeface="Arial" pitchFamily="34" charset="0"/>
              <a:buChar char="•"/>
            </a:pPr>
            <a:r>
              <a:rPr lang="en-US" sz="2000" dirty="0" err="1" smtClean="0">
                <a:latin typeface="Times New Roman" pitchFamily="18" charset="0"/>
                <a:cs typeface="Times New Roman" pitchFamily="18" charset="0"/>
              </a:rPr>
              <a:t>Heterochlamydeous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t>
            </a:r>
            <a:r>
              <a:rPr lang="en-US" sz="2000" dirty="0" smtClean="0">
                <a:latin typeface="Times New Roman" pitchFamily="18" charset="0"/>
                <a:cs typeface="Times New Roman" pitchFamily="18" charset="0"/>
              </a:rPr>
              <a:t>alyx </a:t>
            </a:r>
            <a:r>
              <a:rPr lang="en-US" sz="2000" dirty="0">
                <a:latin typeface="Times New Roman" pitchFamily="18" charset="0"/>
                <a:cs typeface="Times New Roman" pitchFamily="18" charset="0"/>
              </a:rPr>
              <a:t>and corolla are clearly </a:t>
            </a:r>
            <a:r>
              <a:rPr lang="en-US" sz="2000" dirty="0" smtClean="0">
                <a:latin typeface="Times New Roman" pitchFamily="18" charset="0"/>
                <a:cs typeface="Times New Roman" pitchFamily="18" charset="0"/>
              </a:rPr>
              <a:t>separated </a:t>
            </a:r>
          </a:p>
          <a:p>
            <a:pPr marL="285750" indent="-285750" algn="just">
              <a:buFont typeface="Arial" pitchFamily="34" charset="0"/>
              <a:buChar char="•"/>
            </a:pPr>
            <a:r>
              <a:rPr lang="en-US" sz="2000" dirty="0" err="1" smtClean="0">
                <a:latin typeface="Times New Roman" pitchFamily="18" charset="0"/>
                <a:cs typeface="Times New Roman" pitchFamily="18" charset="0"/>
              </a:rPr>
              <a:t>Homochlamydeous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t>
            </a:r>
            <a:r>
              <a:rPr lang="en-US" sz="2000" dirty="0" smtClean="0">
                <a:latin typeface="Times New Roman" pitchFamily="18" charset="0"/>
                <a:cs typeface="Times New Roman" pitchFamily="18" charset="0"/>
              </a:rPr>
              <a:t>alyx </a:t>
            </a:r>
            <a:r>
              <a:rPr lang="en-US" sz="2000" dirty="0">
                <a:latin typeface="Times New Roman" pitchFamily="18" charset="0"/>
                <a:cs typeface="Times New Roman" pitchFamily="18" charset="0"/>
              </a:rPr>
              <a:t>and corolla </a:t>
            </a:r>
            <a:r>
              <a:rPr lang="en-US" sz="2000" dirty="0" smtClean="0">
                <a:latin typeface="Times New Roman" pitchFamily="18" charset="0"/>
                <a:cs typeface="Times New Roman" pitchFamily="18" charset="0"/>
              </a:rPr>
              <a:t>are </a:t>
            </a:r>
            <a:r>
              <a:rPr lang="en-US" sz="2000" dirty="0">
                <a:latin typeface="Times New Roman" pitchFamily="18" charset="0"/>
                <a:cs typeface="Times New Roman" pitchFamily="18" charset="0"/>
              </a:rPr>
              <a:t>indistinguishable </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26026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a:latin typeface="Times New Roman" pitchFamily="18" charset="0"/>
                <a:cs typeface="Times New Roman" pitchFamily="18" charset="0"/>
              </a:rPr>
              <a:t>THE FLOWER</a:t>
            </a:r>
            <a:endParaRPr lang="en-US" sz="2000" dirty="0">
              <a:latin typeface="Times New Roman" pitchFamily="18" charset="0"/>
              <a:cs typeface="Times New Roman" pitchFamily="18" charset="0"/>
            </a:endParaRPr>
          </a:p>
        </p:txBody>
      </p:sp>
      <p:sp>
        <p:nvSpPr>
          <p:cNvPr id="3" name="Rectangle 2"/>
          <p:cNvSpPr/>
          <p:nvPr/>
        </p:nvSpPr>
        <p:spPr>
          <a:xfrm>
            <a:off x="762000" y="1143000"/>
            <a:ext cx="7239000" cy="1200329"/>
          </a:xfrm>
          <a:prstGeom prst="rect">
            <a:avLst/>
          </a:prstGeom>
        </p:spPr>
        <p:txBody>
          <a:bodyPr wrap="square">
            <a:spAutoFit/>
          </a:bodyPr>
          <a:lstStyle/>
          <a:p>
            <a:pPr marL="285750" lvl="0" indent="-285750">
              <a:buFont typeface="Wingdings" pitchFamily="2" charset="2"/>
              <a:buChar char="§"/>
            </a:pPr>
            <a:endParaRPr lang="en-US" dirty="0"/>
          </a:p>
          <a:p>
            <a:pPr marL="285750" lvl="0" indent="-285750">
              <a:buFont typeface="Wingdings" pitchFamily="2" charset="2"/>
              <a:buChar char="§"/>
            </a:pPr>
            <a:endParaRPr lang="en-US" dirty="0" smtClean="0"/>
          </a:p>
          <a:p>
            <a:pPr marL="285750" lvl="0" indent="-285750">
              <a:buFont typeface="Wingdings" pitchFamily="2" charset="2"/>
              <a:buChar char="§"/>
            </a:pPr>
            <a:endParaRPr lang="en-US" dirty="0"/>
          </a:p>
          <a:p>
            <a:pPr marL="285750" lvl="0" indent="-285750">
              <a:buFont typeface="Wingdings" pitchFamily="2" charset="2"/>
              <a:buChar char="§"/>
            </a:pPr>
            <a:endParaRPr lang="en-US" dirty="0"/>
          </a:p>
        </p:txBody>
      </p:sp>
      <p:sp>
        <p:nvSpPr>
          <p:cNvPr id="5" name="Rectangle 4"/>
          <p:cNvSpPr/>
          <p:nvPr/>
        </p:nvSpPr>
        <p:spPr>
          <a:xfrm>
            <a:off x="750194" y="4114800"/>
            <a:ext cx="5955406" cy="400110"/>
          </a:xfrm>
          <a:prstGeom prst="rect">
            <a:avLst/>
          </a:prstGeom>
        </p:spPr>
        <p:txBody>
          <a:bodyPr wrap="square">
            <a:spAutoFit/>
          </a:bodyPr>
          <a:lstStyle/>
          <a:p>
            <a:r>
              <a:rPr lang="en-US" sz="2000" dirty="0">
                <a:latin typeface="Times New Roman" pitchFamily="18" charset="0"/>
                <a:cs typeface="Times New Roman" pitchFamily="18" charset="0"/>
              </a:rPr>
              <a:t>L</a:t>
            </a:r>
            <a:r>
              <a:rPr lang="en-US" sz="2000" dirty="0" smtClean="0">
                <a:latin typeface="Times New Roman" pitchFamily="18" charset="0"/>
                <a:cs typeface="Times New Roman" pitchFamily="18" charset="0"/>
              </a:rPr>
              <a:t>/S </a:t>
            </a:r>
            <a:r>
              <a:rPr lang="en-US" sz="2000" dirty="0">
                <a:latin typeface="Times New Roman" pitchFamily="18" charset="0"/>
                <a:cs typeface="Times New Roman" pitchFamily="18" charset="0"/>
              </a:rPr>
              <a:t>of Hibiscus </a:t>
            </a:r>
            <a:r>
              <a:rPr lang="en-US" sz="2000" dirty="0" smtClean="0">
                <a:latin typeface="Times New Roman" pitchFamily="18" charset="0"/>
                <a:cs typeface="Times New Roman" pitchFamily="18" charset="0"/>
              </a:rPr>
              <a:t>flower showing parts of a </a:t>
            </a:r>
            <a:r>
              <a:rPr lang="en-US" sz="2000" dirty="0">
                <a:latin typeface="Times New Roman" pitchFamily="18" charset="0"/>
                <a:cs typeface="Times New Roman" pitchFamily="18" charset="0"/>
              </a:rPr>
              <a:t>flower</a:t>
            </a:r>
          </a:p>
        </p:txBody>
      </p:sp>
      <p:sp>
        <p:nvSpPr>
          <p:cNvPr id="6" name="Rectangle 5"/>
          <p:cNvSpPr/>
          <p:nvPr/>
        </p:nvSpPr>
        <p:spPr>
          <a:xfrm>
            <a:off x="762000" y="4724400"/>
            <a:ext cx="7239000" cy="1631216"/>
          </a:xfrm>
          <a:prstGeom prst="rect">
            <a:avLst/>
          </a:prstGeom>
        </p:spPr>
        <p:txBody>
          <a:bodyPr wrap="square">
            <a:spAutoFit/>
          </a:bodyPr>
          <a:lstStyle/>
          <a:p>
            <a:r>
              <a:rPr lang="en-US" sz="2000" b="1" dirty="0">
                <a:latin typeface="Times New Roman" pitchFamily="18" charset="0"/>
                <a:cs typeface="Times New Roman" pitchFamily="18" charset="0"/>
              </a:rPr>
              <a:t>Functions of Flowers</a:t>
            </a:r>
            <a:endParaRPr lang="en-US" sz="2000" dirty="0">
              <a:latin typeface="Times New Roman" pitchFamily="18" charset="0"/>
              <a:cs typeface="Times New Roman" pitchFamily="18" charset="0"/>
            </a:endParaRPr>
          </a:p>
          <a:p>
            <a:pPr marL="285750" lvl="0" indent="-285750">
              <a:buFont typeface="Wingdings" pitchFamily="2" charset="2"/>
              <a:buChar char="§"/>
            </a:pPr>
            <a:r>
              <a:rPr lang="en-US" sz="2000" dirty="0">
                <a:latin typeface="Times New Roman" pitchFamily="18" charset="0"/>
                <a:cs typeface="Times New Roman" pitchFamily="18" charset="0"/>
              </a:rPr>
              <a:t>Reproduction, beginning with pollination and fertilization</a:t>
            </a:r>
          </a:p>
          <a:p>
            <a:pPr marL="285750" lvl="0" indent="-285750">
              <a:buFont typeface="Wingdings" pitchFamily="2" charset="2"/>
              <a:buChar char="§"/>
            </a:pPr>
            <a:r>
              <a:rPr lang="en-US" sz="2000" dirty="0">
                <a:latin typeface="Times New Roman" pitchFamily="18" charset="0"/>
                <a:cs typeface="Times New Roman" pitchFamily="18" charset="0"/>
              </a:rPr>
              <a:t>Advertisement and rewards to attract pollinators</a:t>
            </a:r>
          </a:p>
          <a:p>
            <a:pPr marL="285750" lvl="0" indent="-285750">
              <a:buFont typeface="Wingdings" pitchFamily="2" charset="2"/>
              <a:buChar char="§"/>
            </a:pPr>
            <a:r>
              <a:rPr lang="en-US" sz="2000" dirty="0">
                <a:latin typeface="Times New Roman" pitchFamily="18" charset="0"/>
                <a:cs typeface="Times New Roman" pitchFamily="18" charset="0"/>
              </a:rPr>
              <a:t>Aesthetic qualities</a:t>
            </a:r>
          </a:p>
          <a:p>
            <a:pPr marL="285750" lvl="0" indent="-285750">
              <a:buFont typeface="Wingdings" pitchFamily="2" charset="2"/>
              <a:buChar char="§"/>
            </a:pPr>
            <a:r>
              <a:rPr lang="en-US" sz="2000" dirty="0">
                <a:latin typeface="Times New Roman" pitchFamily="18" charset="0"/>
                <a:cs typeface="Times New Roman" pitchFamily="18" charset="0"/>
              </a:rPr>
              <a:t>Plant identification</a:t>
            </a:r>
          </a:p>
        </p:txBody>
      </p:sp>
      <p:pic>
        <p:nvPicPr>
          <p:cNvPr id="7" name="Picture 6" descr="C:\Users\Oyelakin\Desktop\pictures\38_02aFlowerStructure-L.jpg"/>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4800600" cy="3200400"/>
          </a:xfrm>
          <a:prstGeom prst="rect">
            <a:avLst/>
          </a:prstGeom>
          <a:noFill/>
          <a:ln>
            <a:noFill/>
          </a:ln>
        </p:spPr>
      </p:pic>
    </p:spTree>
    <p:extLst>
      <p:ext uri="{BB962C8B-B14F-4D97-AF65-F5344CB8AC3E}">
        <p14:creationId xmlns:p14="http://schemas.microsoft.com/office/powerpoint/2010/main" val="2055520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46038"/>
            <a:ext cx="8229600" cy="487362"/>
          </a:xfrm>
        </p:spPr>
        <p:txBody>
          <a:bodyPr>
            <a:normAutofit/>
          </a:bodyPr>
          <a:lstStyle/>
          <a:p>
            <a:r>
              <a:rPr lang="en-US" sz="2000" b="1" dirty="0" smtClean="0">
                <a:latin typeface="Times New Roman" pitchFamily="18" charset="0"/>
                <a:cs typeface="Times New Roman" pitchFamily="18" charset="0"/>
              </a:rPr>
              <a:t>THE FLOWER</a:t>
            </a:r>
            <a:endParaRPr lang="en-US" sz="2000" dirty="0">
              <a:latin typeface="Times New Roman" pitchFamily="18" charset="0"/>
              <a:cs typeface="Times New Roman" pitchFamily="18" charset="0"/>
            </a:endParaRPr>
          </a:p>
        </p:txBody>
      </p:sp>
      <p:sp>
        <p:nvSpPr>
          <p:cNvPr id="3" name="Rectangle 2"/>
          <p:cNvSpPr/>
          <p:nvPr/>
        </p:nvSpPr>
        <p:spPr>
          <a:xfrm>
            <a:off x="762000" y="1143000"/>
            <a:ext cx="7239000" cy="1200329"/>
          </a:xfrm>
          <a:prstGeom prst="rect">
            <a:avLst/>
          </a:prstGeom>
        </p:spPr>
        <p:txBody>
          <a:bodyPr wrap="square">
            <a:spAutoFit/>
          </a:bodyPr>
          <a:lstStyle/>
          <a:p>
            <a:pPr marL="285750" lvl="0" indent="-285750">
              <a:buFont typeface="Wingdings" pitchFamily="2" charset="2"/>
              <a:buChar char="§"/>
            </a:pPr>
            <a:endParaRPr lang="en-US" dirty="0"/>
          </a:p>
          <a:p>
            <a:pPr marL="285750" lvl="0" indent="-285750">
              <a:buFont typeface="Wingdings" pitchFamily="2" charset="2"/>
              <a:buChar char="§"/>
            </a:pPr>
            <a:endParaRPr lang="en-US" dirty="0" smtClean="0"/>
          </a:p>
          <a:p>
            <a:pPr marL="285750" lvl="0" indent="-285750">
              <a:buFont typeface="Wingdings" pitchFamily="2" charset="2"/>
              <a:buChar char="§"/>
            </a:pPr>
            <a:endParaRPr lang="en-US" dirty="0"/>
          </a:p>
          <a:p>
            <a:pPr marL="285750" lvl="0" indent="-285750">
              <a:buFont typeface="Wingdings" pitchFamily="2" charset="2"/>
              <a:buChar char="§"/>
            </a:pPr>
            <a:endParaRPr lang="en-US" dirty="0"/>
          </a:p>
        </p:txBody>
      </p:sp>
      <p:sp>
        <p:nvSpPr>
          <p:cNvPr id="7" name="Rectangle 6"/>
          <p:cNvSpPr/>
          <p:nvPr/>
        </p:nvSpPr>
        <p:spPr>
          <a:xfrm>
            <a:off x="457200" y="533400"/>
            <a:ext cx="8382000" cy="4308872"/>
          </a:xfrm>
          <a:prstGeom prst="rect">
            <a:avLst/>
          </a:prstGeom>
        </p:spPr>
        <p:txBody>
          <a:bodyPr wrap="square">
            <a:spAutoFit/>
          </a:bodyPr>
          <a:lstStyle/>
          <a:p>
            <a:r>
              <a:rPr lang="en-US" sz="2000" dirty="0">
                <a:latin typeface="Times New Roman" pitchFamily="18" charset="0"/>
                <a:cs typeface="Times New Roman" pitchFamily="18" charset="0"/>
              </a:rPr>
              <a:t>A pistil may comprise of one, two or many carpels. It is divided into four based on the number of carpel it composed of </a:t>
            </a:r>
            <a:r>
              <a:rPr lang="en-US" sz="2000" dirty="0" smtClean="0">
                <a:latin typeface="Times New Roman" pitchFamily="18" charset="0"/>
                <a:cs typeface="Times New Roman" pitchFamily="18" charset="0"/>
              </a:rPr>
              <a:t>namely.</a:t>
            </a:r>
            <a:endParaRPr lang="en-US" sz="2000" dirty="0">
              <a:latin typeface="Times New Roman" pitchFamily="18" charset="0"/>
              <a:cs typeface="Times New Roman" pitchFamily="18" charset="0"/>
            </a:endParaRPr>
          </a:p>
          <a:p>
            <a:pPr lvl="0"/>
            <a:r>
              <a:rPr lang="en-US" sz="2000" b="1" dirty="0">
                <a:latin typeface="Times New Roman" pitchFamily="18" charset="0"/>
                <a:cs typeface="Times New Roman" pitchFamily="18" charset="0"/>
              </a:rPr>
              <a:t>Monocarpous</a:t>
            </a:r>
            <a:r>
              <a:rPr lang="en-US" sz="2000" dirty="0" smtClean="0">
                <a:latin typeface="Times New Roman" pitchFamily="18" charset="0"/>
                <a:cs typeface="Times New Roman" pitchFamily="18" charset="0"/>
              </a:rPr>
              <a:t>: </a:t>
            </a:r>
          </a:p>
          <a:p>
            <a:pPr lvl="0"/>
            <a:r>
              <a:rPr lang="en-US" sz="2000" b="1" dirty="0" smtClean="0">
                <a:latin typeface="Times New Roman" pitchFamily="18" charset="0"/>
                <a:cs typeface="Times New Roman" pitchFamily="18" charset="0"/>
              </a:rPr>
              <a:t>Polycarpous</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0"/>
            <a:r>
              <a:rPr lang="en-US" sz="2000" b="1" dirty="0" smtClean="0">
                <a:latin typeface="Times New Roman" pitchFamily="18" charset="0"/>
                <a:cs typeface="Times New Roman" pitchFamily="18" charset="0"/>
              </a:rPr>
              <a:t>Apocarpous</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0"/>
            <a:r>
              <a:rPr lang="en-US" sz="2000" b="1" dirty="0" smtClean="0">
                <a:latin typeface="Times New Roman" pitchFamily="18" charset="0"/>
                <a:cs typeface="Times New Roman" pitchFamily="18" charset="0"/>
              </a:rPr>
              <a:t>Syncarpous</a:t>
            </a:r>
            <a:r>
              <a:rPr lang="en-US" sz="2000" dirty="0" smtClean="0">
                <a:latin typeface="Times New Roman" pitchFamily="18" charset="0"/>
                <a:cs typeface="Times New Roman" pitchFamily="18" charset="0"/>
              </a:rPr>
              <a:t>:</a:t>
            </a:r>
          </a:p>
          <a:p>
            <a:pPr lvl="0"/>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Types of Flowers</a:t>
            </a:r>
            <a:endParaRPr lang="en-US" sz="2000" dirty="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(1)  Flowers </a:t>
            </a:r>
            <a:r>
              <a:rPr lang="en-US" sz="2000" dirty="0">
                <a:latin typeface="Times New Roman" pitchFamily="18" charset="0"/>
                <a:cs typeface="Times New Roman" pitchFamily="18" charset="0"/>
              </a:rPr>
              <a:t>are classified based on their position on the parent plant, </a:t>
            </a:r>
            <a:r>
              <a:rPr lang="en-US" sz="2000" dirty="0" smtClean="0">
                <a:latin typeface="Times New Roman" pitchFamily="18" charset="0"/>
                <a:cs typeface="Times New Roman" pitchFamily="18" charset="0"/>
              </a:rPr>
              <a:t>namely</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Axillary flowers: </a:t>
            </a:r>
            <a:r>
              <a:rPr lang="en-US" sz="2000" dirty="0" smtClean="0">
                <a:latin typeface="Times New Roman" pitchFamily="18" charset="0"/>
                <a:cs typeface="Times New Roman" pitchFamily="18" charset="0"/>
              </a:rPr>
              <a:t>Flowers </a:t>
            </a:r>
            <a:r>
              <a:rPr lang="en-US" sz="2000" dirty="0">
                <a:latin typeface="Times New Roman" pitchFamily="18" charset="0"/>
                <a:cs typeface="Times New Roman" pitchFamily="18" charset="0"/>
              </a:rPr>
              <a:t>or clusters of flowers that develop from leaf axils e.g. </a:t>
            </a:r>
            <a:r>
              <a:rPr lang="en-US" sz="2000" i="1" dirty="0" err="1">
                <a:latin typeface="Times New Roman" pitchFamily="18" charset="0"/>
                <a:cs typeface="Times New Roman" pitchFamily="18" charset="0"/>
              </a:rPr>
              <a:t>Catharanthus</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roseus</a:t>
            </a:r>
            <a:r>
              <a:rPr lang="en-US" sz="2000" i="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endParaRPr lang="en-US" dirty="0" smtClean="0"/>
          </a:p>
          <a:p>
            <a:endParaRPr lang="en-US" dirty="0"/>
          </a:p>
        </p:txBody>
      </p:sp>
      <p:pic>
        <p:nvPicPr>
          <p:cNvPr id="10" name="Picture 9" descr="C:\Users\Oyelakin\Desktop\pictures\lonja2244w.jpg"/>
          <p:cNvPicPr/>
          <p:nvPr/>
        </p:nvPicPr>
        <p:blipFill>
          <a:blip r:embed="rId3">
            <a:extLst>
              <a:ext uri="{28A0092B-C50C-407E-A947-70E740481C1C}">
                <a14:useLocalDpi xmlns:a14="http://schemas.microsoft.com/office/drawing/2010/main" val="0"/>
              </a:ext>
            </a:extLst>
          </a:blip>
          <a:srcRect/>
          <a:stretch>
            <a:fillRect/>
          </a:stretch>
        </p:blipFill>
        <p:spPr bwMode="auto">
          <a:xfrm>
            <a:off x="990600" y="4343400"/>
            <a:ext cx="3486150" cy="2438400"/>
          </a:xfrm>
          <a:prstGeom prst="rect">
            <a:avLst/>
          </a:prstGeom>
          <a:noFill/>
          <a:ln>
            <a:noFill/>
          </a:ln>
        </p:spPr>
      </p:pic>
    </p:spTree>
    <p:extLst>
      <p:ext uri="{BB962C8B-B14F-4D97-AF65-F5344CB8AC3E}">
        <p14:creationId xmlns:p14="http://schemas.microsoft.com/office/powerpoint/2010/main" val="3844920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FLOWER</a:t>
            </a:r>
            <a:endParaRPr lang="en-US" sz="2000" dirty="0">
              <a:latin typeface="Times New Roman" pitchFamily="18" charset="0"/>
              <a:cs typeface="Times New Roman" pitchFamily="18" charset="0"/>
            </a:endParaRPr>
          </a:p>
        </p:txBody>
      </p:sp>
      <p:sp>
        <p:nvSpPr>
          <p:cNvPr id="7" name="Rectangle 6"/>
          <p:cNvSpPr/>
          <p:nvPr/>
        </p:nvSpPr>
        <p:spPr>
          <a:xfrm>
            <a:off x="723900" y="914400"/>
            <a:ext cx="7810500" cy="984885"/>
          </a:xfrm>
          <a:prstGeom prst="rect">
            <a:avLst/>
          </a:prstGeom>
        </p:spPr>
        <p:txBody>
          <a:bodyPr wrap="square">
            <a:spAutoFit/>
          </a:bodyPr>
          <a:lstStyle/>
          <a:p>
            <a:r>
              <a:rPr lang="en-US" sz="2000" b="1" dirty="0" smtClean="0">
                <a:latin typeface="Times New Roman" pitchFamily="18" charset="0"/>
                <a:cs typeface="Times New Roman" pitchFamily="18" charset="0"/>
              </a:rPr>
              <a:t>Terminal </a:t>
            </a:r>
            <a:r>
              <a:rPr lang="en-US" sz="2000" b="1" dirty="0">
                <a:latin typeface="Times New Roman" pitchFamily="18" charset="0"/>
                <a:cs typeface="Times New Roman" pitchFamily="18" charset="0"/>
              </a:rPr>
              <a:t>flowers</a:t>
            </a:r>
            <a:r>
              <a:rPr lang="en-US" sz="2000" b="1"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dirty="0"/>
          </a:p>
        </p:txBody>
      </p:sp>
      <p:pic>
        <p:nvPicPr>
          <p:cNvPr id="6" name="Picture 5" descr="C:\Users\Oyelakin\Desktop\pictures\gnidiatrip.jpg"/>
          <p:cNvPicPr/>
          <p:nvPr/>
        </p:nvPicPr>
        <p:blipFill>
          <a:blip r:embed="rId3">
            <a:extLst>
              <a:ext uri="{28A0092B-C50C-407E-A947-70E740481C1C}">
                <a14:useLocalDpi xmlns:a14="http://schemas.microsoft.com/office/drawing/2010/main" val="0"/>
              </a:ext>
            </a:extLst>
          </a:blip>
          <a:srcRect/>
          <a:stretch>
            <a:fillRect/>
          </a:stretch>
        </p:blipFill>
        <p:spPr bwMode="auto">
          <a:xfrm>
            <a:off x="723900" y="1895475"/>
            <a:ext cx="3314700" cy="3133725"/>
          </a:xfrm>
          <a:prstGeom prst="rect">
            <a:avLst/>
          </a:prstGeom>
          <a:noFill/>
          <a:ln>
            <a:noFill/>
          </a:ln>
        </p:spPr>
      </p:pic>
    </p:spTree>
    <p:extLst>
      <p:ext uri="{BB962C8B-B14F-4D97-AF65-F5344CB8AC3E}">
        <p14:creationId xmlns:p14="http://schemas.microsoft.com/office/powerpoint/2010/main" val="3029043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FLOWER</a:t>
            </a:r>
            <a:endParaRPr lang="en-US" sz="2000" dirty="0">
              <a:latin typeface="Times New Roman" pitchFamily="18" charset="0"/>
              <a:cs typeface="Times New Roman" pitchFamily="18" charset="0"/>
            </a:endParaRPr>
          </a:p>
        </p:txBody>
      </p:sp>
      <p:sp>
        <p:nvSpPr>
          <p:cNvPr id="3" name="Rectangle 2"/>
          <p:cNvSpPr/>
          <p:nvPr/>
        </p:nvSpPr>
        <p:spPr>
          <a:xfrm>
            <a:off x="762000" y="1143000"/>
            <a:ext cx="7239000" cy="1200329"/>
          </a:xfrm>
          <a:prstGeom prst="rect">
            <a:avLst/>
          </a:prstGeom>
        </p:spPr>
        <p:txBody>
          <a:bodyPr wrap="square">
            <a:spAutoFit/>
          </a:bodyPr>
          <a:lstStyle/>
          <a:p>
            <a:pPr marL="285750" lvl="0" indent="-285750">
              <a:buFont typeface="Wingdings" pitchFamily="2" charset="2"/>
              <a:buChar char="§"/>
            </a:pPr>
            <a:endParaRPr lang="en-US" dirty="0" smtClean="0"/>
          </a:p>
          <a:p>
            <a:pPr marL="285750" lvl="0" indent="-285750">
              <a:buFont typeface="Wingdings" pitchFamily="2" charset="2"/>
              <a:buChar char="§"/>
            </a:pPr>
            <a:endParaRPr lang="en-US" dirty="0" smtClean="0"/>
          </a:p>
          <a:p>
            <a:pPr marL="285750" lvl="0" indent="-285750">
              <a:buFont typeface="Wingdings" pitchFamily="2" charset="2"/>
              <a:buChar char="§"/>
            </a:pPr>
            <a:endParaRPr lang="en-US" dirty="0" smtClean="0"/>
          </a:p>
          <a:p>
            <a:pPr marL="285750" lvl="0" indent="-285750">
              <a:buFont typeface="Wingdings" pitchFamily="2" charset="2"/>
              <a:buChar char="§"/>
            </a:pPr>
            <a:endParaRPr lang="en-US" dirty="0"/>
          </a:p>
        </p:txBody>
      </p:sp>
      <p:sp>
        <p:nvSpPr>
          <p:cNvPr id="7" name="Rectangle 6"/>
          <p:cNvSpPr/>
          <p:nvPr/>
        </p:nvSpPr>
        <p:spPr>
          <a:xfrm>
            <a:off x="838200" y="681335"/>
            <a:ext cx="7467600" cy="954107"/>
          </a:xfrm>
          <a:prstGeom prst="rect">
            <a:avLst/>
          </a:prstGeom>
        </p:spPr>
        <p:txBody>
          <a:bodyPr wrap="square">
            <a:spAutoFit/>
          </a:bodyPr>
          <a:lstStyle/>
          <a:p>
            <a:r>
              <a:rPr lang="en-US" sz="2000" b="1" dirty="0" err="1" smtClean="0">
                <a:latin typeface="Times New Roman" pitchFamily="18" charset="0"/>
                <a:cs typeface="Times New Roman" pitchFamily="18" charset="0"/>
              </a:rPr>
              <a:t>Cauliflorous</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flowers</a:t>
            </a:r>
            <a:r>
              <a:rPr lang="en-US" sz="2000" b="1" dirty="0" smtClean="0">
                <a:latin typeface="Times New Roman" pitchFamily="18" charset="0"/>
                <a:cs typeface="Times New Roman" pitchFamily="18" charset="0"/>
              </a:rPr>
              <a:t>:</a:t>
            </a:r>
          </a:p>
          <a:p>
            <a:endParaRPr lang="en-US" dirty="0" smtClean="0"/>
          </a:p>
          <a:p>
            <a:endParaRPr lang="en-US" dirty="0"/>
          </a:p>
        </p:txBody>
      </p:sp>
      <p:pic>
        <p:nvPicPr>
          <p:cNvPr id="8" name="Picture 7" descr="G:\BlackBerry\pictures\eastern-redbud-buds-041014.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66165"/>
            <a:ext cx="2895600" cy="2115235"/>
          </a:xfrm>
          <a:prstGeom prst="rect">
            <a:avLst/>
          </a:prstGeom>
          <a:noFill/>
          <a:ln>
            <a:noFill/>
          </a:ln>
        </p:spPr>
      </p:pic>
      <p:pic>
        <p:nvPicPr>
          <p:cNvPr id="9" name="Picture 8" descr="C:\Users\Oyelakin\Desktop\pictures\8162823_f5e8905f1e.jpg"/>
          <p:cNvPicPr/>
          <p:nvPr/>
        </p:nvPicPr>
        <p:blipFill>
          <a:blip r:embed="rId4">
            <a:extLst>
              <a:ext uri="{28A0092B-C50C-407E-A947-70E740481C1C}">
                <a14:useLocalDpi xmlns:a14="http://schemas.microsoft.com/office/drawing/2010/main" val="0"/>
              </a:ext>
            </a:extLst>
          </a:blip>
          <a:srcRect/>
          <a:stretch>
            <a:fillRect/>
          </a:stretch>
        </p:blipFill>
        <p:spPr bwMode="auto">
          <a:xfrm>
            <a:off x="685800" y="4391025"/>
            <a:ext cx="2971800" cy="2314575"/>
          </a:xfrm>
          <a:prstGeom prst="rect">
            <a:avLst/>
          </a:prstGeom>
          <a:noFill/>
          <a:ln>
            <a:noFill/>
          </a:ln>
        </p:spPr>
      </p:pic>
      <p:sp>
        <p:nvSpPr>
          <p:cNvPr id="4" name="Rectangle 3"/>
          <p:cNvSpPr/>
          <p:nvPr/>
        </p:nvSpPr>
        <p:spPr>
          <a:xfrm>
            <a:off x="609601" y="3581400"/>
            <a:ext cx="8305800" cy="1015663"/>
          </a:xfrm>
          <a:prstGeom prst="rect">
            <a:avLst/>
          </a:prstGeom>
        </p:spPr>
        <p:txBody>
          <a:bodyPr wrap="square">
            <a:spAutoFit/>
          </a:bodyPr>
          <a:lstStyle/>
          <a:p>
            <a:r>
              <a:rPr lang="en-US" sz="2000" b="1" dirty="0">
                <a:latin typeface="Times New Roman" pitchFamily="18" charset="0"/>
                <a:cs typeface="Times New Roman" pitchFamily="18" charset="0"/>
              </a:rPr>
              <a:t>Solitary </a:t>
            </a:r>
            <a:r>
              <a:rPr lang="en-US" sz="2000" b="1" dirty="0" smtClean="0">
                <a:latin typeface="Times New Roman" pitchFamily="18" charset="0"/>
                <a:cs typeface="Times New Roman" pitchFamily="18" charset="0"/>
              </a:rPr>
              <a:t>flowers: </a:t>
            </a:r>
            <a:r>
              <a:rPr lang="en-US" sz="2000" dirty="0" smtClean="0"/>
              <a:t>One </a:t>
            </a:r>
            <a:r>
              <a:rPr lang="en-US" sz="2000" dirty="0"/>
              <a:t>flower borne at the end of an elongated stalk or branch of  the main axis of the plant. It has a peduncle which bears the flowers at the top e.g. Sunflower,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51235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FF4F-697E-481E-ABCD-45CC655D05BD}"/>
              </a:ext>
            </a:extLst>
          </p:cNvPr>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THE FLOWER</a:t>
            </a:r>
            <a:endParaRPr lang="en-US" sz="2000" dirty="0">
              <a:latin typeface="Times New Roman" pitchFamily="18" charset="0"/>
              <a:cs typeface="Times New Roman" pitchFamily="18" charset="0"/>
            </a:endParaRPr>
          </a:p>
        </p:txBody>
      </p:sp>
      <p:sp>
        <p:nvSpPr>
          <p:cNvPr id="3" name="Rectangle 2"/>
          <p:cNvSpPr/>
          <p:nvPr/>
        </p:nvSpPr>
        <p:spPr>
          <a:xfrm>
            <a:off x="762000" y="1143000"/>
            <a:ext cx="7239000" cy="1200329"/>
          </a:xfrm>
          <a:prstGeom prst="rect">
            <a:avLst/>
          </a:prstGeom>
        </p:spPr>
        <p:txBody>
          <a:bodyPr wrap="square">
            <a:spAutoFit/>
          </a:bodyPr>
          <a:lstStyle/>
          <a:p>
            <a:pPr marL="285750" lvl="0" indent="-285750">
              <a:buFont typeface="Wingdings" pitchFamily="2" charset="2"/>
              <a:buChar char="§"/>
            </a:pPr>
            <a:endParaRPr lang="en-US" dirty="0" smtClean="0"/>
          </a:p>
          <a:p>
            <a:pPr marL="285750" lvl="0" indent="-285750">
              <a:buFont typeface="Wingdings" pitchFamily="2" charset="2"/>
              <a:buChar char="§"/>
            </a:pPr>
            <a:endParaRPr lang="en-US" dirty="0" smtClean="0"/>
          </a:p>
          <a:p>
            <a:pPr marL="285750" lvl="0" indent="-285750">
              <a:buFont typeface="Wingdings" pitchFamily="2" charset="2"/>
              <a:buChar char="§"/>
            </a:pPr>
            <a:endParaRPr lang="en-US" dirty="0" smtClean="0"/>
          </a:p>
          <a:p>
            <a:pPr marL="285750" lvl="0" indent="-285750">
              <a:buFont typeface="Wingdings" pitchFamily="2" charset="2"/>
              <a:buChar char="§"/>
            </a:pPr>
            <a:endParaRPr lang="en-US" dirty="0"/>
          </a:p>
        </p:txBody>
      </p:sp>
      <p:sp>
        <p:nvSpPr>
          <p:cNvPr id="7" name="Rectangle 6"/>
          <p:cNvSpPr/>
          <p:nvPr/>
        </p:nvSpPr>
        <p:spPr>
          <a:xfrm>
            <a:off x="609600" y="681335"/>
            <a:ext cx="8077200" cy="5878532"/>
          </a:xfrm>
          <a:prstGeom prst="rect">
            <a:avLst/>
          </a:prstGeom>
        </p:spPr>
        <p:txBody>
          <a:bodyPr wrap="square">
            <a:spAutoFit/>
          </a:bodyPr>
          <a:lstStyle/>
          <a:p>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2) Flowers </a:t>
            </a:r>
            <a:r>
              <a:rPr lang="en-US" sz="2000" dirty="0">
                <a:latin typeface="Times New Roman" pitchFamily="18" charset="0"/>
                <a:cs typeface="Times New Roman" pitchFamily="18" charset="0"/>
              </a:rPr>
              <a:t>can also be described based on the presence or absence floral parts, </a:t>
            </a:r>
            <a:r>
              <a:rPr lang="en-US" sz="2000" dirty="0" smtClean="0">
                <a:latin typeface="Times New Roman" pitchFamily="18" charset="0"/>
                <a:cs typeface="Times New Roman" pitchFamily="18" charset="0"/>
              </a:rPr>
              <a:t>namely </a:t>
            </a:r>
          </a:p>
          <a:p>
            <a:endParaRPr lang="en-US" sz="2000" b="1" dirty="0" smtClean="0">
              <a:latin typeface="Times New Roman" pitchFamily="18" charset="0"/>
              <a:cs typeface="Times New Roman" pitchFamily="18" charset="0"/>
            </a:endParaRPr>
          </a:p>
          <a:p>
            <a:pPr lvl="0"/>
            <a:r>
              <a:rPr lang="en-US" sz="2000" b="1" dirty="0" smtClean="0">
                <a:latin typeface="Times New Roman" pitchFamily="18" charset="0"/>
                <a:cs typeface="Times New Roman" pitchFamily="18" charset="0"/>
              </a:rPr>
              <a:t>(i)  Complete </a:t>
            </a:r>
            <a:r>
              <a:rPr lang="en-US" sz="2000" b="1" dirty="0">
                <a:latin typeface="Times New Roman" pitchFamily="18" charset="0"/>
                <a:cs typeface="Times New Roman" pitchFamily="18" charset="0"/>
              </a:rPr>
              <a:t>flowers</a:t>
            </a:r>
            <a:r>
              <a:rPr lang="en-US" sz="2000" b="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400050" lvl="0" indent="-400050">
              <a:buAutoNum type="romanLcParenBoth" startAt="2"/>
            </a:pPr>
            <a:r>
              <a:rPr lang="en-US" sz="2000" b="1" dirty="0" smtClean="0">
                <a:latin typeface="Times New Roman" pitchFamily="18" charset="0"/>
                <a:cs typeface="Times New Roman" pitchFamily="18" charset="0"/>
              </a:rPr>
              <a:t>Incomplete </a:t>
            </a:r>
            <a:r>
              <a:rPr lang="en-US" sz="2000" b="1" dirty="0">
                <a:latin typeface="Times New Roman" pitchFamily="18" charset="0"/>
                <a:cs typeface="Times New Roman" pitchFamily="18" charset="0"/>
              </a:rPr>
              <a:t>flowers</a:t>
            </a:r>
            <a:r>
              <a:rPr lang="en-US" sz="2000" b="1" dirty="0" smtClean="0">
                <a:latin typeface="Times New Roman" pitchFamily="18" charset="0"/>
                <a:cs typeface="Times New Roman" pitchFamily="18" charset="0"/>
              </a:rPr>
              <a:t>:</a:t>
            </a:r>
          </a:p>
          <a:p>
            <a:pPr marL="400050" lvl="0" indent="-400050">
              <a:buAutoNum type="romanLcParenBoth" startAt="2"/>
            </a:pPr>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3) Flowers </a:t>
            </a:r>
            <a:r>
              <a:rPr lang="en-US" sz="2000" dirty="0">
                <a:latin typeface="Times New Roman" pitchFamily="18" charset="0"/>
                <a:cs typeface="Times New Roman" pitchFamily="18" charset="0"/>
              </a:rPr>
              <a:t>can also be grouped based on the possession of male and female </a:t>
            </a:r>
            <a:r>
              <a:rPr lang="en-US" sz="2000" dirty="0" smtClean="0">
                <a:latin typeface="Times New Roman" pitchFamily="18" charset="0"/>
                <a:cs typeface="Times New Roman" pitchFamily="18" charset="0"/>
              </a:rPr>
              <a:t>   reproductive organs</a:t>
            </a:r>
          </a:p>
          <a:p>
            <a:endParaRPr lang="en-US" sz="2000" dirty="0" smtClean="0">
              <a:latin typeface="Times New Roman" pitchFamily="18" charset="0"/>
              <a:cs typeface="Times New Roman" pitchFamily="18" charset="0"/>
            </a:endParaRPr>
          </a:p>
          <a:p>
            <a:pPr marL="400050" lvl="0" indent="-400050">
              <a:buAutoNum type="romanLcParenBoth"/>
            </a:pPr>
            <a:r>
              <a:rPr lang="en-US" sz="2000" b="1" dirty="0" smtClean="0">
                <a:latin typeface="Times New Roman" pitchFamily="18" charset="0"/>
                <a:cs typeface="Times New Roman" pitchFamily="18" charset="0"/>
              </a:rPr>
              <a:t>Perfect/bisexual/hermaphrodite </a:t>
            </a:r>
            <a:r>
              <a:rPr lang="en-US" sz="2000" b="1" dirty="0">
                <a:latin typeface="Times New Roman" pitchFamily="18" charset="0"/>
                <a:cs typeface="Times New Roman" pitchFamily="18" charset="0"/>
              </a:rPr>
              <a:t>flower</a:t>
            </a:r>
            <a:r>
              <a:rPr lang="en-US" sz="2000" b="1" dirty="0" smtClean="0">
                <a:latin typeface="Times New Roman" pitchFamily="18" charset="0"/>
                <a:cs typeface="Times New Roman" pitchFamily="18" charset="0"/>
              </a:rPr>
              <a:t>:</a:t>
            </a:r>
          </a:p>
          <a:p>
            <a:pPr marL="400050" indent="-400050">
              <a:buFontTx/>
              <a:buAutoNum type="romanLcParenBoth"/>
            </a:pPr>
            <a:r>
              <a:rPr lang="en-US" sz="2000" b="1" dirty="0">
                <a:latin typeface="Times New Roman" pitchFamily="18" charset="0"/>
                <a:cs typeface="Times New Roman" pitchFamily="18" charset="0"/>
              </a:rPr>
              <a:t>Imperfect/unisexual flower</a:t>
            </a:r>
            <a:r>
              <a:rPr lang="en-US" sz="2000" b="1" dirty="0" smtClean="0">
                <a:latin typeface="Times New Roman" pitchFamily="18" charset="0"/>
                <a:cs typeface="Times New Roman" pitchFamily="18" charset="0"/>
              </a:rPr>
              <a:t>:</a:t>
            </a:r>
          </a:p>
          <a:p>
            <a:pPr marL="400050" indent="-400050">
              <a:buFontTx/>
              <a:buAutoNum type="romanLcParenBoth"/>
            </a:pPr>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Imperfect flower is further sub-divided into two based on the reproductive organ the flower contains.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Pistillate flowers</a:t>
            </a:r>
            <a:endParaRPr lang="en-US" sz="2000" dirty="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(b) </a:t>
            </a:r>
            <a:r>
              <a:rPr lang="en-US" sz="2000" b="1" dirty="0" smtClean="0">
                <a:latin typeface="Times New Roman" pitchFamily="18" charset="0"/>
                <a:cs typeface="Times New Roman" pitchFamily="18" charset="0"/>
              </a:rPr>
              <a:t>Staminate </a:t>
            </a:r>
            <a:r>
              <a:rPr lang="en-US" sz="2000" b="1" dirty="0">
                <a:latin typeface="Times New Roman" pitchFamily="18" charset="0"/>
                <a:cs typeface="Times New Roman" pitchFamily="18" charset="0"/>
              </a:rPr>
              <a:t>flowers </a:t>
            </a:r>
            <a:endParaRPr lang="en-US" sz="2000" dirty="0">
              <a:latin typeface="Times New Roman" pitchFamily="18" charset="0"/>
              <a:cs typeface="Times New Roman" pitchFamily="18" charset="0"/>
            </a:endParaRPr>
          </a:p>
          <a:p>
            <a:pPr marL="400050" indent="-400050">
              <a:buFontTx/>
              <a:buAutoNum type="romanLcParenBoth"/>
            </a:pPr>
            <a:endParaRPr lang="en-US" dirty="0"/>
          </a:p>
          <a:p>
            <a:pPr marL="400050" lvl="0" indent="-400050">
              <a:buAutoNum type="romanLcParenBoth" startAt="2"/>
            </a:pPr>
            <a:endParaRPr lang="en-US" dirty="0"/>
          </a:p>
        </p:txBody>
      </p:sp>
    </p:spTree>
    <p:extLst>
      <p:ext uri="{BB962C8B-B14F-4D97-AF65-F5344CB8AC3E}">
        <p14:creationId xmlns:p14="http://schemas.microsoft.com/office/powerpoint/2010/main" val="1095701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4536</TotalTime>
  <Words>2786</Words>
  <Application>Microsoft Office PowerPoint</Application>
  <PresentationFormat>On-screen Show (4:3)</PresentationFormat>
  <Paragraphs>305</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BIO 101: GENERAL BIOLOGY 1</vt:lpstr>
      <vt:lpstr>PLANT SYSTEM</vt:lpstr>
      <vt:lpstr>PowerPoint Presentation</vt:lpstr>
      <vt:lpstr>THE FLOWER</vt:lpstr>
      <vt:lpstr>THE FLOWER</vt:lpstr>
      <vt:lpstr>THE FLOWER</vt:lpstr>
      <vt:lpstr>THE FLOWER</vt:lpstr>
      <vt:lpstr>THE FLOWER</vt:lpstr>
      <vt:lpstr>THE FLOWER</vt:lpstr>
      <vt:lpstr>THE FLOWER</vt:lpstr>
      <vt:lpstr>THE FLOWER</vt:lpstr>
      <vt:lpstr>THE FLOWER</vt:lpstr>
      <vt:lpstr>THE FLOWER</vt:lpstr>
      <vt:lpstr>THE FRUITS</vt:lpstr>
      <vt:lpstr>THE FRUITS</vt:lpstr>
      <vt:lpstr>THE FRUITS</vt:lpstr>
      <vt:lpstr>THE FRUITS</vt:lpstr>
      <vt:lpstr>THE FRUITS</vt:lpstr>
      <vt:lpstr>THE FRUITS</vt:lpstr>
      <vt:lpstr>THE FRUITS</vt:lpstr>
      <vt:lpstr>THE FRUITS</vt:lpstr>
      <vt:lpstr>THE FRUITS</vt:lpstr>
      <vt:lpstr>THE FRUITS</vt:lpstr>
      <vt:lpstr>THE FRUITS</vt:lpstr>
      <vt:lpstr>THE FRUITS</vt:lpstr>
      <vt:lpstr>THE FRUITS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DATA PRESENTATION                                              ON  ANTIOXIDANT EFFECT IN BIOCHEMICAL CHARACTERISTICS  OF SOME SELECTED CITRUS FRUIT                                               BY                   OLUWATADE ANUOLUWAPO ADEYINKA                       MATRIC NO:PG15/0064                          SUBMITTED TO:                 DEPARTMENT OF PURE AND APPLIED BOTANY              FEDERAL UNIVERSITY OF AGRICTURE, ABEOKUTA                                                                                                                                      NOVEMBER,2016</dc:title>
  <dc:creator>HP</dc:creator>
  <cp:lastModifiedBy>HP</cp:lastModifiedBy>
  <cp:revision>390</cp:revision>
  <cp:lastPrinted>2018-03-26T08:06:13Z</cp:lastPrinted>
  <dcterms:created xsi:type="dcterms:W3CDTF">2016-10-27T12:39:29Z</dcterms:created>
  <dcterms:modified xsi:type="dcterms:W3CDTF">2022-01-06T15:20:10Z</dcterms:modified>
</cp:coreProperties>
</file>