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68" r:id="rId4"/>
    <p:sldId id="259" r:id="rId5"/>
    <p:sldId id="285" r:id="rId6"/>
    <p:sldId id="286" r:id="rId7"/>
    <p:sldId id="287" r:id="rId8"/>
    <p:sldId id="272" r:id="rId9"/>
    <p:sldId id="273" r:id="rId10"/>
    <p:sldId id="274" r:id="rId11"/>
    <p:sldId id="275" r:id="rId12"/>
    <p:sldId id="276" r:id="rId13"/>
    <p:sldId id="277" r:id="rId14"/>
    <p:sldId id="278" r:id="rId15"/>
    <p:sldId id="279" r:id="rId16"/>
    <p:sldId id="282" r:id="rId17"/>
    <p:sldId id="283" r:id="rId18"/>
    <p:sldId id="281" r:id="rId19"/>
    <p:sldId id="284" r:id="rId20"/>
    <p:sldId id="289" r:id="rId21"/>
    <p:sldId id="292" r:id="rId22"/>
    <p:sldId id="290" r:id="rId23"/>
    <p:sldId id="297" r:id="rId24"/>
    <p:sldId id="291" r:id="rId25"/>
    <p:sldId id="288" r:id="rId26"/>
    <p:sldId id="293" r:id="rId27"/>
    <p:sldId id="294" r:id="rId28"/>
    <p:sldId id="295" r:id="rId29"/>
    <p:sldId id="296" r:id="rId30"/>
    <p:sldId id="298" r:id="rId31"/>
    <p:sldId id="299" r:id="rId32"/>
    <p:sldId id="300" r:id="rId33"/>
    <p:sldId id="301" r:id="rId34"/>
    <p:sldId id="302" r:id="rId35"/>
    <p:sldId id="303" r:id="rId36"/>
    <p:sldId id="304" r:id="rId37"/>
    <p:sldId id="305" r:id="rId38"/>
    <p:sldId id="306" r:id="rId39"/>
  </p:sldIdLst>
  <p:sldSz cx="12192000" cy="6858000"/>
  <p:notesSz cx="6858000" cy="9144000"/>
  <p:embeddedFontLst>
    <p:embeddedFont>
      <p:font typeface="Calibri" panose="020F0502020204030204" pitchFamily="34" charset="0"/>
      <p:regular r:id="rId41"/>
      <p:bold r:id="rId42"/>
      <p:italic r:id="rId43"/>
      <p:boldItalic r:id="rId44"/>
    </p:embeddedFont>
    <p:embeddedFont>
      <p:font typeface="Garamond" panose="02020404030301010803" pitchFamily="18" charset="0"/>
      <p:regular r:id="rId45"/>
      <p:bold r:id="rId46"/>
      <p:italic r:id="rId47"/>
    </p:embeddedFont>
    <p:embeddedFont>
      <p:font typeface="Tahoma" panose="020B0604030504040204" pitchFamily="34" charset="0"/>
      <p:regular r:id="rId48"/>
      <p:bold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36" y="3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49053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6" name="Google Shape;11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3</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02642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89cbd020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89cbd020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1" name="Google Shape;131;gb89cbd020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306286"/>
            <a:ext cx="9144000" cy="1763486"/>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210833"/>
            <a:ext cx="9144000" cy="544286"/>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1800"/>
              <a:buNone/>
              <a:defRPr sz="18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1524000" y="6356349"/>
            <a:ext cx="1001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9938657" y="6356347"/>
            <a:ext cx="729343"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rgbClr val="888888"/>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rgbClr val="888888"/>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rgbClr val="888888"/>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rgbClr val="888888"/>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rgbClr val="888888"/>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rgbClr val="888888"/>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rgbClr val="888888"/>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GB"/>
              <a:t>‹#›</a:t>
            </a:fld>
            <a:endParaRPr/>
          </a:p>
        </p:txBody>
      </p:sp>
      <p:sp>
        <p:nvSpPr>
          <p:cNvPr id="20" name="Google Shape;20;p2"/>
          <p:cNvSpPr txBox="1">
            <a:spLocks noGrp="1"/>
          </p:cNvSpPr>
          <p:nvPr>
            <p:ph type="body" idx="2"/>
          </p:nvPr>
        </p:nvSpPr>
        <p:spPr>
          <a:xfrm>
            <a:off x="1523999" y="4445909"/>
            <a:ext cx="9144000" cy="5334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2800"/>
              <a:buNone/>
              <a:defRPr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1" name="Google Shape;21;p2"/>
          <p:cNvPicPr preferRelativeResize="0"/>
          <p:nvPr/>
        </p:nvPicPr>
        <p:blipFill rotWithShape="1">
          <a:blip r:embed="rId2">
            <a:alphaModFix/>
          </a:blip>
          <a:srcRect/>
          <a:stretch/>
        </p:blipFill>
        <p:spPr>
          <a:xfrm>
            <a:off x="4985655" y="5032783"/>
            <a:ext cx="2220688" cy="1714702"/>
          </a:xfrm>
          <a:prstGeom prst="rect">
            <a:avLst/>
          </a:prstGeom>
          <a:noFill/>
          <a:ln>
            <a:noFill/>
          </a:ln>
        </p:spPr>
      </p:pic>
      <p:sp>
        <p:nvSpPr>
          <p:cNvPr id="22" name="Google Shape;22;p2"/>
          <p:cNvSpPr/>
          <p:nvPr/>
        </p:nvSpPr>
        <p:spPr>
          <a:xfrm>
            <a:off x="0" y="0"/>
            <a:ext cx="12192000" cy="609605"/>
          </a:xfrm>
          <a:prstGeom prst="rect">
            <a:avLst/>
          </a:prstGeom>
          <a:solidFill>
            <a:srgbClr val="008A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92" name="Google Shape;92;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1"/>
          <p:cNvSpPr txBox="1">
            <a:spLocks noGrp="1"/>
          </p:cNvSpPr>
          <p:nvPr>
            <p:ph type="dt" idx="10"/>
          </p:nvPr>
        </p:nvSpPr>
        <p:spPr>
          <a:xfrm>
            <a:off x="2634343" y="6356350"/>
            <a:ext cx="111034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4038599" y="6356350"/>
            <a:ext cx="629194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10624456" y="6356350"/>
            <a:ext cx="729343"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rgbClr val="888888"/>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rgbClr val="888888"/>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rgbClr val="888888"/>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rgbClr val="888888"/>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rgbClr val="888888"/>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rgbClr val="888888"/>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rgbClr val="888888"/>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GB"/>
              <a:t>‹#›</a:t>
            </a:fld>
            <a:endParaRPr/>
          </a:p>
        </p:txBody>
      </p:sp>
      <p:sp>
        <p:nvSpPr>
          <p:cNvPr id="96" name="Google Shape;96;p11"/>
          <p:cNvSpPr/>
          <p:nvPr/>
        </p:nvSpPr>
        <p:spPr>
          <a:xfrm>
            <a:off x="0" y="0"/>
            <a:ext cx="360363" cy="6858000"/>
          </a:xfrm>
          <a:prstGeom prst="rect">
            <a:avLst/>
          </a:prstGeom>
          <a:solidFill>
            <a:srgbClr val="008A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7" name="Google Shape;97;p11"/>
          <p:cNvPicPr preferRelativeResize="0"/>
          <p:nvPr/>
        </p:nvPicPr>
        <p:blipFill rotWithShape="1">
          <a:blip r:embed="rId2">
            <a:alphaModFix/>
          </a:blip>
          <a:srcRect/>
          <a:stretch/>
        </p:blipFill>
        <p:spPr>
          <a:xfrm>
            <a:off x="403905" y="6077830"/>
            <a:ext cx="971323" cy="75000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12"/>
          <p:cNvSpPr txBox="1">
            <a:spLocks noGrp="1"/>
          </p:cNvSpPr>
          <p:nvPr>
            <p:ph type="dt" idx="10"/>
          </p:nvPr>
        </p:nvSpPr>
        <p:spPr>
          <a:xfrm>
            <a:off x="2634343" y="6356350"/>
            <a:ext cx="111034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4038599" y="6356350"/>
            <a:ext cx="629194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0624456" y="6356350"/>
            <a:ext cx="729343"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rgbClr val="888888"/>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rgbClr val="888888"/>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rgbClr val="888888"/>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rgbClr val="888888"/>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rgbClr val="888888"/>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rgbClr val="888888"/>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rgbClr val="888888"/>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GB"/>
              <a:t>‹#›</a:t>
            </a:fld>
            <a:endParaRPr/>
          </a:p>
        </p:txBody>
      </p:sp>
      <p:pic>
        <p:nvPicPr>
          <p:cNvPr id="104" name="Google Shape;104;p12"/>
          <p:cNvPicPr preferRelativeResize="0"/>
          <p:nvPr/>
        </p:nvPicPr>
        <p:blipFill rotWithShape="1">
          <a:blip r:embed="rId2">
            <a:alphaModFix/>
          </a:blip>
          <a:srcRect/>
          <a:stretch/>
        </p:blipFill>
        <p:spPr>
          <a:xfrm>
            <a:off x="403905" y="6077830"/>
            <a:ext cx="971323" cy="750008"/>
          </a:xfrm>
          <a:prstGeom prst="rect">
            <a:avLst/>
          </a:prstGeom>
          <a:noFill/>
          <a:ln>
            <a:noFill/>
          </a:ln>
        </p:spPr>
      </p:pic>
      <p:sp>
        <p:nvSpPr>
          <p:cNvPr id="105" name="Google Shape;105;p12"/>
          <p:cNvSpPr/>
          <p:nvPr/>
        </p:nvSpPr>
        <p:spPr>
          <a:xfrm>
            <a:off x="0" y="0"/>
            <a:ext cx="360363" cy="6858000"/>
          </a:xfrm>
          <a:prstGeom prst="rect">
            <a:avLst/>
          </a:prstGeom>
          <a:solidFill>
            <a:srgbClr val="008A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
          <p:cNvSpPr txBox="1">
            <a:spLocks noGrp="1"/>
          </p:cNvSpPr>
          <p:nvPr>
            <p:ph type="dt" idx="10"/>
          </p:nvPr>
        </p:nvSpPr>
        <p:spPr>
          <a:xfrm>
            <a:off x="2634343" y="6356350"/>
            <a:ext cx="111034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4038599" y="6356350"/>
            <a:ext cx="629194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10624456" y="6356350"/>
            <a:ext cx="729343"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rgbClr val="888888"/>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rgbClr val="888888"/>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rgbClr val="888888"/>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rgbClr val="888888"/>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rgbClr val="888888"/>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rgbClr val="888888"/>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rgbClr val="888888"/>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GB"/>
              <a:t>‹#›</a:t>
            </a:fld>
            <a:endParaRPr/>
          </a:p>
        </p:txBody>
      </p:sp>
      <p:sp>
        <p:nvSpPr>
          <p:cNvPr id="29" name="Google Shape;29;p3"/>
          <p:cNvSpPr/>
          <p:nvPr/>
        </p:nvSpPr>
        <p:spPr>
          <a:xfrm>
            <a:off x="0" y="0"/>
            <a:ext cx="360363" cy="6858000"/>
          </a:xfrm>
          <a:prstGeom prst="rect">
            <a:avLst/>
          </a:prstGeom>
          <a:solidFill>
            <a:srgbClr val="008A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0" name="Google Shape;30;p3"/>
          <p:cNvPicPr preferRelativeResize="0"/>
          <p:nvPr/>
        </p:nvPicPr>
        <p:blipFill rotWithShape="1">
          <a:blip r:embed="rId2">
            <a:alphaModFix/>
          </a:blip>
          <a:srcRect/>
          <a:stretch/>
        </p:blipFill>
        <p:spPr>
          <a:xfrm>
            <a:off x="403905" y="6077830"/>
            <a:ext cx="971323" cy="75000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838200" y="365125"/>
            <a:ext cx="10515600" cy="69078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838200" y="1175657"/>
            <a:ext cx="10515600" cy="5001306"/>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4"/>
          <p:cNvSpPr txBox="1">
            <a:spLocks noGrp="1"/>
          </p:cNvSpPr>
          <p:nvPr>
            <p:ph type="dt" idx="10"/>
          </p:nvPr>
        </p:nvSpPr>
        <p:spPr>
          <a:xfrm>
            <a:off x="2634343" y="6356350"/>
            <a:ext cx="111034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038599" y="6356350"/>
            <a:ext cx="629194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10624456" y="6356350"/>
            <a:ext cx="729343"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rgbClr val="888888"/>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rgbClr val="888888"/>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rgbClr val="888888"/>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rgbClr val="888888"/>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rgbClr val="888888"/>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rgbClr val="888888"/>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rgbClr val="888888"/>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GB"/>
              <a:t>‹#›</a:t>
            </a:fld>
            <a:endParaRPr/>
          </a:p>
        </p:txBody>
      </p:sp>
      <p:sp>
        <p:nvSpPr>
          <p:cNvPr id="37" name="Google Shape;37;p4"/>
          <p:cNvSpPr/>
          <p:nvPr/>
        </p:nvSpPr>
        <p:spPr>
          <a:xfrm>
            <a:off x="0" y="0"/>
            <a:ext cx="360363" cy="6858000"/>
          </a:xfrm>
          <a:prstGeom prst="rect">
            <a:avLst/>
          </a:prstGeom>
          <a:solidFill>
            <a:srgbClr val="008A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8" name="Google Shape;38;p4"/>
          <p:cNvPicPr preferRelativeResize="0"/>
          <p:nvPr/>
        </p:nvPicPr>
        <p:blipFill rotWithShape="1">
          <a:blip r:embed="rId2">
            <a:alphaModFix/>
          </a:blip>
          <a:srcRect/>
          <a:stretch/>
        </p:blipFill>
        <p:spPr>
          <a:xfrm>
            <a:off x="403905" y="6077830"/>
            <a:ext cx="971323" cy="75000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5"/>
          <p:cNvSpPr txBox="1">
            <a:spLocks noGrp="1"/>
          </p:cNvSpPr>
          <p:nvPr>
            <p:ph type="dt" idx="10"/>
          </p:nvPr>
        </p:nvSpPr>
        <p:spPr>
          <a:xfrm>
            <a:off x="2634343" y="6356350"/>
            <a:ext cx="111034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4038599" y="6356350"/>
            <a:ext cx="629194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10624456" y="6356350"/>
            <a:ext cx="729343"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rgbClr val="888888"/>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rgbClr val="888888"/>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rgbClr val="888888"/>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rgbClr val="888888"/>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rgbClr val="888888"/>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rgbClr val="888888"/>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rgbClr val="888888"/>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GB"/>
              <a:t>‹#›</a:t>
            </a:fld>
            <a:endParaRPr/>
          </a:p>
        </p:txBody>
      </p:sp>
      <p:sp>
        <p:nvSpPr>
          <p:cNvPr id="46" name="Google Shape;46;p5"/>
          <p:cNvSpPr/>
          <p:nvPr/>
        </p:nvSpPr>
        <p:spPr>
          <a:xfrm>
            <a:off x="0" y="0"/>
            <a:ext cx="360363" cy="6858000"/>
          </a:xfrm>
          <a:prstGeom prst="rect">
            <a:avLst/>
          </a:prstGeom>
          <a:solidFill>
            <a:srgbClr val="008A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7" name="Google Shape;47;p5"/>
          <p:cNvPicPr preferRelativeResize="0"/>
          <p:nvPr/>
        </p:nvPicPr>
        <p:blipFill rotWithShape="1">
          <a:blip r:embed="rId2">
            <a:alphaModFix/>
          </a:blip>
          <a:srcRect/>
          <a:stretch/>
        </p:blipFill>
        <p:spPr>
          <a:xfrm>
            <a:off x="403905" y="6077830"/>
            <a:ext cx="971323" cy="75000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6"/>
          <p:cNvSpPr txBox="1">
            <a:spLocks noGrp="1"/>
          </p:cNvSpPr>
          <p:nvPr>
            <p:ph type="dt" idx="10"/>
          </p:nvPr>
        </p:nvSpPr>
        <p:spPr>
          <a:xfrm>
            <a:off x="2634343" y="6356350"/>
            <a:ext cx="111034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4038599" y="6356350"/>
            <a:ext cx="629194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10624456" y="6356350"/>
            <a:ext cx="729343"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rgbClr val="888888"/>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rgbClr val="888888"/>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rgbClr val="888888"/>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rgbClr val="888888"/>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rgbClr val="888888"/>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rgbClr val="888888"/>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rgbClr val="888888"/>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GB"/>
              <a:t>‹#›</a:t>
            </a:fld>
            <a:endParaRPr/>
          </a:p>
        </p:txBody>
      </p:sp>
      <p:sp>
        <p:nvSpPr>
          <p:cNvPr id="57" name="Google Shape;57;p6"/>
          <p:cNvSpPr/>
          <p:nvPr/>
        </p:nvSpPr>
        <p:spPr>
          <a:xfrm>
            <a:off x="0" y="0"/>
            <a:ext cx="360363" cy="6858000"/>
          </a:xfrm>
          <a:prstGeom prst="rect">
            <a:avLst/>
          </a:prstGeom>
          <a:solidFill>
            <a:srgbClr val="008A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8" name="Google Shape;58;p6"/>
          <p:cNvPicPr preferRelativeResize="0"/>
          <p:nvPr/>
        </p:nvPicPr>
        <p:blipFill rotWithShape="1">
          <a:blip r:embed="rId2">
            <a:alphaModFix/>
          </a:blip>
          <a:srcRect/>
          <a:stretch/>
        </p:blipFill>
        <p:spPr>
          <a:xfrm>
            <a:off x="403905" y="6077830"/>
            <a:ext cx="971323" cy="75000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1" name="Google Shape;61;p7"/>
          <p:cNvSpPr txBox="1">
            <a:spLocks noGrp="1"/>
          </p:cNvSpPr>
          <p:nvPr>
            <p:ph type="dt" idx="10"/>
          </p:nvPr>
        </p:nvSpPr>
        <p:spPr>
          <a:xfrm>
            <a:off x="2634343" y="6356350"/>
            <a:ext cx="111034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ftr" idx="11"/>
          </p:nvPr>
        </p:nvSpPr>
        <p:spPr>
          <a:xfrm>
            <a:off x="4038599" y="6356350"/>
            <a:ext cx="629194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10624456" y="6356350"/>
            <a:ext cx="729343"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rgbClr val="888888"/>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rgbClr val="888888"/>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rgbClr val="888888"/>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rgbClr val="888888"/>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rgbClr val="888888"/>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rgbClr val="888888"/>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rgbClr val="888888"/>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GB"/>
              <a:t>‹#›</a:t>
            </a:fld>
            <a:endParaRPr/>
          </a:p>
        </p:txBody>
      </p:sp>
      <p:sp>
        <p:nvSpPr>
          <p:cNvPr id="64" name="Google Shape;64;p7"/>
          <p:cNvSpPr/>
          <p:nvPr/>
        </p:nvSpPr>
        <p:spPr>
          <a:xfrm>
            <a:off x="0" y="0"/>
            <a:ext cx="360363" cy="6858000"/>
          </a:xfrm>
          <a:prstGeom prst="rect">
            <a:avLst/>
          </a:prstGeom>
          <a:solidFill>
            <a:srgbClr val="008A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5" name="Google Shape;65;p7"/>
          <p:cNvPicPr preferRelativeResize="0"/>
          <p:nvPr/>
        </p:nvPicPr>
        <p:blipFill rotWithShape="1">
          <a:blip r:embed="rId2">
            <a:alphaModFix/>
          </a:blip>
          <a:srcRect/>
          <a:stretch/>
        </p:blipFill>
        <p:spPr>
          <a:xfrm>
            <a:off x="403905" y="6077830"/>
            <a:ext cx="971323" cy="75000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8"/>
          <p:cNvSpPr txBox="1">
            <a:spLocks noGrp="1"/>
          </p:cNvSpPr>
          <p:nvPr>
            <p:ph type="dt" idx="10"/>
          </p:nvPr>
        </p:nvSpPr>
        <p:spPr>
          <a:xfrm>
            <a:off x="2634343" y="6356350"/>
            <a:ext cx="111034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4038599" y="6356350"/>
            <a:ext cx="629194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10624456" y="6356350"/>
            <a:ext cx="729343"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rgbClr val="888888"/>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rgbClr val="888888"/>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rgbClr val="888888"/>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rgbClr val="888888"/>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rgbClr val="888888"/>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rgbClr val="888888"/>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rgbClr val="888888"/>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GB"/>
              <a:t>‹#›</a:t>
            </a:fld>
            <a:endParaRPr/>
          </a:p>
        </p:txBody>
      </p:sp>
      <p:sp>
        <p:nvSpPr>
          <p:cNvPr id="70" name="Google Shape;70;p8"/>
          <p:cNvSpPr/>
          <p:nvPr/>
        </p:nvSpPr>
        <p:spPr>
          <a:xfrm>
            <a:off x="0" y="0"/>
            <a:ext cx="360363" cy="6858000"/>
          </a:xfrm>
          <a:prstGeom prst="rect">
            <a:avLst/>
          </a:prstGeom>
          <a:solidFill>
            <a:srgbClr val="008A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71" name="Google Shape;71;p8"/>
          <p:cNvPicPr preferRelativeResize="0"/>
          <p:nvPr/>
        </p:nvPicPr>
        <p:blipFill rotWithShape="1">
          <a:blip r:embed="rId2">
            <a:alphaModFix/>
          </a:blip>
          <a:srcRect/>
          <a:stretch/>
        </p:blipFill>
        <p:spPr>
          <a:xfrm>
            <a:off x="403905" y="6077830"/>
            <a:ext cx="971323" cy="75000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5" name="Google Shape;75;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9"/>
          <p:cNvSpPr txBox="1">
            <a:spLocks noGrp="1"/>
          </p:cNvSpPr>
          <p:nvPr>
            <p:ph type="dt" idx="10"/>
          </p:nvPr>
        </p:nvSpPr>
        <p:spPr>
          <a:xfrm>
            <a:off x="2634343" y="6356350"/>
            <a:ext cx="111034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4038599" y="6356350"/>
            <a:ext cx="629194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sldNum" idx="12"/>
          </p:nvPr>
        </p:nvSpPr>
        <p:spPr>
          <a:xfrm>
            <a:off x="10624456" y="6356350"/>
            <a:ext cx="729343"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rgbClr val="888888"/>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rgbClr val="888888"/>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rgbClr val="888888"/>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rgbClr val="888888"/>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rgbClr val="888888"/>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rgbClr val="888888"/>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rgbClr val="888888"/>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GB"/>
              <a:t>‹#›</a:t>
            </a:fld>
            <a:endParaRPr/>
          </a:p>
        </p:txBody>
      </p:sp>
      <p:sp>
        <p:nvSpPr>
          <p:cNvPr id="79" name="Google Shape;79;p9"/>
          <p:cNvSpPr/>
          <p:nvPr/>
        </p:nvSpPr>
        <p:spPr>
          <a:xfrm>
            <a:off x="0" y="0"/>
            <a:ext cx="360363" cy="6858000"/>
          </a:xfrm>
          <a:prstGeom prst="rect">
            <a:avLst/>
          </a:prstGeom>
          <a:solidFill>
            <a:srgbClr val="008A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0" name="Google Shape;80;p9"/>
          <p:cNvPicPr preferRelativeResize="0"/>
          <p:nvPr/>
        </p:nvPicPr>
        <p:blipFill rotWithShape="1">
          <a:blip r:embed="rId2">
            <a:alphaModFix/>
          </a:blip>
          <a:srcRect/>
          <a:stretch/>
        </p:blipFill>
        <p:spPr>
          <a:xfrm>
            <a:off x="403905" y="6077830"/>
            <a:ext cx="971323" cy="75000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3" name="Google Shape;8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Garamond"/>
                <a:ea typeface="Garamond"/>
                <a:cs typeface="Garamond"/>
                <a:sym typeface="Garamond"/>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Garamond"/>
                <a:ea typeface="Garamond"/>
                <a:cs typeface="Garamond"/>
                <a:sym typeface="Garamond"/>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Garamond"/>
                <a:ea typeface="Garamond"/>
                <a:cs typeface="Garamond"/>
                <a:sym typeface="Garamond"/>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Garamond"/>
                <a:ea typeface="Garamond"/>
                <a:cs typeface="Garamond"/>
                <a:sym typeface="Garamond"/>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Garamond"/>
                <a:ea typeface="Garamond"/>
                <a:cs typeface="Garamond"/>
                <a:sym typeface="Garamond"/>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Garamond"/>
                <a:ea typeface="Garamond"/>
                <a:cs typeface="Garamond"/>
                <a:sym typeface="Garamond"/>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Garamond"/>
                <a:ea typeface="Garamond"/>
                <a:cs typeface="Garamond"/>
                <a:sym typeface="Garamond"/>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Garamond"/>
                <a:ea typeface="Garamond"/>
                <a:cs typeface="Garamond"/>
                <a:sym typeface="Garamond"/>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Garamond"/>
                <a:ea typeface="Garamond"/>
                <a:cs typeface="Garamond"/>
                <a:sym typeface="Garamond"/>
              </a:defRPr>
            </a:lvl9pPr>
          </a:lstStyle>
          <a:p>
            <a:endParaRPr/>
          </a:p>
        </p:txBody>
      </p:sp>
      <p:sp>
        <p:nvSpPr>
          <p:cNvPr id="84" name="Google Shape;8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5" name="Google Shape;85;p10"/>
          <p:cNvSpPr txBox="1">
            <a:spLocks noGrp="1"/>
          </p:cNvSpPr>
          <p:nvPr>
            <p:ph type="dt" idx="10"/>
          </p:nvPr>
        </p:nvSpPr>
        <p:spPr>
          <a:xfrm>
            <a:off x="2634343" y="6356350"/>
            <a:ext cx="111034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ftr" idx="11"/>
          </p:nvPr>
        </p:nvSpPr>
        <p:spPr>
          <a:xfrm>
            <a:off x="4038599" y="6356350"/>
            <a:ext cx="629194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0"/>
          <p:cNvSpPr txBox="1">
            <a:spLocks noGrp="1"/>
          </p:cNvSpPr>
          <p:nvPr>
            <p:ph type="sldNum" idx="12"/>
          </p:nvPr>
        </p:nvSpPr>
        <p:spPr>
          <a:xfrm>
            <a:off x="10624456" y="6356350"/>
            <a:ext cx="729343"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rgbClr val="888888"/>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rgbClr val="888888"/>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rgbClr val="888888"/>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rgbClr val="888888"/>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rgbClr val="888888"/>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rgbClr val="888888"/>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rgbClr val="888888"/>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GB"/>
              <a:t>‹#›</a:t>
            </a:fld>
            <a:endParaRPr/>
          </a:p>
        </p:txBody>
      </p:sp>
      <p:sp>
        <p:nvSpPr>
          <p:cNvPr id="88" name="Google Shape;88;p10"/>
          <p:cNvSpPr/>
          <p:nvPr/>
        </p:nvSpPr>
        <p:spPr>
          <a:xfrm>
            <a:off x="0" y="0"/>
            <a:ext cx="360363" cy="6858000"/>
          </a:xfrm>
          <a:prstGeom prst="rect">
            <a:avLst/>
          </a:prstGeom>
          <a:solidFill>
            <a:srgbClr val="008A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9" name="Google Shape;89;p10"/>
          <p:cNvPicPr preferRelativeResize="0"/>
          <p:nvPr/>
        </p:nvPicPr>
        <p:blipFill rotWithShape="1">
          <a:blip r:embed="rId2">
            <a:alphaModFix/>
          </a:blip>
          <a:srcRect/>
          <a:stretch/>
        </p:blipFill>
        <p:spPr>
          <a:xfrm>
            <a:off x="403905" y="6077830"/>
            <a:ext cx="971323" cy="75000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1" i="0" u="none" strike="noStrike" cap="none">
                <a:solidFill>
                  <a:srgbClr val="008A35"/>
                </a:solidFill>
                <a:latin typeface="Garamond"/>
                <a:ea typeface="Garamond"/>
                <a:cs typeface="Garamond"/>
                <a:sym typeface="Garamond"/>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9pPr>
          </a:lstStyle>
          <a:p>
            <a:endParaRPr/>
          </a:p>
        </p:txBody>
      </p:sp>
      <p:sp>
        <p:nvSpPr>
          <p:cNvPr id="12" name="Google Shape;12;p1"/>
          <p:cNvSpPr txBox="1">
            <a:spLocks noGrp="1"/>
          </p:cNvSpPr>
          <p:nvPr>
            <p:ph type="dt" idx="10"/>
          </p:nvPr>
        </p:nvSpPr>
        <p:spPr>
          <a:xfrm>
            <a:off x="2634343" y="6356350"/>
            <a:ext cx="111034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599" y="6356350"/>
            <a:ext cx="6291943"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0624456" y="6356350"/>
            <a:ext cx="72934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Garamond"/>
                <a:ea typeface="Garamond"/>
                <a:cs typeface="Garamond"/>
                <a:sym typeface="Garamond"/>
              </a:defRPr>
            </a:lvl1pPr>
            <a:lvl2pPr marL="0" marR="0" lvl="1" indent="0" algn="r" rtl="0">
              <a:spcBef>
                <a:spcPts val="0"/>
              </a:spcBef>
              <a:spcAft>
                <a:spcPts val="0"/>
              </a:spcAft>
              <a:buNone/>
              <a:defRPr sz="1200" b="0" i="0" u="none" strike="noStrike" cap="none">
                <a:solidFill>
                  <a:srgbClr val="888888"/>
                </a:solidFill>
                <a:latin typeface="Garamond"/>
                <a:ea typeface="Garamond"/>
                <a:cs typeface="Garamond"/>
                <a:sym typeface="Garamond"/>
              </a:defRPr>
            </a:lvl2pPr>
            <a:lvl3pPr marL="0" marR="0" lvl="2" indent="0" algn="r" rtl="0">
              <a:spcBef>
                <a:spcPts val="0"/>
              </a:spcBef>
              <a:spcAft>
                <a:spcPts val="0"/>
              </a:spcAft>
              <a:buNone/>
              <a:defRPr sz="1200" b="0" i="0" u="none" strike="noStrike" cap="none">
                <a:solidFill>
                  <a:srgbClr val="888888"/>
                </a:solidFill>
                <a:latin typeface="Garamond"/>
                <a:ea typeface="Garamond"/>
                <a:cs typeface="Garamond"/>
                <a:sym typeface="Garamond"/>
              </a:defRPr>
            </a:lvl3pPr>
            <a:lvl4pPr marL="0" marR="0" lvl="3" indent="0" algn="r" rtl="0">
              <a:spcBef>
                <a:spcPts val="0"/>
              </a:spcBef>
              <a:spcAft>
                <a:spcPts val="0"/>
              </a:spcAft>
              <a:buNone/>
              <a:defRPr sz="1200" b="0" i="0" u="none" strike="noStrike" cap="none">
                <a:solidFill>
                  <a:srgbClr val="888888"/>
                </a:solidFill>
                <a:latin typeface="Garamond"/>
                <a:ea typeface="Garamond"/>
                <a:cs typeface="Garamond"/>
                <a:sym typeface="Garamond"/>
              </a:defRPr>
            </a:lvl4pPr>
            <a:lvl5pPr marL="0" marR="0" lvl="4" indent="0" algn="r" rtl="0">
              <a:spcBef>
                <a:spcPts val="0"/>
              </a:spcBef>
              <a:spcAft>
                <a:spcPts val="0"/>
              </a:spcAft>
              <a:buNone/>
              <a:defRPr sz="1200" b="0" i="0" u="none" strike="noStrike" cap="none">
                <a:solidFill>
                  <a:srgbClr val="888888"/>
                </a:solidFill>
                <a:latin typeface="Garamond"/>
                <a:ea typeface="Garamond"/>
                <a:cs typeface="Garamond"/>
                <a:sym typeface="Garamond"/>
              </a:defRPr>
            </a:lvl5pPr>
            <a:lvl6pPr marL="0" marR="0" lvl="5" indent="0" algn="r" rtl="0">
              <a:spcBef>
                <a:spcPts val="0"/>
              </a:spcBef>
              <a:spcAft>
                <a:spcPts val="0"/>
              </a:spcAft>
              <a:buNone/>
              <a:defRPr sz="1200" b="0" i="0" u="none" strike="noStrike" cap="none">
                <a:solidFill>
                  <a:srgbClr val="888888"/>
                </a:solidFill>
                <a:latin typeface="Garamond"/>
                <a:ea typeface="Garamond"/>
                <a:cs typeface="Garamond"/>
                <a:sym typeface="Garamond"/>
              </a:defRPr>
            </a:lvl6pPr>
            <a:lvl7pPr marL="0" marR="0" lvl="6" indent="0" algn="r" rtl="0">
              <a:spcBef>
                <a:spcPts val="0"/>
              </a:spcBef>
              <a:spcAft>
                <a:spcPts val="0"/>
              </a:spcAft>
              <a:buNone/>
              <a:defRPr sz="1200" b="0" i="0" u="none" strike="noStrike" cap="none">
                <a:solidFill>
                  <a:srgbClr val="888888"/>
                </a:solidFill>
                <a:latin typeface="Garamond"/>
                <a:ea typeface="Garamond"/>
                <a:cs typeface="Garamond"/>
                <a:sym typeface="Garamond"/>
              </a:defRPr>
            </a:lvl7pPr>
            <a:lvl8pPr marL="0" marR="0" lvl="7" indent="0" algn="r" rtl="0">
              <a:spcBef>
                <a:spcPts val="0"/>
              </a:spcBef>
              <a:spcAft>
                <a:spcPts val="0"/>
              </a:spcAft>
              <a:buNone/>
              <a:defRPr sz="1200" b="0" i="0" u="none" strike="noStrike" cap="none">
                <a:solidFill>
                  <a:srgbClr val="888888"/>
                </a:solidFill>
                <a:latin typeface="Garamond"/>
                <a:ea typeface="Garamond"/>
                <a:cs typeface="Garamond"/>
                <a:sym typeface="Garamond"/>
              </a:defRPr>
            </a:lvl8pPr>
            <a:lvl9pPr marL="0" marR="0" lvl="8" indent="0" algn="r" rtl="0">
              <a:spcBef>
                <a:spcPts val="0"/>
              </a:spcBef>
              <a:spcAft>
                <a:spcPts val="0"/>
              </a:spcAft>
              <a:buNone/>
              <a:defRPr sz="120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p:nvPr>
        </p:nvSpPr>
        <p:spPr>
          <a:xfrm>
            <a:off x="1524000" y="1306286"/>
            <a:ext cx="9144000" cy="176348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sz="4800"/>
              <a:t>Course Title</a:t>
            </a:r>
            <a:endParaRPr sz="4800"/>
          </a:p>
        </p:txBody>
      </p:sp>
      <p:sp>
        <p:nvSpPr>
          <p:cNvPr id="111" name="Google Shape;111;p13"/>
          <p:cNvSpPr txBox="1">
            <a:spLocks noGrp="1"/>
          </p:cNvSpPr>
          <p:nvPr>
            <p:ph type="subTitle" idx="1"/>
          </p:nvPr>
        </p:nvSpPr>
        <p:spPr>
          <a:xfrm>
            <a:off x="1524000" y="3210833"/>
            <a:ext cx="9144000" cy="544286"/>
          </a:xfrm>
          <a:prstGeom prst="rect">
            <a:avLst/>
          </a:prstGeom>
          <a:noFill/>
          <a:ln>
            <a:noFill/>
          </a:ln>
        </p:spPr>
        <p:txBody>
          <a:bodyPr spcFirstLastPara="1" wrap="square" lIns="91425" tIns="45700" rIns="91425" bIns="45700" anchor="t" anchorCtr="0">
            <a:noAutofit/>
          </a:bodyPr>
          <a:lstStyle/>
          <a:p>
            <a:pPr marL="0" lvl="0" indent="0">
              <a:spcBef>
                <a:spcPts val="0"/>
              </a:spcBef>
              <a:buSzPts val="2800"/>
            </a:pPr>
            <a:r>
              <a:rPr lang="en-GB" sz="2800" dirty="0" smtClean="0"/>
              <a:t>BIO 101/ </a:t>
            </a:r>
            <a:r>
              <a:rPr lang="en-US" sz="2800" b="1" dirty="0"/>
              <a:t>GENERAL BIOLOGY 1 (2 Units)</a:t>
            </a:r>
            <a:endParaRPr sz="2800" dirty="0"/>
          </a:p>
        </p:txBody>
      </p:sp>
      <p:sp>
        <p:nvSpPr>
          <p:cNvPr id="112" name="Google Shape;112;p13"/>
          <p:cNvSpPr txBox="1">
            <a:spLocks noGrp="1"/>
          </p:cNvSpPr>
          <p:nvPr>
            <p:ph type="sldNum" idx="12"/>
          </p:nvPr>
        </p:nvSpPr>
        <p:spPr>
          <a:xfrm>
            <a:off x="9938657" y="6356347"/>
            <a:ext cx="72934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a:t>
            </a:fld>
            <a:endParaRPr/>
          </a:p>
        </p:txBody>
      </p:sp>
      <p:sp>
        <p:nvSpPr>
          <p:cNvPr id="113" name="Google Shape;113;p13"/>
          <p:cNvSpPr txBox="1">
            <a:spLocks noGrp="1"/>
          </p:cNvSpPr>
          <p:nvPr>
            <p:ph type="body" idx="2"/>
          </p:nvPr>
        </p:nvSpPr>
        <p:spPr>
          <a:xfrm>
            <a:off x="1523999" y="4445909"/>
            <a:ext cx="9144000" cy="533400"/>
          </a:xfrm>
          <a:prstGeom prst="rect">
            <a:avLst/>
          </a:prstGeom>
          <a:noFill/>
          <a:ln>
            <a:noFill/>
          </a:ln>
        </p:spPr>
        <p:txBody>
          <a:bodyPr spcFirstLastPara="1" wrap="square" lIns="91425" tIns="45700" rIns="91425" bIns="45700" anchor="t" anchorCtr="0">
            <a:noAutofit/>
          </a:bodyPr>
          <a:lstStyle/>
          <a:p>
            <a:pPr marL="1828800" lvl="0" indent="457200" algn="l" rtl="0">
              <a:lnSpc>
                <a:spcPct val="90000"/>
              </a:lnSpc>
              <a:spcBef>
                <a:spcPts val="0"/>
              </a:spcBef>
              <a:spcAft>
                <a:spcPts val="0"/>
              </a:spcAft>
              <a:buClr>
                <a:schemeClr val="dk1"/>
              </a:buClr>
              <a:buSzPts val="2800"/>
              <a:buNone/>
            </a:pPr>
            <a:r>
              <a:rPr lang="en-GB"/>
              <a:t>PROF (MRS) I.A . KEHINDE</a:t>
            </a:r>
            <a:endParaRPr/>
          </a:p>
        </p:txBody>
      </p:sp>
    </p:spTree>
  </p:cSld>
  <p:clrMapOvr>
    <a:masterClrMapping/>
  </p:clrMapOvr>
  <mc:AlternateContent xmlns:mc="http://schemas.openxmlformats.org/markup-compatibility/2006" xmlns:p14="http://schemas.microsoft.com/office/powerpoint/2010/main">
    <mc:Choice Requires="p14">
      <p:transition p14:dur="1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500"/>
                                        <p:tgtEl>
                                          <p:spTgt spid="110"/>
                                        </p:tgtEl>
                                        <p:attrNameLst>
                                          <p:attrName>ppt_w</p:attrName>
                                        </p:attrNameLst>
                                      </p:cBhvr>
                                      <p:tavLst>
                                        <p:tav tm="0">
                                          <p:val>
                                            <p:strVal val="0"/>
                                          </p:val>
                                        </p:tav>
                                        <p:tav tm="100000">
                                          <p:val>
                                            <p:strVal val="#ppt_w"/>
                                          </p:val>
                                        </p:tav>
                                      </p:tavLst>
                                    </p:anim>
                                    <p:anim calcmode="lin" valueType="num">
                                      <p:cBhvr additive="base">
                                        <p:cTn id="8" dur="500"/>
                                        <p:tgtEl>
                                          <p:spTgt spid="11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chemeClr val="tx1"/>
                </a:solidFill>
                <a:latin typeface="Garamond" pitchFamily="18" charset="0"/>
                <a:ea typeface="Calibri" pitchFamily="34" charset="0"/>
                <a:cs typeface="Tahoma" pitchFamily="34" charset="0"/>
              </a:rPr>
              <a:t>Fungi</a:t>
            </a:r>
            <a:endParaRPr lang="en-US" sz="3600" dirty="0">
              <a:latin typeface="Garamond" pitchFamily="18" charset="0"/>
            </a:endParaRPr>
          </a:p>
        </p:txBody>
      </p:sp>
      <p:sp>
        <p:nvSpPr>
          <p:cNvPr id="3" name="Text Placeholder 2"/>
          <p:cNvSpPr>
            <a:spLocks noGrp="1"/>
          </p:cNvSpPr>
          <p:nvPr>
            <p:ph type="body" idx="1"/>
          </p:nvPr>
        </p:nvSpPr>
        <p:spPr/>
        <p:txBody>
          <a:bodyPr/>
          <a:lstStyle/>
          <a:p>
            <a:pPr marL="0" lvl="0" indent="0" algn="justLow" fontAlgn="base">
              <a:lnSpc>
                <a:spcPct val="100000"/>
              </a:lnSpc>
              <a:spcBef>
                <a:spcPct val="0"/>
              </a:spcBef>
              <a:spcAft>
                <a:spcPct val="0"/>
              </a:spcAft>
              <a:buClrTx/>
              <a:buSzTx/>
              <a:buNone/>
            </a:pPr>
            <a:r>
              <a:rPr lang="en-US" b="1" dirty="0" smtClean="0">
                <a:solidFill>
                  <a:schemeClr val="tx1"/>
                </a:solidFill>
                <a:latin typeface="Garamond" pitchFamily="18" charset="0"/>
                <a:cs typeface="Arial" pitchFamily="34" charset="0"/>
              </a:rPr>
              <a:t>Characteristics</a:t>
            </a:r>
            <a:endParaRPr lang="en-US" b="1" dirty="0">
              <a:solidFill>
                <a:schemeClr val="tx1"/>
              </a:solidFill>
              <a:latin typeface="Garamond" pitchFamily="18" charset="0"/>
              <a:cs typeface="Arial" pitchFamily="34" charset="0"/>
            </a:endParaRPr>
          </a:p>
          <a:p>
            <a:pPr marL="0" lvl="0" indent="0" algn="justLow" eaLnBrk="0" fontAlgn="base" hangingPunct="0">
              <a:lnSpc>
                <a:spcPct val="100000"/>
              </a:lnSpc>
              <a:spcBef>
                <a:spcPct val="0"/>
              </a:spcBef>
              <a:spcAft>
                <a:spcPct val="0"/>
              </a:spcAft>
              <a:buClrTx/>
              <a:buSzTx/>
              <a:buFontTx/>
              <a:buChar char="•"/>
            </a:pPr>
            <a:r>
              <a:rPr lang="en-US" dirty="0">
                <a:solidFill>
                  <a:schemeClr val="tx1"/>
                </a:solidFill>
                <a:latin typeface="Garamond" pitchFamily="18" charset="0"/>
                <a:ea typeface="Calibri" pitchFamily="34" charset="0"/>
                <a:cs typeface="Tahoma" pitchFamily="34" charset="0"/>
              </a:rPr>
              <a:t>Group of </a:t>
            </a:r>
            <a:r>
              <a:rPr lang="en-US" dirty="0" err="1">
                <a:solidFill>
                  <a:schemeClr val="tx1"/>
                </a:solidFill>
                <a:latin typeface="Garamond" pitchFamily="18" charset="0"/>
                <a:ea typeface="Calibri" pitchFamily="34" charset="0"/>
                <a:cs typeface="Tahoma" pitchFamily="34" charset="0"/>
              </a:rPr>
              <a:t>thallophytes</a:t>
            </a:r>
            <a:r>
              <a:rPr lang="en-US" dirty="0">
                <a:solidFill>
                  <a:schemeClr val="tx1"/>
                </a:solidFill>
                <a:latin typeface="Garamond" pitchFamily="18" charset="0"/>
                <a:ea typeface="Calibri" pitchFamily="34" charset="0"/>
                <a:cs typeface="Tahoma" pitchFamily="34" charset="0"/>
              </a:rPr>
              <a:t> lacking in chlorophyll with variety of shapes and sizes</a:t>
            </a:r>
            <a:endParaRPr lang="en-US" dirty="0">
              <a:solidFill>
                <a:schemeClr val="tx1"/>
              </a:solidFill>
              <a:latin typeface="Garamond" pitchFamily="18" charset="0"/>
              <a:cs typeface="Arial" pitchFamily="34" charset="0"/>
            </a:endParaRPr>
          </a:p>
          <a:p>
            <a:pPr marL="0" lvl="0" indent="0" algn="justLow" eaLnBrk="0" fontAlgn="base" hangingPunct="0">
              <a:lnSpc>
                <a:spcPct val="100000"/>
              </a:lnSpc>
              <a:spcBef>
                <a:spcPct val="0"/>
              </a:spcBef>
              <a:spcAft>
                <a:spcPct val="0"/>
              </a:spcAft>
              <a:buClrTx/>
              <a:buSzTx/>
              <a:buFontTx/>
              <a:buChar char="•"/>
            </a:pPr>
            <a:r>
              <a:rPr lang="en-US" dirty="0">
                <a:solidFill>
                  <a:schemeClr val="tx1"/>
                </a:solidFill>
                <a:latin typeface="Garamond" pitchFamily="18" charset="0"/>
                <a:ea typeface="Calibri" pitchFamily="34" charset="0"/>
                <a:cs typeface="Tahoma" pitchFamily="34" charset="0"/>
              </a:rPr>
              <a:t>Lead heterotrophic life either as parasites or saprophytes</a:t>
            </a:r>
            <a:endParaRPr lang="en-US" dirty="0">
              <a:solidFill>
                <a:schemeClr val="tx1"/>
              </a:solidFill>
              <a:latin typeface="Garamond" pitchFamily="18" charset="0"/>
              <a:cs typeface="Arial" pitchFamily="34" charset="0"/>
            </a:endParaRPr>
          </a:p>
          <a:p>
            <a:pPr marL="0" lvl="0" indent="0" algn="justLow" eaLnBrk="0" fontAlgn="base" hangingPunct="0">
              <a:lnSpc>
                <a:spcPct val="100000"/>
              </a:lnSpc>
              <a:spcBef>
                <a:spcPct val="0"/>
              </a:spcBef>
              <a:spcAft>
                <a:spcPct val="0"/>
              </a:spcAft>
              <a:buClrTx/>
              <a:buSzTx/>
              <a:buFontTx/>
              <a:buChar char="•"/>
            </a:pPr>
            <a:r>
              <a:rPr lang="en-US" dirty="0">
                <a:solidFill>
                  <a:schemeClr val="tx1"/>
                </a:solidFill>
                <a:latin typeface="Garamond" pitchFamily="18" charset="0"/>
                <a:ea typeface="Calibri" pitchFamily="34" charset="0"/>
                <a:cs typeface="Tahoma" pitchFamily="34" charset="0"/>
              </a:rPr>
              <a:t>Carbohydrate food is stored in form of glycogen</a:t>
            </a:r>
            <a:endParaRPr lang="en-US" dirty="0">
              <a:solidFill>
                <a:schemeClr val="tx1"/>
              </a:solidFill>
              <a:latin typeface="Garamond" pitchFamily="18" charset="0"/>
              <a:cs typeface="Arial" pitchFamily="34" charset="0"/>
            </a:endParaRPr>
          </a:p>
          <a:p>
            <a:pPr marL="0" lvl="0" indent="0" algn="justLow" eaLnBrk="0" fontAlgn="base" hangingPunct="0">
              <a:lnSpc>
                <a:spcPct val="100000"/>
              </a:lnSpc>
              <a:spcBef>
                <a:spcPct val="0"/>
              </a:spcBef>
              <a:spcAft>
                <a:spcPct val="0"/>
              </a:spcAft>
              <a:buClrTx/>
              <a:buSzTx/>
              <a:buFontTx/>
              <a:buChar char="•"/>
            </a:pPr>
            <a:r>
              <a:rPr lang="en-US" dirty="0">
                <a:solidFill>
                  <a:schemeClr val="tx1"/>
                </a:solidFill>
                <a:latin typeface="Garamond" pitchFamily="18" charset="0"/>
                <a:ea typeface="Calibri" pitchFamily="34" charset="0"/>
                <a:cs typeface="Tahoma" pitchFamily="34" charset="0"/>
              </a:rPr>
              <a:t>They could be unicellular </a:t>
            </a:r>
            <a:r>
              <a:rPr lang="en-US" dirty="0" err="1">
                <a:solidFill>
                  <a:schemeClr val="tx1"/>
                </a:solidFill>
                <a:latin typeface="Garamond" pitchFamily="18" charset="0"/>
                <a:ea typeface="Calibri" pitchFamily="34" charset="0"/>
                <a:cs typeface="Tahoma" pitchFamily="34" charset="0"/>
              </a:rPr>
              <a:t>e.g</a:t>
            </a:r>
            <a:r>
              <a:rPr lang="en-US" dirty="0">
                <a:solidFill>
                  <a:schemeClr val="tx1"/>
                </a:solidFill>
                <a:latin typeface="Garamond" pitchFamily="18" charset="0"/>
                <a:ea typeface="Calibri" pitchFamily="34" charset="0"/>
                <a:cs typeface="Tahoma" pitchFamily="34" charset="0"/>
              </a:rPr>
              <a:t> yeast or multicellular</a:t>
            </a:r>
            <a:endParaRPr lang="en-US" dirty="0">
              <a:solidFill>
                <a:schemeClr val="tx1"/>
              </a:solidFill>
              <a:latin typeface="Garamond" pitchFamily="18" charset="0"/>
              <a:cs typeface="Arial" pitchFamily="34" charset="0"/>
            </a:endParaRPr>
          </a:p>
          <a:p>
            <a:pPr marL="0" lvl="0" indent="0" algn="justLow" eaLnBrk="0" fontAlgn="base" hangingPunct="0">
              <a:lnSpc>
                <a:spcPct val="100000"/>
              </a:lnSpc>
              <a:spcBef>
                <a:spcPct val="0"/>
              </a:spcBef>
              <a:spcAft>
                <a:spcPct val="0"/>
              </a:spcAft>
              <a:buClrTx/>
              <a:buSzTx/>
              <a:buFontTx/>
              <a:buChar char="•"/>
            </a:pPr>
            <a:r>
              <a:rPr lang="en-US" dirty="0">
                <a:solidFill>
                  <a:schemeClr val="tx1"/>
                </a:solidFill>
                <a:latin typeface="Garamond" pitchFamily="18" charset="0"/>
                <a:ea typeface="Calibri" pitchFamily="34" charset="0"/>
                <a:cs typeface="Tahoma" pitchFamily="34" charset="0"/>
              </a:rPr>
              <a:t>Plant body in the multicellular form is made of interwoven mass of hyphae collectively called </a:t>
            </a:r>
            <a:r>
              <a:rPr lang="en-US" dirty="0" smtClean="0">
                <a:solidFill>
                  <a:schemeClr val="tx1"/>
                </a:solidFill>
                <a:latin typeface="Garamond" pitchFamily="18" charset="0"/>
                <a:ea typeface="Calibri" pitchFamily="34" charset="0"/>
                <a:cs typeface="Tahoma" pitchFamily="34" charset="0"/>
              </a:rPr>
              <a:t>mycelium</a:t>
            </a:r>
            <a:endParaRPr lang="en-US" dirty="0">
              <a:solidFill>
                <a:schemeClr val="tx1"/>
              </a:solidFill>
              <a:latin typeface="Garamond" pitchFamily="18" charset="0"/>
              <a:cs typeface="Arial" pitchFamily="34" charset="0"/>
            </a:endParaRPr>
          </a:p>
          <a:p>
            <a:pPr marL="11430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104937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pic>
        <p:nvPicPr>
          <p:cNvPr id="5" name="Picture 2" descr="Image result for picture of fungal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855" y="1371600"/>
            <a:ext cx="7086600" cy="4245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189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5" name="Picture 2" descr="Image result for picture of rhizop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5400"/>
            <a:ext cx="5738624"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956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990600" y="1175657"/>
            <a:ext cx="10363200" cy="4844143"/>
          </a:xfrm>
        </p:spPr>
        <p:txBody>
          <a:bodyPr/>
          <a:lstStyle/>
          <a:p>
            <a:pPr marL="1143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pic>
        <p:nvPicPr>
          <p:cNvPr id="5" name="Picture 2" descr="Image result for picture of fungal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95448"/>
            <a:ext cx="6019800" cy="4946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238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lgn="justLow" eaLnBrk="0" fontAlgn="base" hangingPunct="0">
              <a:spcBef>
                <a:spcPct val="0"/>
              </a:spcBef>
              <a:spcAft>
                <a:spcPct val="0"/>
              </a:spcAft>
              <a:buNone/>
            </a:pPr>
            <a:r>
              <a:rPr lang="en-US" dirty="0">
                <a:solidFill>
                  <a:schemeClr val="tx1"/>
                </a:solidFill>
                <a:latin typeface="Garamond" pitchFamily="18" charset="0"/>
                <a:ea typeface="Calibri" pitchFamily="34" charset="0"/>
                <a:cs typeface="Tahoma" pitchFamily="34" charset="0"/>
              </a:rPr>
              <a:t>Wall of hyphae are made up of chitin or pure </a:t>
            </a:r>
            <a:r>
              <a:rPr lang="en-US" dirty="0" smtClean="0">
                <a:solidFill>
                  <a:schemeClr val="tx1"/>
                </a:solidFill>
                <a:latin typeface="Garamond" pitchFamily="18" charset="0"/>
                <a:ea typeface="Calibri" pitchFamily="34" charset="0"/>
                <a:cs typeface="Tahoma" pitchFamily="34" charset="0"/>
              </a:rPr>
              <a:t>cellulose</a:t>
            </a:r>
          </a:p>
          <a:p>
            <a:pPr marL="114300" indent="0" algn="justLow" eaLnBrk="0" fontAlgn="base" hangingPunct="0">
              <a:spcBef>
                <a:spcPct val="0"/>
              </a:spcBef>
              <a:spcAft>
                <a:spcPct val="0"/>
              </a:spcAft>
              <a:buNone/>
            </a:pPr>
            <a:endParaRPr lang="en-US" dirty="0">
              <a:solidFill>
                <a:schemeClr val="tx1"/>
              </a:solidFill>
              <a:latin typeface="Garamond" pitchFamily="18" charset="0"/>
              <a:cs typeface="Arial" pitchFamily="34" charset="0"/>
            </a:endParaRPr>
          </a:p>
          <a:p>
            <a:pPr algn="justLow" eaLnBrk="0" fontAlgn="base" hangingPunct="0">
              <a:spcBef>
                <a:spcPct val="0"/>
              </a:spcBef>
              <a:spcAft>
                <a:spcPct val="0"/>
              </a:spcAft>
            </a:pPr>
            <a:r>
              <a:rPr lang="en-US" dirty="0">
                <a:solidFill>
                  <a:schemeClr val="tx1"/>
                </a:solidFill>
                <a:latin typeface="Garamond" pitchFamily="18" charset="0"/>
                <a:ea typeface="Calibri" pitchFamily="34" charset="0"/>
                <a:cs typeface="Tahoma" pitchFamily="34" charset="0"/>
              </a:rPr>
              <a:t>Reproduction (Vegetative)</a:t>
            </a:r>
          </a:p>
          <a:p>
            <a:pPr marL="114300" lvl="0" indent="0" algn="justLow" eaLnBrk="0" fontAlgn="base" hangingPunct="0">
              <a:spcBef>
                <a:spcPct val="0"/>
              </a:spcBef>
              <a:spcAft>
                <a:spcPct val="0"/>
              </a:spcAft>
              <a:buNone/>
            </a:pPr>
            <a:r>
              <a:rPr lang="en-US" dirty="0" smtClean="0">
                <a:solidFill>
                  <a:schemeClr val="tx1"/>
                </a:solidFill>
                <a:latin typeface="Garamond" pitchFamily="18" charset="0"/>
                <a:ea typeface="Calibri" pitchFamily="34" charset="0"/>
                <a:cs typeface="Tahoma" pitchFamily="34" charset="0"/>
              </a:rPr>
              <a:t>	(i) Fragmentation </a:t>
            </a:r>
            <a:r>
              <a:rPr lang="en-US" dirty="0">
                <a:solidFill>
                  <a:schemeClr val="tx1"/>
                </a:solidFill>
                <a:latin typeface="Garamond" pitchFamily="18" charset="0"/>
                <a:ea typeface="Calibri" pitchFamily="34" charset="0"/>
                <a:cs typeface="Tahoma" pitchFamily="34" charset="0"/>
              </a:rPr>
              <a:t>of body into parts</a:t>
            </a:r>
            <a:endParaRPr lang="en-US" dirty="0">
              <a:solidFill>
                <a:schemeClr val="tx1"/>
              </a:solidFill>
              <a:latin typeface="Garamond" pitchFamily="18" charset="0"/>
              <a:cs typeface="Arial" pitchFamily="34" charset="0"/>
            </a:endParaRPr>
          </a:p>
          <a:p>
            <a:pPr marL="114300" lvl="0" indent="0" algn="justLow" eaLnBrk="0" fontAlgn="base" hangingPunct="0">
              <a:spcBef>
                <a:spcPct val="0"/>
              </a:spcBef>
              <a:spcAft>
                <a:spcPct val="0"/>
              </a:spcAft>
              <a:buNone/>
            </a:pPr>
            <a:r>
              <a:rPr lang="en-US" dirty="0" smtClean="0">
                <a:solidFill>
                  <a:schemeClr val="tx1"/>
                </a:solidFill>
                <a:latin typeface="Garamond" pitchFamily="18" charset="0"/>
                <a:ea typeface="Calibri" pitchFamily="34" charset="0"/>
                <a:cs typeface="Tahoma" pitchFamily="34" charset="0"/>
              </a:rPr>
              <a:t>	(ii) Detachment </a:t>
            </a:r>
            <a:r>
              <a:rPr lang="en-US" dirty="0">
                <a:solidFill>
                  <a:schemeClr val="tx1"/>
                </a:solidFill>
                <a:latin typeface="Garamond" pitchFamily="18" charset="0"/>
                <a:ea typeface="Calibri" pitchFamily="34" charset="0"/>
                <a:cs typeface="Tahoma" pitchFamily="34" charset="0"/>
              </a:rPr>
              <a:t>of a part of the body</a:t>
            </a:r>
            <a:endParaRPr lang="en-US" dirty="0">
              <a:solidFill>
                <a:schemeClr val="tx1"/>
              </a:solidFill>
              <a:latin typeface="Garamond" pitchFamily="18" charset="0"/>
              <a:cs typeface="Arial" pitchFamily="34" charset="0"/>
            </a:endParaRPr>
          </a:p>
          <a:p>
            <a:pPr marL="114300" lvl="0" indent="0" algn="justLow" eaLnBrk="0" fontAlgn="base" hangingPunct="0">
              <a:spcBef>
                <a:spcPct val="0"/>
              </a:spcBef>
              <a:spcAft>
                <a:spcPct val="0"/>
              </a:spcAft>
              <a:buNone/>
            </a:pPr>
            <a:r>
              <a:rPr lang="en-US" dirty="0" smtClean="0">
                <a:solidFill>
                  <a:schemeClr val="tx1"/>
                </a:solidFill>
                <a:latin typeface="Garamond" pitchFamily="18" charset="0"/>
                <a:ea typeface="Calibri" pitchFamily="34" charset="0"/>
                <a:cs typeface="Tahoma" pitchFamily="34" charset="0"/>
              </a:rPr>
              <a:t>	(iii) </a:t>
            </a:r>
            <a:r>
              <a:rPr lang="en-US" dirty="0" err="1" smtClean="0">
                <a:solidFill>
                  <a:schemeClr val="tx1"/>
                </a:solidFill>
                <a:latin typeface="Garamond" pitchFamily="18" charset="0"/>
                <a:ea typeface="Calibri" pitchFamily="34" charset="0"/>
                <a:cs typeface="Tahoma" pitchFamily="34" charset="0"/>
              </a:rPr>
              <a:t>Sclerotium</a:t>
            </a:r>
            <a:r>
              <a:rPr lang="en-US" dirty="0" smtClean="0">
                <a:solidFill>
                  <a:schemeClr val="tx1"/>
                </a:solidFill>
                <a:latin typeface="Garamond" pitchFamily="18" charset="0"/>
                <a:ea typeface="Calibri" pitchFamily="34" charset="0"/>
                <a:cs typeface="Tahoma" pitchFamily="34" charset="0"/>
              </a:rPr>
              <a:t> </a:t>
            </a:r>
            <a:r>
              <a:rPr lang="en-US" dirty="0">
                <a:solidFill>
                  <a:schemeClr val="tx1"/>
                </a:solidFill>
                <a:latin typeface="Garamond" pitchFamily="18" charset="0"/>
                <a:ea typeface="Calibri" pitchFamily="34" charset="0"/>
                <a:cs typeface="Tahoma" pitchFamily="34" charset="0"/>
              </a:rPr>
              <a:t>is a compact, head and rounded mass of </a:t>
            </a:r>
            <a:r>
              <a:rPr lang="en-US" dirty="0" smtClean="0">
                <a:solidFill>
                  <a:schemeClr val="tx1"/>
                </a:solidFill>
                <a:latin typeface="Garamond" pitchFamily="18" charset="0"/>
                <a:ea typeface="Calibri" pitchFamily="34" charset="0"/>
                <a:cs typeface="Tahoma" pitchFamily="34" charset="0"/>
              </a:rPr>
              <a:t>hyphae</a:t>
            </a:r>
          </a:p>
          <a:p>
            <a:pPr marL="114300" lvl="0" indent="0" algn="justLow" eaLnBrk="0" fontAlgn="base" hangingPunct="0">
              <a:spcBef>
                <a:spcPct val="0"/>
              </a:spcBef>
              <a:spcAft>
                <a:spcPct val="0"/>
              </a:spcAft>
              <a:buNone/>
            </a:pPr>
            <a:endParaRPr lang="en-US" dirty="0">
              <a:solidFill>
                <a:schemeClr val="tx1"/>
              </a:solidFill>
              <a:latin typeface="Garamond" pitchFamily="18" charset="0"/>
              <a:cs typeface="Arial" pitchFamily="34" charset="0"/>
            </a:endParaRPr>
          </a:p>
          <a:p>
            <a:pPr lvl="0" algn="justLow" eaLnBrk="0" fontAlgn="base" hangingPunct="0">
              <a:spcBef>
                <a:spcPct val="0"/>
              </a:spcBef>
              <a:spcAft>
                <a:spcPct val="0"/>
              </a:spcAft>
              <a:buFontTx/>
              <a:buChar char="•"/>
            </a:pPr>
            <a:r>
              <a:rPr lang="en-US" dirty="0">
                <a:solidFill>
                  <a:schemeClr val="tx1"/>
                </a:solidFill>
                <a:latin typeface="Garamond" pitchFamily="18" charset="0"/>
                <a:ea typeface="Calibri" pitchFamily="34" charset="0"/>
                <a:cs typeface="Tahoma" pitchFamily="34" charset="0"/>
              </a:rPr>
              <a:t>Asexual by many types of spores</a:t>
            </a:r>
            <a:endParaRPr lang="en-US" dirty="0">
              <a:solidFill>
                <a:schemeClr val="tx1"/>
              </a:solidFill>
              <a:latin typeface="Garamond" pitchFamily="18" charset="0"/>
              <a:cs typeface="Arial" pitchFamily="34" charset="0"/>
            </a:endParaRPr>
          </a:p>
          <a:p>
            <a:pPr marL="114300" lvl="0" indent="0" algn="justLow" eaLnBrk="0" fontAlgn="base" hangingPunct="0">
              <a:spcBef>
                <a:spcPct val="0"/>
              </a:spcBef>
              <a:spcAft>
                <a:spcPct val="0"/>
              </a:spcAft>
              <a:buNone/>
            </a:pPr>
            <a:r>
              <a:rPr lang="en-US" dirty="0" smtClean="0">
                <a:solidFill>
                  <a:schemeClr val="tx1"/>
                </a:solidFill>
                <a:latin typeface="Garamond" pitchFamily="18" charset="0"/>
                <a:ea typeface="Calibri" pitchFamily="34" charset="0"/>
                <a:cs typeface="Tahoma" pitchFamily="34" charset="0"/>
              </a:rPr>
              <a:t>	(i)  Zoospores</a:t>
            </a:r>
            <a:endParaRPr lang="en-US" dirty="0">
              <a:solidFill>
                <a:schemeClr val="tx1"/>
              </a:solidFill>
              <a:latin typeface="Garamond" pitchFamily="18" charset="0"/>
              <a:cs typeface="Arial" pitchFamily="34" charset="0"/>
            </a:endParaRPr>
          </a:p>
          <a:p>
            <a:pPr marL="114300" lvl="0" indent="0" algn="justLow" eaLnBrk="0" fontAlgn="base" hangingPunct="0">
              <a:spcBef>
                <a:spcPct val="0"/>
              </a:spcBef>
              <a:spcAft>
                <a:spcPct val="0"/>
              </a:spcAft>
              <a:buNone/>
            </a:pPr>
            <a:r>
              <a:rPr lang="en-US" dirty="0" smtClean="0">
                <a:solidFill>
                  <a:schemeClr val="tx1"/>
                </a:solidFill>
                <a:latin typeface="Garamond" pitchFamily="18" charset="0"/>
                <a:ea typeface="Calibri" pitchFamily="34" charset="0"/>
                <a:cs typeface="Tahoma" pitchFamily="34" charset="0"/>
              </a:rPr>
              <a:t>	(ii) Ordinary </a:t>
            </a:r>
            <a:r>
              <a:rPr lang="en-US" dirty="0">
                <a:solidFill>
                  <a:schemeClr val="tx1"/>
                </a:solidFill>
                <a:latin typeface="Garamond" pitchFamily="18" charset="0"/>
                <a:ea typeface="Calibri" pitchFamily="34" charset="0"/>
                <a:cs typeface="Tahoma" pitchFamily="34" charset="0"/>
              </a:rPr>
              <a:t>spores i.e. </a:t>
            </a:r>
            <a:r>
              <a:rPr lang="en-US" dirty="0" err="1">
                <a:solidFill>
                  <a:schemeClr val="tx1"/>
                </a:solidFill>
                <a:latin typeface="Garamond" pitchFamily="18" charset="0"/>
                <a:ea typeface="Calibri" pitchFamily="34" charset="0"/>
                <a:cs typeface="Tahoma" pitchFamily="34" charset="0"/>
              </a:rPr>
              <a:t>gonidia</a:t>
            </a:r>
            <a:r>
              <a:rPr lang="en-US" dirty="0">
                <a:solidFill>
                  <a:schemeClr val="tx1"/>
                </a:solidFill>
                <a:latin typeface="Garamond" pitchFamily="18" charset="0"/>
                <a:ea typeface="Calibri" pitchFamily="34" charset="0"/>
                <a:cs typeface="Tahoma" pitchFamily="34" charset="0"/>
              </a:rPr>
              <a:t> borne in sporangia</a:t>
            </a:r>
            <a:endParaRPr lang="en-US" dirty="0">
              <a:solidFill>
                <a:schemeClr val="tx1"/>
              </a:solidFill>
              <a:latin typeface="Garamond" pitchFamily="18" charset="0"/>
              <a:cs typeface="Arial" pitchFamily="34" charset="0"/>
            </a:endParaRPr>
          </a:p>
          <a:p>
            <a:pPr marL="114300" lvl="0" indent="0" algn="justLow" eaLnBrk="0" fontAlgn="base" hangingPunct="0">
              <a:spcBef>
                <a:spcPct val="0"/>
              </a:spcBef>
              <a:spcAft>
                <a:spcPct val="0"/>
              </a:spcAft>
              <a:buNone/>
            </a:pPr>
            <a:r>
              <a:rPr lang="en-US" dirty="0" smtClean="0">
                <a:solidFill>
                  <a:schemeClr val="tx1"/>
                </a:solidFill>
                <a:latin typeface="Garamond" pitchFamily="18" charset="0"/>
                <a:ea typeface="Calibri" pitchFamily="34" charset="0"/>
                <a:cs typeface="Tahoma" pitchFamily="34" charset="0"/>
              </a:rPr>
              <a:t>	(iii) Conidia </a:t>
            </a:r>
            <a:r>
              <a:rPr lang="en-US" dirty="0">
                <a:solidFill>
                  <a:schemeClr val="tx1"/>
                </a:solidFill>
                <a:latin typeface="Garamond" pitchFamily="18" charset="0"/>
                <a:ea typeface="Calibri" pitchFamily="34" charset="0"/>
                <a:cs typeface="Tahoma" pitchFamily="34" charset="0"/>
              </a:rPr>
              <a:t>which are formed singly or in chains by special hyphae </a:t>
            </a:r>
            <a:r>
              <a:rPr lang="en-US" dirty="0" smtClean="0">
                <a:solidFill>
                  <a:schemeClr val="tx1"/>
                </a:solidFill>
                <a:latin typeface="Garamond" pitchFamily="18" charset="0"/>
                <a:ea typeface="Calibri" pitchFamily="34" charset="0"/>
                <a:cs typeface="Tahoma" pitchFamily="34" charset="0"/>
              </a:rPr>
              <a:t>		or </a:t>
            </a:r>
            <a:r>
              <a:rPr lang="en-US" dirty="0" err="1">
                <a:solidFill>
                  <a:schemeClr val="tx1"/>
                </a:solidFill>
                <a:latin typeface="Garamond" pitchFamily="18" charset="0"/>
                <a:ea typeface="Calibri" pitchFamily="34" charset="0"/>
                <a:cs typeface="Tahoma" pitchFamily="34" charset="0"/>
              </a:rPr>
              <a:t>condiophores</a:t>
            </a:r>
            <a:endParaRPr lang="en-US" dirty="0">
              <a:solidFill>
                <a:schemeClr val="tx1"/>
              </a:solidFill>
              <a:latin typeface="Garamond" pitchFamily="18" charset="0"/>
              <a:ea typeface="Calibri" pitchFamily="34" charset="0"/>
              <a:cs typeface="Tahoma" pitchFamily="34" charset="0"/>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extLst>
      <p:ext uri="{BB962C8B-B14F-4D97-AF65-F5344CB8AC3E}">
        <p14:creationId xmlns:p14="http://schemas.microsoft.com/office/powerpoint/2010/main" val="4078102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lvl="0" algn="justLow" eaLnBrk="0" fontAlgn="base" hangingPunct="0">
              <a:spcBef>
                <a:spcPct val="0"/>
              </a:spcBef>
              <a:spcAft>
                <a:spcPct val="0"/>
              </a:spcAft>
            </a:pPr>
            <a:endParaRPr lang="en-US" dirty="0" smtClean="0">
              <a:solidFill>
                <a:schemeClr val="tx1"/>
              </a:solidFill>
              <a:latin typeface="Tahoma" pitchFamily="34" charset="0"/>
              <a:ea typeface="Calibri" pitchFamily="34" charset="0"/>
              <a:cs typeface="Tahoma" pitchFamily="34" charset="0"/>
            </a:endParaRPr>
          </a:p>
          <a:p>
            <a:pPr marL="114300" lvl="0" indent="0" algn="justLow" eaLnBrk="0" fontAlgn="base" hangingPunct="0">
              <a:spcBef>
                <a:spcPct val="0"/>
              </a:spcBef>
              <a:spcAft>
                <a:spcPct val="0"/>
              </a:spcAft>
              <a:buNone/>
            </a:pPr>
            <a:r>
              <a:rPr lang="en-US" dirty="0" smtClean="0">
                <a:solidFill>
                  <a:schemeClr val="tx1"/>
                </a:solidFill>
                <a:latin typeface="Garamond" pitchFamily="18" charset="0"/>
                <a:ea typeface="Calibri" pitchFamily="34" charset="0"/>
                <a:cs typeface="Tahoma" pitchFamily="34" charset="0"/>
              </a:rPr>
              <a:t>(</a:t>
            </a:r>
            <a:r>
              <a:rPr lang="en-US" dirty="0">
                <a:solidFill>
                  <a:schemeClr val="tx1"/>
                </a:solidFill>
                <a:latin typeface="Garamond" pitchFamily="18" charset="0"/>
                <a:ea typeface="Calibri" pitchFamily="34" charset="0"/>
                <a:cs typeface="Tahoma" pitchFamily="34" charset="0"/>
              </a:rPr>
              <a:t>iv)  </a:t>
            </a:r>
            <a:r>
              <a:rPr lang="en-US" dirty="0" err="1">
                <a:solidFill>
                  <a:schemeClr val="tx1"/>
                </a:solidFill>
                <a:latin typeface="Garamond" pitchFamily="18" charset="0"/>
                <a:ea typeface="Calibri" pitchFamily="34" charset="0"/>
                <a:cs typeface="Tahoma" pitchFamily="34" charset="0"/>
              </a:rPr>
              <a:t>Oidia</a:t>
            </a:r>
            <a:r>
              <a:rPr lang="en-US" dirty="0">
                <a:solidFill>
                  <a:schemeClr val="tx1"/>
                </a:solidFill>
                <a:latin typeface="Garamond" pitchFamily="18" charset="0"/>
                <a:ea typeface="Calibri" pitchFamily="34" charset="0"/>
                <a:cs typeface="Tahoma" pitchFamily="34" charset="0"/>
              </a:rPr>
              <a:t> short segments of vegetative hyphae</a:t>
            </a:r>
            <a:endParaRPr lang="en-US" dirty="0">
              <a:solidFill>
                <a:schemeClr val="tx1"/>
              </a:solidFill>
              <a:latin typeface="Garamond" pitchFamily="18" charset="0"/>
              <a:cs typeface="Arial" pitchFamily="34" charset="0"/>
            </a:endParaRPr>
          </a:p>
          <a:p>
            <a:pPr marL="114300" lvl="0" indent="0" algn="justLow" eaLnBrk="0" fontAlgn="base" hangingPunct="0">
              <a:spcBef>
                <a:spcPct val="0"/>
              </a:spcBef>
              <a:spcAft>
                <a:spcPct val="0"/>
              </a:spcAft>
              <a:buNone/>
            </a:pPr>
            <a:r>
              <a:rPr lang="en-US" dirty="0">
                <a:solidFill>
                  <a:schemeClr val="tx1"/>
                </a:solidFill>
                <a:latin typeface="Garamond" pitchFamily="18" charset="0"/>
                <a:ea typeface="Calibri" pitchFamily="34" charset="0"/>
                <a:cs typeface="Tahoma" pitchFamily="34" charset="0"/>
              </a:rPr>
              <a:t>(vi)  </a:t>
            </a:r>
            <a:r>
              <a:rPr lang="en-US" dirty="0" err="1">
                <a:solidFill>
                  <a:schemeClr val="tx1"/>
                </a:solidFill>
                <a:latin typeface="Garamond" pitchFamily="18" charset="0"/>
                <a:ea typeface="Calibri" pitchFamily="34" charset="0"/>
                <a:cs typeface="Tahoma" pitchFamily="34" charset="0"/>
              </a:rPr>
              <a:t>Ascospores</a:t>
            </a:r>
            <a:r>
              <a:rPr lang="en-US" dirty="0">
                <a:solidFill>
                  <a:schemeClr val="tx1"/>
                </a:solidFill>
                <a:latin typeface="Garamond" pitchFamily="18" charset="0"/>
                <a:ea typeface="Calibri" pitchFamily="34" charset="0"/>
                <a:cs typeface="Tahoma" pitchFamily="34" charset="0"/>
              </a:rPr>
              <a:t> form in sacs or </a:t>
            </a:r>
            <a:r>
              <a:rPr lang="en-US" dirty="0" err="1">
                <a:solidFill>
                  <a:schemeClr val="tx1"/>
                </a:solidFill>
                <a:latin typeface="Garamond" pitchFamily="18" charset="0"/>
                <a:ea typeface="Calibri" pitchFamily="34" charset="0"/>
                <a:cs typeface="Tahoma" pitchFamily="34" charset="0"/>
              </a:rPr>
              <a:t>Asci</a:t>
            </a:r>
            <a:r>
              <a:rPr lang="en-US" dirty="0">
                <a:solidFill>
                  <a:schemeClr val="tx1"/>
                </a:solidFill>
                <a:latin typeface="Garamond" pitchFamily="18" charset="0"/>
                <a:ea typeface="Calibri" pitchFamily="34" charset="0"/>
                <a:cs typeface="Tahoma" pitchFamily="34" charset="0"/>
              </a:rPr>
              <a:t> in numbers of 8 per sac</a:t>
            </a:r>
            <a:endParaRPr lang="en-US" dirty="0">
              <a:solidFill>
                <a:schemeClr val="tx1"/>
              </a:solidFill>
              <a:latin typeface="Garamond" pitchFamily="18" charset="0"/>
              <a:cs typeface="Arial" pitchFamily="34" charset="0"/>
            </a:endParaRPr>
          </a:p>
          <a:p>
            <a:pPr marL="0" lvl="0" indent="0" algn="justLow" eaLnBrk="0" fontAlgn="base" hangingPunct="0">
              <a:spcBef>
                <a:spcPct val="0"/>
              </a:spcBef>
              <a:spcAft>
                <a:spcPct val="0"/>
              </a:spcAft>
              <a:buNone/>
            </a:pPr>
            <a:r>
              <a:rPr lang="en-US" dirty="0">
                <a:solidFill>
                  <a:schemeClr val="tx1"/>
                </a:solidFill>
                <a:latin typeface="Garamond" pitchFamily="18" charset="0"/>
                <a:ea typeface="Calibri" pitchFamily="34" charset="0"/>
                <a:cs typeface="Tahoma" pitchFamily="34" charset="0"/>
              </a:rPr>
              <a:t> </a:t>
            </a:r>
            <a:r>
              <a:rPr lang="en-US" dirty="0" smtClean="0">
                <a:solidFill>
                  <a:schemeClr val="tx1"/>
                </a:solidFill>
                <a:latin typeface="Garamond" pitchFamily="18" charset="0"/>
                <a:ea typeface="Calibri" pitchFamily="34" charset="0"/>
                <a:cs typeface="Tahoma" pitchFamily="34" charset="0"/>
              </a:rPr>
              <a:t> (v)   </a:t>
            </a:r>
            <a:r>
              <a:rPr lang="en-US" dirty="0" err="1" smtClean="0">
                <a:solidFill>
                  <a:schemeClr val="tx1"/>
                </a:solidFill>
                <a:latin typeface="Garamond" pitchFamily="18" charset="0"/>
                <a:ea typeface="Calibri" pitchFamily="34" charset="0"/>
                <a:cs typeface="Tahoma" pitchFamily="34" charset="0"/>
              </a:rPr>
              <a:t>Basidio</a:t>
            </a:r>
            <a:r>
              <a:rPr lang="en-US" dirty="0" smtClean="0">
                <a:solidFill>
                  <a:schemeClr val="tx1"/>
                </a:solidFill>
                <a:latin typeface="Garamond" pitchFamily="18" charset="0"/>
                <a:ea typeface="Calibri" pitchFamily="34" charset="0"/>
                <a:cs typeface="Tahoma" pitchFamily="34" charset="0"/>
              </a:rPr>
              <a:t> </a:t>
            </a:r>
            <a:r>
              <a:rPr lang="en-US" dirty="0">
                <a:solidFill>
                  <a:schemeClr val="tx1"/>
                </a:solidFill>
                <a:latin typeface="Garamond" pitchFamily="18" charset="0"/>
                <a:ea typeface="Calibri" pitchFamily="34" charset="0"/>
                <a:cs typeface="Tahoma" pitchFamily="34" charset="0"/>
              </a:rPr>
              <a:t>spores borne in number of 4 in club like </a:t>
            </a:r>
            <a:r>
              <a:rPr lang="en-US" dirty="0" err="1">
                <a:solidFill>
                  <a:schemeClr val="tx1"/>
                </a:solidFill>
                <a:latin typeface="Garamond" pitchFamily="18" charset="0"/>
                <a:ea typeface="Calibri" pitchFamily="34" charset="0"/>
                <a:cs typeface="Tahoma" pitchFamily="34" charset="0"/>
              </a:rPr>
              <a:t>Basidium</a:t>
            </a:r>
            <a:endParaRPr lang="en-US" dirty="0">
              <a:solidFill>
                <a:schemeClr val="tx1"/>
              </a:solidFill>
              <a:latin typeface="Garamond" pitchFamily="18" charset="0"/>
              <a:cs typeface="Arial" pitchFamily="34" charset="0"/>
            </a:endParaRPr>
          </a:p>
          <a:p>
            <a:pPr marL="0" lvl="0" indent="0" algn="justLow" eaLnBrk="0" fontAlgn="base" hangingPunct="0">
              <a:spcBef>
                <a:spcPct val="0"/>
              </a:spcBef>
              <a:spcAft>
                <a:spcPct val="0"/>
              </a:spcAft>
              <a:buNone/>
            </a:pPr>
            <a:endParaRPr lang="en-US" dirty="0" smtClean="0">
              <a:solidFill>
                <a:schemeClr val="tx1"/>
              </a:solidFill>
              <a:latin typeface="Garamond" pitchFamily="18" charset="0"/>
              <a:ea typeface="Calibri" pitchFamily="34" charset="0"/>
              <a:cs typeface="Tahoma" pitchFamily="34" charset="0"/>
            </a:endParaRPr>
          </a:p>
          <a:p>
            <a:pPr marL="0" lvl="0" indent="0" algn="justLow" eaLnBrk="0" fontAlgn="base" hangingPunct="0">
              <a:spcBef>
                <a:spcPct val="0"/>
              </a:spcBef>
              <a:spcAft>
                <a:spcPct val="0"/>
              </a:spcAft>
              <a:buNone/>
            </a:pPr>
            <a:r>
              <a:rPr lang="en-US" dirty="0" smtClean="0">
                <a:solidFill>
                  <a:schemeClr val="tx1"/>
                </a:solidFill>
                <a:latin typeface="Garamond" pitchFamily="18" charset="0"/>
                <a:ea typeface="Calibri" pitchFamily="34" charset="0"/>
                <a:cs typeface="Tahoma" pitchFamily="34" charset="0"/>
              </a:rPr>
              <a:t>Sexual </a:t>
            </a:r>
            <a:r>
              <a:rPr lang="en-US" dirty="0">
                <a:solidFill>
                  <a:schemeClr val="tx1"/>
                </a:solidFill>
                <a:latin typeface="Garamond" pitchFamily="18" charset="0"/>
                <a:ea typeface="Calibri" pitchFamily="34" charset="0"/>
                <a:cs typeface="Tahoma" pitchFamily="34" charset="0"/>
              </a:rPr>
              <a:t>reproduction takes place in these phases, which are:</a:t>
            </a:r>
            <a:endParaRPr lang="en-US" dirty="0">
              <a:solidFill>
                <a:schemeClr val="tx1"/>
              </a:solidFill>
              <a:latin typeface="Garamond" pitchFamily="18" charset="0"/>
              <a:cs typeface="Arial" pitchFamily="34" charset="0"/>
            </a:endParaRPr>
          </a:p>
          <a:p>
            <a:pPr algn="justLow" eaLnBrk="0" fontAlgn="base" hangingPunct="0">
              <a:spcBef>
                <a:spcPct val="0"/>
              </a:spcBef>
              <a:spcAft>
                <a:spcPct val="0"/>
              </a:spcAft>
            </a:pPr>
            <a:r>
              <a:rPr lang="en-US" dirty="0" err="1" smtClean="0">
                <a:solidFill>
                  <a:schemeClr val="tx1"/>
                </a:solidFill>
                <a:latin typeface="Garamond" pitchFamily="18" charset="0"/>
                <a:ea typeface="Calibri" pitchFamily="34" charset="0"/>
                <a:cs typeface="Tahoma" pitchFamily="34" charset="0"/>
              </a:rPr>
              <a:t>Plasmogamy</a:t>
            </a:r>
            <a:r>
              <a:rPr lang="en-US" dirty="0" smtClean="0">
                <a:solidFill>
                  <a:schemeClr val="tx1"/>
                </a:solidFill>
                <a:latin typeface="Garamond" pitchFamily="18" charset="0"/>
                <a:ea typeface="Calibri" pitchFamily="34" charset="0"/>
                <a:cs typeface="Tahoma" pitchFamily="34" charset="0"/>
              </a:rPr>
              <a:t> </a:t>
            </a:r>
            <a:r>
              <a:rPr lang="en-US" dirty="0">
                <a:solidFill>
                  <a:schemeClr val="tx1"/>
                </a:solidFill>
                <a:latin typeface="Garamond" pitchFamily="18" charset="0"/>
                <a:ea typeface="Calibri" pitchFamily="34" charset="0"/>
                <a:cs typeface="Tahoma" pitchFamily="34" charset="0"/>
              </a:rPr>
              <a:t>(fusion of protoplasm)</a:t>
            </a:r>
            <a:endParaRPr lang="en-US" dirty="0">
              <a:solidFill>
                <a:schemeClr val="tx1"/>
              </a:solidFill>
              <a:latin typeface="Garamond" pitchFamily="18" charset="0"/>
              <a:cs typeface="Arial" pitchFamily="34" charset="0"/>
            </a:endParaRPr>
          </a:p>
          <a:p>
            <a:pPr algn="justLow" eaLnBrk="0" fontAlgn="base" hangingPunct="0">
              <a:spcBef>
                <a:spcPct val="0"/>
              </a:spcBef>
              <a:spcAft>
                <a:spcPct val="0"/>
              </a:spcAft>
            </a:pPr>
            <a:r>
              <a:rPr lang="en-US" dirty="0" err="1" smtClean="0">
                <a:solidFill>
                  <a:schemeClr val="tx1"/>
                </a:solidFill>
                <a:latin typeface="Garamond" pitchFamily="18" charset="0"/>
                <a:ea typeface="Calibri" pitchFamily="34" charset="0"/>
                <a:cs typeface="Tahoma" pitchFamily="34" charset="0"/>
              </a:rPr>
              <a:t>Karyogamy</a:t>
            </a:r>
            <a:r>
              <a:rPr lang="en-US" dirty="0" smtClean="0">
                <a:solidFill>
                  <a:schemeClr val="tx1"/>
                </a:solidFill>
                <a:latin typeface="Garamond" pitchFamily="18" charset="0"/>
                <a:ea typeface="Calibri" pitchFamily="34" charset="0"/>
                <a:cs typeface="Tahoma" pitchFamily="34" charset="0"/>
              </a:rPr>
              <a:t> </a:t>
            </a:r>
            <a:r>
              <a:rPr lang="en-US" dirty="0">
                <a:solidFill>
                  <a:schemeClr val="tx1"/>
                </a:solidFill>
                <a:latin typeface="Garamond" pitchFamily="18" charset="0"/>
                <a:ea typeface="Calibri" pitchFamily="34" charset="0"/>
                <a:cs typeface="Tahoma" pitchFamily="34" charset="0"/>
              </a:rPr>
              <a:t>(fusion of nuclei)</a:t>
            </a:r>
            <a:endParaRPr lang="en-US" dirty="0">
              <a:solidFill>
                <a:schemeClr val="tx1"/>
              </a:solidFill>
              <a:latin typeface="Garamond" pitchFamily="18" charset="0"/>
              <a:cs typeface="Arial" pitchFamily="34" charset="0"/>
            </a:endParaRPr>
          </a:p>
          <a:p>
            <a:pPr algn="justLow" eaLnBrk="0" fontAlgn="base" hangingPunct="0">
              <a:spcBef>
                <a:spcPct val="0"/>
              </a:spcBef>
              <a:spcAft>
                <a:spcPct val="0"/>
              </a:spcAft>
            </a:pPr>
            <a:r>
              <a:rPr lang="en-US" dirty="0" smtClean="0">
                <a:solidFill>
                  <a:schemeClr val="tx1"/>
                </a:solidFill>
                <a:latin typeface="Garamond" pitchFamily="18" charset="0"/>
                <a:ea typeface="Calibri" pitchFamily="34" charset="0"/>
                <a:cs typeface="Tahoma" pitchFamily="34" charset="0"/>
              </a:rPr>
              <a:t>With </a:t>
            </a:r>
            <a:r>
              <a:rPr lang="en-US" dirty="0">
                <a:solidFill>
                  <a:schemeClr val="tx1"/>
                </a:solidFill>
                <a:latin typeface="Garamond" pitchFamily="18" charset="0"/>
                <a:ea typeface="Calibri" pitchFamily="34" charset="0"/>
                <a:cs typeface="Tahoma" pitchFamily="34" charset="0"/>
              </a:rPr>
              <a:t>gametes and </a:t>
            </a:r>
            <a:r>
              <a:rPr lang="en-US" dirty="0" err="1">
                <a:solidFill>
                  <a:schemeClr val="tx1"/>
                </a:solidFill>
                <a:latin typeface="Garamond" pitchFamily="18" charset="0"/>
                <a:ea typeface="Calibri" pitchFamily="34" charset="0"/>
                <a:cs typeface="Tahoma" pitchFamily="34" charset="0"/>
              </a:rPr>
              <a:t>gametangia</a:t>
            </a:r>
            <a:r>
              <a:rPr lang="en-US" dirty="0">
                <a:solidFill>
                  <a:schemeClr val="tx1"/>
                </a:solidFill>
                <a:latin typeface="Garamond" pitchFamily="18" charset="0"/>
                <a:ea typeface="Calibri" pitchFamily="34" charset="0"/>
                <a:cs typeface="Tahoma" pitchFamily="34" charset="0"/>
              </a:rPr>
              <a:t> which may be </a:t>
            </a:r>
            <a:r>
              <a:rPr lang="en-US" dirty="0" err="1">
                <a:solidFill>
                  <a:schemeClr val="tx1"/>
                </a:solidFill>
                <a:latin typeface="Garamond" pitchFamily="18" charset="0"/>
                <a:ea typeface="Calibri" pitchFamily="34" charset="0"/>
                <a:cs typeface="Tahoma" pitchFamily="34" charset="0"/>
              </a:rPr>
              <a:t>isogamous</a:t>
            </a:r>
            <a:r>
              <a:rPr lang="en-US" dirty="0">
                <a:solidFill>
                  <a:schemeClr val="tx1"/>
                </a:solidFill>
                <a:latin typeface="Garamond" pitchFamily="18" charset="0"/>
                <a:ea typeface="Calibri" pitchFamily="34" charset="0"/>
                <a:cs typeface="Tahoma" pitchFamily="34" charset="0"/>
              </a:rPr>
              <a:t>, </a:t>
            </a:r>
            <a:r>
              <a:rPr lang="en-US" dirty="0" err="1">
                <a:solidFill>
                  <a:schemeClr val="tx1"/>
                </a:solidFill>
                <a:latin typeface="Garamond" pitchFamily="18" charset="0"/>
                <a:ea typeface="Calibri" pitchFamily="34" charset="0"/>
                <a:cs typeface="Tahoma" pitchFamily="34" charset="0"/>
              </a:rPr>
              <a:t>anisogamous</a:t>
            </a:r>
            <a:r>
              <a:rPr lang="en-US" dirty="0">
                <a:solidFill>
                  <a:schemeClr val="tx1"/>
                </a:solidFill>
                <a:latin typeface="Garamond" pitchFamily="18" charset="0"/>
                <a:ea typeface="Calibri" pitchFamily="34" charset="0"/>
                <a:cs typeface="Tahoma" pitchFamily="34" charset="0"/>
              </a:rPr>
              <a:t> or </a:t>
            </a:r>
            <a:r>
              <a:rPr lang="en-US" dirty="0" err="1">
                <a:solidFill>
                  <a:schemeClr val="tx1"/>
                </a:solidFill>
                <a:latin typeface="Garamond" pitchFamily="18" charset="0"/>
                <a:ea typeface="Calibri" pitchFamily="34" charset="0"/>
                <a:cs typeface="Tahoma" pitchFamily="34" charset="0"/>
              </a:rPr>
              <a:t>oogamous</a:t>
            </a:r>
            <a:endParaRPr lang="en-US" dirty="0">
              <a:solidFill>
                <a:schemeClr val="tx1"/>
              </a:solidFill>
              <a:latin typeface="Garamond" pitchFamily="18" charset="0"/>
              <a:cs typeface="Arial" pitchFamily="34" charset="0"/>
            </a:endParaRPr>
          </a:p>
          <a:p>
            <a:pPr marL="1143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Tree>
    <p:extLst>
      <p:ext uri="{BB962C8B-B14F-4D97-AF65-F5344CB8AC3E}">
        <p14:creationId xmlns:p14="http://schemas.microsoft.com/office/powerpoint/2010/main" val="2736174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3200" dirty="0" smtClean="0">
                <a:solidFill>
                  <a:schemeClr val="tx1"/>
                </a:solidFill>
                <a:latin typeface="Garamond" pitchFamily="18" charset="0"/>
                <a:ea typeface="Calibri" pitchFamily="34" charset="0"/>
                <a:cs typeface="Tahoma" pitchFamily="34" charset="0"/>
              </a:rPr>
              <a:t/>
            </a:r>
            <a:br>
              <a:rPr lang="en-US" sz="3200" dirty="0" smtClean="0">
                <a:solidFill>
                  <a:schemeClr val="tx1"/>
                </a:solidFill>
                <a:latin typeface="Garamond" pitchFamily="18" charset="0"/>
                <a:ea typeface="Calibri" pitchFamily="34" charset="0"/>
                <a:cs typeface="Tahoma" pitchFamily="34" charset="0"/>
              </a:rPr>
            </a:br>
            <a:r>
              <a:rPr lang="en-US" sz="3200" dirty="0" smtClean="0">
                <a:solidFill>
                  <a:schemeClr val="tx1"/>
                </a:solidFill>
                <a:latin typeface="Garamond" pitchFamily="18" charset="0"/>
                <a:ea typeface="Calibri" pitchFamily="34" charset="0"/>
                <a:cs typeface="Tahoma" pitchFamily="34" charset="0"/>
              </a:rPr>
              <a:t>Bryophytes </a:t>
            </a:r>
            <a:r>
              <a:rPr lang="en-US" sz="3200" dirty="0">
                <a:solidFill>
                  <a:schemeClr val="tx1"/>
                </a:solidFill>
                <a:latin typeface="Garamond" pitchFamily="18" charset="0"/>
                <a:ea typeface="Calibri" pitchFamily="34" charset="0"/>
                <a:cs typeface="Tahoma" pitchFamily="34" charset="0"/>
              </a:rPr>
              <a:t>(</a:t>
            </a:r>
            <a:r>
              <a:rPr lang="en-US" sz="3200" dirty="0" err="1">
                <a:solidFill>
                  <a:schemeClr val="tx1"/>
                </a:solidFill>
                <a:latin typeface="Garamond" pitchFamily="18" charset="0"/>
                <a:ea typeface="Calibri" pitchFamily="34" charset="0"/>
                <a:cs typeface="Tahoma" pitchFamily="34" charset="0"/>
              </a:rPr>
              <a:t>Byrophyta</a:t>
            </a:r>
            <a:r>
              <a:rPr lang="en-US" sz="3200" dirty="0">
                <a:solidFill>
                  <a:schemeClr val="tx1"/>
                </a:solidFill>
                <a:latin typeface="Garamond" pitchFamily="18" charset="0"/>
                <a:ea typeface="Calibri" pitchFamily="34" charset="0"/>
                <a:cs typeface="Tahoma" pitchFamily="34" charset="0"/>
              </a:rPr>
              <a:t>)</a:t>
            </a:r>
            <a:br>
              <a:rPr lang="en-US" sz="3200" dirty="0">
                <a:solidFill>
                  <a:schemeClr val="tx1"/>
                </a:solidFill>
                <a:latin typeface="Garamond" pitchFamily="18" charset="0"/>
                <a:ea typeface="Calibri" pitchFamily="34" charset="0"/>
                <a:cs typeface="Tahoma" pitchFamily="34" charset="0"/>
              </a:rPr>
            </a:br>
            <a:endParaRPr lang="en-US" sz="3200" dirty="0"/>
          </a:p>
        </p:txBody>
      </p:sp>
      <p:sp>
        <p:nvSpPr>
          <p:cNvPr id="3" name="Text Placeholder 2"/>
          <p:cNvSpPr>
            <a:spLocks noGrp="1"/>
          </p:cNvSpPr>
          <p:nvPr>
            <p:ph type="body" idx="1"/>
          </p:nvPr>
        </p:nvSpPr>
        <p:spPr/>
        <p:txBody>
          <a:bodyPr/>
          <a:lstStyle/>
          <a:p>
            <a:pPr marL="0" lvl="0" indent="0" algn="justLow" fontAlgn="base">
              <a:lnSpc>
                <a:spcPct val="100000"/>
              </a:lnSpc>
              <a:spcBef>
                <a:spcPct val="0"/>
              </a:spcBef>
              <a:spcAft>
                <a:spcPct val="0"/>
              </a:spcAft>
              <a:buClrTx/>
              <a:buSzTx/>
              <a:buNone/>
            </a:pPr>
            <a:endParaRPr lang="en-US" sz="900" b="1" dirty="0">
              <a:solidFill>
                <a:schemeClr val="tx1"/>
              </a:solidFill>
              <a:latin typeface="Garamond" pitchFamily="18" charset="0"/>
              <a:cs typeface="Arial" pitchFamily="34" charset="0"/>
            </a:endParaRPr>
          </a:p>
          <a:p>
            <a:pPr marL="0" lvl="0" indent="0" algn="justLow" eaLnBrk="0" fontAlgn="base" hangingPunct="0">
              <a:lnSpc>
                <a:spcPct val="100000"/>
              </a:lnSpc>
              <a:spcBef>
                <a:spcPct val="0"/>
              </a:spcBef>
              <a:spcAft>
                <a:spcPct val="0"/>
              </a:spcAft>
              <a:buClrTx/>
              <a:buSzTx/>
              <a:buNone/>
            </a:pPr>
            <a:r>
              <a:rPr lang="en-US" sz="2600" dirty="0">
                <a:solidFill>
                  <a:schemeClr val="tx1"/>
                </a:solidFill>
                <a:latin typeface="Garamond" pitchFamily="18" charset="0"/>
                <a:ea typeface="Calibri" pitchFamily="34" charset="0"/>
                <a:cs typeface="Tahoma" pitchFamily="34" charset="0"/>
              </a:rPr>
              <a:t>The </a:t>
            </a:r>
            <a:r>
              <a:rPr lang="en-US" sz="2600" dirty="0" err="1">
                <a:solidFill>
                  <a:schemeClr val="tx1"/>
                </a:solidFill>
                <a:latin typeface="Garamond" pitchFamily="18" charset="0"/>
                <a:ea typeface="Calibri" pitchFamily="34" charset="0"/>
                <a:cs typeface="Tahoma" pitchFamily="34" charset="0"/>
              </a:rPr>
              <a:t>Byrophytes</a:t>
            </a:r>
            <a:r>
              <a:rPr lang="en-US" sz="2600" dirty="0">
                <a:solidFill>
                  <a:schemeClr val="tx1"/>
                </a:solidFill>
                <a:latin typeface="Garamond" pitchFamily="18" charset="0"/>
                <a:ea typeface="Calibri" pitchFamily="34" charset="0"/>
                <a:cs typeface="Tahoma" pitchFamily="34" charset="0"/>
              </a:rPr>
              <a:t> comprise land inhabiting autotrophic plants which prefer moist and shady </a:t>
            </a:r>
            <a:r>
              <a:rPr lang="en-US" sz="2600" dirty="0" smtClean="0">
                <a:solidFill>
                  <a:schemeClr val="tx1"/>
                </a:solidFill>
                <a:latin typeface="Garamond" pitchFamily="18" charset="0"/>
                <a:ea typeface="Calibri" pitchFamily="34" charset="0"/>
                <a:cs typeface="Tahoma" pitchFamily="34" charset="0"/>
              </a:rPr>
              <a:t>places</a:t>
            </a:r>
            <a:endParaRPr lang="en-US" sz="2600" dirty="0">
              <a:solidFill>
                <a:schemeClr val="tx1"/>
              </a:solidFill>
              <a:latin typeface="Garamond" pitchFamily="18" charset="0"/>
              <a:ea typeface="Calibri" pitchFamily="34" charset="0"/>
              <a:cs typeface="Tahoma" pitchFamily="34" charset="0"/>
            </a:endParaRPr>
          </a:p>
          <a:p>
            <a:pPr marL="0" lvl="0" indent="0" algn="justLow" eaLnBrk="0" fontAlgn="base" hangingPunct="0">
              <a:lnSpc>
                <a:spcPct val="100000"/>
              </a:lnSpc>
              <a:spcBef>
                <a:spcPct val="0"/>
              </a:spcBef>
              <a:spcAft>
                <a:spcPct val="0"/>
              </a:spcAft>
              <a:buClrTx/>
              <a:buSzTx/>
              <a:buNone/>
            </a:pPr>
            <a:endParaRPr lang="en-US" sz="900" dirty="0" smtClean="0">
              <a:solidFill>
                <a:schemeClr val="tx1"/>
              </a:solidFill>
              <a:latin typeface="Garamond" pitchFamily="18" charset="0"/>
              <a:ea typeface="Calibri" pitchFamily="34" charset="0"/>
              <a:cs typeface="Tahoma" pitchFamily="34" charset="0"/>
            </a:endParaRPr>
          </a:p>
          <a:p>
            <a:pPr marL="0" lvl="0" indent="0" algn="justLow" eaLnBrk="0" fontAlgn="base" hangingPunct="0">
              <a:lnSpc>
                <a:spcPct val="100000"/>
              </a:lnSpc>
              <a:spcBef>
                <a:spcPct val="0"/>
              </a:spcBef>
              <a:spcAft>
                <a:spcPct val="0"/>
              </a:spcAft>
              <a:buClrTx/>
              <a:buSzTx/>
              <a:buNone/>
            </a:pPr>
            <a:r>
              <a:rPr lang="en-US" sz="2600" dirty="0" smtClean="0">
                <a:solidFill>
                  <a:schemeClr val="tx1"/>
                </a:solidFill>
                <a:latin typeface="Garamond" pitchFamily="18" charset="0"/>
                <a:ea typeface="Calibri" pitchFamily="34" charset="0"/>
                <a:cs typeface="Tahoma" pitchFamily="34" charset="0"/>
              </a:rPr>
              <a:t>Vascular </a:t>
            </a:r>
            <a:r>
              <a:rPr lang="en-US" sz="2600" dirty="0">
                <a:solidFill>
                  <a:schemeClr val="tx1"/>
                </a:solidFill>
                <a:latin typeface="Garamond" pitchFamily="18" charset="0"/>
                <a:ea typeface="Calibri" pitchFamily="34" charset="0"/>
                <a:cs typeface="Tahoma" pitchFamily="34" charset="0"/>
              </a:rPr>
              <a:t>tissue is absent.  True roots are absent.  They have root-like structures called the rhizoids which help in anchorage and absorption of water and nutrients from the soil</a:t>
            </a:r>
            <a:r>
              <a:rPr lang="en-US" sz="2600" dirty="0" smtClean="0">
                <a:solidFill>
                  <a:schemeClr val="tx1"/>
                </a:solidFill>
                <a:latin typeface="Garamond" pitchFamily="18" charset="0"/>
                <a:ea typeface="Calibri" pitchFamily="34" charset="0"/>
                <a:cs typeface="Tahoma" pitchFamily="34" charset="0"/>
              </a:rPr>
              <a:t>.</a:t>
            </a:r>
          </a:p>
          <a:p>
            <a:pPr marL="0" lvl="0" indent="0" algn="justLow" eaLnBrk="0" fontAlgn="base" hangingPunct="0">
              <a:lnSpc>
                <a:spcPct val="100000"/>
              </a:lnSpc>
              <a:spcBef>
                <a:spcPct val="0"/>
              </a:spcBef>
              <a:spcAft>
                <a:spcPct val="0"/>
              </a:spcAft>
              <a:buClrTx/>
              <a:buSzTx/>
              <a:buNone/>
            </a:pPr>
            <a:endParaRPr lang="en-US" sz="900" dirty="0" smtClean="0">
              <a:solidFill>
                <a:schemeClr val="tx1"/>
              </a:solidFill>
              <a:latin typeface="Garamond" pitchFamily="18" charset="0"/>
              <a:ea typeface="Calibri" pitchFamily="34" charset="0"/>
              <a:cs typeface="Tahoma" pitchFamily="34" charset="0"/>
            </a:endParaRPr>
          </a:p>
          <a:p>
            <a:pPr marL="0" lvl="0" indent="0" algn="justLow" eaLnBrk="0" fontAlgn="base" hangingPunct="0">
              <a:lnSpc>
                <a:spcPct val="100000"/>
              </a:lnSpc>
              <a:spcBef>
                <a:spcPct val="0"/>
              </a:spcBef>
              <a:spcAft>
                <a:spcPct val="0"/>
              </a:spcAft>
              <a:buClrTx/>
              <a:buSzTx/>
              <a:buNone/>
            </a:pPr>
            <a:r>
              <a:rPr lang="en-US" sz="2600" dirty="0" smtClean="0">
                <a:solidFill>
                  <a:schemeClr val="tx1"/>
                </a:solidFill>
                <a:latin typeface="Garamond" pitchFamily="18" charset="0"/>
                <a:ea typeface="Calibri" pitchFamily="34" charset="0"/>
                <a:cs typeface="Tahoma" pitchFamily="34" charset="0"/>
              </a:rPr>
              <a:t>Bryophytes </a:t>
            </a:r>
            <a:r>
              <a:rPr lang="en-US" sz="2600" dirty="0">
                <a:solidFill>
                  <a:schemeClr val="tx1"/>
                </a:solidFill>
                <a:latin typeface="Garamond" pitchFamily="18" charset="0"/>
                <a:ea typeface="Calibri" pitchFamily="34" charset="0"/>
                <a:cs typeface="Tahoma" pitchFamily="34" charset="0"/>
              </a:rPr>
              <a:t>show an advance over most algae by the development of archegonia, multicellular antheridia and a distinct alternation of generation. </a:t>
            </a:r>
            <a:r>
              <a:rPr lang="en-US" sz="2600" dirty="0" smtClean="0">
                <a:solidFill>
                  <a:schemeClr val="tx1"/>
                </a:solidFill>
                <a:latin typeface="Garamond" pitchFamily="18" charset="0"/>
                <a:ea typeface="Calibri" pitchFamily="34" charset="0"/>
                <a:cs typeface="Tahoma" pitchFamily="34" charset="0"/>
              </a:rPr>
              <a:t>The </a:t>
            </a:r>
            <a:r>
              <a:rPr lang="en-US" sz="2600" dirty="0">
                <a:solidFill>
                  <a:schemeClr val="tx1"/>
                </a:solidFill>
                <a:latin typeface="Garamond" pitchFamily="18" charset="0"/>
                <a:ea typeface="Calibri" pitchFamily="34" charset="0"/>
                <a:cs typeface="Tahoma" pitchFamily="34" charset="0"/>
              </a:rPr>
              <a:t>sporophyte is dependent on the gametophyte in the </a:t>
            </a:r>
            <a:r>
              <a:rPr lang="en-US" sz="2600" dirty="0" smtClean="0">
                <a:solidFill>
                  <a:schemeClr val="tx1"/>
                </a:solidFill>
                <a:latin typeface="Garamond" pitchFamily="18" charset="0"/>
                <a:ea typeface="Calibri" pitchFamily="34" charset="0"/>
                <a:cs typeface="Tahoma" pitchFamily="34" charset="0"/>
              </a:rPr>
              <a:t>Bryophyte. </a:t>
            </a:r>
          </a:p>
          <a:p>
            <a:pPr marL="0" lvl="0" indent="0" algn="justLow" eaLnBrk="0" fontAlgn="base" hangingPunct="0">
              <a:lnSpc>
                <a:spcPct val="100000"/>
              </a:lnSpc>
              <a:spcBef>
                <a:spcPct val="0"/>
              </a:spcBef>
              <a:spcAft>
                <a:spcPct val="0"/>
              </a:spcAft>
              <a:buClrTx/>
              <a:buSzTx/>
              <a:buNone/>
            </a:pPr>
            <a:endParaRPr lang="en-US" sz="900" dirty="0">
              <a:solidFill>
                <a:schemeClr val="tx1"/>
              </a:solidFill>
              <a:latin typeface="Garamond" pitchFamily="18" charset="0"/>
              <a:ea typeface="Calibri" pitchFamily="34" charset="0"/>
              <a:cs typeface="Tahoma" pitchFamily="34" charset="0"/>
            </a:endParaRPr>
          </a:p>
          <a:p>
            <a:pPr marL="0" lvl="0" indent="0" algn="justLow" eaLnBrk="0" fontAlgn="base" hangingPunct="0">
              <a:lnSpc>
                <a:spcPct val="100000"/>
              </a:lnSpc>
              <a:spcBef>
                <a:spcPct val="0"/>
              </a:spcBef>
              <a:spcAft>
                <a:spcPct val="0"/>
              </a:spcAft>
              <a:buClrTx/>
              <a:buSzTx/>
              <a:buNone/>
            </a:pPr>
            <a:r>
              <a:rPr lang="en-US" sz="2600" dirty="0" smtClean="0">
                <a:solidFill>
                  <a:schemeClr val="tx1"/>
                </a:solidFill>
                <a:latin typeface="Garamond" pitchFamily="18" charset="0"/>
                <a:ea typeface="Calibri" pitchFamily="34" charset="0"/>
                <a:cs typeface="Tahoma" pitchFamily="34" charset="0"/>
              </a:rPr>
              <a:t>The </a:t>
            </a:r>
            <a:r>
              <a:rPr lang="en-US" sz="2600" dirty="0" err="1">
                <a:solidFill>
                  <a:schemeClr val="tx1"/>
                </a:solidFill>
                <a:latin typeface="Garamond" pitchFamily="18" charset="0"/>
                <a:ea typeface="Calibri" pitchFamily="34" charset="0"/>
                <a:cs typeface="Tahoma" pitchFamily="34" charset="0"/>
              </a:rPr>
              <a:t>gametophytic</a:t>
            </a:r>
            <a:r>
              <a:rPr lang="en-US" sz="2600" dirty="0">
                <a:solidFill>
                  <a:schemeClr val="tx1"/>
                </a:solidFill>
                <a:latin typeface="Garamond" pitchFamily="18" charset="0"/>
                <a:ea typeface="Calibri" pitchFamily="34" charset="0"/>
                <a:cs typeface="Tahoma" pitchFamily="34" charset="0"/>
              </a:rPr>
              <a:t> plant body is either </a:t>
            </a:r>
            <a:r>
              <a:rPr lang="en-US" sz="2600" dirty="0" err="1" smtClean="0">
                <a:solidFill>
                  <a:schemeClr val="tx1"/>
                </a:solidFill>
                <a:latin typeface="Garamond" pitchFamily="18" charset="0"/>
                <a:ea typeface="Calibri" pitchFamily="34" charset="0"/>
                <a:cs typeface="Tahoma" pitchFamily="34" charset="0"/>
              </a:rPr>
              <a:t>thalloid</a:t>
            </a:r>
            <a:r>
              <a:rPr lang="en-US" sz="2600" dirty="0" smtClean="0">
                <a:solidFill>
                  <a:schemeClr val="tx1"/>
                </a:solidFill>
                <a:latin typeface="Garamond" pitchFamily="18" charset="0"/>
                <a:ea typeface="Calibri" pitchFamily="34" charset="0"/>
                <a:cs typeface="Tahoma" pitchFamily="34" charset="0"/>
              </a:rPr>
              <a:t> </a:t>
            </a:r>
            <a:r>
              <a:rPr lang="en-US" sz="2600" dirty="0">
                <a:solidFill>
                  <a:schemeClr val="tx1"/>
                </a:solidFill>
                <a:latin typeface="Garamond" pitchFamily="18" charset="0"/>
                <a:ea typeface="Calibri" pitchFamily="34" charset="0"/>
                <a:cs typeface="Tahoma" pitchFamily="34" charset="0"/>
              </a:rPr>
              <a:t>(flattened) as in the mosses.  The gametophyte predominates in the </a:t>
            </a:r>
            <a:r>
              <a:rPr lang="en-US" sz="2600" dirty="0" err="1">
                <a:solidFill>
                  <a:schemeClr val="tx1"/>
                </a:solidFill>
                <a:latin typeface="Garamond" pitchFamily="18" charset="0"/>
                <a:ea typeface="Calibri" pitchFamily="34" charset="0"/>
                <a:cs typeface="Tahoma" pitchFamily="34" charset="0"/>
              </a:rPr>
              <a:t>Bryophyta</a:t>
            </a:r>
            <a:r>
              <a:rPr lang="en-US" sz="2600" dirty="0">
                <a:solidFill>
                  <a:schemeClr val="tx1"/>
                </a:solidFill>
                <a:latin typeface="Garamond" pitchFamily="18" charset="0"/>
                <a:ea typeface="Calibri" pitchFamily="34" charset="0"/>
                <a:cs typeface="Tahoma" pitchFamily="34" charset="0"/>
              </a:rPr>
              <a:t>.</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Tree>
    <p:extLst>
      <p:ext uri="{BB962C8B-B14F-4D97-AF65-F5344CB8AC3E}">
        <p14:creationId xmlns:p14="http://schemas.microsoft.com/office/powerpoint/2010/main" val="3847861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BRYOPHYTE</a:t>
            </a:r>
            <a:endParaRPr lang="en-US" dirty="0"/>
          </a:p>
        </p:txBody>
      </p:sp>
      <p:sp>
        <p:nvSpPr>
          <p:cNvPr id="3" name="Text Placeholder 2"/>
          <p:cNvSpPr>
            <a:spLocks noGrp="1"/>
          </p:cNvSpPr>
          <p:nvPr>
            <p:ph type="body" idx="1"/>
          </p:nvPr>
        </p:nvSpPr>
        <p:spPr/>
        <p:txBody>
          <a:bodyPr/>
          <a:lstStyle/>
          <a:p>
            <a:pPr marL="1143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pic>
        <p:nvPicPr>
          <p:cNvPr id="5" name="Picture 2" descr="Image result for picture of alternation of generation in bryoph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72850"/>
            <a:ext cx="6934200" cy="4801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467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t/>
            </a:r>
            <a:br>
              <a:rPr lang="en-US" sz="3200" dirty="0"/>
            </a:br>
            <a:r>
              <a:rPr lang="en-US" sz="3200" dirty="0" smtClean="0"/>
              <a:t>PTERIDOPHYTES</a:t>
            </a:r>
            <a:r>
              <a:rPr lang="en-US" sz="3200" dirty="0"/>
              <a:t/>
            </a:r>
            <a:br>
              <a:rPr lang="en-US" sz="3200" dirty="0"/>
            </a:br>
            <a:endParaRPr lang="en-US" sz="3200" b="0" dirty="0"/>
          </a:p>
        </p:txBody>
      </p:sp>
      <p:sp>
        <p:nvSpPr>
          <p:cNvPr id="3" name="Text Placeholder 2"/>
          <p:cNvSpPr>
            <a:spLocks noGrp="1"/>
          </p:cNvSpPr>
          <p:nvPr>
            <p:ph type="body" idx="1"/>
          </p:nvPr>
        </p:nvSpPr>
        <p:spPr/>
        <p:txBody>
          <a:bodyPr/>
          <a:lstStyle/>
          <a:p>
            <a:r>
              <a:rPr lang="en-US" dirty="0" smtClean="0"/>
              <a:t>The </a:t>
            </a:r>
            <a:r>
              <a:rPr lang="en-US" dirty="0" err="1"/>
              <a:t>pteridophytes</a:t>
            </a:r>
            <a:r>
              <a:rPr lang="en-US" dirty="0"/>
              <a:t> are seedless vascular plants.  They differ from the bryophytes in three key respects.  </a:t>
            </a:r>
          </a:p>
          <a:p>
            <a:pPr lvl="0"/>
            <a:r>
              <a:rPr lang="en-US" dirty="0"/>
              <a:t>The sporophytes  does not remain attached to (a much reduced) gametophyte</a:t>
            </a:r>
          </a:p>
          <a:p>
            <a:pPr lvl="0"/>
            <a:r>
              <a:rPr lang="en-US" dirty="0"/>
              <a:t>It has true vascular tissues</a:t>
            </a:r>
            <a:endParaRPr lang="en-US" dirty="0">
              <a:solidFill>
                <a:schemeClr val="tx1"/>
              </a:solidFill>
              <a:latin typeface="Arial" pitchFamily="34" charset="0"/>
              <a:cs typeface="Arial" pitchFamily="34" charset="0"/>
            </a:endParaRPr>
          </a:p>
          <a:p>
            <a:pPr lvl="0"/>
            <a:r>
              <a:rPr lang="en-US" dirty="0"/>
              <a:t>It is larger, long lived phase of the life cycle</a:t>
            </a:r>
          </a:p>
          <a:p>
            <a:r>
              <a:rPr lang="en-US" dirty="0"/>
              <a:t>Most </a:t>
            </a:r>
            <a:r>
              <a:rPr lang="en-US" dirty="0" err="1"/>
              <a:t>pteridophytes</a:t>
            </a:r>
            <a:r>
              <a:rPr lang="en-US" dirty="0"/>
              <a:t> live in wet humid places, and their </a:t>
            </a:r>
            <a:r>
              <a:rPr lang="en-US" dirty="0" err="1"/>
              <a:t>gametophyes</a:t>
            </a:r>
            <a:r>
              <a:rPr lang="en-US" dirty="0"/>
              <a:t> lack vascular tissues.  </a:t>
            </a:r>
            <a:endParaRPr lang="en-US" dirty="0" smtClean="0"/>
          </a:p>
          <a:p>
            <a:r>
              <a:rPr lang="en-US" dirty="0" smtClean="0"/>
              <a:t>Examples </a:t>
            </a:r>
            <a:r>
              <a:rPr lang="en-US" dirty="0"/>
              <a:t>are the </a:t>
            </a:r>
            <a:r>
              <a:rPr lang="en-US" dirty="0" err="1"/>
              <a:t>lycopodium</a:t>
            </a:r>
            <a:r>
              <a:rPr lang="en-US" dirty="0"/>
              <a:t>, </a:t>
            </a:r>
            <a:r>
              <a:rPr lang="en-US" dirty="0" err="1"/>
              <a:t>sellaginella</a:t>
            </a:r>
            <a:r>
              <a:rPr lang="en-US" dirty="0"/>
              <a:t>, Fern (</a:t>
            </a:r>
            <a:r>
              <a:rPr lang="en-US" dirty="0" err="1"/>
              <a:t>Dryopteris</a:t>
            </a:r>
            <a:r>
              <a:rPr lang="en-US" dirty="0"/>
              <a:t>).</a:t>
            </a:r>
          </a:p>
          <a:p>
            <a:pPr marL="114300" indent="0">
              <a:buNone/>
            </a:pPr>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Tree>
    <p:extLst>
      <p:ext uri="{BB962C8B-B14F-4D97-AF65-F5344CB8AC3E}">
        <p14:creationId xmlns:p14="http://schemas.microsoft.com/office/powerpoint/2010/main" val="3098893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t>LIFE </a:t>
            </a:r>
            <a:r>
              <a:rPr lang="en-US" sz="2800" dirty="0"/>
              <a:t>CYCLE OF </a:t>
            </a:r>
            <a:r>
              <a:rPr lang="en-US" sz="2800" dirty="0" smtClean="0"/>
              <a:t>PTERIDOPHYTE</a:t>
            </a:r>
            <a:endParaRPr lang="en-US" sz="2800" dirty="0"/>
          </a:p>
        </p:txBody>
      </p:sp>
      <p:sp>
        <p:nvSpPr>
          <p:cNvPr id="3" name="Text Placeholder 2"/>
          <p:cNvSpPr>
            <a:spLocks noGrp="1"/>
          </p:cNvSpPr>
          <p:nvPr>
            <p:ph type="body" idx="1"/>
          </p:nvPr>
        </p:nvSpPr>
        <p:spPr/>
        <p:txBody>
          <a:bodyPr/>
          <a:lstStyle/>
          <a:p>
            <a:pPr marL="0" indent="0">
              <a:buNone/>
            </a:pPr>
            <a:endParaRPr lang="en-US" dirty="0">
              <a:latin typeface="Garamond"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pic>
        <p:nvPicPr>
          <p:cNvPr id="5" name="Picture 2" descr="Image result for picture of alternation of generation in pteridoph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79478"/>
            <a:ext cx="7086600" cy="499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42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4"/>
          <p:cNvSpPr txBox="1">
            <a:spLocks noGrp="1"/>
          </p:cNvSpPr>
          <p:nvPr>
            <p:ph type="title"/>
          </p:nvPr>
        </p:nvSpPr>
        <p:spPr>
          <a:xfrm>
            <a:off x="975069" y="1736726"/>
            <a:ext cx="10515600" cy="285273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GB" dirty="0"/>
              <a:t>Section Title</a:t>
            </a:r>
            <a:endParaRPr dirty="0"/>
          </a:p>
        </p:txBody>
      </p:sp>
      <p:sp>
        <p:nvSpPr>
          <p:cNvPr id="119" name="Google Shape;119;p14"/>
          <p:cNvSpPr txBox="1">
            <a:spLocks noGrp="1"/>
          </p:cNvSpPr>
          <p:nvPr>
            <p:ph type="body" idx="1"/>
          </p:nvPr>
        </p:nvSpPr>
        <p:spPr>
          <a:xfrm>
            <a:off x="975068" y="4589463"/>
            <a:ext cx="10372381" cy="150018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888888"/>
              </a:buClr>
              <a:buSzPts val="2400"/>
              <a:buNone/>
            </a:pPr>
            <a:endParaRPr dirty="0"/>
          </a:p>
          <a:p>
            <a:pPr marL="0" lvl="0" indent="0">
              <a:spcBef>
                <a:spcPts val="0"/>
              </a:spcBef>
            </a:pPr>
            <a:endParaRPr sz="6000" b="1" dirty="0"/>
          </a:p>
        </p:txBody>
      </p:sp>
      <p:sp>
        <p:nvSpPr>
          <p:cNvPr id="120" name="Google Shape;120;p14"/>
          <p:cNvSpPr txBox="1">
            <a:spLocks noGrp="1"/>
          </p:cNvSpPr>
          <p:nvPr>
            <p:ph type="ftr" idx="11"/>
          </p:nvPr>
        </p:nvSpPr>
        <p:spPr>
          <a:xfrm>
            <a:off x="990600" y="4648200"/>
            <a:ext cx="6291943" cy="1295400"/>
          </a:xfrm>
          <a:prstGeom prst="rect">
            <a:avLst/>
          </a:prstGeom>
          <a:noFill/>
          <a:ln>
            <a:noFill/>
          </a:ln>
        </p:spPr>
        <p:txBody>
          <a:bodyPr spcFirstLastPara="1" wrap="square" lIns="91425" tIns="45700" rIns="91425" bIns="45700" anchor="ctr" anchorCtr="0">
            <a:noAutofit/>
          </a:bodyPr>
          <a:lstStyle/>
          <a:p>
            <a:pPr algn="l"/>
            <a:r>
              <a:rPr lang="en-US" sz="2800" b="1" dirty="0" smtClean="0"/>
              <a:t>-</a:t>
            </a:r>
            <a:r>
              <a:rPr lang="en-US" sz="2800" dirty="0" smtClean="0"/>
              <a:t>General </a:t>
            </a:r>
            <a:r>
              <a:rPr lang="en-US" sz="2800" dirty="0"/>
              <a:t>characteristics and morphology of cryptogams and </a:t>
            </a:r>
            <a:r>
              <a:rPr lang="en-US" sz="2800" dirty="0" err="1"/>
              <a:t>phanerogams</a:t>
            </a:r>
            <a:r>
              <a:rPr lang="en-US" sz="2800" dirty="0"/>
              <a:t>. </a:t>
            </a:r>
            <a:endParaRPr lang="en-US" sz="2800" dirty="0" smtClean="0"/>
          </a:p>
          <a:p>
            <a:pPr algn="l"/>
            <a:r>
              <a:rPr lang="en-US" sz="2800" dirty="0"/>
              <a:t>-</a:t>
            </a:r>
            <a:r>
              <a:rPr lang="en-US" sz="2800" dirty="0" smtClean="0"/>
              <a:t>Introduction </a:t>
            </a:r>
            <a:r>
              <a:rPr lang="en-US" sz="2800" dirty="0"/>
              <a:t>to plant classification.</a:t>
            </a:r>
          </a:p>
          <a:p>
            <a:pPr marL="0" lvl="0" indent="0" algn="ctr" rtl="0">
              <a:spcBef>
                <a:spcPts val="0"/>
              </a:spcBef>
              <a:spcAft>
                <a:spcPts val="0"/>
              </a:spcAft>
              <a:buNone/>
            </a:pPr>
            <a:endParaRPr dirty="0"/>
          </a:p>
        </p:txBody>
      </p:sp>
      <p:sp>
        <p:nvSpPr>
          <p:cNvPr id="121" name="Google Shape;121;p14"/>
          <p:cNvSpPr txBox="1">
            <a:spLocks noGrp="1"/>
          </p:cNvSpPr>
          <p:nvPr>
            <p:ph type="sldNum" idx="12"/>
          </p:nvPr>
        </p:nvSpPr>
        <p:spPr>
          <a:xfrm>
            <a:off x="10624456" y="6356350"/>
            <a:ext cx="72934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mc:AlternateContent xmlns:mc="http://schemas.openxmlformats.org/markup-compatibility/2006" xmlns:p14="http://schemas.microsoft.com/office/powerpoint/2010/main">
    <mc:Choice Requires="p14">
      <p:transition p14:dur="1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t>ANGIOSPERM MORPHOLOGY</a:t>
            </a:r>
          </a:p>
        </p:txBody>
      </p:sp>
      <p:sp>
        <p:nvSpPr>
          <p:cNvPr id="3" name="Text Placeholder 2"/>
          <p:cNvSpPr>
            <a:spLocks noGrp="1"/>
          </p:cNvSpPr>
          <p:nvPr>
            <p:ph type="body" idx="1"/>
          </p:nvPr>
        </p:nvSpPr>
        <p:spPr/>
        <p:txBody>
          <a:bodyPr/>
          <a:lstStyle/>
          <a:p>
            <a:r>
              <a:rPr lang="en-US" dirty="0" smtClean="0"/>
              <a:t>Angiosperms </a:t>
            </a:r>
            <a:r>
              <a:rPr lang="en-US" dirty="0"/>
              <a:t>are flowering and seed-bearing plants.  </a:t>
            </a:r>
          </a:p>
          <a:p>
            <a:r>
              <a:rPr lang="en-US" dirty="0"/>
              <a:t>They are higher plants with well developed root and vascular tissues.  </a:t>
            </a:r>
          </a:p>
          <a:p>
            <a:r>
              <a:rPr lang="en-US" dirty="0"/>
              <a:t>Angiosperms are the most successful and most abundant group of plants</a:t>
            </a:r>
            <a:r>
              <a:rPr lang="en-US" dirty="0" smtClean="0"/>
              <a:t>.</a:t>
            </a:r>
          </a:p>
          <a:p>
            <a:r>
              <a:rPr lang="en-US" dirty="0"/>
              <a:t>They provide most of man’s food and raw materials.  Over 250,00 species have been reported. </a:t>
            </a:r>
            <a:endParaRPr lang="en-US" dirty="0" smtClean="0"/>
          </a:p>
          <a:p>
            <a:pPr marL="114300" indent="0">
              <a:buNone/>
            </a:pPr>
            <a:r>
              <a:rPr lang="en-US" sz="3200" b="1" dirty="0" smtClean="0"/>
              <a:t>Factors </a:t>
            </a:r>
            <a:r>
              <a:rPr lang="en-US" sz="3200" b="1" dirty="0"/>
              <a:t>responsible for the success of </a:t>
            </a:r>
            <a:r>
              <a:rPr lang="en-US" sz="3200" b="1" dirty="0" smtClean="0"/>
              <a:t>Angiosperms</a:t>
            </a:r>
          </a:p>
          <a:p>
            <a:pPr lvl="1"/>
            <a:r>
              <a:rPr lang="en-US" sz="2600" dirty="0" smtClean="0"/>
              <a:t>Variability </a:t>
            </a:r>
            <a:r>
              <a:rPr lang="en-US" sz="2600" dirty="0"/>
              <a:t>in structure</a:t>
            </a:r>
          </a:p>
          <a:p>
            <a:pPr lvl="1"/>
            <a:r>
              <a:rPr lang="en-US" sz="2600" dirty="0" smtClean="0"/>
              <a:t>Genetic </a:t>
            </a:r>
            <a:r>
              <a:rPr lang="en-US" sz="2600" dirty="0"/>
              <a:t>flexibility</a:t>
            </a:r>
          </a:p>
          <a:p>
            <a:endParaRPr lang="en-US"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spTree>
    <p:extLst>
      <p:ext uri="{BB962C8B-B14F-4D97-AF65-F5344CB8AC3E}">
        <p14:creationId xmlns:p14="http://schemas.microsoft.com/office/powerpoint/2010/main" val="183450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lvl="1"/>
            <a:r>
              <a:rPr lang="en-US" sz="2600" dirty="0" smtClean="0"/>
              <a:t>Efficient </a:t>
            </a:r>
            <a:r>
              <a:rPr lang="en-US" sz="2600" dirty="0"/>
              <a:t>pollination and fertilization mechanisms</a:t>
            </a:r>
          </a:p>
          <a:p>
            <a:pPr lvl="1"/>
            <a:r>
              <a:rPr lang="en-US" sz="2600" dirty="0" smtClean="0"/>
              <a:t>Production </a:t>
            </a:r>
            <a:r>
              <a:rPr lang="en-US" sz="2600" dirty="0"/>
              <a:t>of large number of seeds</a:t>
            </a:r>
          </a:p>
          <a:p>
            <a:pPr lvl="1"/>
            <a:r>
              <a:rPr lang="en-US" sz="2600" dirty="0" smtClean="0"/>
              <a:t>Fast </a:t>
            </a:r>
            <a:r>
              <a:rPr lang="en-US" sz="2600" dirty="0"/>
              <a:t>rate of growth</a:t>
            </a:r>
          </a:p>
          <a:p>
            <a:pPr lvl="1"/>
            <a:r>
              <a:rPr lang="en-US" sz="2600" dirty="0" smtClean="0"/>
              <a:t>Short </a:t>
            </a:r>
            <a:r>
              <a:rPr lang="en-US" sz="2600" dirty="0"/>
              <a:t>life cycle</a:t>
            </a:r>
          </a:p>
          <a:p>
            <a:pPr lvl="1"/>
            <a:r>
              <a:rPr lang="en-US" sz="2600" dirty="0" smtClean="0"/>
              <a:t>Self </a:t>
            </a:r>
            <a:r>
              <a:rPr lang="en-US" sz="2600" dirty="0"/>
              <a:t>fertility/bisexuality etc</a:t>
            </a:r>
            <a:r>
              <a:rPr lang="en-US" sz="2600" dirty="0" smtClean="0"/>
              <a:t>.</a:t>
            </a:r>
          </a:p>
          <a:p>
            <a:r>
              <a:rPr lang="en-US" dirty="0" smtClean="0"/>
              <a:t>The </a:t>
            </a:r>
            <a:r>
              <a:rPr lang="en-US" dirty="0"/>
              <a:t>angiosperms dominate the vegetation of West Africa and they are grouped into two classes </a:t>
            </a:r>
            <a:r>
              <a:rPr lang="en-US" dirty="0" smtClean="0"/>
              <a:t>namely</a:t>
            </a:r>
          </a:p>
          <a:p>
            <a:r>
              <a:rPr lang="en-US" b="1" dirty="0"/>
              <a:t>Monocotyledons </a:t>
            </a:r>
          </a:p>
          <a:p>
            <a:r>
              <a:rPr lang="en-US" b="1" dirty="0" err="1" smtClean="0"/>
              <a:t>Dicotyledons</a:t>
            </a:r>
            <a:r>
              <a:rPr lang="en-US" dirty="0" smtClean="0"/>
              <a:t> </a:t>
            </a:r>
            <a:endParaRPr lang="en-US" dirty="0"/>
          </a:p>
          <a:p>
            <a:pPr marL="114300" indent="0">
              <a:buNone/>
            </a:pPr>
            <a:endParaRPr lang="en-US" dirty="0"/>
          </a:p>
          <a:p>
            <a:pPr marL="1143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Tree>
    <p:extLst>
      <p:ext uri="{BB962C8B-B14F-4D97-AF65-F5344CB8AC3E}">
        <p14:creationId xmlns:p14="http://schemas.microsoft.com/office/powerpoint/2010/main" val="3830185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
            </a:r>
            <a:br>
              <a:rPr lang="en-US" sz="3200" dirty="0" smtClean="0"/>
            </a:br>
            <a:r>
              <a:rPr lang="en-US" sz="3200" dirty="0" smtClean="0"/>
              <a:t>Monocotyledons </a:t>
            </a:r>
            <a:r>
              <a:rPr lang="en-US" sz="3200" dirty="0"/>
              <a:t>and </a:t>
            </a:r>
            <a:r>
              <a:rPr lang="en-US" sz="3200" dirty="0" err="1"/>
              <a:t>Dicotyledons</a:t>
            </a:r>
            <a:r>
              <a:rPr lang="en-US" sz="3200" dirty="0"/>
              <a:t> </a:t>
            </a:r>
            <a:br>
              <a:rPr lang="en-US" sz="3200" dirty="0"/>
            </a:br>
            <a:endParaRPr lang="en-US" sz="3200" dirty="0"/>
          </a:p>
        </p:txBody>
      </p:sp>
      <p:sp>
        <p:nvSpPr>
          <p:cNvPr id="3" name="Text Placeholder 2"/>
          <p:cNvSpPr>
            <a:spLocks noGrp="1"/>
          </p:cNvSpPr>
          <p:nvPr>
            <p:ph type="body" idx="1"/>
          </p:nvPr>
        </p:nvSpPr>
        <p:spPr/>
        <p:txBody>
          <a:bodyPr/>
          <a:lstStyle/>
          <a:p>
            <a:r>
              <a:rPr lang="en-US" dirty="0" smtClean="0"/>
              <a:t>There </a:t>
            </a:r>
            <a:r>
              <a:rPr lang="en-US" dirty="0"/>
              <a:t>is great variation among plants and they are grouped or classified based on the similarities and differences that exist among them.  </a:t>
            </a:r>
          </a:p>
          <a:p>
            <a:r>
              <a:rPr lang="en-US" dirty="0"/>
              <a:t>This process of grouping plants is known as </a:t>
            </a:r>
            <a:r>
              <a:rPr lang="en-US" b="1" dirty="0"/>
              <a:t>classification.  </a:t>
            </a:r>
          </a:p>
          <a:p>
            <a:r>
              <a:rPr lang="en-US" dirty="0"/>
              <a:t>To classify plants, it is essential to have good knowledge of the variation in the features of the plants </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spTree>
    <p:extLst>
      <p:ext uri="{BB962C8B-B14F-4D97-AF65-F5344CB8AC3E}">
        <p14:creationId xmlns:p14="http://schemas.microsoft.com/office/powerpoint/2010/main" val="66721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pic>
        <p:nvPicPr>
          <p:cNvPr id="5" name="Picture 4" descr="Seed Germin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33797"/>
            <a:ext cx="7925037" cy="5526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860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pic>
        <p:nvPicPr>
          <p:cNvPr id="5" name="Picture 2" descr="Image result for labelled picture of a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19200"/>
            <a:ext cx="5324901" cy="492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131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b="1" dirty="0"/>
              <a:t>Morphology </a:t>
            </a:r>
            <a:r>
              <a:rPr lang="en-US" dirty="0"/>
              <a:t>was derived from two Latin words </a:t>
            </a:r>
            <a:r>
              <a:rPr lang="en-US" dirty="0" err="1"/>
              <a:t>Morphe</a:t>
            </a:r>
            <a:r>
              <a:rPr lang="en-US" dirty="0"/>
              <a:t> = form and Logos = study.  </a:t>
            </a:r>
          </a:p>
          <a:p>
            <a:r>
              <a:rPr lang="en-US" b="1" dirty="0"/>
              <a:t>Plant morphology</a:t>
            </a:r>
            <a:r>
              <a:rPr lang="en-US" dirty="0"/>
              <a:t> deals with the study of forms and features of different plant organs such as roots, stems, leaves, flowers, fruits and seeds.</a:t>
            </a:r>
          </a:p>
          <a:p>
            <a:r>
              <a:rPr lang="en-US" b="1" dirty="0"/>
              <a:t>An </a:t>
            </a:r>
            <a:r>
              <a:rPr lang="en-US" b="1" dirty="0" err="1"/>
              <a:t>angiospermic</a:t>
            </a:r>
            <a:r>
              <a:rPr lang="en-US" b="1" dirty="0"/>
              <a:t> plant has </a:t>
            </a:r>
          </a:p>
          <a:p>
            <a:pPr>
              <a:buFont typeface="Arial" pitchFamily="34" charset="0"/>
              <a:buChar char="•"/>
            </a:pPr>
            <a:r>
              <a:rPr lang="en-US" b="1" dirty="0"/>
              <a:t>The root and shoot systems.  </a:t>
            </a:r>
          </a:p>
          <a:p>
            <a:pPr>
              <a:buFontTx/>
              <a:buChar char="-"/>
            </a:pPr>
            <a:r>
              <a:rPr lang="en-US" dirty="0"/>
              <a:t>positioned below the ground level </a:t>
            </a:r>
          </a:p>
          <a:p>
            <a:pPr>
              <a:buFontTx/>
              <a:buChar char="-"/>
            </a:pPr>
            <a:r>
              <a:rPr lang="en-US" dirty="0"/>
              <a:t>its primary functions are fixation/anchorage of the plant to the soil and absorption of water and mineral salts from the soil into the plant.</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25</a:t>
            </a:fld>
            <a:endParaRPr lang="en-GB"/>
          </a:p>
        </p:txBody>
      </p:sp>
    </p:spTree>
    <p:extLst>
      <p:ext uri="{BB962C8B-B14F-4D97-AF65-F5344CB8AC3E}">
        <p14:creationId xmlns:p14="http://schemas.microsoft.com/office/powerpoint/2010/main" val="3496977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buFont typeface="Arial" pitchFamily="34" charset="0"/>
              <a:buChar char="•"/>
            </a:pPr>
            <a:r>
              <a:rPr lang="en-US" b="1" dirty="0"/>
              <a:t>The shoot system </a:t>
            </a:r>
            <a:r>
              <a:rPr lang="en-US" b="1" dirty="0" smtClean="0"/>
              <a:t>:</a:t>
            </a:r>
            <a:r>
              <a:rPr lang="en-US" dirty="0" smtClean="0"/>
              <a:t>	plant </a:t>
            </a:r>
            <a:r>
              <a:rPr lang="en-US" dirty="0"/>
              <a:t>part found above the ground level. </a:t>
            </a:r>
            <a:endParaRPr lang="en-US" dirty="0" smtClean="0"/>
          </a:p>
          <a:p>
            <a:pPr>
              <a:buFont typeface="Arial" pitchFamily="34" charset="0"/>
              <a:buChar char="•"/>
            </a:pPr>
            <a:r>
              <a:rPr lang="en-US" dirty="0"/>
              <a:t>Comprises the stem, leaves, flowers, fruits and seeds.  </a:t>
            </a:r>
          </a:p>
          <a:p>
            <a:pPr>
              <a:buFont typeface="Arial" pitchFamily="34" charset="0"/>
              <a:buChar char="•"/>
            </a:pPr>
            <a:r>
              <a:rPr lang="en-US" dirty="0"/>
              <a:t>Above plant organs are grouped into </a:t>
            </a:r>
          </a:p>
          <a:p>
            <a:pPr>
              <a:buFont typeface="Arial" pitchFamily="34" charset="0"/>
              <a:buChar char="•"/>
            </a:pPr>
            <a:r>
              <a:rPr lang="en-US" b="1" dirty="0"/>
              <a:t>Vegetative and reproductive parts.</a:t>
            </a:r>
            <a:r>
              <a:rPr lang="en-US" dirty="0"/>
              <a:t>  </a:t>
            </a:r>
          </a:p>
          <a:p>
            <a:pPr>
              <a:buFont typeface="Arial" pitchFamily="34" charset="0"/>
              <a:buChar char="•"/>
            </a:pPr>
            <a:r>
              <a:rPr lang="en-US" b="1" dirty="0"/>
              <a:t>Vegetative parts</a:t>
            </a:r>
            <a:r>
              <a:rPr lang="en-US" dirty="0"/>
              <a:t> are the plant organs that are concerned with the nutrition and growth of the plant i.e. the root system and parts of the shoot system such as the stem and leaves.  </a:t>
            </a:r>
          </a:p>
          <a:p>
            <a:pPr>
              <a:buFont typeface="Arial" pitchFamily="34" charset="0"/>
              <a:buChar char="•"/>
            </a:pPr>
            <a:r>
              <a:rPr lang="en-US" b="1" dirty="0"/>
              <a:t>The functions of stem and leaves</a:t>
            </a:r>
            <a:r>
              <a:rPr lang="en-US" dirty="0"/>
              <a:t> </a:t>
            </a:r>
          </a:p>
          <a:p>
            <a:pPr>
              <a:buFont typeface="Arial" pitchFamily="34" charset="0"/>
              <a:buChar char="•"/>
            </a:pPr>
            <a:r>
              <a:rPr lang="en-US" dirty="0"/>
              <a:t> support, conduction and food manufacture.  </a:t>
            </a:r>
          </a:p>
          <a:p>
            <a:pPr>
              <a:buFont typeface="Arial" pitchFamily="34" charset="0"/>
              <a:buChar char="•"/>
            </a:pPr>
            <a:r>
              <a:rPr lang="en-US" b="1" dirty="0"/>
              <a:t>Reproductive shoot</a:t>
            </a:r>
            <a:r>
              <a:rPr lang="en-US" dirty="0"/>
              <a:t> comprises the flower for plant reproduction </a:t>
            </a:r>
          </a:p>
          <a:p>
            <a:pPr marL="114300" indent="0">
              <a:buNone/>
            </a:pPr>
            <a:endParaRPr lang="en-US"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26</a:t>
            </a:fld>
            <a:endParaRPr lang="en-GB"/>
          </a:p>
        </p:txBody>
      </p:sp>
    </p:spTree>
    <p:extLst>
      <p:ext uri="{BB962C8B-B14F-4D97-AF65-F5344CB8AC3E}">
        <p14:creationId xmlns:p14="http://schemas.microsoft.com/office/powerpoint/2010/main" val="2516231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
            </a:r>
            <a:br>
              <a:rPr lang="en-US" sz="3200" dirty="0" smtClean="0"/>
            </a:br>
            <a:r>
              <a:rPr lang="en-US" sz="3200" dirty="0" smtClean="0"/>
              <a:t>NOMENCLATURE</a:t>
            </a:r>
            <a:r>
              <a:rPr lang="en-US" sz="3200" dirty="0"/>
              <a:t/>
            </a:r>
            <a:br>
              <a:rPr lang="en-US" sz="3200" dirty="0"/>
            </a:br>
            <a:endParaRPr lang="en-US" sz="3200" dirty="0"/>
          </a:p>
        </p:txBody>
      </p:sp>
      <p:sp>
        <p:nvSpPr>
          <p:cNvPr id="3" name="Text Placeholder 2"/>
          <p:cNvSpPr>
            <a:spLocks noGrp="1"/>
          </p:cNvSpPr>
          <p:nvPr>
            <p:ph type="body" idx="1"/>
          </p:nvPr>
        </p:nvSpPr>
        <p:spPr/>
        <p:txBody>
          <a:bodyPr/>
          <a:lstStyle/>
          <a:p>
            <a:pPr algn="just"/>
            <a:r>
              <a:rPr lang="en-US" dirty="0" smtClean="0"/>
              <a:t>The </a:t>
            </a:r>
            <a:r>
              <a:rPr lang="en-US" dirty="0"/>
              <a:t>first of the two names is the generic name, </a:t>
            </a:r>
          </a:p>
          <a:p>
            <a:pPr algn="just"/>
            <a:r>
              <a:rPr lang="en-US" dirty="0"/>
              <a:t>T</a:t>
            </a:r>
            <a:r>
              <a:rPr lang="en-US" dirty="0" smtClean="0"/>
              <a:t>he </a:t>
            </a:r>
            <a:r>
              <a:rPr lang="en-US" dirty="0"/>
              <a:t>second name is the specific name.</a:t>
            </a:r>
          </a:p>
          <a:p>
            <a:pPr algn="just"/>
            <a:r>
              <a:rPr lang="en-US" dirty="0"/>
              <a:t>The first letter of the generic  name is written </a:t>
            </a:r>
            <a:r>
              <a:rPr lang="en-US" dirty="0" smtClean="0"/>
              <a:t>in </a:t>
            </a:r>
            <a:r>
              <a:rPr lang="en-US" dirty="0"/>
              <a:t>capital </a:t>
            </a:r>
            <a:r>
              <a:rPr lang="en-US" dirty="0" smtClean="0"/>
              <a:t>letter</a:t>
            </a:r>
          </a:p>
          <a:p>
            <a:pPr algn="just"/>
            <a:r>
              <a:rPr lang="en-US" dirty="0" smtClean="0"/>
              <a:t>The </a:t>
            </a:r>
            <a:r>
              <a:rPr lang="en-US" dirty="0"/>
              <a:t>specific name is </a:t>
            </a:r>
            <a:r>
              <a:rPr lang="en-US" dirty="0" smtClean="0"/>
              <a:t>written </a:t>
            </a:r>
            <a:r>
              <a:rPr lang="en-US" dirty="0"/>
              <a:t>in small letters all </a:t>
            </a:r>
            <a:r>
              <a:rPr lang="en-US" dirty="0" smtClean="0"/>
              <a:t>through</a:t>
            </a:r>
            <a:r>
              <a:rPr lang="en-US" dirty="0"/>
              <a:t>. </a:t>
            </a:r>
            <a:endParaRPr lang="en-US" dirty="0" smtClean="0"/>
          </a:p>
          <a:p>
            <a:pPr algn="just"/>
            <a:r>
              <a:rPr lang="en-US" dirty="0" smtClean="0"/>
              <a:t>The </a:t>
            </a:r>
            <a:r>
              <a:rPr lang="en-US" dirty="0"/>
              <a:t>two names should be </a:t>
            </a:r>
          </a:p>
          <a:p>
            <a:pPr lvl="1" algn="just"/>
            <a:r>
              <a:rPr lang="en-US" sz="2600" dirty="0"/>
              <a:t>underlined separately or </a:t>
            </a:r>
            <a:endParaRPr lang="en-US" sz="2600" dirty="0" smtClean="0"/>
          </a:p>
          <a:p>
            <a:pPr lvl="1" algn="just"/>
            <a:r>
              <a:rPr lang="en-US" sz="2600" dirty="0" smtClean="0"/>
              <a:t>italicized </a:t>
            </a:r>
            <a:r>
              <a:rPr lang="en-US" sz="2600" dirty="0"/>
              <a:t>when </a:t>
            </a:r>
            <a:r>
              <a:rPr lang="en-US" sz="2600" dirty="0" smtClean="0"/>
              <a:t>in </a:t>
            </a:r>
            <a:r>
              <a:rPr lang="en-US" sz="2600" dirty="0"/>
              <a:t>prints.</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27</a:t>
            </a:fld>
            <a:endParaRPr lang="en-GB"/>
          </a:p>
        </p:txBody>
      </p:sp>
    </p:spTree>
    <p:extLst>
      <p:ext uri="{BB962C8B-B14F-4D97-AF65-F5344CB8AC3E}">
        <p14:creationId xmlns:p14="http://schemas.microsoft.com/office/powerpoint/2010/main" val="2855992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fontAlgn="t"/>
            <a:r>
              <a:rPr lang="en-US" b="1" dirty="0"/>
              <a:t>Botanical </a:t>
            </a:r>
            <a:r>
              <a:rPr lang="en-US" b="1" dirty="0" smtClean="0"/>
              <a:t>name	English	Yoruba	Hausa</a:t>
            </a:r>
            <a:endParaRPr lang="en-US" b="1" dirty="0"/>
          </a:p>
          <a:p>
            <a:pPr fontAlgn="t"/>
            <a:r>
              <a:rPr lang="en-US" i="1" dirty="0" err="1"/>
              <a:t>Dioscorea</a:t>
            </a:r>
            <a:r>
              <a:rPr lang="en-US" i="1" dirty="0"/>
              <a:t> </a:t>
            </a:r>
            <a:r>
              <a:rPr lang="en-US" i="1" dirty="0" err="1" smtClean="0"/>
              <a:t>alata</a:t>
            </a:r>
            <a:r>
              <a:rPr lang="en-US" i="1" dirty="0" smtClean="0"/>
              <a:t>		</a:t>
            </a:r>
            <a:r>
              <a:rPr lang="en-US" dirty="0" smtClean="0"/>
              <a:t>White yam	</a:t>
            </a:r>
            <a:r>
              <a:rPr lang="en-US" dirty="0" err="1" smtClean="0"/>
              <a:t>Isu</a:t>
            </a:r>
            <a:r>
              <a:rPr lang="en-US" dirty="0" smtClean="0"/>
              <a:t> </a:t>
            </a:r>
            <a:r>
              <a:rPr lang="en-US" dirty="0" err="1" smtClean="0"/>
              <a:t>ewura</a:t>
            </a:r>
            <a:r>
              <a:rPr lang="en-US" dirty="0" smtClean="0"/>
              <a:t>	</a:t>
            </a:r>
            <a:r>
              <a:rPr lang="en-US" dirty="0" err="1" smtClean="0"/>
              <a:t>Doya</a:t>
            </a:r>
            <a:endParaRPr lang="en-US" dirty="0" smtClean="0"/>
          </a:p>
          <a:p>
            <a:pPr fontAlgn="t"/>
            <a:r>
              <a:rPr lang="en-US" i="1" dirty="0" err="1" smtClean="0"/>
              <a:t>Garcinea</a:t>
            </a:r>
            <a:r>
              <a:rPr lang="en-US" i="1" dirty="0" smtClean="0"/>
              <a:t> cola		</a:t>
            </a:r>
            <a:r>
              <a:rPr lang="en-US" dirty="0" smtClean="0"/>
              <a:t>Bitter kola	</a:t>
            </a:r>
            <a:r>
              <a:rPr lang="en-US" dirty="0" err="1" smtClean="0"/>
              <a:t>Orogbo</a:t>
            </a:r>
            <a:r>
              <a:rPr lang="en-US" dirty="0" smtClean="0"/>
              <a:t>	</a:t>
            </a:r>
            <a:r>
              <a:rPr lang="en-US" dirty="0" err="1" smtClean="0"/>
              <a:t>Mijigoro</a:t>
            </a:r>
            <a:endParaRPr lang="en-US" dirty="0" smtClean="0"/>
          </a:p>
          <a:p>
            <a:pPr fontAlgn="t"/>
            <a:r>
              <a:rPr lang="en-US" i="1" dirty="0" smtClean="0"/>
              <a:t>Cola </a:t>
            </a:r>
            <a:r>
              <a:rPr lang="en-US" i="1" dirty="0" err="1" smtClean="0"/>
              <a:t>nitida</a:t>
            </a:r>
            <a:r>
              <a:rPr lang="en-US" i="1" dirty="0" smtClean="0"/>
              <a:t>			</a:t>
            </a:r>
            <a:r>
              <a:rPr lang="en-US" dirty="0" smtClean="0"/>
              <a:t>Kola		Obi </a:t>
            </a:r>
            <a:r>
              <a:rPr lang="en-US" dirty="0" err="1" smtClean="0"/>
              <a:t>gbanja</a:t>
            </a:r>
            <a:r>
              <a:rPr lang="en-US" dirty="0" smtClean="0"/>
              <a:t>	</a:t>
            </a:r>
            <a:r>
              <a:rPr lang="en-US" dirty="0" err="1" smtClean="0"/>
              <a:t>Goro</a:t>
            </a:r>
            <a:endParaRPr lang="en-US" dirty="0"/>
          </a:p>
          <a:p>
            <a:pPr fontAlgn="t"/>
            <a:r>
              <a:rPr lang="en-US" i="1" dirty="0" err="1"/>
              <a:t>Aspilia</a:t>
            </a:r>
            <a:r>
              <a:rPr lang="en-US" i="1" dirty="0"/>
              <a:t> </a:t>
            </a:r>
            <a:r>
              <a:rPr lang="en-US" i="1" dirty="0" err="1" smtClean="0"/>
              <a:t>africana</a:t>
            </a:r>
            <a:r>
              <a:rPr lang="en-US" i="1" dirty="0" smtClean="0"/>
              <a:t>		</a:t>
            </a:r>
            <a:r>
              <a:rPr lang="en-US" dirty="0" smtClean="0"/>
              <a:t>Marigold	</a:t>
            </a:r>
            <a:r>
              <a:rPr lang="en-US" dirty="0" err="1" smtClean="0"/>
              <a:t>Yunyun</a:t>
            </a:r>
            <a:r>
              <a:rPr lang="en-US" dirty="0" smtClean="0"/>
              <a:t>	</a:t>
            </a:r>
            <a:r>
              <a:rPr lang="en-US" dirty="0" err="1" smtClean="0"/>
              <a:t>Kausa</a:t>
            </a:r>
            <a:endParaRPr lang="en-US" dirty="0" smtClean="0"/>
          </a:p>
          <a:p>
            <a:pPr fontAlgn="t"/>
            <a:r>
              <a:rPr lang="en-US" i="1" dirty="0" err="1" smtClean="0"/>
              <a:t>Zea</a:t>
            </a:r>
            <a:r>
              <a:rPr lang="en-US" i="1" dirty="0" smtClean="0"/>
              <a:t> mays			</a:t>
            </a:r>
            <a:r>
              <a:rPr lang="en-US" dirty="0" smtClean="0"/>
              <a:t>Maize		</a:t>
            </a:r>
            <a:r>
              <a:rPr lang="en-US" dirty="0" err="1" smtClean="0"/>
              <a:t>Agbado</a:t>
            </a:r>
            <a:r>
              <a:rPr lang="en-US" dirty="0" smtClean="0"/>
              <a:t>	</a:t>
            </a:r>
            <a:r>
              <a:rPr lang="en-US" dirty="0" err="1" smtClean="0"/>
              <a:t>Masara</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28</a:t>
            </a:fld>
            <a:endParaRPr lang="en-GB"/>
          </a:p>
        </p:txBody>
      </p:sp>
    </p:spTree>
    <p:extLst>
      <p:ext uri="{BB962C8B-B14F-4D97-AF65-F5344CB8AC3E}">
        <p14:creationId xmlns:p14="http://schemas.microsoft.com/office/powerpoint/2010/main" val="1809149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2800" dirty="0" smtClean="0">
                <a:solidFill>
                  <a:schemeClr val="tx1"/>
                </a:solidFill>
                <a:latin typeface="Garamond" pitchFamily="18" charset="0"/>
                <a:ea typeface="Calibri" pitchFamily="34" charset="0"/>
                <a:cs typeface="Tahoma" pitchFamily="34" charset="0"/>
              </a:rPr>
              <a:t/>
            </a:r>
            <a:br>
              <a:rPr lang="en-US" sz="2800" dirty="0" smtClean="0">
                <a:solidFill>
                  <a:schemeClr val="tx1"/>
                </a:solidFill>
                <a:latin typeface="Garamond" pitchFamily="18" charset="0"/>
                <a:ea typeface="Calibri" pitchFamily="34" charset="0"/>
                <a:cs typeface="Tahoma" pitchFamily="34" charset="0"/>
              </a:rPr>
            </a:br>
            <a:r>
              <a:rPr lang="en-US" sz="2800" dirty="0" smtClean="0">
                <a:solidFill>
                  <a:schemeClr val="tx1"/>
                </a:solidFill>
                <a:latin typeface="Garamond" pitchFamily="18" charset="0"/>
                <a:ea typeface="Calibri" pitchFamily="34" charset="0"/>
                <a:cs typeface="Tahoma" pitchFamily="34" charset="0"/>
              </a:rPr>
              <a:t>DESCRIPTION </a:t>
            </a:r>
            <a:r>
              <a:rPr lang="en-US" sz="2800" dirty="0">
                <a:solidFill>
                  <a:schemeClr val="tx1"/>
                </a:solidFill>
                <a:latin typeface="Garamond" pitchFamily="18" charset="0"/>
                <a:ea typeface="Calibri" pitchFamily="34" charset="0"/>
                <a:cs typeface="Tahoma" pitchFamily="34" charset="0"/>
              </a:rPr>
              <a:t>OF PLANTS</a:t>
            </a:r>
            <a:r>
              <a:rPr lang="en-US" sz="2800" dirty="0">
                <a:solidFill>
                  <a:schemeClr val="tx1"/>
                </a:solidFill>
                <a:latin typeface="Garamond" pitchFamily="18" charset="0"/>
                <a:cs typeface="Arial" pitchFamily="34" charset="0"/>
              </a:rPr>
              <a:t/>
            </a:r>
            <a:br>
              <a:rPr lang="en-US" sz="2800" dirty="0">
                <a:solidFill>
                  <a:schemeClr val="tx1"/>
                </a:solidFill>
                <a:latin typeface="Garamond" pitchFamily="18" charset="0"/>
                <a:cs typeface="Arial" pitchFamily="34" charset="0"/>
              </a:rPr>
            </a:br>
            <a:endParaRPr lang="en-US" sz="2800" dirty="0">
              <a:latin typeface="Garamond" pitchFamily="18" charset="0"/>
            </a:endParaRPr>
          </a:p>
        </p:txBody>
      </p:sp>
      <p:sp>
        <p:nvSpPr>
          <p:cNvPr id="3" name="Text Placeholder 2"/>
          <p:cNvSpPr>
            <a:spLocks noGrp="1"/>
          </p:cNvSpPr>
          <p:nvPr>
            <p:ph type="body" idx="1"/>
          </p:nvPr>
        </p:nvSpPr>
        <p:spPr/>
        <p:txBody>
          <a:bodyPr/>
          <a:lstStyle/>
          <a:p>
            <a:pPr marL="0" lvl="0" indent="0" algn="justLow" eaLnBrk="0" fontAlgn="base" hangingPunct="0">
              <a:lnSpc>
                <a:spcPct val="100000"/>
              </a:lnSpc>
              <a:spcBef>
                <a:spcPct val="0"/>
              </a:spcBef>
              <a:spcAft>
                <a:spcPct val="0"/>
              </a:spcAft>
              <a:buClrTx/>
              <a:buSzTx/>
              <a:buNone/>
            </a:pPr>
            <a:r>
              <a:rPr lang="en-US" dirty="0" smtClean="0">
                <a:solidFill>
                  <a:schemeClr val="tx1"/>
                </a:solidFill>
                <a:latin typeface="Garamond" pitchFamily="18" charset="0"/>
                <a:ea typeface="Calibri" pitchFamily="34" charset="0"/>
                <a:cs typeface="Tahoma" pitchFamily="34" charset="0"/>
              </a:rPr>
              <a:t>Plants </a:t>
            </a:r>
            <a:r>
              <a:rPr lang="en-US" dirty="0">
                <a:solidFill>
                  <a:schemeClr val="tx1"/>
                </a:solidFill>
                <a:latin typeface="Garamond" pitchFamily="18" charset="0"/>
                <a:ea typeface="Calibri" pitchFamily="34" charset="0"/>
                <a:cs typeface="Tahoma" pitchFamily="34" charset="0"/>
              </a:rPr>
              <a:t>can be described or classified based on </a:t>
            </a:r>
          </a:p>
          <a:p>
            <a:pPr marL="0" lvl="0" indent="0" algn="justLow" eaLnBrk="0" fontAlgn="base" hangingPunct="0">
              <a:lnSpc>
                <a:spcPct val="100000"/>
              </a:lnSpc>
              <a:spcBef>
                <a:spcPct val="0"/>
              </a:spcBef>
              <a:spcAft>
                <a:spcPct val="0"/>
              </a:spcAft>
              <a:buClrTx/>
              <a:buSzTx/>
              <a:buNone/>
            </a:pPr>
            <a:r>
              <a:rPr lang="en-US" dirty="0">
                <a:solidFill>
                  <a:schemeClr val="tx1"/>
                </a:solidFill>
                <a:latin typeface="Garamond" pitchFamily="18" charset="0"/>
                <a:ea typeface="Calibri" pitchFamily="34" charset="0"/>
                <a:cs typeface="Tahoma" pitchFamily="34" charset="0"/>
              </a:rPr>
              <a:t>criteria such as </a:t>
            </a:r>
            <a:r>
              <a:rPr lang="en-US" b="1" dirty="0" smtClean="0">
                <a:solidFill>
                  <a:schemeClr val="tx1"/>
                </a:solidFill>
                <a:latin typeface="Garamond" pitchFamily="18" charset="0"/>
                <a:ea typeface="Calibri" pitchFamily="34" charset="0"/>
                <a:cs typeface="Tahoma" pitchFamily="34" charset="0"/>
              </a:rPr>
              <a:t>-</a:t>
            </a:r>
            <a:r>
              <a:rPr lang="en-US" b="1" dirty="0">
                <a:solidFill>
                  <a:schemeClr val="tx1"/>
                </a:solidFill>
                <a:latin typeface="Garamond" pitchFamily="18" charset="0"/>
                <a:ea typeface="Calibri" pitchFamily="34" charset="0"/>
                <a:cs typeface="Tahoma" pitchFamily="34" charset="0"/>
              </a:rPr>
              <a:t>size -habit -habitat -life span -behavior etc.</a:t>
            </a:r>
          </a:p>
          <a:p>
            <a:pPr marL="114300" indent="0">
              <a:buNone/>
            </a:pPr>
            <a:r>
              <a:rPr lang="en-US" b="1" dirty="0">
                <a:latin typeface="Garamond" pitchFamily="18" charset="0"/>
              </a:rPr>
              <a:t>Description based on size</a:t>
            </a:r>
          </a:p>
          <a:p>
            <a:pPr>
              <a:buFont typeface="Arial" pitchFamily="34" charset="0"/>
              <a:buChar char="•"/>
            </a:pPr>
            <a:r>
              <a:rPr lang="en-US" b="1" dirty="0">
                <a:latin typeface="Garamond" pitchFamily="18" charset="0"/>
              </a:rPr>
              <a:t>Trees </a:t>
            </a:r>
            <a:r>
              <a:rPr lang="en-US" dirty="0">
                <a:latin typeface="Garamond" pitchFamily="18" charset="0"/>
              </a:rPr>
              <a:t>are plants with single hard or woody trunk that</a:t>
            </a:r>
          </a:p>
          <a:p>
            <a:r>
              <a:rPr lang="en-US" dirty="0">
                <a:latin typeface="Garamond" pitchFamily="18" charset="0"/>
              </a:rPr>
              <a:t> carry branches well above the ground </a:t>
            </a:r>
          </a:p>
          <a:p>
            <a:r>
              <a:rPr lang="en-US" dirty="0">
                <a:latin typeface="Garamond" pitchFamily="18" charset="0"/>
              </a:rPr>
              <a:t>e.g. </a:t>
            </a:r>
            <a:r>
              <a:rPr lang="en-US" i="1" dirty="0" err="1">
                <a:latin typeface="Garamond" pitchFamily="18" charset="0"/>
              </a:rPr>
              <a:t>Mangifera</a:t>
            </a:r>
            <a:r>
              <a:rPr lang="en-US" i="1" dirty="0">
                <a:latin typeface="Garamond" pitchFamily="18" charset="0"/>
              </a:rPr>
              <a:t> </a:t>
            </a:r>
            <a:r>
              <a:rPr lang="en-US" i="1" dirty="0" err="1">
                <a:latin typeface="Garamond" pitchFamily="18" charset="0"/>
              </a:rPr>
              <a:t>indica</a:t>
            </a:r>
            <a:r>
              <a:rPr lang="en-US" i="1" dirty="0">
                <a:latin typeface="Garamond" pitchFamily="18" charset="0"/>
              </a:rPr>
              <a:t>, </a:t>
            </a:r>
            <a:r>
              <a:rPr lang="en-US" i="1" dirty="0" err="1">
                <a:latin typeface="Garamond" pitchFamily="18" charset="0"/>
              </a:rPr>
              <a:t>Delonix</a:t>
            </a:r>
            <a:r>
              <a:rPr lang="en-US" i="1" dirty="0">
                <a:latin typeface="Garamond" pitchFamily="18" charset="0"/>
              </a:rPr>
              <a:t> </a:t>
            </a:r>
            <a:r>
              <a:rPr lang="en-US" i="1" dirty="0" err="1">
                <a:latin typeface="Garamond" pitchFamily="18" charset="0"/>
              </a:rPr>
              <a:t>regia</a:t>
            </a:r>
            <a:endParaRPr lang="en-US" dirty="0">
              <a:latin typeface="Garamond" pitchFamily="18" charset="0"/>
            </a:endParaRPr>
          </a:p>
          <a:p>
            <a:pPr>
              <a:buFont typeface="Arial" pitchFamily="34" charset="0"/>
              <a:buChar char="•"/>
            </a:pPr>
            <a:r>
              <a:rPr lang="en-US" b="1" dirty="0">
                <a:latin typeface="Garamond" pitchFamily="18" charset="0"/>
              </a:rPr>
              <a:t>Shrubs</a:t>
            </a:r>
            <a:r>
              <a:rPr lang="en-US" dirty="0">
                <a:latin typeface="Garamond" pitchFamily="18" charset="0"/>
              </a:rPr>
              <a:t> are plants or small trees with two or more </a:t>
            </a:r>
          </a:p>
          <a:p>
            <a:r>
              <a:rPr lang="en-US" dirty="0">
                <a:latin typeface="Garamond" pitchFamily="18" charset="0"/>
              </a:rPr>
              <a:t>woody trunks that developed from a single</a:t>
            </a:r>
          </a:p>
          <a:p>
            <a:r>
              <a:rPr lang="en-US" dirty="0">
                <a:latin typeface="Garamond" pitchFamily="18" charset="0"/>
              </a:rPr>
              <a:t> rootstock e.g. </a:t>
            </a:r>
            <a:r>
              <a:rPr lang="en-US" i="1" dirty="0">
                <a:latin typeface="Garamond" pitchFamily="18" charset="0"/>
              </a:rPr>
              <a:t>Hibiscus </a:t>
            </a:r>
            <a:r>
              <a:rPr lang="en-US" i="1" dirty="0" err="1">
                <a:latin typeface="Garamond" pitchFamily="18" charset="0"/>
              </a:rPr>
              <a:t>sp</a:t>
            </a:r>
            <a:r>
              <a:rPr lang="en-US" i="1" dirty="0">
                <a:latin typeface="Garamond" pitchFamily="18" charset="0"/>
              </a:rPr>
              <a:t>, </a:t>
            </a:r>
            <a:r>
              <a:rPr lang="en-US" i="1" dirty="0" err="1">
                <a:latin typeface="Garamond" pitchFamily="18" charset="0"/>
              </a:rPr>
              <a:t>Ixora</a:t>
            </a:r>
            <a:r>
              <a:rPr lang="en-US" i="1" dirty="0">
                <a:latin typeface="Garamond" pitchFamily="18" charset="0"/>
              </a:rPr>
              <a:t> </a:t>
            </a:r>
            <a:r>
              <a:rPr lang="en-US" i="1" dirty="0" err="1">
                <a:latin typeface="Garamond" pitchFamily="18" charset="0"/>
              </a:rPr>
              <a:t>sp</a:t>
            </a:r>
            <a:r>
              <a:rPr lang="en-US" i="1" dirty="0">
                <a:latin typeface="Garamond" pitchFamily="18" charset="0"/>
              </a:rPr>
              <a:t>, </a:t>
            </a:r>
            <a:r>
              <a:rPr lang="en-US" i="1" dirty="0" err="1">
                <a:latin typeface="Garamond" pitchFamily="18" charset="0"/>
              </a:rPr>
              <a:t>Acalypha</a:t>
            </a:r>
            <a:r>
              <a:rPr lang="en-US" dirty="0">
                <a:latin typeface="Garamond" pitchFamily="18" charset="0"/>
              </a:rPr>
              <a:t> </a:t>
            </a:r>
            <a:r>
              <a:rPr lang="en-US" dirty="0" err="1" smtClean="0">
                <a:latin typeface="Garamond" pitchFamily="18" charset="0"/>
              </a:rPr>
              <a:t>sp</a:t>
            </a:r>
            <a:endParaRPr lang="en-US" dirty="0">
              <a:latin typeface="Garamond"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29</a:t>
            </a:fld>
            <a:endParaRPr lang="en-GB"/>
          </a:p>
        </p:txBody>
      </p:sp>
    </p:spTree>
    <p:extLst>
      <p:ext uri="{BB962C8B-B14F-4D97-AF65-F5344CB8AC3E}">
        <p14:creationId xmlns:p14="http://schemas.microsoft.com/office/powerpoint/2010/main" val="100550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r>
              <a:rPr lang="en-US" b="1" dirty="0"/>
              <a:t>Cryptogams : </a:t>
            </a:r>
            <a:r>
              <a:rPr lang="en-US" dirty="0"/>
              <a:t>(</a:t>
            </a:r>
            <a:r>
              <a:rPr lang="en-US" dirty="0" err="1"/>
              <a:t>Kryptos</a:t>
            </a:r>
            <a:r>
              <a:rPr lang="en-US" dirty="0"/>
              <a:t> (hidden) </a:t>
            </a:r>
            <a:r>
              <a:rPr lang="en-US" dirty="0" err="1"/>
              <a:t>gameein</a:t>
            </a:r>
            <a:r>
              <a:rPr lang="en-US" dirty="0"/>
              <a:t> (Marry) “Hidden reproduction</a:t>
            </a:r>
          </a:p>
          <a:p>
            <a:r>
              <a:rPr lang="en-US" dirty="0"/>
              <a:t>Flowerless or seedless plants, lower and primitive. Reproduces by spores</a:t>
            </a:r>
          </a:p>
          <a:p>
            <a:r>
              <a:rPr lang="en-US" dirty="0" err="1"/>
              <a:t>Thallophyta</a:t>
            </a:r>
            <a:r>
              <a:rPr lang="en-US" dirty="0"/>
              <a:t>, </a:t>
            </a:r>
            <a:r>
              <a:rPr lang="en-US" dirty="0" err="1"/>
              <a:t>Bryophyta</a:t>
            </a:r>
            <a:r>
              <a:rPr lang="en-US" dirty="0"/>
              <a:t> and </a:t>
            </a:r>
            <a:r>
              <a:rPr lang="en-US" dirty="0" err="1"/>
              <a:t>Pteridophyta</a:t>
            </a:r>
            <a:endParaRPr lang="en-US" dirty="0"/>
          </a:p>
          <a:p>
            <a:pPr marL="0" indent="0">
              <a:buNone/>
            </a:pPr>
            <a:r>
              <a:rPr lang="en-US" dirty="0"/>
              <a:t>	</a:t>
            </a:r>
            <a:r>
              <a:rPr lang="en-US" dirty="0" smtClean="0"/>
              <a:t>Algae</a:t>
            </a:r>
            <a:r>
              <a:rPr lang="en-US" dirty="0"/>
              <a:t>, Fungi, Lichens, Bryophytes, </a:t>
            </a:r>
            <a:r>
              <a:rPr lang="en-US" dirty="0" err="1"/>
              <a:t>Pteridophytes</a:t>
            </a:r>
            <a:endParaRPr lang="en-US" dirty="0"/>
          </a:p>
          <a:p>
            <a:r>
              <a:rPr lang="en-US" b="1" dirty="0" err="1" smtClean="0"/>
              <a:t>Phanerogams</a:t>
            </a:r>
            <a:r>
              <a:rPr lang="en-US" b="1" dirty="0" smtClean="0"/>
              <a:t> </a:t>
            </a:r>
            <a:r>
              <a:rPr lang="en-US" b="1" dirty="0"/>
              <a:t>:</a:t>
            </a:r>
            <a:r>
              <a:rPr lang="en-US" dirty="0"/>
              <a:t> Are seed bearing plants</a:t>
            </a:r>
          </a:p>
          <a:p>
            <a:pPr marL="0" indent="0">
              <a:buNone/>
            </a:pPr>
            <a:r>
              <a:rPr lang="en-US" dirty="0" smtClean="0"/>
              <a:t>	</a:t>
            </a:r>
            <a:r>
              <a:rPr lang="en-US" dirty="0" err="1" smtClean="0"/>
              <a:t>Fanero</a:t>
            </a:r>
            <a:r>
              <a:rPr lang="en-US" dirty="0" smtClean="0"/>
              <a:t> = Evident, </a:t>
            </a:r>
            <a:r>
              <a:rPr lang="en-US" dirty="0" err="1" smtClean="0"/>
              <a:t>Gamos</a:t>
            </a:r>
            <a:r>
              <a:rPr lang="en-US" dirty="0"/>
              <a:t> </a:t>
            </a:r>
            <a:r>
              <a:rPr lang="en-US" dirty="0" smtClean="0"/>
              <a:t>= </a:t>
            </a:r>
            <a:r>
              <a:rPr lang="en-US" dirty="0"/>
              <a:t>Marriage</a:t>
            </a:r>
          </a:p>
          <a:p>
            <a:pPr marL="0" indent="0">
              <a:buNone/>
            </a:pPr>
            <a:r>
              <a:rPr lang="en-US" dirty="0"/>
              <a:t>Also called Spermatophyte  ( </a:t>
            </a:r>
            <a:r>
              <a:rPr lang="en-US" dirty="0" err="1" smtClean="0"/>
              <a:t>sperma</a:t>
            </a:r>
            <a:r>
              <a:rPr lang="en-US" dirty="0" smtClean="0"/>
              <a:t>  </a:t>
            </a:r>
            <a:r>
              <a:rPr lang="en-US" dirty="0"/>
              <a:t>(seed) </a:t>
            </a:r>
            <a:r>
              <a:rPr lang="en-US" dirty="0" err="1"/>
              <a:t>Pyton</a:t>
            </a:r>
            <a:r>
              <a:rPr lang="en-US" dirty="0"/>
              <a:t> (Plants)</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extLst>
      <p:ext uri="{BB962C8B-B14F-4D97-AF65-F5344CB8AC3E}">
        <p14:creationId xmlns:p14="http://schemas.microsoft.com/office/powerpoint/2010/main" val="16230611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buFont typeface="Arial" pitchFamily="34" charset="0"/>
              <a:buChar char="•"/>
            </a:pPr>
            <a:r>
              <a:rPr lang="en-US" b="1" dirty="0">
                <a:latin typeface="Garamond" pitchFamily="18" charset="0"/>
              </a:rPr>
              <a:t>Herbs</a:t>
            </a:r>
            <a:r>
              <a:rPr lang="en-US" dirty="0">
                <a:latin typeface="Garamond" pitchFamily="18" charset="0"/>
              </a:rPr>
              <a:t> are small plants with soft, fleshy stem e.g. </a:t>
            </a:r>
          </a:p>
          <a:p>
            <a:r>
              <a:rPr lang="en-US" i="1" dirty="0" err="1">
                <a:latin typeface="Garamond" pitchFamily="18" charset="0"/>
              </a:rPr>
              <a:t>Talinum</a:t>
            </a:r>
            <a:r>
              <a:rPr lang="en-US" i="1" dirty="0">
                <a:latin typeface="Garamond" pitchFamily="18" charset="0"/>
              </a:rPr>
              <a:t> </a:t>
            </a:r>
            <a:r>
              <a:rPr lang="en-US" i="1" dirty="0" err="1">
                <a:latin typeface="Garamond" pitchFamily="18" charset="0"/>
              </a:rPr>
              <a:t>triangulae</a:t>
            </a:r>
            <a:r>
              <a:rPr lang="en-US" i="1" dirty="0">
                <a:latin typeface="Garamond" pitchFamily="18" charset="0"/>
              </a:rPr>
              <a:t>, Ageratum </a:t>
            </a:r>
            <a:r>
              <a:rPr lang="en-US" i="1" dirty="0" err="1">
                <a:latin typeface="Garamond" pitchFamily="18" charset="0"/>
              </a:rPr>
              <a:t>conyzoides</a:t>
            </a:r>
            <a:r>
              <a:rPr lang="en-US" i="1" dirty="0">
                <a:latin typeface="Garamond" pitchFamily="18" charset="0"/>
              </a:rPr>
              <a:t>,</a:t>
            </a:r>
          </a:p>
          <a:p>
            <a:pPr marL="0" lvl="0" indent="0" algn="justLow" fontAlgn="base">
              <a:lnSpc>
                <a:spcPct val="100000"/>
              </a:lnSpc>
              <a:spcBef>
                <a:spcPct val="0"/>
              </a:spcBef>
              <a:spcAft>
                <a:spcPct val="0"/>
              </a:spcAft>
              <a:buClrTx/>
              <a:buSzTx/>
              <a:buFont typeface="Arial" pitchFamily="34" charset="0"/>
              <a:buChar char="•"/>
            </a:pPr>
            <a:r>
              <a:rPr lang="en-US" i="1" dirty="0"/>
              <a:t> </a:t>
            </a:r>
            <a:r>
              <a:rPr lang="en-US" b="1" dirty="0">
                <a:solidFill>
                  <a:schemeClr val="tx1"/>
                </a:solidFill>
                <a:latin typeface="Garamond" pitchFamily="18" charset="0"/>
                <a:ea typeface="Calibri" pitchFamily="34" charset="0"/>
                <a:cs typeface="Tahoma" pitchFamily="34" charset="0"/>
              </a:rPr>
              <a:t>Description based on duration of </a:t>
            </a:r>
            <a:r>
              <a:rPr lang="en-US" b="1" dirty="0" smtClean="0">
                <a:solidFill>
                  <a:schemeClr val="tx1"/>
                </a:solidFill>
                <a:latin typeface="Garamond" pitchFamily="18" charset="0"/>
                <a:ea typeface="Calibri" pitchFamily="34" charset="0"/>
                <a:cs typeface="Tahoma" pitchFamily="34" charset="0"/>
              </a:rPr>
              <a:t>life</a:t>
            </a:r>
          </a:p>
          <a:p>
            <a:pPr marL="0" lvl="0" indent="0" algn="justLow" fontAlgn="base">
              <a:lnSpc>
                <a:spcPct val="100000"/>
              </a:lnSpc>
              <a:spcBef>
                <a:spcPct val="0"/>
              </a:spcBef>
              <a:spcAft>
                <a:spcPct val="0"/>
              </a:spcAft>
              <a:buClrTx/>
              <a:buSzTx/>
              <a:buNone/>
            </a:pPr>
            <a:endParaRPr lang="en-US" sz="1400" b="1" dirty="0" smtClean="0">
              <a:solidFill>
                <a:schemeClr val="tx1"/>
              </a:solidFill>
              <a:latin typeface="Garamond" pitchFamily="18" charset="0"/>
              <a:ea typeface="Calibri" pitchFamily="34" charset="0"/>
              <a:cs typeface="Arial" pitchFamily="34" charset="0"/>
            </a:endParaRPr>
          </a:p>
          <a:p>
            <a:pPr marL="0" lvl="0" indent="0" algn="justLow" fontAlgn="base">
              <a:lnSpc>
                <a:spcPct val="100000"/>
              </a:lnSpc>
              <a:spcBef>
                <a:spcPct val="0"/>
              </a:spcBef>
              <a:spcAft>
                <a:spcPct val="0"/>
              </a:spcAft>
              <a:buClrTx/>
              <a:buSzTx/>
              <a:buFont typeface="Arial" pitchFamily="34" charset="0"/>
              <a:buChar char="•"/>
            </a:pPr>
            <a:r>
              <a:rPr lang="en-US" b="1" dirty="0" smtClean="0">
                <a:solidFill>
                  <a:schemeClr val="tx1"/>
                </a:solidFill>
                <a:latin typeface="Garamond" pitchFamily="18" charset="0"/>
                <a:ea typeface="Calibri" pitchFamily="34" charset="0"/>
                <a:cs typeface="Tahoma" pitchFamily="34" charset="0"/>
              </a:rPr>
              <a:t>Annuals</a:t>
            </a:r>
            <a:r>
              <a:rPr lang="en-US" dirty="0" smtClean="0">
                <a:solidFill>
                  <a:schemeClr val="tx1"/>
                </a:solidFill>
                <a:latin typeface="Garamond" pitchFamily="18" charset="0"/>
                <a:ea typeface="Calibri" pitchFamily="34" charset="0"/>
                <a:cs typeface="Tahoma" pitchFamily="34" charset="0"/>
              </a:rPr>
              <a:t> </a:t>
            </a:r>
            <a:r>
              <a:rPr lang="en-US" dirty="0">
                <a:solidFill>
                  <a:schemeClr val="tx1"/>
                </a:solidFill>
                <a:latin typeface="Garamond" pitchFamily="18" charset="0"/>
                <a:ea typeface="Calibri" pitchFamily="34" charset="0"/>
                <a:cs typeface="Tahoma" pitchFamily="34" charset="0"/>
              </a:rPr>
              <a:t>are plants that complete their </a:t>
            </a:r>
          </a:p>
          <a:p>
            <a:pPr marL="457200" lvl="1" indent="0" algn="justLow" eaLnBrk="0" fontAlgn="base" hangingPunct="0">
              <a:lnSpc>
                <a:spcPct val="100000"/>
              </a:lnSpc>
              <a:spcBef>
                <a:spcPct val="0"/>
              </a:spcBef>
              <a:spcAft>
                <a:spcPct val="0"/>
              </a:spcAft>
              <a:buClrTx/>
              <a:buSzTx/>
            </a:pPr>
            <a:r>
              <a:rPr lang="en-US" sz="2600" dirty="0">
                <a:solidFill>
                  <a:schemeClr val="tx1"/>
                </a:solidFill>
                <a:latin typeface="Garamond" pitchFamily="18" charset="0"/>
                <a:ea typeface="Calibri" pitchFamily="34" charset="0"/>
                <a:cs typeface="Tahoma" pitchFamily="34" charset="0"/>
              </a:rPr>
              <a:t>life cycle in one season i.e. one year </a:t>
            </a:r>
            <a:r>
              <a:rPr lang="en-US" sz="2600" dirty="0" smtClean="0">
                <a:solidFill>
                  <a:schemeClr val="tx1"/>
                </a:solidFill>
                <a:latin typeface="Garamond" pitchFamily="18" charset="0"/>
                <a:ea typeface="Calibri" pitchFamily="34" charset="0"/>
                <a:cs typeface="Tahoma" pitchFamily="34" charset="0"/>
              </a:rPr>
              <a:t>e.g</a:t>
            </a:r>
            <a:r>
              <a:rPr lang="en-US" sz="2600" dirty="0">
                <a:solidFill>
                  <a:schemeClr val="tx1"/>
                </a:solidFill>
                <a:latin typeface="Garamond" pitchFamily="18" charset="0"/>
                <a:ea typeface="Calibri" pitchFamily="34" charset="0"/>
                <a:cs typeface="Tahoma" pitchFamily="34" charset="0"/>
              </a:rPr>
              <a:t>. </a:t>
            </a:r>
            <a:r>
              <a:rPr lang="en-US" sz="2600" i="1" dirty="0" err="1">
                <a:solidFill>
                  <a:schemeClr val="tx1"/>
                </a:solidFill>
                <a:latin typeface="Garamond" pitchFamily="18" charset="0"/>
                <a:ea typeface="Calibri" pitchFamily="34" charset="0"/>
                <a:cs typeface="Tahoma" pitchFamily="34" charset="0"/>
              </a:rPr>
              <a:t>Oryza</a:t>
            </a:r>
            <a:r>
              <a:rPr lang="en-US" sz="2600" i="1" dirty="0">
                <a:solidFill>
                  <a:schemeClr val="tx1"/>
                </a:solidFill>
                <a:latin typeface="Garamond" pitchFamily="18" charset="0"/>
                <a:ea typeface="Calibri" pitchFamily="34" charset="0"/>
                <a:cs typeface="Tahoma" pitchFamily="34" charset="0"/>
              </a:rPr>
              <a:t> sativa, </a:t>
            </a:r>
            <a:r>
              <a:rPr lang="en-US" sz="2600" i="1" dirty="0" err="1">
                <a:solidFill>
                  <a:schemeClr val="tx1"/>
                </a:solidFill>
                <a:latin typeface="Garamond" pitchFamily="18" charset="0"/>
                <a:ea typeface="Calibri" pitchFamily="34" charset="0"/>
                <a:cs typeface="Tahoma" pitchFamily="34" charset="0"/>
              </a:rPr>
              <a:t>Zea</a:t>
            </a:r>
            <a:r>
              <a:rPr lang="en-US" sz="2600" i="1" dirty="0">
                <a:solidFill>
                  <a:schemeClr val="tx1"/>
                </a:solidFill>
                <a:latin typeface="Garamond" pitchFamily="18" charset="0"/>
                <a:ea typeface="Calibri" pitchFamily="34" charset="0"/>
                <a:cs typeface="Tahoma" pitchFamily="34" charset="0"/>
              </a:rPr>
              <a:t> </a:t>
            </a:r>
            <a:r>
              <a:rPr lang="en-US" sz="2600" i="1" dirty="0" smtClean="0">
                <a:solidFill>
                  <a:schemeClr val="tx1"/>
                </a:solidFill>
                <a:latin typeface="Garamond" pitchFamily="18" charset="0"/>
                <a:ea typeface="Calibri" pitchFamily="34" charset="0"/>
                <a:cs typeface="Tahoma" pitchFamily="34" charset="0"/>
              </a:rPr>
              <a:t>mays</a:t>
            </a:r>
          </a:p>
          <a:p>
            <a:pPr marL="457200" lvl="1" indent="0" algn="justLow" eaLnBrk="0" fontAlgn="base" hangingPunct="0">
              <a:lnSpc>
                <a:spcPct val="100000"/>
              </a:lnSpc>
              <a:spcBef>
                <a:spcPct val="0"/>
              </a:spcBef>
              <a:spcAft>
                <a:spcPct val="0"/>
              </a:spcAft>
              <a:buClrTx/>
              <a:buSzTx/>
              <a:buNone/>
            </a:pPr>
            <a:endParaRPr lang="en-US" sz="1400" dirty="0">
              <a:solidFill>
                <a:schemeClr val="tx1"/>
              </a:solidFill>
              <a:latin typeface="Garamond" pitchFamily="18" charset="0"/>
              <a:cs typeface="Arial" pitchFamily="34" charset="0"/>
            </a:endParaRPr>
          </a:p>
          <a:p>
            <a:pPr marL="0" lvl="0" indent="0" algn="justLow" eaLnBrk="0" fontAlgn="base" hangingPunct="0">
              <a:lnSpc>
                <a:spcPct val="100000"/>
              </a:lnSpc>
              <a:spcBef>
                <a:spcPct val="0"/>
              </a:spcBef>
              <a:spcAft>
                <a:spcPct val="0"/>
              </a:spcAft>
              <a:buClrTx/>
              <a:buSzTx/>
              <a:buFont typeface="Arial" pitchFamily="34" charset="0"/>
              <a:buChar char="•"/>
            </a:pPr>
            <a:r>
              <a:rPr lang="en-US" b="1" dirty="0">
                <a:solidFill>
                  <a:schemeClr val="tx1"/>
                </a:solidFill>
                <a:latin typeface="Garamond" pitchFamily="18" charset="0"/>
                <a:ea typeface="Calibri" pitchFamily="34" charset="0"/>
                <a:cs typeface="Tahoma" pitchFamily="34" charset="0"/>
              </a:rPr>
              <a:t>Biennials</a:t>
            </a:r>
            <a:r>
              <a:rPr lang="en-US" dirty="0">
                <a:solidFill>
                  <a:schemeClr val="tx1"/>
                </a:solidFill>
                <a:latin typeface="Garamond" pitchFamily="18" charset="0"/>
                <a:ea typeface="Calibri" pitchFamily="34" charset="0"/>
                <a:cs typeface="Tahoma" pitchFamily="34" charset="0"/>
              </a:rPr>
              <a:t> are plants that complete their </a:t>
            </a:r>
          </a:p>
          <a:p>
            <a:pPr marL="457200" lvl="1" indent="0" algn="justLow" eaLnBrk="0" fontAlgn="base" hangingPunct="0">
              <a:lnSpc>
                <a:spcPct val="100000"/>
              </a:lnSpc>
              <a:spcBef>
                <a:spcPct val="0"/>
              </a:spcBef>
              <a:spcAft>
                <a:spcPct val="0"/>
              </a:spcAft>
              <a:buClrTx/>
              <a:buSzTx/>
            </a:pPr>
            <a:r>
              <a:rPr lang="en-US" sz="2600" dirty="0">
                <a:solidFill>
                  <a:schemeClr val="tx1"/>
                </a:solidFill>
                <a:latin typeface="Garamond" pitchFamily="18" charset="0"/>
                <a:ea typeface="Calibri" pitchFamily="34" charset="0"/>
                <a:cs typeface="Tahoma" pitchFamily="34" charset="0"/>
              </a:rPr>
              <a:t>life cycle in two seasons i.e. two years </a:t>
            </a:r>
            <a:r>
              <a:rPr lang="en-US" sz="2600" dirty="0" smtClean="0">
                <a:solidFill>
                  <a:schemeClr val="tx1"/>
                </a:solidFill>
                <a:latin typeface="Garamond" pitchFamily="18" charset="0"/>
                <a:ea typeface="Calibri" pitchFamily="34" charset="0"/>
                <a:cs typeface="Tahoma" pitchFamily="34" charset="0"/>
              </a:rPr>
              <a:t>e.g</a:t>
            </a:r>
            <a:r>
              <a:rPr lang="en-US" sz="2600" dirty="0">
                <a:solidFill>
                  <a:schemeClr val="tx1"/>
                </a:solidFill>
                <a:latin typeface="Garamond" pitchFamily="18" charset="0"/>
                <a:ea typeface="Calibri" pitchFamily="34" charset="0"/>
                <a:cs typeface="Tahoma" pitchFamily="34" charset="0"/>
              </a:rPr>
              <a:t>. </a:t>
            </a:r>
            <a:r>
              <a:rPr lang="en-US" sz="2600" i="1" dirty="0">
                <a:solidFill>
                  <a:schemeClr val="tx1"/>
                </a:solidFill>
                <a:latin typeface="Garamond" pitchFamily="18" charset="0"/>
                <a:ea typeface="Calibri" pitchFamily="34" charset="0"/>
                <a:cs typeface="Tahoma" pitchFamily="34" charset="0"/>
              </a:rPr>
              <a:t>Allium </a:t>
            </a:r>
            <a:r>
              <a:rPr lang="en-US" sz="2600" i="1" dirty="0" err="1">
                <a:solidFill>
                  <a:schemeClr val="tx1"/>
                </a:solidFill>
                <a:latin typeface="Garamond" pitchFamily="18" charset="0"/>
                <a:ea typeface="Calibri" pitchFamily="34" charset="0"/>
                <a:cs typeface="Tahoma" pitchFamily="34" charset="0"/>
              </a:rPr>
              <a:t>cepa</a:t>
            </a:r>
            <a:r>
              <a:rPr lang="en-US" sz="2600" i="1" dirty="0">
                <a:solidFill>
                  <a:schemeClr val="tx1"/>
                </a:solidFill>
                <a:latin typeface="Garamond" pitchFamily="18" charset="0"/>
                <a:ea typeface="Calibri" pitchFamily="34" charset="0"/>
                <a:cs typeface="Tahoma" pitchFamily="34" charset="0"/>
              </a:rPr>
              <a:t>, </a:t>
            </a:r>
            <a:r>
              <a:rPr lang="en-US" sz="2600" i="1" dirty="0" err="1">
                <a:solidFill>
                  <a:schemeClr val="tx1"/>
                </a:solidFill>
                <a:latin typeface="Garamond" pitchFamily="18" charset="0"/>
                <a:ea typeface="Calibri" pitchFamily="34" charset="0"/>
                <a:cs typeface="Tahoma" pitchFamily="34" charset="0"/>
              </a:rPr>
              <a:t>Manihot</a:t>
            </a:r>
            <a:r>
              <a:rPr lang="en-US" sz="2600" i="1" dirty="0">
                <a:solidFill>
                  <a:schemeClr val="tx1"/>
                </a:solidFill>
                <a:latin typeface="Garamond" pitchFamily="18" charset="0"/>
                <a:ea typeface="Calibri" pitchFamily="34" charset="0"/>
                <a:cs typeface="Tahoma" pitchFamily="34" charset="0"/>
              </a:rPr>
              <a:t> </a:t>
            </a:r>
            <a:r>
              <a:rPr lang="en-US" sz="2600" i="1" dirty="0" err="1" smtClean="0">
                <a:solidFill>
                  <a:schemeClr val="tx1"/>
                </a:solidFill>
                <a:latin typeface="Garamond" pitchFamily="18" charset="0"/>
                <a:ea typeface="Calibri" pitchFamily="34" charset="0"/>
                <a:cs typeface="Tahoma" pitchFamily="34" charset="0"/>
              </a:rPr>
              <a:t>esculenta</a:t>
            </a:r>
            <a:endParaRPr lang="en-US" sz="2600" i="1" dirty="0" smtClean="0">
              <a:solidFill>
                <a:schemeClr val="tx1"/>
              </a:solidFill>
              <a:latin typeface="Garamond" pitchFamily="18" charset="0"/>
              <a:ea typeface="Calibri" pitchFamily="34" charset="0"/>
              <a:cs typeface="Tahoma" pitchFamily="34" charset="0"/>
            </a:endParaRPr>
          </a:p>
          <a:p>
            <a:pPr marL="457200" lvl="1" indent="0" algn="justLow" eaLnBrk="0" fontAlgn="base" hangingPunct="0">
              <a:lnSpc>
                <a:spcPct val="100000"/>
              </a:lnSpc>
              <a:spcBef>
                <a:spcPct val="0"/>
              </a:spcBef>
              <a:spcAft>
                <a:spcPct val="0"/>
              </a:spcAft>
              <a:buClrTx/>
              <a:buSzTx/>
              <a:buNone/>
            </a:pPr>
            <a:endParaRPr lang="en-US" sz="1400" dirty="0">
              <a:solidFill>
                <a:schemeClr val="tx1"/>
              </a:solidFill>
              <a:latin typeface="Garamond" pitchFamily="18" charset="0"/>
              <a:cs typeface="Arial" pitchFamily="34" charset="0"/>
            </a:endParaRPr>
          </a:p>
          <a:p>
            <a:pPr marL="0" lvl="0" indent="0" algn="justLow" eaLnBrk="0" fontAlgn="base" hangingPunct="0">
              <a:lnSpc>
                <a:spcPct val="100000"/>
              </a:lnSpc>
              <a:spcBef>
                <a:spcPct val="0"/>
              </a:spcBef>
              <a:spcAft>
                <a:spcPct val="0"/>
              </a:spcAft>
              <a:buClrTx/>
              <a:buSzTx/>
              <a:buFont typeface="Arial" pitchFamily="34" charset="0"/>
              <a:buChar char="•"/>
            </a:pPr>
            <a:r>
              <a:rPr lang="en-US" b="1" dirty="0">
                <a:solidFill>
                  <a:schemeClr val="tx1"/>
                </a:solidFill>
                <a:latin typeface="Garamond" pitchFamily="18" charset="0"/>
                <a:ea typeface="Calibri" pitchFamily="34" charset="0"/>
                <a:cs typeface="Tahoma" pitchFamily="34" charset="0"/>
              </a:rPr>
              <a:t>Perennials</a:t>
            </a:r>
            <a:r>
              <a:rPr lang="en-US" dirty="0">
                <a:solidFill>
                  <a:schemeClr val="tx1"/>
                </a:solidFill>
                <a:latin typeface="Garamond" pitchFamily="18" charset="0"/>
                <a:ea typeface="Calibri" pitchFamily="34" charset="0"/>
                <a:cs typeface="Tahoma" pitchFamily="34" charset="0"/>
              </a:rPr>
              <a:t> are plants that live for more </a:t>
            </a:r>
            <a:r>
              <a:rPr lang="en-US" dirty="0" smtClean="0">
                <a:solidFill>
                  <a:schemeClr val="tx1"/>
                </a:solidFill>
                <a:latin typeface="Garamond" pitchFamily="18" charset="0"/>
                <a:ea typeface="Calibri" pitchFamily="34" charset="0"/>
                <a:cs typeface="Tahoma" pitchFamily="34" charset="0"/>
              </a:rPr>
              <a:t>than </a:t>
            </a:r>
            <a:r>
              <a:rPr lang="en-US" dirty="0">
                <a:solidFill>
                  <a:schemeClr val="tx1"/>
                </a:solidFill>
                <a:latin typeface="Garamond" pitchFamily="18" charset="0"/>
                <a:ea typeface="Calibri" pitchFamily="34" charset="0"/>
                <a:cs typeface="Tahoma" pitchFamily="34" charset="0"/>
              </a:rPr>
              <a:t>two years e.g. </a:t>
            </a:r>
            <a:r>
              <a:rPr lang="en-US" i="1" dirty="0" err="1">
                <a:solidFill>
                  <a:schemeClr val="tx1"/>
                </a:solidFill>
                <a:latin typeface="Garamond" pitchFamily="18" charset="0"/>
                <a:ea typeface="Calibri" pitchFamily="34" charset="0"/>
                <a:cs typeface="Tahoma" pitchFamily="34" charset="0"/>
              </a:rPr>
              <a:t>Milesia</a:t>
            </a:r>
            <a:r>
              <a:rPr lang="en-US" i="1" dirty="0">
                <a:solidFill>
                  <a:schemeClr val="tx1"/>
                </a:solidFill>
                <a:latin typeface="Garamond" pitchFamily="18" charset="0"/>
                <a:ea typeface="Calibri" pitchFamily="34" charset="0"/>
                <a:cs typeface="Tahoma" pitchFamily="34" charset="0"/>
              </a:rPr>
              <a:t> </a:t>
            </a:r>
            <a:r>
              <a:rPr lang="en-US" i="1" dirty="0" err="1">
                <a:solidFill>
                  <a:schemeClr val="tx1"/>
                </a:solidFill>
                <a:latin typeface="Garamond" pitchFamily="18" charset="0"/>
                <a:ea typeface="Calibri" pitchFamily="34" charset="0"/>
                <a:cs typeface="Tahoma" pitchFamily="34" charset="0"/>
              </a:rPr>
              <a:t>excelsa</a:t>
            </a:r>
            <a:r>
              <a:rPr lang="en-US" i="1" dirty="0">
                <a:solidFill>
                  <a:schemeClr val="tx1"/>
                </a:solidFill>
                <a:latin typeface="Garamond" pitchFamily="18" charset="0"/>
                <a:ea typeface="Calibri" pitchFamily="34" charset="0"/>
                <a:cs typeface="Tahoma" pitchFamily="34" charset="0"/>
              </a:rPr>
              <a:t> </a:t>
            </a:r>
            <a:endParaRPr lang="en-US" dirty="0">
              <a:solidFill>
                <a:schemeClr val="tx1"/>
              </a:solidFill>
              <a:latin typeface="Garamond" pitchFamily="18" charset="0"/>
              <a:cs typeface="Arial" pitchFamily="34" charset="0"/>
            </a:endParaRPr>
          </a:p>
          <a:p>
            <a:endParaRPr lang="en-US"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30</a:t>
            </a:fld>
            <a:endParaRPr lang="en-GB"/>
          </a:p>
        </p:txBody>
      </p:sp>
    </p:spTree>
    <p:extLst>
      <p:ext uri="{BB962C8B-B14F-4D97-AF65-F5344CB8AC3E}">
        <p14:creationId xmlns:p14="http://schemas.microsoft.com/office/powerpoint/2010/main" val="2621922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r>
            <a:br>
              <a:rPr lang="en-US" sz="3200" dirty="0" smtClean="0"/>
            </a:br>
            <a:r>
              <a:rPr lang="en-US" sz="3200" dirty="0" smtClean="0"/>
              <a:t>Description </a:t>
            </a:r>
            <a:r>
              <a:rPr lang="en-US" sz="3200" dirty="0"/>
              <a:t>based on habitats.</a:t>
            </a:r>
            <a:br>
              <a:rPr lang="en-US" sz="3200" dirty="0"/>
            </a:br>
            <a:endParaRPr lang="en-US" sz="3200" dirty="0"/>
          </a:p>
        </p:txBody>
      </p:sp>
      <p:sp>
        <p:nvSpPr>
          <p:cNvPr id="3" name="Text Placeholder 2"/>
          <p:cNvSpPr>
            <a:spLocks noGrp="1"/>
          </p:cNvSpPr>
          <p:nvPr>
            <p:ph type="body" idx="1"/>
          </p:nvPr>
        </p:nvSpPr>
        <p:spPr/>
        <p:txBody>
          <a:bodyPr/>
          <a:lstStyle/>
          <a:p>
            <a:pPr marL="0" indent="0" algn="just">
              <a:lnSpc>
                <a:spcPct val="150000"/>
              </a:lnSpc>
              <a:buNone/>
            </a:pPr>
            <a:r>
              <a:rPr lang="en-US" dirty="0" smtClean="0"/>
              <a:t>Plants </a:t>
            </a:r>
            <a:r>
              <a:rPr lang="en-US" dirty="0"/>
              <a:t>are also described based on their habitats. Many plants have also developed features that adapt them to their specific habitats. </a:t>
            </a:r>
          </a:p>
          <a:p>
            <a:pPr algn="just">
              <a:lnSpc>
                <a:spcPct val="150000"/>
              </a:lnSpc>
            </a:pPr>
            <a:r>
              <a:rPr lang="en-US" b="1" dirty="0" err="1"/>
              <a:t>Mesophytes</a:t>
            </a:r>
            <a:r>
              <a:rPr lang="en-US" b="1" dirty="0"/>
              <a:t> or land plants</a:t>
            </a:r>
            <a:r>
              <a:rPr lang="en-US" dirty="0"/>
              <a:t> are plants growing in regions with average temperatures and moisture e.g. </a:t>
            </a:r>
            <a:r>
              <a:rPr lang="en-US" i="1" dirty="0" err="1"/>
              <a:t>Tithonia</a:t>
            </a:r>
            <a:r>
              <a:rPr lang="en-US" i="1" dirty="0"/>
              <a:t> </a:t>
            </a:r>
            <a:r>
              <a:rPr lang="en-US" i="1" dirty="0" err="1"/>
              <a:t>diversifolia</a:t>
            </a:r>
            <a:r>
              <a:rPr lang="en-US" dirty="0"/>
              <a:t>, </a:t>
            </a:r>
            <a:r>
              <a:rPr lang="en-US" i="1" dirty="0"/>
              <a:t>Euphorbia </a:t>
            </a:r>
            <a:r>
              <a:rPr lang="en-US" i="1" dirty="0" err="1"/>
              <a:t>heretophylla</a:t>
            </a:r>
            <a:r>
              <a:rPr lang="en-US" i="1" dirty="0"/>
              <a:t> </a:t>
            </a:r>
            <a:r>
              <a:rPr lang="en-US" dirty="0"/>
              <a:t>etc.</a:t>
            </a:r>
          </a:p>
          <a:p>
            <a:pPr algn="just">
              <a:lnSpc>
                <a:spcPct val="150000"/>
              </a:lnSpc>
            </a:pPr>
            <a:r>
              <a:rPr lang="en-US" b="1" dirty="0"/>
              <a:t>Xerophytes</a:t>
            </a:r>
            <a:r>
              <a:rPr lang="en-US" dirty="0"/>
              <a:t> are plants growing in the desert or dry places e.g. </a:t>
            </a:r>
            <a:r>
              <a:rPr lang="en-US" i="1" dirty="0"/>
              <a:t>Cactus sp., Euphorbia sp. Aloe sp., </a:t>
            </a:r>
            <a:r>
              <a:rPr lang="en-US" i="1" dirty="0" err="1"/>
              <a:t>Agara</a:t>
            </a:r>
            <a:r>
              <a:rPr lang="en-US" i="1" dirty="0"/>
              <a:t> sp.</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31</a:t>
            </a:fld>
            <a:endParaRPr lang="en-GB"/>
          </a:p>
        </p:txBody>
      </p:sp>
    </p:spTree>
    <p:extLst>
      <p:ext uri="{BB962C8B-B14F-4D97-AF65-F5344CB8AC3E}">
        <p14:creationId xmlns:p14="http://schemas.microsoft.com/office/powerpoint/2010/main" val="3208839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just">
              <a:lnSpc>
                <a:spcPct val="150000"/>
              </a:lnSpc>
            </a:pPr>
            <a:r>
              <a:rPr lang="en-US" b="1" dirty="0"/>
              <a:t>Hygrophytes</a:t>
            </a:r>
            <a:r>
              <a:rPr lang="en-US" dirty="0"/>
              <a:t> are plants growing in moist and shady places e.g. Ferns, some grasses.</a:t>
            </a:r>
          </a:p>
          <a:p>
            <a:pPr algn="just">
              <a:lnSpc>
                <a:spcPct val="150000"/>
              </a:lnSpc>
            </a:pPr>
            <a:r>
              <a:rPr lang="en-US" b="1" dirty="0"/>
              <a:t>Hydrophytes</a:t>
            </a:r>
            <a:r>
              <a:rPr lang="en-US" dirty="0"/>
              <a:t> are plants growing in aquatic places e.g. water lettuce (</a:t>
            </a:r>
            <a:r>
              <a:rPr lang="en-US" dirty="0" err="1"/>
              <a:t>Pistia</a:t>
            </a:r>
            <a:r>
              <a:rPr lang="en-US" dirty="0"/>
              <a:t>), water hyacinth </a:t>
            </a:r>
            <a:r>
              <a:rPr lang="en-US" i="1" dirty="0"/>
              <a:t>(</a:t>
            </a:r>
            <a:r>
              <a:rPr lang="en-US" i="1" dirty="0" err="1"/>
              <a:t>Eichhornia</a:t>
            </a:r>
            <a:r>
              <a:rPr lang="en-US" i="1" dirty="0"/>
              <a:t> sp.),</a:t>
            </a:r>
            <a:r>
              <a:rPr lang="en-US" dirty="0"/>
              <a:t> water lily;</a:t>
            </a:r>
          </a:p>
          <a:p>
            <a:pPr algn="just">
              <a:lnSpc>
                <a:spcPct val="150000"/>
              </a:lnSpc>
            </a:pPr>
            <a:r>
              <a:rPr lang="en-US" b="1" dirty="0"/>
              <a:t>Halophytes</a:t>
            </a:r>
            <a:r>
              <a:rPr lang="en-US" dirty="0"/>
              <a:t> are plants growing in saline soil or water e.g.</a:t>
            </a:r>
            <a:r>
              <a:rPr lang="en-US" i="1" dirty="0"/>
              <a:t> </a:t>
            </a:r>
            <a:r>
              <a:rPr lang="en-US" i="1" dirty="0" err="1"/>
              <a:t>Rhizophora</a:t>
            </a:r>
            <a:r>
              <a:rPr lang="en-US" i="1" dirty="0"/>
              <a:t> sp., </a:t>
            </a:r>
            <a:r>
              <a:rPr lang="en-US" i="1" dirty="0" err="1"/>
              <a:t>Kandelia</a:t>
            </a:r>
            <a:r>
              <a:rPr lang="en-US" i="1" dirty="0"/>
              <a:t> sp.,</a:t>
            </a:r>
            <a:r>
              <a:rPr lang="en-US" dirty="0"/>
              <a:t> Mangrove plants etc.</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32</a:t>
            </a:fld>
            <a:endParaRPr lang="en-GB"/>
          </a:p>
        </p:txBody>
      </p:sp>
    </p:spTree>
    <p:extLst>
      <p:ext uri="{BB962C8B-B14F-4D97-AF65-F5344CB8AC3E}">
        <p14:creationId xmlns:p14="http://schemas.microsoft.com/office/powerpoint/2010/main" val="254570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Description based on nature of stem</a:t>
            </a:r>
          </a:p>
        </p:txBody>
      </p:sp>
      <p:sp>
        <p:nvSpPr>
          <p:cNvPr id="3" name="Text Placeholder 2"/>
          <p:cNvSpPr>
            <a:spLocks noGrp="1"/>
          </p:cNvSpPr>
          <p:nvPr>
            <p:ph type="body" idx="1"/>
          </p:nvPr>
        </p:nvSpPr>
        <p:spPr/>
        <p:txBody>
          <a:bodyPr/>
          <a:lstStyle/>
          <a:p>
            <a:pPr marL="0" indent="0" algn="just">
              <a:lnSpc>
                <a:spcPct val="150000"/>
              </a:lnSpc>
              <a:buNone/>
            </a:pPr>
            <a:r>
              <a:rPr lang="en-US" dirty="0"/>
              <a:t>Plants can be described as erect or </a:t>
            </a:r>
            <a:r>
              <a:rPr lang="en-US" dirty="0" err="1"/>
              <a:t>scandent</a:t>
            </a:r>
            <a:r>
              <a:rPr lang="en-US" dirty="0"/>
              <a:t> based on the nature of their stems.</a:t>
            </a:r>
          </a:p>
          <a:p>
            <a:pPr algn="just">
              <a:lnSpc>
                <a:spcPct val="150000"/>
              </a:lnSpc>
            </a:pPr>
            <a:r>
              <a:rPr lang="en-US" b="1" dirty="0"/>
              <a:t>Erect plants</a:t>
            </a:r>
            <a:r>
              <a:rPr lang="en-US" dirty="0"/>
              <a:t> are those with strong stem that can stand on their own without any support.</a:t>
            </a:r>
          </a:p>
          <a:p>
            <a:pPr algn="just">
              <a:lnSpc>
                <a:spcPct val="150000"/>
              </a:lnSpc>
            </a:pPr>
            <a:r>
              <a:rPr lang="en-US" b="1" dirty="0" err="1"/>
              <a:t>Scandent</a:t>
            </a:r>
            <a:r>
              <a:rPr lang="en-US" b="1" dirty="0"/>
              <a:t> plants</a:t>
            </a:r>
            <a:r>
              <a:rPr lang="en-US" dirty="0"/>
              <a:t> are those having weak, long stem with diffuse which can not carry the plant upright. </a:t>
            </a:r>
            <a:r>
              <a:rPr lang="en-US" dirty="0" err="1"/>
              <a:t>Scandent</a:t>
            </a:r>
            <a:r>
              <a:rPr lang="en-US" dirty="0"/>
              <a:t> plants are called </a:t>
            </a:r>
            <a:r>
              <a:rPr lang="en-US" b="1" dirty="0"/>
              <a:t>climbers</a:t>
            </a:r>
            <a:r>
              <a:rPr lang="en-US" dirty="0"/>
              <a:t> if they attach themselves to other plants or objects by some means. </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33</a:t>
            </a:fld>
            <a:endParaRPr lang="en-GB"/>
          </a:p>
        </p:txBody>
      </p:sp>
    </p:spTree>
    <p:extLst>
      <p:ext uri="{BB962C8B-B14F-4D97-AF65-F5344CB8AC3E}">
        <p14:creationId xmlns:p14="http://schemas.microsoft.com/office/powerpoint/2010/main" val="615830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just">
              <a:lnSpc>
                <a:spcPct val="150000"/>
              </a:lnSpc>
            </a:pPr>
            <a:r>
              <a:rPr lang="en-US" dirty="0"/>
              <a:t>Examples are </a:t>
            </a:r>
            <a:r>
              <a:rPr lang="en-US" b="1" dirty="0"/>
              <a:t>rootlet climbers</a:t>
            </a:r>
            <a:r>
              <a:rPr lang="en-US" dirty="0"/>
              <a:t> e.g. </a:t>
            </a:r>
            <a:r>
              <a:rPr lang="en-US" i="1" dirty="0"/>
              <a:t>Piper </a:t>
            </a:r>
            <a:r>
              <a:rPr lang="en-US" i="1" dirty="0" err="1"/>
              <a:t>guinense</a:t>
            </a:r>
            <a:r>
              <a:rPr lang="en-US" dirty="0"/>
              <a:t>, </a:t>
            </a:r>
            <a:r>
              <a:rPr lang="en-US" b="1" dirty="0"/>
              <a:t>hook climber</a:t>
            </a:r>
            <a:r>
              <a:rPr lang="en-US" dirty="0"/>
              <a:t> e.g. Bougainvillea, </a:t>
            </a:r>
            <a:r>
              <a:rPr lang="en-US" b="1" dirty="0"/>
              <a:t>tendril climber</a:t>
            </a:r>
            <a:r>
              <a:rPr lang="en-US" dirty="0"/>
              <a:t> e.g. </a:t>
            </a:r>
            <a:r>
              <a:rPr lang="en-US" i="1" dirty="0" err="1"/>
              <a:t>Gloriosa</a:t>
            </a:r>
            <a:r>
              <a:rPr lang="en-US" i="1" dirty="0"/>
              <a:t> superb, </a:t>
            </a:r>
            <a:r>
              <a:rPr lang="en-US" i="1" dirty="0" err="1"/>
              <a:t>Passiflora</a:t>
            </a:r>
            <a:r>
              <a:rPr lang="en-US" i="1" dirty="0"/>
              <a:t> </a:t>
            </a:r>
            <a:r>
              <a:rPr lang="en-US" i="1" dirty="0" err="1"/>
              <a:t>edulis</a:t>
            </a:r>
            <a:r>
              <a:rPr lang="en-US" dirty="0"/>
              <a:t> and </a:t>
            </a:r>
            <a:r>
              <a:rPr lang="en-US" b="1" dirty="0"/>
              <a:t>stem climbers</a:t>
            </a:r>
            <a:r>
              <a:rPr lang="en-US" dirty="0"/>
              <a:t> or </a:t>
            </a:r>
            <a:r>
              <a:rPr lang="en-US" b="1" dirty="0" err="1"/>
              <a:t>twinners</a:t>
            </a:r>
            <a:r>
              <a:rPr lang="en-US" dirty="0"/>
              <a:t> e.g. </a:t>
            </a:r>
            <a:r>
              <a:rPr lang="en-US" i="1" dirty="0" err="1"/>
              <a:t>Dioscorea</a:t>
            </a:r>
            <a:r>
              <a:rPr lang="en-US" i="1" dirty="0"/>
              <a:t> sp., </a:t>
            </a:r>
            <a:r>
              <a:rPr lang="en-US" i="1" dirty="0" err="1"/>
              <a:t>Vigna</a:t>
            </a:r>
            <a:r>
              <a:rPr lang="en-US" i="1" dirty="0"/>
              <a:t> p.</a:t>
            </a:r>
            <a:r>
              <a:rPr lang="en-US" dirty="0"/>
              <a:t> </a:t>
            </a:r>
            <a:r>
              <a:rPr lang="en-US" b="1" dirty="0" err="1"/>
              <a:t>Lianes</a:t>
            </a:r>
            <a:r>
              <a:rPr lang="en-US" b="1" dirty="0"/>
              <a:t> or lianas </a:t>
            </a:r>
            <a:r>
              <a:rPr lang="en-US" dirty="0"/>
              <a:t>are very thick and woody perennial climbers usually found in the forest. They climb round their supports e.g. </a:t>
            </a:r>
            <a:r>
              <a:rPr lang="en-US" i="1" dirty="0"/>
              <a:t>Alafia </a:t>
            </a:r>
            <a:r>
              <a:rPr lang="en-US" i="1" dirty="0" err="1"/>
              <a:t>barteri</a:t>
            </a:r>
            <a:r>
              <a:rPr lang="en-US" i="1" dirty="0"/>
              <a:t>, </a:t>
            </a:r>
            <a:r>
              <a:rPr lang="en-US" i="1" dirty="0" err="1"/>
              <a:t>Entad</a:t>
            </a:r>
            <a:r>
              <a:rPr lang="en-US" i="1" dirty="0"/>
              <a:t> </a:t>
            </a:r>
            <a:r>
              <a:rPr lang="en-US" i="1" dirty="0" err="1"/>
              <a:t>gigas</a:t>
            </a:r>
            <a:r>
              <a:rPr lang="en-US" i="1" dirty="0"/>
              <a:t>.</a:t>
            </a:r>
            <a:r>
              <a:rPr lang="en-US" dirty="0"/>
              <a:t> </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34</a:t>
            </a:fld>
            <a:endParaRPr lang="en-GB"/>
          </a:p>
        </p:txBody>
      </p:sp>
    </p:spTree>
    <p:extLst>
      <p:ext uri="{BB962C8B-B14F-4D97-AF65-F5344CB8AC3E}">
        <p14:creationId xmlns:p14="http://schemas.microsoft.com/office/powerpoint/2010/main" val="281233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just">
              <a:lnSpc>
                <a:spcPct val="150000"/>
              </a:lnSpc>
            </a:pPr>
            <a:r>
              <a:rPr lang="en-US" dirty="0"/>
              <a:t>Other scramblers and stranglers </a:t>
            </a:r>
            <a:r>
              <a:rPr lang="en-US" dirty="0" err="1"/>
              <a:t>scandent</a:t>
            </a:r>
            <a:r>
              <a:rPr lang="en-US" dirty="0"/>
              <a:t> plants are. </a:t>
            </a:r>
          </a:p>
          <a:p>
            <a:pPr marL="971550" lvl="1" indent="-571500" algn="just">
              <a:lnSpc>
                <a:spcPct val="150000"/>
              </a:lnSpc>
              <a:buFont typeface="+mj-lt"/>
              <a:buAutoNum type="romanUcPeriod"/>
            </a:pPr>
            <a:r>
              <a:rPr lang="en-US" sz="2800" b="1" dirty="0"/>
              <a:t>Scramblers</a:t>
            </a:r>
            <a:r>
              <a:rPr lang="en-US" sz="2800" dirty="0"/>
              <a:t> do not attach to their support but simply lean against nearby plants and spread over them e.g. </a:t>
            </a:r>
            <a:r>
              <a:rPr lang="en-US" sz="2800" i="1" dirty="0" err="1"/>
              <a:t>Combretum</a:t>
            </a:r>
            <a:r>
              <a:rPr lang="en-US" sz="2800" i="1" dirty="0"/>
              <a:t> </a:t>
            </a:r>
            <a:r>
              <a:rPr lang="en-US" sz="2800" i="1" dirty="0" err="1"/>
              <a:t>sp</a:t>
            </a:r>
            <a:r>
              <a:rPr lang="en-US" sz="2800" dirty="0"/>
              <a:t> while </a:t>
            </a:r>
          </a:p>
          <a:p>
            <a:pPr marL="971550" lvl="1" indent="-571500" algn="just">
              <a:lnSpc>
                <a:spcPct val="150000"/>
              </a:lnSpc>
              <a:buFont typeface="+mj-lt"/>
              <a:buAutoNum type="romanUcPeriod"/>
            </a:pPr>
            <a:r>
              <a:rPr lang="en-US" sz="2800" b="1" dirty="0"/>
              <a:t>Stranglers</a:t>
            </a:r>
            <a:r>
              <a:rPr lang="en-US" sz="2800" dirty="0"/>
              <a:t> start their life from seed which grow on the host or near the host. They produce shoot and roots systems which grow round the host and may later kill host by strangulation e.g.</a:t>
            </a:r>
            <a:r>
              <a:rPr lang="en-US" sz="2800" i="1" dirty="0"/>
              <a:t> </a:t>
            </a:r>
            <a:r>
              <a:rPr lang="en-US" sz="2800" i="1" dirty="0" err="1"/>
              <a:t>Ficus</a:t>
            </a:r>
            <a:r>
              <a:rPr lang="en-US" sz="2800" i="1" dirty="0"/>
              <a:t> sp.</a:t>
            </a:r>
          </a:p>
          <a:p>
            <a:pPr marL="1143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35</a:t>
            </a:fld>
            <a:endParaRPr lang="en-GB"/>
          </a:p>
        </p:txBody>
      </p:sp>
    </p:spTree>
    <p:extLst>
      <p:ext uri="{BB962C8B-B14F-4D97-AF65-F5344CB8AC3E}">
        <p14:creationId xmlns:p14="http://schemas.microsoft.com/office/powerpoint/2010/main" val="2465912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0" indent="0" algn="just">
              <a:lnSpc>
                <a:spcPct val="150000"/>
              </a:lnSpc>
              <a:buNone/>
            </a:pPr>
            <a:r>
              <a:rPr lang="en-US" dirty="0" smtClean="0"/>
              <a:t>Under </a:t>
            </a:r>
            <a:r>
              <a:rPr lang="en-US" dirty="0"/>
              <a:t>this, we have the following plant types:</a:t>
            </a:r>
          </a:p>
          <a:p>
            <a:pPr algn="just">
              <a:lnSpc>
                <a:spcPct val="150000"/>
              </a:lnSpc>
            </a:pPr>
            <a:r>
              <a:rPr lang="en-US" b="1" dirty="0"/>
              <a:t>Plant parasites:</a:t>
            </a:r>
            <a:r>
              <a:rPr lang="en-US" dirty="0"/>
              <a:t> These are plants living on other living plants. They could be total parasite e.g. </a:t>
            </a:r>
            <a:r>
              <a:rPr lang="en-US" dirty="0" err="1"/>
              <a:t>Cuscuta</a:t>
            </a:r>
            <a:r>
              <a:rPr lang="en-US" dirty="0"/>
              <a:t> or partial parasites e.g. Mistletoe.</a:t>
            </a:r>
          </a:p>
          <a:p>
            <a:pPr algn="just">
              <a:lnSpc>
                <a:spcPct val="150000"/>
              </a:lnSpc>
            </a:pPr>
            <a:r>
              <a:rPr lang="en-US" b="1" dirty="0"/>
              <a:t>Epiphytes:</a:t>
            </a:r>
            <a:r>
              <a:rPr lang="en-US" dirty="0"/>
              <a:t> These are plants that grow on other plants but they produce their food by themselves. They only attach themselves to the external part of the host e.g. Orchids.</a:t>
            </a:r>
          </a:p>
          <a:p>
            <a:pPr algn="just">
              <a:lnSpc>
                <a:spcPct val="170000"/>
              </a:lnSpc>
            </a:pPr>
            <a:endParaRPr lang="en-US"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36</a:t>
            </a:fld>
            <a:endParaRPr lang="en-GB"/>
          </a:p>
        </p:txBody>
      </p:sp>
    </p:spTree>
    <p:extLst>
      <p:ext uri="{BB962C8B-B14F-4D97-AF65-F5344CB8AC3E}">
        <p14:creationId xmlns:p14="http://schemas.microsoft.com/office/powerpoint/2010/main" val="982242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just">
              <a:lnSpc>
                <a:spcPct val="150000"/>
              </a:lnSpc>
            </a:pPr>
            <a:r>
              <a:rPr lang="en-US" b="1" dirty="0"/>
              <a:t>Saprophytes:</a:t>
            </a:r>
            <a:r>
              <a:rPr lang="en-US" dirty="0"/>
              <a:t> These are plants that grow on dead or decaying organic matter e.g. </a:t>
            </a:r>
            <a:r>
              <a:rPr lang="en-US" dirty="0" err="1"/>
              <a:t>Monotropa</a:t>
            </a:r>
            <a:r>
              <a:rPr lang="en-US" dirty="0"/>
              <a:t>.</a:t>
            </a:r>
          </a:p>
          <a:p>
            <a:pPr algn="just">
              <a:lnSpc>
                <a:spcPct val="150000"/>
              </a:lnSpc>
            </a:pPr>
            <a:r>
              <a:rPr lang="en-US" b="1" dirty="0"/>
              <a:t>Carnivorous plants:</a:t>
            </a:r>
            <a:r>
              <a:rPr lang="en-US" dirty="0"/>
              <a:t> Capture insects and feed on them e.g. Bladderwort, Venus fly-trap, Butterwort, Pitcher plant etc.</a:t>
            </a:r>
          </a:p>
          <a:p>
            <a:pPr algn="just">
              <a:lnSpc>
                <a:spcPct val="150000"/>
              </a:lnSpc>
            </a:pPr>
            <a:r>
              <a:rPr lang="en-US" b="1" dirty="0" err="1"/>
              <a:t>Symbionts</a:t>
            </a:r>
            <a:r>
              <a:rPr lang="en-US" b="1" dirty="0"/>
              <a:t>:</a:t>
            </a:r>
            <a:r>
              <a:rPr lang="en-US" dirty="0"/>
              <a:t> Two organisms living together as if they are part of the same plant, and the two organisms benefit from the relationship. </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37</a:t>
            </a:fld>
            <a:endParaRPr lang="en-GB"/>
          </a:p>
        </p:txBody>
      </p:sp>
    </p:spTree>
    <p:extLst>
      <p:ext uri="{BB962C8B-B14F-4D97-AF65-F5344CB8AC3E}">
        <p14:creationId xmlns:p14="http://schemas.microsoft.com/office/powerpoint/2010/main" val="937184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nSpc>
                <a:spcPct val="150000"/>
              </a:lnSpc>
            </a:pPr>
            <a:r>
              <a:rPr lang="en-US" dirty="0"/>
              <a:t>The relationship is called </a:t>
            </a:r>
            <a:r>
              <a:rPr lang="en-US" b="1" dirty="0"/>
              <a:t>symbiosis</a:t>
            </a:r>
            <a:r>
              <a:rPr lang="en-US" dirty="0"/>
              <a:t> e.g. Lichen which is the association of fungi and blue-green algae which is seen as green patches on tree trunks and old walls.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38</a:t>
            </a:fld>
            <a:endParaRPr lang="en-GB"/>
          </a:p>
        </p:txBody>
      </p:sp>
    </p:spTree>
    <p:extLst>
      <p:ext uri="{BB962C8B-B14F-4D97-AF65-F5344CB8AC3E}">
        <p14:creationId xmlns:p14="http://schemas.microsoft.com/office/powerpoint/2010/main" val="43399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838200" y="365125"/>
            <a:ext cx="10515600" cy="690900"/>
          </a:xfrm>
          <a:prstGeom prst="rect">
            <a:avLst/>
          </a:prstGeom>
        </p:spPr>
        <p:txBody>
          <a:bodyPr spcFirstLastPara="1" wrap="square" lIns="91425" tIns="45700" rIns="91425" bIns="45700" anchor="ctr" anchorCtr="0">
            <a:noAutofit/>
          </a:bodyPr>
          <a:lstStyle/>
          <a:p>
            <a:pPr lvl="0"/>
            <a:endParaRPr dirty="0"/>
          </a:p>
        </p:txBody>
      </p:sp>
      <p:sp>
        <p:nvSpPr>
          <p:cNvPr id="134" name="Google Shape;134;p16"/>
          <p:cNvSpPr txBox="1">
            <a:spLocks noGrp="1"/>
          </p:cNvSpPr>
          <p:nvPr>
            <p:ph type="body" idx="1"/>
          </p:nvPr>
        </p:nvSpPr>
        <p:spPr>
          <a:xfrm>
            <a:off x="838200" y="1175657"/>
            <a:ext cx="10515600" cy="5001300"/>
          </a:xfrm>
          <a:prstGeom prst="rect">
            <a:avLst/>
          </a:prstGeom>
        </p:spPr>
        <p:txBody>
          <a:bodyPr spcFirstLastPara="1" wrap="square" lIns="91425" tIns="45700" rIns="91425" bIns="45700" anchor="t" anchorCtr="0">
            <a:noAutofit/>
          </a:bodyPr>
          <a:lstStyle/>
          <a:p>
            <a:pPr marL="0" lvl="0" indent="0" algn="justLow" fontAlgn="base">
              <a:lnSpc>
                <a:spcPct val="100000"/>
              </a:lnSpc>
              <a:spcBef>
                <a:spcPct val="0"/>
              </a:spcBef>
              <a:spcAft>
                <a:spcPct val="0"/>
              </a:spcAft>
              <a:buClrTx/>
              <a:buSzTx/>
              <a:buNone/>
            </a:pPr>
            <a:r>
              <a:rPr lang="en-US" dirty="0">
                <a:solidFill>
                  <a:schemeClr val="tx1"/>
                </a:solidFill>
                <a:latin typeface="Garamond" pitchFamily="18" charset="0"/>
                <a:ea typeface="Calibri" pitchFamily="34" charset="0"/>
                <a:cs typeface="Tahoma" pitchFamily="34" charset="0"/>
              </a:rPr>
              <a:t>DIVISIONS – 1. Algae (</a:t>
            </a:r>
            <a:r>
              <a:rPr lang="en-US" dirty="0" err="1">
                <a:solidFill>
                  <a:schemeClr val="tx1"/>
                </a:solidFill>
                <a:latin typeface="Garamond" pitchFamily="18" charset="0"/>
                <a:ea typeface="Calibri" pitchFamily="34" charset="0"/>
                <a:cs typeface="Tahoma" pitchFamily="34" charset="0"/>
              </a:rPr>
              <a:t>phycophyta</a:t>
            </a:r>
            <a:r>
              <a:rPr lang="en-US" dirty="0">
                <a:solidFill>
                  <a:schemeClr val="tx1"/>
                </a:solidFill>
                <a:latin typeface="Garamond" pitchFamily="18" charset="0"/>
                <a:ea typeface="Calibri" pitchFamily="34" charset="0"/>
                <a:cs typeface="Tahoma" pitchFamily="34" charset="0"/>
              </a:rPr>
              <a:t>) 6 classes</a:t>
            </a:r>
            <a:endParaRPr lang="en-US" dirty="0">
              <a:solidFill>
                <a:schemeClr val="tx1"/>
              </a:solidFill>
              <a:latin typeface="Garamond" pitchFamily="18" charset="0"/>
              <a:cs typeface="Arial" pitchFamily="34" charset="0"/>
            </a:endParaRPr>
          </a:p>
          <a:p>
            <a:pPr marL="0" lvl="0" indent="0" algn="justLow" eaLnBrk="0" fontAlgn="base" hangingPunct="0">
              <a:lnSpc>
                <a:spcPct val="100000"/>
              </a:lnSpc>
              <a:spcBef>
                <a:spcPct val="0"/>
              </a:spcBef>
              <a:spcAft>
                <a:spcPct val="0"/>
              </a:spcAft>
              <a:buClrTx/>
              <a:buSzTx/>
              <a:buFontTx/>
              <a:buChar char="•"/>
            </a:pPr>
            <a:r>
              <a:rPr lang="en-US" dirty="0" smtClean="0">
                <a:solidFill>
                  <a:schemeClr val="tx1"/>
                </a:solidFill>
                <a:latin typeface="Garamond" pitchFamily="18" charset="0"/>
                <a:ea typeface="Calibri" pitchFamily="34" charset="0"/>
                <a:cs typeface="Tahoma" pitchFamily="34" charset="0"/>
              </a:rPr>
              <a:t> </a:t>
            </a:r>
            <a:r>
              <a:rPr lang="en-US" dirty="0" err="1" smtClean="0">
                <a:solidFill>
                  <a:schemeClr val="tx1"/>
                </a:solidFill>
                <a:latin typeface="Garamond" pitchFamily="18" charset="0"/>
                <a:ea typeface="Calibri" pitchFamily="34" charset="0"/>
                <a:cs typeface="Tahoma" pitchFamily="34" charset="0"/>
              </a:rPr>
              <a:t>Cyanophyta</a:t>
            </a:r>
            <a:r>
              <a:rPr lang="en-US" dirty="0" smtClean="0">
                <a:solidFill>
                  <a:schemeClr val="tx1"/>
                </a:solidFill>
                <a:latin typeface="Garamond" pitchFamily="18" charset="0"/>
                <a:ea typeface="Calibri" pitchFamily="34" charset="0"/>
                <a:cs typeface="Tahoma" pitchFamily="34" charset="0"/>
              </a:rPr>
              <a:t> -  </a:t>
            </a:r>
            <a:r>
              <a:rPr lang="en-US" dirty="0">
                <a:solidFill>
                  <a:schemeClr val="tx1"/>
                </a:solidFill>
                <a:latin typeface="Garamond" pitchFamily="18" charset="0"/>
                <a:ea typeface="Calibri" pitchFamily="34" charset="0"/>
                <a:cs typeface="Tahoma" pitchFamily="34" charset="0"/>
              </a:rPr>
              <a:t>Blue </a:t>
            </a:r>
            <a:r>
              <a:rPr lang="en-US" dirty="0" smtClean="0">
                <a:solidFill>
                  <a:schemeClr val="tx1"/>
                </a:solidFill>
                <a:latin typeface="Garamond" pitchFamily="18" charset="0"/>
                <a:ea typeface="Calibri" pitchFamily="34" charset="0"/>
                <a:cs typeface="Tahoma" pitchFamily="34" charset="0"/>
              </a:rPr>
              <a:t>green</a:t>
            </a:r>
          </a:p>
          <a:p>
            <a:pPr marL="0" lvl="0" indent="0" algn="justLow" eaLnBrk="0" fontAlgn="base" hangingPunct="0">
              <a:lnSpc>
                <a:spcPct val="100000"/>
              </a:lnSpc>
              <a:spcBef>
                <a:spcPct val="0"/>
              </a:spcBef>
              <a:spcAft>
                <a:spcPct val="0"/>
              </a:spcAft>
              <a:buClrTx/>
              <a:buSzTx/>
              <a:buNone/>
            </a:pPr>
            <a:endParaRPr lang="en-US" dirty="0" smtClean="0">
              <a:solidFill>
                <a:schemeClr val="tx1"/>
              </a:solidFill>
              <a:latin typeface="Garamond" pitchFamily="18" charset="0"/>
              <a:ea typeface="Calibri" pitchFamily="34" charset="0"/>
              <a:cs typeface="Tahoma" pitchFamily="34" charset="0"/>
            </a:endParaRPr>
          </a:p>
          <a:p>
            <a:pPr marL="0" lvl="0" indent="0" algn="justLow" eaLnBrk="0" fontAlgn="base" hangingPunct="0">
              <a:lnSpc>
                <a:spcPct val="100000"/>
              </a:lnSpc>
              <a:spcBef>
                <a:spcPct val="0"/>
              </a:spcBef>
              <a:spcAft>
                <a:spcPct val="0"/>
              </a:spcAft>
              <a:buClrTx/>
              <a:buSzTx/>
              <a:buFontTx/>
              <a:buChar char="•"/>
            </a:pPr>
            <a:r>
              <a:rPr lang="en-US" dirty="0" smtClean="0">
                <a:latin typeface="Garamond" pitchFamily="18" charset="0"/>
                <a:cs typeface="Tahoma" pitchFamily="34" charset="0"/>
              </a:rPr>
              <a:t> </a:t>
            </a:r>
            <a:r>
              <a:rPr lang="en-US" dirty="0" err="1" smtClean="0">
                <a:latin typeface="Garamond" pitchFamily="18" charset="0"/>
                <a:cs typeface="Tahoma" pitchFamily="34" charset="0"/>
              </a:rPr>
              <a:t>Charophyta</a:t>
            </a:r>
            <a:r>
              <a:rPr lang="en-US" dirty="0" smtClean="0">
                <a:latin typeface="Garamond" pitchFamily="18" charset="0"/>
                <a:cs typeface="Tahoma" pitchFamily="34" charset="0"/>
              </a:rPr>
              <a:t> </a:t>
            </a:r>
            <a:r>
              <a:rPr lang="en-US" dirty="0">
                <a:latin typeface="Garamond" pitchFamily="18" charset="0"/>
                <a:cs typeface="Tahoma" pitchFamily="34" charset="0"/>
              </a:rPr>
              <a:t>(</a:t>
            </a:r>
            <a:r>
              <a:rPr lang="en-US" dirty="0" err="1">
                <a:latin typeface="Garamond" pitchFamily="18" charset="0"/>
                <a:cs typeface="Tahoma" pitchFamily="34" charset="0"/>
              </a:rPr>
              <a:t>Charophyceae</a:t>
            </a:r>
            <a:r>
              <a:rPr lang="en-US" dirty="0">
                <a:latin typeface="Garamond" pitchFamily="18" charset="0"/>
                <a:cs typeface="Tahoma" pitchFamily="34" charset="0"/>
              </a:rPr>
              <a:t>) </a:t>
            </a:r>
            <a:r>
              <a:rPr lang="en-US" dirty="0" smtClean="0">
                <a:latin typeface="Garamond" pitchFamily="18" charset="0"/>
                <a:cs typeface="Tahoma" pitchFamily="34" charset="0"/>
              </a:rPr>
              <a:t>- Stone </a:t>
            </a:r>
            <a:r>
              <a:rPr lang="en-US" dirty="0" err="1" smtClean="0">
                <a:latin typeface="Garamond" pitchFamily="18" charset="0"/>
                <a:cs typeface="Tahoma" pitchFamily="34" charset="0"/>
              </a:rPr>
              <a:t>worts</a:t>
            </a:r>
            <a:endParaRPr lang="en-US" dirty="0" smtClean="0">
              <a:latin typeface="Garamond" pitchFamily="18" charset="0"/>
              <a:cs typeface="Tahoma" pitchFamily="34" charset="0"/>
            </a:endParaRPr>
          </a:p>
          <a:p>
            <a:pPr marL="0" lvl="0" indent="0" algn="justLow" eaLnBrk="0" fontAlgn="base" hangingPunct="0">
              <a:lnSpc>
                <a:spcPct val="100000"/>
              </a:lnSpc>
              <a:spcBef>
                <a:spcPct val="0"/>
              </a:spcBef>
              <a:spcAft>
                <a:spcPct val="0"/>
              </a:spcAft>
              <a:buClrTx/>
              <a:buSzTx/>
              <a:buNone/>
            </a:pPr>
            <a:endParaRPr lang="en-US" dirty="0">
              <a:latin typeface="Garamond" pitchFamily="18" charset="0"/>
              <a:cs typeface="Tahoma" pitchFamily="34" charset="0"/>
            </a:endParaRPr>
          </a:p>
          <a:p>
            <a:pPr marL="0" lvl="0" indent="0" algn="justLow" eaLnBrk="0" fontAlgn="base" hangingPunct="0">
              <a:lnSpc>
                <a:spcPct val="100000"/>
              </a:lnSpc>
              <a:spcBef>
                <a:spcPct val="0"/>
              </a:spcBef>
              <a:spcAft>
                <a:spcPct val="0"/>
              </a:spcAft>
              <a:buClrTx/>
              <a:buSzTx/>
              <a:buFontTx/>
              <a:buChar char="•"/>
            </a:pPr>
            <a:r>
              <a:rPr lang="en-US" dirty="0" smtClean="0">
                <a:solidFill>
                  <a:schemeClr val="tx1"/>
                </a:solidFill>
                <a:latin typeface="Garamond" pitchFamily="18" charset="0"/>
                <a:cs typeface="Tahoma" pitchFamily="34" charset="0"/>
              </a:rPr>
              <a:t> </a:t>
            </a:r>
            <a:r>
              <a:rPr lang="en-US" dirty="0" err="1" smtClean="0">
                <a:solidFill>
                  <a:schemeClr val="tx1"/>
                </a:solidFill>
                <a:latin typeface="Garamond" pitchFamily="18" charset="0"/>
                <a:cs typeface="Tahoma" pitchFamily="34" charset="0"/>
              </a:rPr>
              <a:t>Xanthophycophyta</a:t>
            </a:r>
            <a:r>
              <a:rPr lang="en-US" dirty="0" smtClean="0">
                <a:solidFill>
                  <a:schemeClr val="tx1"/>
                </a:solidFill>
                <a:latin typeface="Garamond" pitchFamily="18" charset="0"/>
                <a:cs typeface="Tahoma" pitchFamily="34" charset="0"/>
              </a:rPr>
              <a:t> </a:t>
            </a:r>
            <a:r>
              <a:rPr lang="en-US" dirty="0">
                <a:solidFill>
                  <a:schemeClr val="tx1"/>
                </a:solidFill>
                <a:latin typeface="Garamond" pitchFamily="18" charset="0"/>
                <a:cs typeface="Tahoma" pitchFamily="34" charset="0"/>
              </a:rPr>
              <a:t>(</a:t>
            </a:r>
            <a:r>
              <a:rPr lang="en-US" dirty="0" err="1">
                <a:solidFill>
                  <a:schemeClr val="tx1"/>
                </a:solidFill>
                <a:latin typeface="Garamond" pitchFamily="18" charset="0"/>
                <a:cs typeface="Tahoma" pitchFamily="34" charset="0"/>
              </a:rPr>
              <a:t>Xanthophyceae</a:t>
            </a:r>
            <a:r>
              <a:rPr lang="en-US" dirty="0">
                <a:solidFill>
                  <a:schemeClr val="tx1"/>
                </a:solidFill>
                <a:latin typeface="Garamond" pitchFamily="18" charset="0"/>
                <a:cs typeface="Tahoma" pitchFamily="34" charset="0"/>
              </a:rPr>
              <a:t>) </a:t>
            </a:r>
            <a:r>
              <a:rPr lang="en-US" dirty="0" smtClean="0">
                <a:solidFill>
                  <a:schemeClr val="tx1"/>
                </a:solidFill>
                <a:latin typeface="Garamond" pitchFamily="18" charset="0"/>
                <a:cs typeface="Tahoma" pitchFamily="34" charset="0"/>
              </a:rPr>
              <a:t>-Yellow </a:t>
            </a:r>
            <a:r>
              <a:rPr lang="en-US" dirty="0">
                <a:solidFill>
                  <a:schemeClr val="tx1"/>
                </a:solidFill>
                <a:latin typeface="Garamond" pitchFamily="18" charset="0"/>
                <a:cs typeface="Tahoma" pitchFamily="34" charset="0"/>
              </a:rPr>
              <a:t>Green </a:t>
            </a:r>
            <a:r>
              <a:rPr lang="en-US" dirty="0" smtClean="0">
                <a:solidFill>
                  <a:schemeClr val="tx1"/>
                </a:solidFill>
                <a:latin typeface="Garamond" pitchFamily="18" charset="0"/>
                <a:cs typeface="Tahoma" pitchFamily="34" charset="0"/>
              </a:rPr>
              <a:t>Algae</a:t>
            </a:r>
          </a:p>
          <a:p>
            <a:pPr marL="0" lvl="0" indent="0" algn="justLow" eaLnBrk="0" fontAlgn="base" hangingPunct="0">
              <a:lnSpc>
                <a:spcPct val="100000"/>
              </a:lnSpc>
              <a:spcBef>
                <a:spcPct val="0"/>
              </a:spcBef>
              <a:spcAft>
                <a:spcPct val="0"/>
              </a:spcAft>
              <a:buClrTx/>
              <a:buSzTx/>
              <a:buNone/>
            </a:pPr>
            <a:endParaRPr lang="en-US" dirty="0">
              <a:solidFill>
                <a:schemeClr val="tx1"/>
              </a:solidFill>
              <a:latin typeface="Garamond" pitchFamily="18" charset="0"/>
              <a:cs typeface="Arial" pitchFamily="34" charset="0"/>
            </a:endParaRPr>
          </a:p>
          <a:p>
            <a:pPr marL="0" lvl="0" indent="0" algn="justLow" eaLnBrk="0" fontAlgn="base" hangingPunct="0">
              <a:lnSpc>
                <a:spcPct val="100000"/>
              </a:lnSpc>
              <a:spcBef>
                <a:spcPct val="0"/>
              </a:spcBef>
              <a:spcAft>
                <a:spcPct val="0"/>
              </a:spcAft>
              <a:buClrTx/>
              <a:buSzTx/>
              <a:buFontTx/>
              <a:buChar char="•"/>
            </a:pPr>
            <a:r>
              <a:rPr lang="en-US" dirty="0">
                <a:solidFill>
                  <a:schemeClr val="tx1"/>
                </a:solidFill>
                <a:latin typeface="Garamond" pitchFamily="18" charset="0"/>
                <a:ea typeface="Calibri" pitchFamily="34" charset="0"/>
                <a:cs typeface="Tahoma" pitchFamily="34" charset="0"/>
              </a:rPr>
              <a:t> </a:t>
            </a:r>
            <a:r>
              <a:rPr lang="en-US" dirty="0" err="1" smtClean="0">
                <a:solidFill>
                  <a:schemeClr val="tx1"/>
                </a:solidFill>
                <a:latin typeface="Garamond" pitchFamily="18" charset="0"/>
                <a:ea typeface="Calibri" pitchFamily="34" charset="0"/>
                <a:cs typeface="Tahoma" pitchFamily="34" charset="0"/>
              </a:rPr>
              <a:t>Chlorophycophyta</a:t>
            </a:r>
            <a:r>
              <a:rPr lang="en-US" dirty="0" smtClean="0">
                <a:solidFill>
                  <a:schemeClr val="tx1"/>
                </a:solidFill>
                <a:latin typeface="Garamond" pitchFamily="18" charset="0"/>
                <a:ea typeface="Calibri" pitchFamily="34" charset="0"/>
                <a:cs typeface="Tahoma" pitchFamily="34" charset="0"/>
              </a:rPr>
              <a:t> </a:t>
            </a:r>
            <a:r>
              <a:rPr lang="en-US" dirty="0">
                <a:latin typeface="Garamond" pitchFamily="18" charset="0"/>
                <a:ea typeface="Calibri" pitchFamily="34" charset="0"/>
                <a:cs typeface="Tahoma" pitchFamily="34" charset="0"/>
              </a:rPr>
              <a:t>(</a:t>
            </a:r>
            <a:r>
              <a:rPr lang="en-US" dirty="0" err="1">
                <a:latin typeface="Garamond" pitchFamily="18" charset="0"/>
                <a:ea typeface="Calibri" pitchFamily="34" charset="0"/>
                <a:cs typeface="Tahoma" pitchFamily="34" charset="0"/>
              </a:rPr>
              <a:t>Chlorophyceae</a:t>
            </a:r>
            <a:r>
              <a:rPr lang="en-US" dirty="0" smtClean="0">
                <a:latin typeface="Garamond" pitchFamily="18" charset="0"/>
                <a:ea typeface="Calibri" pitchFamily="34" charset="0"/>
                <a:cs typeface="Tahoma" pitchFamily="34" charset="0"/>
              </a:rPr>
              <a:t>) - </a:t>
            </a:r>
            <a:r>
              <a:rPr lang="en-US" dirty="0" smtClean="0">
                <a:solidFill>
                  <a:schemeClr val="tx1"/>
                </a:solidFill>
                <a:latin typeface="Garamond" pitchFamily="18" charset="0"/>
                <a:ea typeface="Calibri" pitchFamily="34" charset="0"/>
                <a:cs typeface="Tahoma" pitchFamily="34" charset="0"/>
              </a:rPr>
              <a:t>Green algae</a:t>
            </a:r>
          </a:p>
          <a:p>
            <a:pPr marL="0" lvl="0" indent="0" algn="justLow" eaLnBrk="0" fontAlgn="base" hangingPunct="0">
              <a:lnSpc>
                <a:spcPct val="100000"/>
              </a:lnSpc>
              <a:spcBef>
                <a:spcPct val="0"/>
              </a:spcBef>
              <a:spcAft>
                <a:spcPct val="0"/>
              </a:spcAft>
              <a:buClrTx/>
              <a:buSzTx/>
              <a:buNone/>
            </a:pPr>
            <a:endParaRPr lang="en-US" dirty="0" smtClean="0">
              <a:solidFill>
                <a:schemeClr val="tx1"/>
              </a:solidFill>
              <a:latin typeface="Garamond" pitchFamily="18" charset="0"/>
              <a:ea typeface="Calibri" pitchFamily="34" charset="0"/>
              <a:cs typeface="Tahoma" pitchFamily="34" charset="0"/>
            </a:endParaRPr>
          </a:p>
          <a:p>
            <a:pPr marL="0" lvl="0" indent="0" algn="justLow" eaLnBrk="0" fontAlgn="base" hangingPunct="0">
              <a:lnSpc>
                <a:spcPct val="100000"/>
              </a:lnSpc>
              <a:spcBef>
                <a:spcPct val="0"/>
              </a:spcBef>
              <a:spcAft>
                <a:spcPct val="0"/>
              </a:spcAft>
              <a:buClrTx/>
              <a:buSzTx/>
              <a:buFontTx/>
              <a:buChar char="•"/>
            </a:pPr>
            <a:r>
              <a:rPr lang="en-US" dirty="0" smtClean="0">
                <a:solidFill>
                  <a:schemeClr val="tx1"/>
                </a:solidFill>
                <a:latin typeface="Garamond" pitchFamily="18" charset="0"/>
                <a:ea typeface="Calibri" pitchFamily="34" charset="0"/>
                <a:cs typeface="Tahoma" pitchFamily="34" charset="0"/>
              </a:rPr>
              <a:t> </a:t>
            </a:r>
            <a:r>
              <a:rPr lang="en-US" dirty="0" err="1" smtClean="0">
                <a:solidFill>
                  <a:schemeClr val="tx1"/>
                </a:solidFill>
                <a:latin typeface="Garamond" pitchFamily="18" charset="0"/>
                <a:ea typeface="Calibri" pitchFamily="34" charset="0"/>
                <a:cs typeface="Tahoma" pitchFamily="34" charset="0"/>
              </a:rPr>
              <a:t>Rhodophycophyta</a:t>
            </a:r>
            <a:r>
              <a:rPr lang="en-US" dirty="0" smtClean="0">
                <a:solidFill>
                  <a:schemeClr val="tx1"/>
                </a:solidFill>
                <a:latin typeface="Garamond" pitchFamily="18" charset="0"/>
                <a:ea typeface="Calibri" pitchFamily="34" charset="0"/>
                <a:cs typeface="Tahoma" pitchFamily="34" charset="0"/>
              </a:rPr>
              <a:t> </a:t>
            </a:r>
            <a:r>
              <a:rPr lang="en-US" dirty="0">
                <a:solidFill>
                  <a:schemeClr val="tx1"/>
                </a:solidFill>
                <a:latin typeface="Garamond" pitchFamily="18" charset="0"/>
                <a:ea typeface="Calibri" pitchFamily="34" charset="0"/>
                <a:cs typeface="Tahoma" pitchFamily="34" charset="0"/>
              </a:rPr>
              <a:t>(</a:t>
            </a:r>
            <a:r>
              <a:rPr lang="en-US" dirty="0" err="1">
                <a:solidFill>
                  <a:schemeClr val="tx1"/>
                </a:solidFill>
                <a:latin typeface="Garamond" pitchFamily="18" charset="0"/>
                <a:ea typeface="Calibri" pitchFamily="34" charset="0"/>
                <a:cs typeface="Tahoma" pitchFamily="34" charset="0"/>
              </a:rPr>
              <a:t>Rhodophyceae</a:t>
            </a:r>
            <a:r>
              <a:rPr lang="en-US" dirty="0">
                <a:solidFill>
                  <a:schemeClr val="tx1"/>
                </a:solidFill>
                <a:latin typeface="Garamond" pitchFamily="18" charset="0"/>
                <a:ea typeface="Calibri" pitchFamily="34" charset="0"/>
                <a:cs typeface="Tahoma" pitchFamily="34" charset="0"/>
              </a:rPr>
              <a:t>) </a:t>
            </a:r>
            <a:r>
              <a:rPr lang="en-US" dirty="0" smtClean="0">
                <a:solidFill>
                  <a:schemeClr val="tx1"/>
                </a:solidFill>
                <a:latin typeface="Garamond" pitchFamily="18" charset="0"/>
                <a:ea typeface="Calibri" pitchFamily="34" charset="0"/>
                <a:cs typeface="Tahoma" pitchFamily="34" charset="0"/>
              </a:rPr>
              <a:t>- Red algae</a:t>
            </a:r>
          </a:p>
          <a:p>
            <a:pPr marL="0" lvl="0" indent="0" algn="justLow" eaLnBrk="0" fontAlgn="base" hangingPunct="0">
              <a:lnSpc>
                <a:spcPct val="100000"/>
              </a:lnSpc>
              <a:spcBef>
                <a:spcPct val="0"/>
              </a:spcBef>
              <a:spcAft>
                <a:spcPct val="0"/>
              </a:spcAft>
              <a:buClrTx/>
              <a:buSzTx/>
              <a:buNone/>
            </a:pPr>
            <a:endParaRPr lang="en-US" dirty="0" smtClean="0">
              <a:solidFill>
                <a:schemeClr val="tx1"/>
              </a:solidFill>
              <a:latin typeface="Garamond" pitchFamily="18" charset="0"/>
              <a:ea typeface="Calibri" pitchFamily="34" charset="0"/>
              <a:cs typeface="Tahoma" pitchFamily="34" charset="0"/>
            </a:endParaRPr>
          </a:p>
          <a:p>
            <a:pPr marL="0" lvl="0" indent="0" algn="justLow" eaLnBrk="0" fontAlgn="base" hangingPunct="0">
              <a:lnSpc>
                <a:spcPct val="100000"/>
              </a:lnSpc>
              <a:spcBef>
                <a:spcPct val="0"/>
              </a:spcBef>
              <a:spcAft>
                <a:spcPct val="0"/>
              </a:spcAft>
              <a:buClrTx/>
              <a:buSzTx/>
              <a:buFontTx/>
              <a:buChar char="•"/>
            </a:pPr>
            <a:r>
              <a:rPr lang="en-US" dirty="0" smtClean="0">
                <a:solidFill>
                  <a:schemeClr val="tx1"/>
                </a:solidFill>
                <a:latin typeface="Garamond" pitchFamily="18" charset="0"/>
                <a:ea typeface="Calibri" pitchFamily="34" charset="0"/>
                <a:cs typeface="Tahoma" pitchFamily="34" charset="0"/>
              </a:rPr>
              <a:t> </a:t>
            </a:r>
            <a:r>
              <a:rPr lang="en-US" dirty="0" err="1" smtClean="0">
                <a:solidFill>
                  <a:schemeClr val="tx1"/>
                </a:solidFill>
                <a:latin typeface="Garamond" pitchFamily="18" charset="0"/>
                <a:ea typeface="Calibri" pitchFamily="34" charset="0"/>
                <a:cs typeface="Tahoma" pitchFamily="34" charset="0"/>
              </a:rPr>
              <a:t>Phaeophycophyta</a:t>
            </a:r>
            <a:r>
              <a:rPr lang="en-US" dirty="0" smtClean="0">
                <a:solidFill>
                  <a:schemeClr val="tx1"/>
                </a:solidFill>
                <a:latin typeface="Garamond" pitchFamily="18" charset="0"/>
                <a:ea typeface="Calibri" pitchFamily="34" charset="0"/>
                <a:cs typeface="Tahoma" pitchFamily="34" charset="0"/>
              </a:rPr>
              <a:t> (</a:t>
            </a:r>
            <a:r>
              <a:rPr lang="en-US" dirty="0" err="1" smtClean="0">
                <a:solidFill>
                  <a:schemeClr val="tx1"/>
                </a:solidFill>
                <a:latin typeface="Garamond" pitchFamily="18" charset="0"/>
                <a:ea typeface="Calibri" pitchFamily="34" charset="0"/>
                <a:cs typeface="Tahoma" pitchFamily="34" charset="0"/>
              </a:rPr>
              <a:t>Phaeophyceae</a:t>
            </a:r>
            <a:r>
              <a:rPr lang="en-US" dirty="0" smtClean="0">
                <a:solidFill>
                  <a:schemeClr val="tx1"/>
                </a:solidFill>
                <a:latin typeface="Garamond" pitchFamily="18" charset="0"/>
                <a:ea typeface="Calibri" pitchFamily="34" charset="0"/>
                <a:cs typeface="Tahoma" pitchFamily="34" charset="0"/>
              </a:rPr>
              <a:t>) - Brown algae</a:t>
            </a:r>
            <a:endParaRPr lang="en-US" dirty="0" smtClean="0">
              <a:solidFill>
                <a:schemeClr val="tx1"/>
              </a:solidFill>
              <a:latin typeface="Garamond" pitchFamily="18" charset="0"/>
              <a:cs typeface="Arial" pitchFamily="34" charset="0"/>
            </a:endParaRPr>
          </a:p>
          <a:p>
            <a:pPr marL="0" lvl="0" indent="0" algn="justLow" eaLnBrk="0" fontAlgn="base" hangingPunct="0">
              <a:lnSpc>
                <a:spcPct val="100000"/>
              </a:lnSpc>
              <a:spcBef>
                <a:spcPct val="0"/>
              </a:spcBef>
              <a:spcAft>
                <a:spcPct val="0"/>
              </a:spcAft>
              <a:buClrTx/>
              <a:buSzTx/>
              <a:buNone/>
            </a:pPr>
            <a:endParaRPr lang="en-US" dirty="0">
              <a:latin typeface="Tahoma" pitchFamily="34" charset="0"/>
              <a:ea typeface="Calibri" pitchFamily="34" charset="0"/>
              <a:cs typeface="Tahoma" pitchFamily="34" charset="0"/>
            </a:endParaRPr>
          </a:p>
          <a:p>
            <a:pPr marL="0" lvl="0" indent="0" algn="l" rtl="0">
              <a:spcBef>
                <a:spcPts val="1000"/>
              </a:spcBef>
              <a:spcAft>
                <a:spcPts val="0"/>
              </a:spcAft>
              <a:buNone/>
            </a:pPr>
            <a:endParaRPr dirty="0"/>
          </a:p>
        </p:txBody>
      </p:sp>
      <p:sp>
        <p:nvSpPr>
          <p:cNvPr id="135" name="Google Shape;135;p16"/>
          <p:cNvSpPr txBox="1">
            <a:spLocks noGrp="1"/>
          </p:cNvSpPr>
          <p:nvPr>
            <p:ph type="sldNum" idx="12"/>
          </p:nvPr>
        </p:nvSpPr>
        <p:spPr>
          <a:xfrm>
            <a:off x="10624456" y="6356350"/>
            <a:ext cx="729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10515600" cy="690789"/>
          </a:xfrm>
        </p:spPr>
        <p:txBody>
          <a:bodyPr/>
          <a:lstStyle/>
          <a:p>
            <a:pPr algn="ctr"/>
            <a:r>
              <a:rPr lang="en-US" sz="3200" dirty="0" smtClean="0"/>
              <a:t/>
            </a:r>
            <a:br>
              <a:rPr lang="en-US" sz="3200" dirty="0" smtClean="0"/>
            </a:br>
            <a:r>
              <a:rPr lang="en-US" sz="3600" dirty="0" smtClean="0"/>
              <a:t>ALGAE</a:t>
            </a:r>
            <a:r>
              <a:rPr lang="en-US" sz="3600" dirty="0"/>
              <a:t/>
            </a:r>
            <a:br>
              <a:rPr lang="en-US" sz="3600" dirty="0"/>
            </a:br>
            <a:endParaRPr lang="en-US" sz="3600" dirty="0"/>
          </a:p>
        </p:txBody>
      </p:sp>
      <p:sp>
        <p:nvSpPr>
          <p:cNvPr id="3" name="Text Placeholder 2"/>
          <p:cNvSpPr>
            <a:spLocks noGrp="1"/>
          </p:cNvSpPr>
          <p:nvPr>
            <p:ph type="body" idx="1"/>
          </p:nvPr>
        </p:nvSpPr>
        <p:spPr/>
        <p:txBody>
          <a:bodyPr/>
          <a:lstStyle/>
          <a:p>
            <a:pPr marL="114300" indent="0">
              <a:buNone/>
            </a:pPr>
            <a:r>
              <a:rPr lang="en-US" b="1" dirty="0"/>
              <a:t>	</a:t>
            </a:r>
            <a:r>
              <a:rPr lang="en-US" b="1" dirty="0" smtClean="0">
                <a:latin typeface="Garamond" pitchFamily="18" charset="0"/>
              </a:rPr>
              <a:t>Characteristics</a:t>
            </a:r>
            <a:endParaRPr lang="en-US" b="1" dirty="0">
              <a:latin typeface="Garamond" pitchFamily="18" charset="0"/>
            </a:endParaRPr>
          </a:p>
          <a:p>
            <a:pPr lvl="0" algn="just">
              <a:buFont typeface="Arial" pitchFamily="34" charset="0"/>
              <a:buChar char="•"/>
            </a:pPr>
            <a:r>
              <a:rPr lang="en-US" dirty="0">
                <a:latin typeface="Garamond" pitchFamily="18" charset="0"/>
              </a:rPr>
              <a:t>Green </a:t>
            </a:r>
            <a:r>
              <a:rPr lang="en-US" dirty="0" err="1">
                <a:latin typeface="Garamond" pitchFamily="18" charset="0"/>
              </a:rPr>
              <a:t>thallophytes</a:t>
            </a:r>
            <a:r>
              <a:rPr lang="en-US" dirty="0">
                <a:latin typeface="Garamond" pitchFamily="18" charset="0"/>
              </a:rPr>
              <a:t> with chlorophyll</a:t>
            </a:r>
          </a:p>
          <a:p>
            <a:pPr lvl="0" algn="just"/>
            <a:r>
              <a:rPr lang="en-US" dirty="0">
                <a:latin typeface="Garamond" pitchFamily="18" charset="0"/>
              </a:rPr>
              <a:t>other pigment may be present in addition to chlorophyll</a:t>
            </a:r>
          </a:p>
          <a:p>
            <a:pPr lvl="0" algn="just">
              <a:buFont typeface="Arial" pitchFamily="34" charset="0"/>
              <a:buChar char="•"/>
            </a:pPr>
            <a:r>
              <a:rPr lang="en-US" dirty="0">
                <a:latin typeface="Garamond" pitchFamily="18" charset="0"/>
              </a:rPr>
              <a:t>They are autotrophic</a:t>
            </a:r>
          </a:p>
          <a:p>
            <a:pPr lvl="0">
              <a:buFont typeface="Arial" pitchFamily="34" charset="0"/>
              <a:buChar char="•"/>
            </a:pPr>
            <a:r>
              <a:rPr lang="en-US" dirty="0">
                <a:latin typeface="Garamond" pitchFamily="18" charset="0"/>
              </a:rPr>
              <a:t>Alga body is made of true </a:t>
            </a:r>
            <a:r>
              <a:rPr lang="en-US" dirty="0" err="1">
                <a:latin typeface="Garamond" pitchFamily="18" charset="0"/>
              </a:rPr>
              <a:t>parenchymatous</a:t>
            </a:r>
            <a:r>
              <a:rPr lang="en-US" dirty="0">
                <a:latin typeface="Garamond" pitchFamily="18" charset="0"/>
              </a:rPr>
              <a:t> cells</a:t>
            </a:r>
          </a:p>
          <a:p>
            <a:pPr lvl="0">
              <a:buFont typeface="Arial" pitchFamily="34" charset="0"/>
              <a:buChar char="•"/>
            </a:pPr>
            <a:r>
              <a:rPr lang="en-US" dirty="0">
                <a:latin typeface="Garamond" pitchFamily="18" charset="0"/>
              </a:rPr>
              <a:t>Cell wall is of true cellulose</a:t>
            </a:r>
          </a:p>
          <a:p>
            <a:pPr lvl="0">
              <a:buFont typeface="Arial" pitchFamily="34" charset="0"/>
              <a:buChar char="•"/>
            </a:pPr>
            <a:r>
              <a:rPr lang="en-US" dirty="0"/>
              <a:t>Algae live in water and wet substrata</a:t>
            </a:r>
          </a:p>
          <a:p>
            <a:pPr lvl="0">
              <a:buFont typeface="Arial" pitchFamily="34" charset="0"/>
              <a:buChar char="•"/>
            </a:pPr>
            <a:r>
              <a:rPr lang="en-US" dirty="0"/>
              <a:t>Structures ranges from unicellular, multicellular, filamentous or </a:t>
            </a:r>
            <a:r>
              <a:rPr lang="en-US" dirty="0" err="1"/>
              <a:t>thalloid</a:t>
            </a:r>
            <a:endParaRPr lang="en-US" dirty="0"/>
          </a:p>
          <a:p>
            <a:pPr lvl="0" algn="justLow" eaLnBrk="0" fontAlgn="base" hangingPunct="0">
              <a:spcBef>
                <a:spcPct val="0"/>
              </a:spcBef>
              <a:spcAft>
                <a:spcPct val="0"/>
              </a:spcAft>
              <a:buFontTx/>
              <a:buChar char="•"/>
            </a:pPr>
            <a:endParaRPr lang="en-US" dirty="0">
              <a:solidFill>
                <a:schemeClr val="tx1"/>
              </a:solidFill>
              <a:latin typeface="Garamond" pitchFamily="18" charset="0"/>
              <a:cs typeface="Arial" pitchFamily="34" charset="0"/>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165057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Reproduction </a:t>
            </a:r>
            <a:r>
              <a:rPr lang="en-US" dirty="0" smtClean="0"/>
              <a:t>may </a:t>
            </a:r>
            <a:r>
              <a:rPr lang="en-US" smtClean="0"/>
              <a:t>be vegetative by </a:t>
            </a:r>
            <a:r>
              <a:rPr lang="en-US" dirty="0" smtClean="0"/>
              <a:t>fragmentation or asexually by spores or sexually by gametes</a:t>
            </a:r>
          </a:p>
          <a:p>
            <a:pPr marL="114300" indent="0">
              <a:buNone/>
            </a:pPr>
            <a:endParaRPr lang="en-US"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5" name="Picture 2" descr="Image result for picture of alga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438400"/>
            <a:ext cx="4550150" cy="3733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37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5" name="Picture 2" descr="Image result for picture of spirogy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5400"/>
            <a:ext cx="5029200" cy="4661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68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pPr marL="0" lvl="0" indent="0" algn="justLow" eaLnBrk="0" fontAlgn="base" hangingPunct="0">
              <a:lnSpc>
                <a:spcPct val="100000"/>
              </a:lnSpc>
              <a:spcBef>
                <a:spcPct val="0"/>
              </a:spcBef>
              <a:spcAft>
                <a:spcPct val="0"/>
              </a:spcAft>
              <a:buClrTx/>
              <a:buSzTx/>
              <a:buNone/>
            </a:pPr>
            <a:r>
              <a:rPr lang="en-US" dirty="0" smtClean="0">
                <a:latin typeface="Garamond" pitchFamily="18" charset="0"/>
                <a:ea typeface="Calibri" pitchFamily="34" charset="0"/>
                <a:cs typeface="Tahoma" pitchFamily="34" charset="0"/>
              </a:rPr>
              <a:t>Division II</a:t>
            </a:r>
            <a:r>
              <a:rPr lang="en-US" dirty="0">
                <a:latin typeface="Garamond" pitchFamily="18" charset="0"/>
                <a:ea typeface="Calibri" pitchFamily="34" charset="0"/>
                <a:cs typeface="Tahoma" pitchFamily="34" charset="0"/>
              </a:rPr>
              <a:t>. </a:t>
            </a:r>
            <a:r>
              <a:rPr lang="en-US" dirty="0" err="1" smtClean="0">
                <a:solidFill>
                  <a:schemeClr val="tx1"/>
                </a:solidFill>
                <a:latin typeface="Garamond" pitchFamily="18" charset="0"/>
                <a:ea typeface="Calibri" pitchFamily="34" charset="0"/>
                <a:cs typeface="Tahoma" pitchFamily="34" charset="0"/>
              </a:rPr>
              <a:t>Eumycota</a:t>
            </a:r>
            <a:r>
              <a:rPr lang="en-US" dirty="0" smtClean="0">
                <a:solidFill>
                  <a:schemeClr val="tx1"/>
                </a:solidFill>
                <a:latin typeface="Garamond" pitchFamily="18" charset="0"/>
                <a:ea typeface="Calibri" pitchFamily="34" charset="0"/>
                <a:cs typeface="Tahoma" pitchFamily="34" charset="0"/>
              </a:rPr>
              <a:t> </a:t>
            </a:r>
            <a:r>
              <a:rPr lang="en-US" dirty="0">
                <a:solidFill>
                  <a:schemeClr val="tx1"/>
                </a:solidFill>
                <a:latin typeface="Garamond" pitchFamily="18" charset="0"/>
                <a:ea typeface="Calibri" pitchFamily="34" charset="0"/>
                <a:cs typeface="Tahoma" pitchFamily="34" charset="0"/>
              </a:rPr>
              <a:t>– true fungi (</a:t>
            </a:r>
            <a:r>
              <a:rPr lang="en-US" dirty="0" err="1">
                <a:solidFill>
                  <a:schemeClr val="tx1"/>
                </a:solidFill>
                <a:latin typeface="Garamond" pitchFamily="18" charset="0"/>
                <a:ea typeface="Calibri" pitchFamily="34" charset="0"/>
                <a:cs typeface="Tahoma" pitchFamily="34" charset="0"/>
              </a:rPr>
              <a:t>Mycophyta</a:t>
            </a:r>
            <a:r>
              <a:rPr lang="en-US" dirty="0">
                <a:solidFill>
                  <a:schemeClr val="tx1"/>
                </a:solidFill>
                <a:latin typeface="Garamond" pitchFamily="18" charset="0"/>
                <a:ea typeface="Calibri" pitchFamily="34" charset="0"/>
                <a:cs typeface="Tahoma" pitchFamily="34" charset="0"/>
              </a:rPr>
              <a:t>)</a:t>
            </a:r>
          </a:p>
          <a:p>
            <a:pPr indent="-457200" algn="justLow" eaLnBrk="0" fontAlgn="base" hangingPunct="0">
              <a:lnSpc>
                <a:spcPct val="100000"/>
              </a:lnSpc>
              <a:spcBef>
                <a:spcPct val="0"/>
              </a:spcBef>
              <a:spcAft>
                <a:spcPct val="0"/>
              </a:spcAft>
              <a:buClrTx/>
              <a:buSzTx/>
              <a:buFont typeface="Arial" pitchFamily="34" charset="0"/>
              <a:buChar char="•"/>
            </a:pPr>
            <a:r>
              <a:rPr lang="en-US" dirty="0" smtClean="0">
                <a:latin typeface="Garamond" pitchFamily="18" charset="0"/>
                <a:cs typeface="Tahoma" pitchFamily="34" charset="0"/>
              </a:rPr>
              <a:t>sub division </a:t>
            </a:r>
            <a:r>
              <a:rPr lang="en-US" dirty="0" err="1">
                <a:latin typeface="Garamond" pitchFamily="18" charset="0"/>
                <a:cs typeface="Tahoma" pitchFamily="34" charset="0"/>
              </a:rPr>
              <a:t>Mastigmycota</a:t>
            </a:r>
            <a:r>
              <a:rPr lang="en-US" dirty="0">
                <a:latin typeface="Garamond" pitchFamily="18" charset="0"/>
                <a:cs typeface="Tahoma" pitchFamily="34" charset="0"/>
              </a:rPr>
              <a:t>  Class -- </a:t>
            </a:r>
            <a:r>
              <a:rPr lang="en-US" dirty="0" err="1">
                <a:latin typeface="Garamond" pitchFamily="18" charset="0"/>
                <a:cs typeface="Tahoma" pitchFamily="34" charset="0"/>
              </a:rPr>
              <a:t>Oomycetes</a:t>
            </a:r>
            <a:endParaRPr lang="en-US" dirty="0">
              <a:solidFill>
                <a:schemeClr val="tx1"/>
              </a:solidFill>
              <a:latin typeface="Garamond" pitchFamily="18" charset="0"/>
              <a:cs typeface="Arial" pitchFamily="34" charset="0"/>
            </a:endParaRPr>
          </a:p>
          <a:p>
            <a:pPr marL="114300" lvl="0" indent="0" algn="justLow" eaLnBrk="0" fontAlgn="base" hangingPunct="0">
              <a:spcBef>
                <a:spcPct val="0"/>
              </a:spcBef>
              <a:spcAft>
                <a:spcPct val="0"/>
              </a:spcAft>
              <a:buNone/>
            </a:pPr>
            <a:r>
              <a:rPr lang="en-US" dirty="0" smtClean="0">
                <a:latin typeface="Garamond" pitchFamily="18" charset="0"/>
                <a:ea typeface="Calibri" pitchFamily="34" charset="0"/>
                <a:cs typeface="Tahoma" pitchFamily="34" charset="0"/>
              </a:rPr>
              <a:t>	</a:t>
            </a:r>
            <a:r>
              <a:rPr lang="en-US" dirty="0" err="1" smtClean="0">
                <a:latin typeface="Garamond" pitchFamily="18" charset="0"/>
                <a:ea typeface="Calibri" pitchFamily="34" charset="0"/>
                <a:cs typeface="Tahoma" pitchFamily="34" charset="0"/>
              </a:rPr>
              <a:t>e.g</a:t>
            </a:r>
            <a:r>
              <a:rPr lang="en-US" dirty="0" smtClean="0">
                <a:latin typeface="Garamond" pitchFamily="18" charset="0"/>
                <a:ea typeface="Calibri" pitchFamily="34" charset="0"/>
                <a:cs typeface="Tahoma" pitchFamily="34" charset="0"/>
              </a:rPr>
              <a:t> </a:t>
            </a:r>
            <a:r>
              <a:rPr lang="en-US" dirty="0" err="1">
                <a:latin typeface="Garamond" pitchFamily="18" charset="0"/>
                <a:ea typeface="Calibri" pitchFamily="34" charset="0"/>
                <a:cs typeface="Tahoma" pitchFamily="34" charset="0"/>
              </a:rPr>
              <a:t>Pythium</a:t>
            </a:r>
            <a:r>
              <a:rPr lang="en-US" dirty="0">
                <a:latin typeface="Garamond" pitchFamily="18" charset="0"/>
                <a:ea typeface="Calibri" pitchFamily="34" charset="0"/>
                <a:cs typeface="Tahoma" pitchFamily="34" charset="0"/>
              </a:rPr>
              <a:t> </a:t>
            </a:r>
            <a:r>
              <a:rPr lang="en-US" dirty="0" err="1" smtClean="0">
                <a:latin typeface="Garamond" pitchFamily="18" charset="0"/>
                <a:ea typeface="Calibri" pitchFamily="34" charset="0"/>
                <a:cs typeface="Tahoma" pitchFamily="34" charset="0"/>
              </a:rPr>
              <a:t>Phytophthora</a:t>
            </a:r>
            <a:endParaRPr lang="en-US" dirty="0" smtClean="0">
              <a:latin typeface="Garamond" pitchFamily="18" charset="0"/>
              <a:ea typeface="Calibri" pitchFamily="34" charset="0"/>
              <a:cs typeface="Tahoma" pitchFamily="34" charset="0"/>
            </a:endParaRPr>
          </a:p>
          <a:p>
            <a:pPr marL="114300" lvl="0" indent="0" algn="justLow" eaLnBrk="0" fontAlgn="base" hangingPunct="0">
              <a:spcBef>
                <a:spcPct val="0"/>
              </a:spcBef>
              <a:spcAft>
                <a:spcPct val="0"/>
              </a:spcAft>
              <a:buNone/>
            </a:pPr>
            <a:endParaRPr lang="en-US" sz="1200" dirty="0">
              <a:latin typeface="Garamond" pitchFamily="18" charset="0"/>
              <a:ea typeface="Calibri" pitchFamily="34" charset="0"/>
              <a:cs typeface="Tahoma" pitchFamily="34" charset="0"/>
            </a:endParaRPr>
          </a:p>
          <a:p>
            <a:pPr lvl="0" algn="justLow" eaLnBrk="0" fontAlgn="base" hangingPunct="0">
              <a:spcBef>
                <a:spcPct val="0"/>
              </a:spcBef>
              <a:spcAft>
                <a:spcPct val="0"/>
              </a:spcAft>
              <a:buFontTx/>
              <a:buChar char="•"/>
            </a:pPr>
            <a:r>
              <a:rPr lang="en-US" dirty="0" smtClean="0">
                <a:latin typeface="Garamond" pitchFamily="18" charset="0"/>
                <a:ea typeface="Calibri" pitchFamily="34" charset="0"/>
                <a:cs typeface="Tahoma" pitchFamily="34" charset="0"/>
              </a:rPr>
              <a:t>subdivision </a:t>
            </a:r>
            <a:r>
              <a:rPr lang="en-US" dirty="0" err="1">
                <a:latin typeface="Garamond" pitchFamily="18" charset="0"/>
                <a:ea typeface="Calibri" pitchFamily="34" charset="0"/>
                <a:cs typeface="Tahoma" pitchFamily="34" charset="0"/>
              </a:rPr>
              <a:t>Zygomycotina</a:t>
            </a:r>
            <a:r>
              <a:rPr lang="en-US" dirty="0">
                <a:latin typeface="Garamond" pitchFamily="18" charset="0"/>
                <a:ea typeface="Calibri" pitchFamily="34" charset="0"/>
                <a:cs typeface="Tahoma" pitchFamily="34" charset="0"/>
              </a:rPr>
              <a:t>  Class </a:t>
            </a:r>
            <a:r>
              <a:rPr lang="en-US" dirty="0" err="1">
                <a:latin typeface="Garamond" pitchFamily="18" charset="0"/>
                <a:ea typeface="Calibri" pitchFamily="34" charset="0"/>
                <a:cs typeface="Tahoma" pitchFamily="34" charset="0"/>
              </a:rPr>
              <a:t>Zygomyctes</a:t>
            </a:r>
            <a:r>
              <a:rPr lang="en-US" dirty="0">
                <a:latin typeface="Garamond" pitchFamily="18" charset="0"/>
                <a:ea typeface="Calibri" pitchFamily="34" charset="0"/>
                <a:cs typeface="Tahoma" pitchFamily="34" charset="0"/>
              </a:rPr>
              <a:t> </a:t>
            </a:r>
            <a:endParaRPr lang="en-US" dirty="0" smtClean="0">
              <a:latin typeface="Garamond" pitchFamily="18" charset="0"/>
              <a:ea typeface="Calibri" pitchFamily="34" charset="0"/>
              <a:cs typeface="Tahoma" pitchFamily="34" charset="0"/>
            </a:endParaRPr>
          </a:p>
          <a:p>
            <a:pPr marL="114300" lvl="0" indent="0" algn="justLow" eaLnBrk="0" fontAlgn="base" hangingPunct="0">
              <a:spcBef>
                <a:spcPct val="0"/>
              </a:spcBef>
              <a:spcAft>
                <a:spcPct val="0"/>
              </a:spcAft>
              <a:buNone/>
            </a:pPr>
            <a:r>
              <a:rPr lang="en-US" dirty="0">
                <a:latin typeface="Garamond" pitchFamily="18" charset="0"/>
                <a:ea typeface="Calibri" pitchFamily="34" charset="0"/>
                <a:cs typeface="Tahoma" pitchFamily="34" charset="0"/>
              </a:rPr>
              <a:t>	</a:t>
            </a:r>
            <a:r>
              <a:rPr lang="en-US" dirty="0" err="1" smtClean="0">
                <a:latin typeface="Garamond" pitchFamily="18" charset="0"/>
                <a:ea typeface="Calibri" pitchFamily="34" charset="0"/>
                <a:cs typeface="Tahoma" pitchFamily="34" charset="0"/>
              </a:rPr>
              <a:t>e.g</a:t>
            </a:r>
            <a:r>
              <a:rPr lang="en-US" dirty="0" smtClean="0">
                <a:latin typeface="Garamond" pitchFamily="18" charset="0"/>
                <a:ea typeface="Calibri" pitchFamily="34" charset="0"/>
                <a:cs typeface="Tahoma" pitchFamily="34" charset="0"/>
              </a:rPr>
              <a:t> </a:t>
            </a:r>
            <a:r>
              <a:rPr lang="en-US" dirty="0" err="1">
                <a:latin typeface="Garamond" pitchFamily="18" charset="0"/>
                <a:ea typeface="Calibri" pitchFamily="34" charset="0"/>
                <a:cs typeface="Tahoma" pitchFamily="34" charset="0"/>
              </a:rPr>
              <a:t>Mucor</a:t>
            </a:r>
            <a:r>
              <a:rPr lang="en-US" dirty="0">
                <a:latin typeface="Garamond" pitchFamily="18" charset="0"/>
                <a:ea typeface="Calibri" pitchFamily="34" charset="0"/>
                <a:cs typeface="Tahoma" pitchFamily="34" charset="0"/>
              </a:rPr>
              <a:t>, </a:t>
            </a:r>
            <a:r>
              <a:rPr lang="en-US" dirty="0" err="1" smtClean="0">
                <a:latin typeface="Garamond" pitchFamily="18" charset="0"/>
                <a:ea typeface="Calibri" pitchFamily="34" charset="0"/>
                <a:cs typeface="Tahoma" pitchFamily="34" charset="0"/>
              </a:rPr>
              <a:t>Rhizopus</a:t>
            </a:r>
            <a:endParaRPr lang="en-US" dirty="0" smtClean="0">
              <a:latin typeface="Garamond" pitchFamily="18" charset="0"/>
              <a:ea typeface="Calibri" pitchFamily="34" charset="0"/>
              <a:cs typeface="Tahoma" pitchFamily="34" charset="0"/>
            </a:endParaRPr>
          </a:p>
          <a:p>
            <a:pPr marL="114300" lvl="0" indent="0" algn="justLow" eaLnBrk="0" fontAlgn="base" hangingPunct="0">
              <a:spcBef>
                <a:spcPct val="0"/>
              </a:spcBef>
              <a:spcAft>
                <a:spcPct val="0"/>
              </a:spcAft>
              <a:buNone/>
            </a:pPr>
            <a:endParaRPr lang="en-US" sz="1200" dirty="0">
              <a:latin typeface="Garamond" pitchFamily="18" charset="0"/>
              <a:ea typeface="Calibri" pitchFamily="34" charset="0"/>
              <a:cs typeface="Tahoma" pitchFamily="34" charset="0"/>
            </a:endParaRPr>
          </a:p>
          <a:p>
            <a:pPr lvl="0" algn="justLow" eaLnBrk="0" fontAlgn="base" hangingPunct="0">
              <a:spcBef>
                <a:spcPct val="0"/>
              </a:spcBef>
              <a:spcAft>
                <a:spcPct val="0"/>
              </a:spcAft>
              <a:buFontTx/>
              <a:buChar char="•"/>
            </a:pPr>
            <a:r>
              <a:rPr lang="en-US" dirty="0" smtClean="0">
                <a:latin typeface="Garamond" pitchFamily="18" charset="0"/>
                <a:ea typeface="Calibri" pitchFamily="34" charset="0"/>
                <a:cs typeface="Tahoma" pitchFamily="34" charset="0"/>
              </a:rPr>
              <a:t>subdivision </a:t>
            </a:r>
            <a:r>
              <a:rPr lang="en-US" dirty="0" err="1">
                <a:latin typeface="Garamond" pitchFamily="18" charset="0"/>
                <a:ea typeface="Calibri" pitchFamily="34" charset="0"/>
                <a:cs typeface="Tahoma" pitchFamily="34" charset="0"/>
              </a:rPr>
              <a:t>Ascomycotina</a:t>
            </a:r>
            <a:r>
              <a:rPr lang="en-US" dirty="0">
                <a:latin typeface="Garamond" pitchFamily="18" charset="0"/>
                <a:ea typeface="Calibri" pitchFamily="34" charset="0"/>
                <a:cs typeface="Tahoma" pitchFamily="34" charset="0"/>
              </a:rPr>
              <a:t> Class </a:t>
            </a:r>
            <a:r>
              <a:rPr lang="en-US" dirty="0" err="1">
                <a:latin typeface="Garamond" pitchFamily="18" charset="0"/>
                <a:ea typeface="Calibri" pitchFamily="34" charset="0"/>
                <a:cs typeface="Tahoma" pitchFamily="34" charset="0"/>
              </a:rPr>
              <a:t>Ascomycetes</a:t>
            </a:r>
            <a:r>
              <a:rPr lang="en-US" dirty="0">
                <a:latin typeface="Garamond" pitchFamily="18" charset="0"/>
                <a:ea typeface="Calibri" pitchFamily="34" charset="0"/>
                <a:cs typeface="Tahoma" pitchFamily="34" charset="0"/>
              </a:rPr>
              <a:t> </a:t>
            </a:r>
            <a:endParaRPr lang="en-US" dirty="0" smtClean="0">
              <a:latin typeface="Garamond" pitchFamily="18" charset="0"/>
              <a:ea typeface="Calibri" pitchFamily="34" charset="0"/>
              <a:cs typeface="Tahoma" pitchFamily="34" charset="0"/>
            </a:endParaRPr>
          </a:p>
          <a:p>
            <a:pPr marL="114300" lvl="0" indent="0" algn="justLow" eaLnBrk="0" fontAlgn="base" hangingPunct="0">
              <a:spcBef>
                <a:spcPct val="0"/>
              </a:spcBef>
              <a:spcAft>
                <a:spcPct val="0"/>
              </a:spcAft>
              <a:buNone/>
            </a:pPr>
            <a:r>
              <a:rPr lang="en-US" dirty="0">
                <a:latin typeface="Garamond" pitchFamily="18" charset="0"/>
                <a:ea typeface="Calibri" pitchFamily="34" charset="0"/>
                <a:cs typeface="Tahoma" pitchFamily="34" charset="0"/>
              </a:rPr>
              <a:t>	</a:t>
            </a:r>
            <a:r>
              <a:rPr lang="en-US" dirty="0" err="1" smtClean="0">
                <a:latin typeface="Garamond" pitchFamily="18" charset="0"/>
                <a:ea typeface="Calibri" pitchFamily="34" charset="0"/>
                <a:cs typeface="Tahoma" pitchFamily="34" charset="0"/>
              </a:rPr>
              <a:t>e.g</a:t>
            </a:r>
            <a:r>
              <a:rPr lang="en-US" dirty="0" smtClean="0">
                <a:latin typeface="Garamond" pitchFamily="18" charset="0"/>
                <a:ea typeface="Calibri" pitchFamily="34" charset="0"/>
                <a:cs typeface="Tahoma" pitchFamily="34" charset="0"/>
              </a:rPr>
              <a:t> </a:t>
            </a:r>
            <a:r>
              <a:rPr lang="en-US" dirty="0">
                <a:latin typeface="Garamond" pitchFamily="18" charset="0"/>
                <a:ea typeface="Calibri" pitchFamily="34" charset="0"/>
                <a:cs typeface="Tahoma" pitchFamily="34" charset="0"/>
              </a:rPr>
              <a:t>Saccharomyces, </a:t>
            </a:r>
            <a:r>
              <a:rPr lang="en-US" dirty="0" err="1">
                <a:latin typeface="Garamond" pitchFamily="18" charset="0"/>
                <a:ea typeface="Calibri" pitchFamily="34" charset="0"/>
                <a:cs typeface="Tahoma" pitchFamily="34" charset="0"/>
              </a:rPr>
              <a:t>Aspergillus</a:t>
            </a:r>
            <a:r>
              <a:rPr lang="en-US" dirty="0">
                <a:latin typeface="Garamond" pitchFamily="18" charset="0"/>
                <a:ea typeface="Calibri" pitchFamily="34" charset="0"/>
                <a:cs typeface="Tahoma" pitchFamily="34" charset="0"/>
              </a:rPr>
              <a:t>, </a:t>
            </a:r>
            <a:r>
              <a:rPr lang="en-US" dirty="0" err="1" smtClean="0">
                <a:latin typeface="Garamond" pitchFamily="18" charset="0"/>
                <a:ea typeface="Calibri" pitchFamily="34" charset="0"/>
                <a:cs typeface="Tahoma" pitchFamily="34" charset="0"/>
              </a:rPr>
              <a:t>Penicillium</a:t>
            </a:r>
            <a:endParaRPr lang="en-US" dirty="0" smtClean="0">
              <a:latin typeface="Garamond" pitchFamily="18" charset="0"/>
              <a:ea typeface="Calibri" pitchFamily="34" charset="0"/>
              <a:cs typeface="Tahoma" pitchFamily="34" charset="0"/>
            </a:endParaRPr>
          </a:p>
          <a:p>
            <a:pPr marL="114300" lvl="0" indent="0" algn="justLow" eaLnBrk="0" fontAlgn="base" hangingPunct="0">
              <a:spcBef>
                <a:spcPct val="0"/>
              </a:spcBef>
              <a:spcAft>
                <a:spcPct val="0"/>
              </a:spcAft>
              <a:buNone/>
            </a:pPr>
            <a:endParaRPr lang="en-US" sz="1200" dirty="0">
              <a:latin typeface="Garamond" pitchFamily="18" charset="0"/>
              <a:ea typeface="Calibri" pitchFamily="34" charset="0"/>
              <a:cs typeface="Tahoma" pitchFamily="34" charset="0"/>
            </a:endParaRPr>
          </a:p>
          <a:p>
            <a:pPr lvl="0" algn="justLow" eaLnBrk="0" fontAlgn="base" hangingPunct="0">
              <a:spcBef>
                <a:spcPct val="0"/>
              </a:spcBef>
              <a:spcAft>
                <a:spcPct val="0"/>
              </a:spcAft>
              <a:buFontTx/>
              <a:buChar char="•"/>
            </a:pPr>
            <a:r>
              <a:rPr lang="en-US" dirty="0" smtClean="0">
                <a:latin typeface="Garamond" pitchFamily="18" charset="0"/>
                <a:ea typeface="Calibri" pitchFamily="34" charset="0"/>
                <a:cs typeface="Tahoma" pitchFamily="34" charset="0"/>
              </a:rPr>
              <a:t>subdivision  </a:t>
            </a:r>
            <a:r>
              <a:rPr lang="en-US" dirty="0" err="1">
                <a:latin typeface="Garamond" pitchFamily="18" charset="0"/>
                <a:ea typeface="Calibri" pitchFamily="34" charset="0"/>
                <a:cs typeface="Tahoma" pitchFamily="34" charset="0"/>
              </a:rPr>
              <a:t>Basidiomycotina</a:t>
            </a:r>
            <a:r>
              <a:rPr lang="en-US" dirty="0">
                <a:latin typeface="Garamond" pitchFamily="18" charset="0"/>
                <a:ea typeface="Calibri" pitchFamily="34" charset="0"/>
                <a:cs typeface="Tahoma" pitchFamily="34" charset="0"/>
              </a:rPr>
              <a:t>   Class—</a:t>
            </a:r>
            <a:r>
              <a:rPr lang="en-US" dirty="0" err="1">
                <a:latin typeface="Garamond" pitchFamily="18" charset="0"/>
                <a:ea typeface="Calibri" pitchFamily="34" charset="0"/>
                <a:cs typeface="Tahoma" pitchFamily="34" charset="0"/>
              </a:rPr>
              <a:t>Basidiomycetes</a:t>
            </a:r>
            <a:endParaRPr lang="en-US" dirty="0">
              <a:latin typeface="Garamond" pitchFamily="18" charset="0"/>
              <a:ea typeface="Calibri" pitchFamily="34" charset="0"/>
              <a:cs typeface="Tahoma" pitchFamily="34" charset="0"/>
            </a:endParaRPr>
          </a:p>
          <a:p>
            <a:pPr marL="114300" lvl="0" indent="0" algn="justLow" eaLnBrk="0" fontAlgn="base" hangingPunct="0">
              <a:spcBef>
                <a:spcPct val="0"/>
              </a:spcBef>
              <a:spcAft>
                <a:spcPct val="0"/>
              </a:spcAft>
              <a:buNone/>
            </a:pPr>
            <a:r>
              <a:rPr lang="en-US" dirty="0" smtClean="0">
                <a:latin typeface="Garamond" pitchFamily="18" charset="0"/>
                <a:ea typeface="Calibri" pitchFamily="34" charset="0"/>
                <a:cs typeface="Tahoma" pitchFamily="34" charset="0"/>
              </a:rPr>
              <a:t>	</a:t>
            </a:r>
            <a:r>
              <a:rPr lang="en-US" dirty="0" err="1" smtClean="0">
                <a:latin typeface="Garamond" pitchFamily="18" charset="0"/>
                <a:ea typeface="Calibri" pitchFamily="34" charset="0"/>
                <a:cs typeface="Tahoma" pitchFamily="34" charset="0"/>
              </a:rPr>
              <a:t>e.g</a:t>
            </a:r>
            <a:r>
              <a:rPr lang="en-US" dirty="0" smtClean="0">
                <a:latin typeface="Garamond" pitchFamily="18" charset="0"/>
                <a:ea typeface="Calibri" pitchFamily="34" charset="0"/>
                <a:cs typeface="Tahoma" pitchFamily="34" charset="0"/>
              </a:rPr>
              <a:t> Mushroom</a:t>
            </a:r>
          </a:p>
          <a:p>
            <a:pPr marL="114300" lvl="0" indent="0" algn="justLow" eaLnBrk="0" fontAlgn="base" hangingPunct="0">
              <a:spcBef>
                <a:spcPct val="0"/>
              </a:spcBef>
              <a:spcAft>
                <a:spcPct val="0"/>
              </a:spcAft>
              <a:buNone/>
            </a:pPr>
            <a:endParaRPr lang="en-US" sz="1200" dirty="0">
              <a:latin typeface="Garamond" pitchFamily="18" charset="0"/>
              <a:ea typeface="Calibri" pitchFamily="34" charset="0"/>
              <a:cs typeface="Tahoma" pitchFamily="34" charset="0"/>
            </a:endParaRPr>
          </a:p>
          <a:p>
            <a:pPr lvl="0" algn="justLow" eaLnBrk="0" fontAlgn="base" hangingPunct="0">
              <a:spcBef>
                <a:spcPct val="0"/>
              </a:spcBef>
              <a:spcAft>
                <a:spcPct val="0"/>
              </a:spcAft>
            </a:pPr>
            <a:r>
              <a:rPr lang="en-US" dirty="0">
                <a:latin typeface="Garamond" pitchFamily="18" charset="0"/>
                <a:ea typeface="Calibri" pitchFamily="34" charset="0"/>
                <a:cs typeface="Tahoma" pitchFamily="34" charset="0"/>
              </a:rPr>
              <a:t>s</a:t>
            </a:r>
            <a:r>
              <a:rPr lang="en-US" dirty="0" smtClean="0">
                <a:latin typeface="Garamond" pitchFamily="18" charset="0"/>
                <a:ea typeface="Calibri" pitchFamily="34" charset="0"/>
                <a:cs typeface="Tahoma" pitchFamily="34" charset="0"/>
              </a:rPr>
              <a:t>ubdivision </a:t>
            </a:r>
            <a:r>
              <a:rPr lang="en-US" dirty="0" err="1">
                <a:latin typeface="Garamond" pitchFamily="18" charset="0"/>
                <a:ea typeface="Calibri" pitchFamily="34" charset="0"/>
                <a:cs typeface="Tahoma" pitchFamily="34" charset="0"/>
              </a:rPr>
              <a:t>Deuteromycotina</a:t>
            </a:r>
            <a:r>
              <a:rPr lang="en-US" dirty="0">
                <a:latin typeface="Garamond" pitchFamily="18" charset="0"/>
                <a:ea typeface="Calibri" pitchFamily="34" charset="0"/>
                <a:cs typeface="Tahoma" pitchFamily="34" charset="0"/>
              </a:rPr>
              <a:t>  </a:t>
            </a:r>
            <a:r>
              <a:rPr lang="en-US" dirty="0" smtClean="0">
                <a:latin typeface="Garamond" pitchFamily="18" charset="0"/>
                <a:ea typeface="Calibri" pitchFamily="34" charset="0"/>
                <a:cs typeface="Tahoma" pitchFamily="34" charset="0"/>
              </a:rPr>
              <a:t>Class </a:t>
            </a:r>
            <a:r>
              <a:rPr lang="en-US" dirty="0" err="1">
                <a:latin typeface="Garamond" pitchFamily="18" charset="0"/>
                <a:ea typeface="Calibri" pitchFamily="34" charset="0"/>
                <a:cs typeface="Tahoma" pitchFamily="34" charset="0"/>
              </a:rPr>
              <a:t>Deuteromycetes</a:t>
            </a:r>
            <a:r>
              <a:rPr lang="en-US" dirty="0">
                <a:latin typeface="Garamond" pitchFamily="18" charset="0"/>
                <a:ea typeface="Calibri" pitchFamily="34" charset="0"/>
                <a:cs typeface="Tahoma" pitchFamily="34" charset="0"/>
              </a:rPr>
              <a:t> </a:t>
            </a:r>
            <a:endParaRPr lang="en-US" dirty="0" smtClean="0">
              <a:latin typeface="Garamond" pitchFamily="18" charset="0"/>
              <a:ea typeface="Calibri" pitchFamily="34" charset="0"/>
              <a:cs typeface="Tahoma" pitchFamily="34" charset="0"/>
            </a:endParaRPr>
          </a:p>
          <a:p>
            <a:pPr marL="114300" lvl="0" indent="0" algn="justLow" eaLnBrk="0" fontAlgn="base" hangingPunct="0">
              <a:spcBef>
                <a:spcPct val="0"/>
              </a:spcBef>
              <a:spcAft>
                <a:spcPct val="0"/>
              </a:spcAft>
              <a:buNone/>
            </a:pPr>
            <a:r>
              <a:rPr lang="en-US" dirty="0">
                <a:latin typeface="Garamond" pitchFamily="18" charset="0"/>
                <a:ea typeface="Calibri" pitchFamily="34" charset="0"/>
                <a:cs typeface="Tahoma" pitchFamily="34" charset="0"/>
              </a:rPr>
              <a:t>	</a:t>
            </a:r>
            <a:r>
              <a:rPr lang="en-US" dirty="0" err="1" smtClean="0">
                <a:latin typeface="Garamond" pitchFamily="18" charset="0"/>
                <a:ea typeface="Calibri" pitchFamily="34" charset="0"/>
                <a:cs typeface="Tahoma" pitchFamily="34" charset="0"/>
              </a:rPr>
              <a:t>e.g</a:t>
            </a:r>
            <a:r>
              <a:rPr lang="en-US" dirty="0" smtClean="0">
                <a:latin typeface="Garamond" pitchFamily="18" charset="0"/>
                <a:ea typeface="Calibri" pitchFamily="34" charset="0"/>
                <a:cs typeface="Tahoma" pitchFamily="34" charset="0"/>
              </a:rPr>
              <a:t> </a:t>
            </a:r>
            <a:r>
              <a:rPr lang="en-US" dirty="0" err="1">
                <a:latin typeface="Garamond" pitchFamily="18" charset="0"/>
                <a:ea typeface="Calibri" pitchFamily="34" charset="0"/>
                <a:cs typeface="Tahoma" pitchFamily="34" charset="0"/>
              </a:rPr>
              <a:t>Cercospora</a:t>
            </a:r>
            <a:r>
              <a:rPr lang="en-US" dirty="0">
                <a:latin typeface="Garamond" pitchFamily="18" charset="0"/>
                <a:ea typeface="Calibri" pitchFamily="34" charset="0"/>
                <a:cs typeface="Tahoma" pitchFamily="34" charset="0"/>
              </a:rPr>
              <a:t>  </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296620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r>
              <a:rPr lang="en-US" b="1" dirty="0" smtClean="0">
                <a:latin typeface="Garamond" pitchFamily="18" charset="0"/>
                <a:cs typeface="Times New Roman" panose="02020603050405020304" pitchFamily="18" charset="0"/>
              </a:rPr>
              <a:t>Five major phyla</a:t>
            </a:r>
            <a:endParaRPr lang="en-US" b="1" dirty="0">
              <a:latin typeface="Garamond" pitchFamily="18" charset="0"/>
              <a:cs typeface="Times New Roman" panose="02020603050405020304" pitchFamily="18" charset="0"/>
            </a:endParaRPr>
          </a:p>
          <a:p>
            <a:pPr lvl="0" algn="justLow" eaLnBrk="0" fontAlgn="base" hangingPunct="0">
              <a:spcBef>
                <a:spcPct val="0"/>
              </a:spcBef>
              <a:spcAft>
                <a:spcPct val="0"/>
              </a:spcAft>
              <a:buFontTx/>
              <a:buChar char="•"/>
            </a:pPr>
            <a:r>
              <a:rPr lang="en-US" dirty="0" err="1" smtClean="0">
                <a:latin typeface="Garamond" pitchFamily="18" charset="0"/>
                <a:ea typeface="Calibri" pitchFamily="34" charset="0"/>
                <a:cs typeface="Tahoma" pitchFamily="34" charset="0"/>
              </a:rPr>
              <a:t>Chytridiomycota</a:t>
            </a:r>
            <a:r>
              <a:rPr lang="en-US" dirty="0" smtClean="0">
                <a:latin typeface="Garamond" pitchFamily="18" charset="0"/>
                <a:ea typeface="Calibri" pitchFamily="34" charset="0"/>
                <a:cs typeface="Tahoma" pitchFamily="34" charset="0"/>
              </a:rPr>
              <a:t> – </a:t>
            </a:r>
            <a:r>
              <a:rPr lang="en-US" dirty="0" err="1" smtClean="0">
                <a:latin typeface="Garamond" pitchFamily="18" charset="0"/>
                <a:ea typeface="Calibri" pitchFamily="34" charset="0"/>
                <a:cs typeface="Tahoma" pitchFamily="34" charset="0"/>
              </a:rPr>
              <a:t>Chytrids</a:t>
            </a:r>
            <a:endParaRPr lang="en-US" dirty="0" smtClean="0">
              <a:latin typeface="Garamond" pitchFamily="18" charset="0"/>
              <a:ea typeface="Calibri" pitchFamily="34" charset="0"/>
              <a:cs typeface="Tahoma" pitchFamily="34" charset="0"/>
            </a:endParaRPr>
          </a:p>
          <a:p>
            <a:pPr marL="114300" lvl="0" indent="0" algn="justLow" eaLnBrk="0" fontAlgn="base" hangingPunct="0">
              <a:spcBef>
                <a:spcPct val="0"/>
              </a:spcBef>
              <a:spcAft>
                <a:spcPct val="0"/>
              </a:spcAft>
              <a:buNone/>
            </a:pPr>
            <a:endParaRPr lang="en-US" sz="1200" dirty="0">
              <a:latin typeface="Garamond" pitchFamily="18" charset="0"/>
              <a:cs typeface="Arial" pitchFamily="34" charset="0"/>
            </a:endParaRPr>
          </a:p>
          <a:p>
            <a:pPr lvl="0" algn="justLow" eaLnBrk="0" fontAlgn="base" hangingPunct="0">
              <a:spcBef>
                <a:spcPct val="0"/>
              </a:spcBef>
              <a:spcAft>
                <a:spcPct val="0"/>
              </a:spcAft>
              <a:buFontTx/>
              <a:buChar char="•"/>
            </a:pPr>
            <a:r>
              <a:rPr lang="en-US" dirty="0" err="1" smtClean="0">
                <a:latin typeface="Garamond" pitchFamily="18" charset="0"/>
                <a:ea typeface="Calibri" pitchFamily="34" charset="0"/>
                <a:cs typeface="Tahoma" pitchFamily="34" charset="0"/>
              </a:rPr>
              <a:t>Zygomycota</a:t>
            </a:r>
            <a:r>
              <a:rPr lang="en-US" dirty="0" smtClean="0">
                <a:latin typeface="Garamond" pitchFamily="18" charset="0"/>
                <a:ea typeface="Calibri" pitchFamily="34" charset="0"/>
                <a:cs typeface="Tahoma" pitchFamily="34" charset="0"/>
              </a:rPr>
              <a:t>  </a:t>
            </a:r>
            <a:r>
              <a:rPr lang="en-US" dirty="0">
                <a:latin typeface="Garamond" pitchFamily="18" charset="0"/>
                <a:ea typeface="Calibri" pitchFamily="34" charset="0"/>
                <a:cs typeface="Tahoma" pitchFamily="34" charset="0"/>
              </a:rPr>
              <a:t>- </a:t>
            </a:r>
            <a:r>
              <a:rPr lang="en-US" dirty="0" smtClean="0">
                <a:latin typeface="Garamond" pitchFamily="18" charset="0"/>
                <a:ea typeface="Calibri" pitchFamily="34" charset="0"/>
                <a:cs typeface="Tahoma" pitchFamily="34" charset="0"/>
              </a:rPr>
              <a:t>conjugated fungi </a:t>
            </a:r>
            <a:r>
              <a:rPr lang="en-US" dirty="0" err="1">
                <a:latin typeface="Garamond" pitchFamily="18" charset="0"/>
                <a:ea typeface="Calibri" pitchFamily="34" charset="0"/>
                <a:cs typeface="Tahoma" pitchFamily="34" charset="0"/>
              </a:rPr>
              <a:t>e.g</a:t>
            </a:r>
            <a:r>
              <a:rPr lang="en-US" dirty="0">
                <a:latin typeface="Garamond" pitchFamily="18" charset="0"/>
                <a:ea typeface="Calibri" pitchFamily="34" charset="0"/>
                <a:cs typeface="Tahoma" pitchFamily="34" charset="0"/>
              </a:rPr>
              <a:t> </a:t>
            </a:r>
            <a:r>
              <a:rPr lang="en-US" dirty="0" err="1">
                <a:latin typeface="Garamond" pitchFamily="18" charset="0"/>
                <a:ea typeface="Calibri" pitchFamily="34" charset="0"/>
                <a:cs typeface="Tahoma" pitchFamily="34" charset="0"/>
              </a:rPr>
              <a:t>Mucor</a:t>
            </a:r>
            <a:r>
              <a:rPr lang="en-US" dirty="0">
                <a:latin typeface="Garamond" pitchFamily="18" charset="0"/>
                <a:ea typeface="Calibri" pitchFamily="34" charset="0"/>
                <a:cs typeface="Tahoma" pitchFamily="34" charset="0"/>
              </a:rPr>
              <a:t>, </a:t>
            </a:r>
            <a:r>
              <a:rPr lang="en-US" dirty="0" err="1" smtClean="0">
                <a:latin typeface="Garamond" pitchFamily="18" charset="0"/>
                <a:ea typeface="Calibri" pitchFamily="34" charset="0"/>
                <a:cs typeface="Tahoma" pitchFamily="34" charset="0"/>
              </a:rPr>
              <a:t>Rhizopus</a:t>
            </a:r>
            <a:endParaRPr lang="en-US" dirty="0" smtClean="0">
              <a:latin typeface="Garamond" pitchFamily="18" charset="0"/>
              <a:ea typeface="Calibri" pitchFamily="34" charset="0"/>
              <a:cs typeface="Tahoma" pitchFamily="34" charset="0"/>
            </a:endParaRPr>
          </a:p>
          <a:p>
            <a:pPr marL="114300" lvl="0" indent="0" algn="justLow" eaLnBrk="0" fontAlgn="base" hangingPunct="0">
              <a:spcBef>
                <a:spcPct val="0"/>
              </a:spcBef>
              <a:spcAft>
                <a:spcPct val="0"/>
              </a:spcAft>
              <a:buNone/>
            </a:pPr>
            <a:endParaRPr lang="en-US" sz="1200" dirty="0">
              <a:latin typeface="Garamond" pitchFamily="18" charset="0"/>
              <a:ea typeface="Calibri" pitchFamily="34" charset="0"/>
              <a:cs typeface="Tahoma" pitchFamily="34" charset="0"/>
            </a:endParaRPr>
          </a:p>
          <a:p>
            <a:pPr lvl="0" algn="justLow" eaLnBrk="0" fontAlgn="base" hangingPunct="0">
              <a:spcBef>
                <a:spcPct val="0"/>
              </a:spcBef>
              <a:spcAft>
                <a:spcPct val="0"/>
              </a:spcAft>
              <a:buFontTx/>
              <a:buChar char="•"/>
            </a:pPr>
            <a:r>
              <a:rPr lang="en-US" dirty="0" smtClean="0">
                <a:latin typeface="Garamond" pitchFamily="18" charset="0"/>
                <a:ea typeface="Calibri" pitchFamily="34" charset="0"/>
                <a:cs typeface="Tahoma" pitchFamily="34" charset="0"/>
              </a:rPr>
              <a:t>Ascomycota </a:t>
            </a:r>
            <a:r>
              <a:rPr lang="en-US" dirty="0">
                <a:latin typeface="Garamond" pitchFamily="18" charset="0"/>
                <a:ea typeface="Calibri" pitchFamily="34" charset="0"/>
                <a:cs typeface="Tahoma" pitchFamily="34" charset="0"/>
              </a:rPr>
              <a:t>– sac fungi </a:t>
            </a:r>
            <a:r>
              <a:rPr lang="en-US" dirty="0" err="1">
                <a:latin typeface="Garamond" pitchFamily="18" charset="0"/>
                <a:ea typeface="Calibri" pitchFamily="34" charset="0"/>
                <a:cs typeface="Tahoma" pitchFamily="34" charset="0"/>
              </a:rPr>
              <a:t>e.g</a:t>
            </a:r>
            <a:r>
              <a:rPr lang="en-US" dirty="0">
                <a:latin typeface="Garamond" pitchFamily="18" charset="0"/>
                <a:ea typeface="Calibri" pitchFamily="34" charset="0"/>
                <a:cs typeface="Tahoma" pitchFamily="34" charset="0"/>
              </a:rPr>
              <a:t> 	</a:t>
            </a:r>
            <a:r>
              <a:rPr lang="en-US" dirty="0" err="1">
                <a:latin typeface="Garamond" pitchFamily="18" charset="0"/>
                <a:ea typeface="Calibri" pitchFamily="34" charset="0"/>
                <a:cs typeface="Tahoma" pitchFamily="34" charset="0"/>
              </a:rPr>
              <a:t>Aspergillus</a:t>
            </a:r>
            <a:r>
              <a:rPr lang="en-US" dirty="0">
                <a:latin typeface="Garamond" pitchFamily="18" charset="0"/>
                <a:ea typeface="Calibri" pitchFamily="34" charset="0"/>
                <a:cs typeface="Tahoma" pitchFamily="34" charset="0"/>
              </a:rPr>
              <a:t>, </a:t>
            </a:r>
            <a:r>
              <a:rPr lang="en-US" dirty="0" err="1" smtClean="0">
                <a:latin typeface="Garamond" pitchFamily="18" charset="0"/>
                <a:ea typeface="Calibri" pitchFamily="34" charset="0"/>
                <a:cs typeface="Tahoma" pitchFamily="34" charset="0"/>
              </a:rPr>
              <a:t>Penicillium</a:t>
            </a:r>
            <a:endParaRPr lang="en-US" dirty="0" smtClean="0">
              <a:latin typeface="Garamond" pitchFamily="18" charset="0"/>
              <a:ea typeface="Calibri" pitchFamily="34" charset="0"/>
              <a:cs typeface="Tahoma" pitchFamily="34" charset="0"/>
            </a:endParaRPr>
          </a:p>
          <a:p>
            <a:pPr marL="114300" lvl="0" indent="0" algn="justLow" eaLnBrk="0" fontAlgn="base" hangingPunct="0">
              <a:spcBef>
                <a:spcPct val="0"/>
              </a:spcBef>
              <a:spcAft>
                <a:spcPct val="0"/>
              </a:spcAft>
              <a:buNone/>
            </a:pPr>
            <a:endParaRPr lang="en-US" sz="1200" dirty="0">
              <a:latin typeface="Garamond" pitchFamily="18" charset="0"/>
              <a:cs typeface="Arial" pitchFamily="34" charset="0"/>
            </a:endParaRPr>
          </a:p>
          <a:p>
            <a:pPr lvl="0" algn="justLow" eaLnBrk="0" fontAlgn="base" hangingPunct="0">
              <a:spcBef>
                <a:spcPct val="0"/>
              </a:spcBef>
              <a:spcAft>
                <a:spcPct val="0"/>
              </a:spcAft>
              <a:buFontTx/>
              <a:buChar char="•"/>
            </a:pPr>
            <a:r>
              <a:rPr lang="en-US" dirty="0" err="1" smtClean="0">
                <a:latin typeface="Garamond" pitchFamily="18" charset="0"/>
                <a:ea typeface="Calibri" pitchFamily="34" charset="0"/>
                <a:cs typeface="Tahoma" pitchFamily="34" charset="0"/>
              </a:rPr>
              <a:t>Basidiomycota</a:t>
            </a:r>
            <a:r>
              <a:rPr lang="en-US" dirty="0" smtClean="0">
                <a:latin typeface="Garamond" pitchFamily="18" charset="0"/>
                <a:ea typeface="Calibri" pitchFamily="34" charset="0"/>
                <a:cs typeface="Tahoma" pitchFamily="34" charset="0"/>
              </a:rPr>
              <a:t>– </a:t>
            </a:r>
            <a:r>
              <a:rPr lang="en-US" dirty="0">
                <a:latin typeface="Garamond" pitchFamily="18" charset="0"/>
                <a:ea typeface="Calibri" pitchFamily="34" charset="0"/>
                <a:cs typeface="Tahoma" pitchFamily="34" charset="0"/>
              </a:rPr>
              <a:t>club fungi </a:t>
            </a:r>
            <a:r>
              <a:rPr lang="en-US" dirty="0" err="1">
                <a:latin typeface="Garamond" pitchFamily="18" charset="0"/>
                <a:ea typeface="Calibri" pitchFamily="34" charset="0"/>
                <a:cs typeface="Tahoma" pitchFamily="34" charset="0"/>
              </a:rPr>
              <a:t>e.g</a:t>
            </a:r>
            <a:r>
              <a:rPr lang="en-US" dirty="0">
                <a:latin typeface="Garamond" pitchFamily="18" charset="0"/>
                <a:ea typeface="Calibri" pitchFamily="34" charset="0"/>
                <a:cs typeface="Tahoma" pitchFamily="34" charset="0"/>
              </a:rPr>
              <a:t> 	</a:t>
            </a:r>
            <a:r>
              <a:rPr lang="en-US" dirty="0" smtClean="0">
                <a:latin typeface="Garamond" pitchFamily="18" charset="0"/>
                <a:ea typeface="Calibri" pitchFamily="34" charset="0"/>
                <a:cs typeface="Tahoma" pitchFamily="34" charset="0"/>
              </a:rPr>
              <a:t>Mushroom</a:t>
            </a:r>
          </a:p>
          <a:p>
            <a:pPr marL="114300" lvl="0" indent="0" algn="justLow" eaLnBrk="0" fontAlgn="base" hangingPunct="0">
              <a:spcBef>
                <a:spcPct val="0"/>
              </a:spcBef>
              <a:spcAft>
                <a:spcPct val="0"/>
              </a:spcAft>
              <a:buNone/>
            </a:pPr>
            <a:endParaRPr lang="en-US" sz="1200" dirty="0">
              <a:latin typeface="Garamond" pitchFamily="18" charset="0"/>
              <a:cs typeface="Arial" pitchFamily="34" charset="0"/>
            </a:endParaRPr>
          </a:p>
          <a:p>
            <a:pPr lvl="0" algn="justLow" eaLnBrk="0" fontAlgn="base" hangingPunct="0">
              <a:spcBef>
                <a:spcPct val="0"/>
              </a:spcBef>
              <a:spcAft>
                <a:spcPct val="0"/>
              </a:spcAft>
              <a:buFontTx/>
              <a:buChar char="•"/>
            </a:pPr>
            <a:r>
              <a:rPr lang="en-US" dirty="0" err="1" smtClean="0">
                <a:latin typeface="Garamond" pitchFamily="18" charset="0"/>
                <a:ea typeface="Calibri" pitchFamily="34" charset="0"/>
                <a:cs typeface="Tahoma" pitchFamily="34" charset="0"/>
              </a:rPr>
              <a:t>Deuteromycota</a:t>
            </a:r>
            <a:r>
              <a:rPr lang="en-US" dirty="0" smtClean="0">
                <a:latin typeface="Garamond" pitchFamily="18" charset="0"/>
                <a:ea typeface="Calibri" pitchFamily="34" charset="0"/>
                <a:cs typeface="Tahoma" pitchFamily="34" charset="0"/>
              </a:rPr>
              <a:t> </a:t>
            </a:r>
            <a:r>
              <a:rPr lang="en-US" dirty="0">
                <a:latin typeface="Garamond" pitchFamily="18" charset="0"/>
                <a:ea typeface="Calibri" pitchFamily="34" charset="0"/>
                <a:cs typeface="Tahoma" pitchFamily="34" charset="0"/>
              </a:rPr>
              <a:t>– Imperfect fungi </a:t>
            </a:r>
            <a:r>
              <a:rPr lang="en-US" dirty="0" err="1">
                <a:latin typeface="Garamond" pitchFamily="18" charset="0"/>
                <a:ea typeface="Calibri" pitchFamily="34" charset="0"/>
                <a:cs typeface="Tahoma" pitchFamily="34" charset="0"/>
              </a:rPr>
              <a:t>e.g</a:t>
            </a:r>
            <a:r>
              <a:rPr lang="en-US" dirty="0">
                <a:latin typeface="Garamond" pitchFamily="18" charset="0"/>
                <a:ea typeface="Calibri" pitchFamily="34" charset="0"/>
                <a:cs typeface="Tahoma" pitchFamily="34" charset="0"/>
              </a:rPr>
              <a:t> </a:t>
            </a:r>
            <a:r>
              <a:rPr lang="en-US" dirty="0" err="1" smtClean="0">
                <a:latin typeface="Garamond" pitchFamily="18" charset="0"/>
                <a:ea typeface="Calibri" pitchFamily="34" charset="0"/>
                <a:cs typeface="Tahoma" pitchFamily="34" charset="0"/>
              </a:rPr>
              <a:t>Fusarium</a:t>
            </a:r>
            <a:r>
              <a:rPr lang="en-US" dirty="0">
                <a:latin typeface="Garamond" pitchFamily="18" charset="0"/>
                <a:ea typeface="Calibri" pitchFamily="34" charset="0"/>
                <a:cs typeface="Tahoma" pitchFamily="34" charset="0"/>
              </a:rPr>
              <a:t>, </a:t>
            </a:r>
            <a:r>
              <a:rPr lang="en-US" dirty="0" err="1" smtClean="0">
                <a:latin typeface="Garamond" pitchFamily="18" charset="0"/>
                <a:ea typeface="Calibri" pitchFamily="34" charset="0"/>
                <a:cs typeface="Tahoma" pitchFamily="34" charset="0"/>
              </a:rPr>
              <a:t>Helminthosporium</a:t>
            </a:r>
            <a:endParaRPr lang="en-US" dirty="0" smtClean="0">
              <a:latin typeface="Garamond" pitchFamily="18" charset="0"/>
              <a:ea typeface="Calibri" pitchFamily="34" charset="0"/>
              <a:cs typeface="Tahoma" pitchFamily="34" charset="0"/>
            </a:endParaRPr>
          </a:p>
          <a:p>
            <a:pPr lvl="0" algn="justLow" eaLnBrk="0" fontAlgn="base" hangingPunct="0">
              <a:spcBef>
                <a:spcPct val="0"/>
              </a:spcBef>
              <a:spcAft>
                <a:spcPct val="0"/>
              </a:spcAft>
              <a:buFontTx/>
              <a:buChar char="•"/>
            </a:pPr>
            <a:endParaRPr lang="en-US" dirty="0">
              <a:latin typeface="Garamond" pitchFamily="18" charset="0"/>
              <a:cs typeface="Tahoma" pitchFamily="34" charset="0"/>
            </a:endParaRPr>
          </a:p>
          <a:p>
            <a:pPr lvl="0" algn="justLow" eaLnBrk="0" fontAlgn="base" hangingPunct="0">
              <a:spcBef>
                <a:spcPct val="0"/>
              </a:spcBef>
              <a:spcAft>
                <a:spcPct val="0"/>
              </a:spcAft>
              <a:buFontTx/>
              <a:buChar char="•"/>
            </a:pPr>
            <a:r>
              <a:rPr lang="en-US" dirty="0" err="1" smtClean="0">
                <a:latin typeface="Garamond" pitchFamily="18" charset="0"/>
                <a:cs typeface="Tahoma" pitchFamily="34" charset="0"/>
              </a:rPr>
              <a:t>Glomeromycota</a:t>
            </a:r>
            <a:r>
              <a:rPr lang="en-US" dirty="0" smtClean="0">
                <a:latin typeface="Garamond" pitchFamily="18" charset="0"/>
                <a:cs typeface="Tahoma" pitchFamily="34" charset="0"/>
              </a:rPr>
              <a:t> – </a:t>
            </a:r>
            <a:r>
              <a:rPr lang="en-US" dirty="0" err="1" smtClean="0">
                <a:latin typeface="Garamond" pitchFamily="18" charset="0"/>
                <a:cs typeface="Tahoma" pitchFamily="34" charset="0"/>
              </a:rPr>
              <a:t>arbuscular</a:t>
            </a:r>
            <a:r>
              <a:rPr lang="en-US" dirty="0" smtClean="0">
                <a:latin typeface="Garamond" pitchFamily="18" charset="0"/>
                <a:cs typeface="Tahoma" pitchFamily="34" charset="0"/>
              </a:rPr>
              <a:t> </a:t>
            </a:r>
            <a:r>
              <a:rPr lang="en-US" dirty="0" err="1" smtClean="0">
                <a:latin typeface="Garamond" pitchFamily="18" charset="0"/>
                <a:cs typeface="Tahoma" pitchFamily="34" charset="0"/>
              </a:rPr>
              <a:t>mycorrhizae</a:t>
            </a:r>
            <a:r>
              <a:rPr lang="en-US" dirty="0" smtClean="0">
                <a:latin typeface="Garamond" pitchFamily="18" charset="0"/>
                <a:cs typeface="Tahoma" pitchFamily="34" charset="0"/>
              </a:rPr>
              <a:t> </a:t>
            </a:r>
            <a:endParaRPr lang="en-US" dirty="0">
              <a:latin typeface="Garamond" pitchFamily="18" charset="0"/>
              <a:cs typeface="Arial" pitchFamily="34" charset="0"/>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332717755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TotalTime>
  <Words>1904</Words>
  <Application>Microsoft Office PowerPoint</Application>
  <PresentationFormat>Widescreen</PresentationFormat>
  <Paragraphs>239</Paragraphs>
  <Slides>38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Calibri</vt:lpstr>
      <vt:lpstr>Arial</vt:lpstr>
      <vt:lpstr>Times New Roman</vt:lpstr>
      <vt:lpstr>Garamond</vt:lpstr>
      <vt:lpstr>Tahoma</vt:lpstr>
      <vt:lpstr>Office Theme</vt:lpstr>
      <vt:lpstr>Course Title</vt:lpstr>
      <vt:lpstr>Section Title</vt:lpstr>
      <vt:lpstr>PowerPoint Presentation</vt:lpstr>
      <vt:lpstr>PowerPoint Presentation</vt:lpstr>
      <vt:lpstr> ALGAE </vt:lpstr>
      <vt:lpstr>PowerPoint Presentation</vt:lpstr>
      <vt:lpstr>PowerPoint Presentation</vt:lpstr>
      <vt:lpstr>PowerPoint Presentation</vt:lpstr>
      <vt:lpstr>PowerPoint Presentation</vt:lpstr>
      <vt:lpstr>Fungi</vt:lpstr>
      <vt:lpstr>PowerPoint Presentation</vt:lpstr>
      <vt:lpstr>PowerPoint Presentation</vt:lpstr>
      <vt:lpstr>PowerPoint Presentation</vt:lpstr>
      <vt:lpstr>PowerPoint Presentation</vt:lpstr>
      <vt:lpstr>PowerPoint Presentation</vt:lpstr>
      <vt:lpstr> Bryophytes (Byrophyta) </vt:lpstr>
      <vt:lpstr>LIFE CYCLE OF BRYOPHYTE</vt:lpstr>
      <vt:lpstr> PTERIDOPHYTES </vt:lpstr>
      <vt:lpstr>LIFE CYCLE OF PTERIDOPHYTE</vt:lpstr>
      <vt:lpstr>ANGIOSPERM MORPHOLOGY</vt:lpstr>
      <vt:lpstr>PowerPoint Presentation</vt:lpstr>
      <vt:lpstr> Monocotyledons and Dicotyledons  </vt:lpstr>
      <vt:lpstr>PowerPoint Presentation</vt:lpstr>
      <vt:lpstr>PowerPoint Presentation</vt:lpstr>
      <vt:lpstr>PowerPoint Presentation</vt:lpstr>
      <vt:lpstr>PowerPoint Presentation</vt:lpstr>
      <vt:lpstr> NOMENCLATURE </vt:lpstr>
      <vt:lpstr>PowerPoint Presentation</vt:lpstr>
      <vt:lpstr> DESCRIPTION OF PLANTS </vt:lpstr>
      <vt:lpstr>PowerPoint Presentation</vt:lpstr>
      <vt:lpstr> Description based on habitats. </vt:lpstr>
      <vt:lpstr>PowerPoint Presentation</vt:lpstr>
      <vt:lpstr>Description based on nature of stem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hp</dc:creator>
  <cp:lastModifiedBy>Iyabode Kehinde</cp:lastModifiedBy>
  <cp:revision>47</cp:revision>
  <dcterms:modified xsi:type="dcterms:W3CDTF">2023-05-14T04:02:39Z</dcterms:modified>
</cp:coreProperties>
</file>