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Garamond" pitchFamily="18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963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306286"/>
            <a:ext cx="9144000" cy="176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210833"/>
            <a:ext cx="9144000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524000" y="6356349"/>
            <a:ext cx="1001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9938657" y="6356347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1523999" y="4445909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5655" y="5032783"/>
            <a:ext cx="2220688" cy="17147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0"/>
            <a:ext cx="12192000" cy="609605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4" name="Google Shape;10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38200" y="1175657"/>
            <a:ext cx="10515600" cy="500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008A3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/>
          </p:nvPr>
        </p:nvSpPr>
        <p:spPr>
          <a:xfrm>
            <a:off x="1524000" y="990600"/>
            <a:ext cx="9144000" cy="176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GB" sz="4800" dirty="0" smtClean="0">
                <a:latin typeface="Times New Roman" pitchFamily="18" charset="0"/>
                <a:cs typeface="Times New Roman" pitchFamily="18" charset="0"/>
              </a:rPr>
              <a:t>GENERAL BIOLOGY 1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524000" y="3210833"/>
            <a:ext cx="9144000" cy="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BIO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01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Department of Pure &amp; Applied Botany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9938657" y="6356347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2"/>
          </p:nvPr>
        </p:nvSpPr>
        <p:spPr>
          <a:xfrm>
            <a:off x="1523999" y="4445909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Dr A. S. Oyelakin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76200"/>
            <a:ext cx="10515600" cy="591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 smtClean="0">
                <a:latin typeface="Garamond" pitchFamily="18" charset="0"/>
                <a:cs typeface="Times New Roman" pitchFamily="18" charset="0"/>
              </a:rPr>
              <a:t>(3)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Capsule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 This is a simple dry fruit formed from a superior 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syncarpous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 pistil and splits at more than two sutures e.g. 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O</a:t>
            </a:r>
            <a:r>
              <a:rPr lang="en-US" dirty="0" err="1" smtClean="0">
                <a:latin typeface="Garamond" pitchFamily="18" charset="0"/>
                <a:cs typeface="Times New Roman" pitchFamily="18" charset="0"/>
              </a:rPr>
              <a:t>kro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otton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6" name="Picture 5" descr="C:\Users\Oyelakin\Desktop\pictures\08626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42672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Oyelakin\Desktop\pictures\capsuleFr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4343401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6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76200"/>
            <a:ext cx="10515600" cy="591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 smtClean="0">
                <a:latin typeface="Garamond" pitchFamily="18" charset="0"/>
              </a:rPr>
              <a:t>(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4)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Schizocarp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is a many-seeded simple dry dehiscent fruit formed from a superior ovary which breaks up into a number of small one-seeded parts when ripe 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Castor oil &amp; 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Desmodium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4" name="Picture 3" descr="C:\Users\Oyelakin\Desktop\pictures\Desmodium_psil_3Oct10_172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5257801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05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533400" y="228600"/>
            <a:ext cx="11506200" cy="576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 smtClean="0">
                <a:latin typeface="Garamond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5)  </a:t>
            </a:r>
            <a:r>
              <a:rPr lang="en-US" b="1" dirty="0" err="1">
                <a:latin typeface="Garamond" pitchFamily="18" charset="0"/>
                <a:cs typeface="Times New Roman" pitchFamily="18" charset="0"/>
              </a:rPr>
              <a:t>Siliqua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This is a long, narrow, two-chambered capsule-like fruit formed from a 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bicarpellary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 ovary. The two chambers are separated by a false calyx and the fruit splits at the two sutures e.g.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Tecomastan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Picture 3" descr="G:\BlackBerry\pictures\Garrove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4876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609600" y="0"/>
            <a:ext cx="11353800" cy="500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Dry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Indehiscent Fruits: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Those fruits whose pericarps do not split open to release their seeds. They are usually small size, but are produced in large number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(1) Achene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: This is a small, one-chambered and one-seeded fruit formed from a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	monocarpous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pistil. . 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Sunflower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Aspilia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sp.,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Tithonia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diversifolia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 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4" name="Picture 3" descr="C:\Users\Oyelakin\Desktop\pictures\Sunflower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48006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1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152400"/>
            <a:ext cx="105156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endParaRPr lang="en-US" b="1" dirty="0" smtClean="0">
              <a:latin typeface="Garamond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2) Cypsela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: This is formed from 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bicarpellary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 ovary and bears persistent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	calyx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as tuft of hairs (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pappus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) e.g.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Tridax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procumbens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 descr="C:\Users\Oyelakin\Desktop\pictures\140504sf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57150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6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228600"/>
            <a:ext cx="107442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(3) Nut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: This is a fruit with tough, stony or woody pericarp 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Cashew 	      nut and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alnut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, etc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lv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3" name="Picture 2" descr="C:\Users\Oyelakin\Desktop\pictures\cashew+fruit+nut+apple+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59436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2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228600"/>
            <a:ext cx="10820400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(4) Caryopsis: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This is a small one-seeded fruit whose the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pericarp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and seed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	coat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fuse to form a thin cover over the seed e.g.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aize 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114300" lv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endParaRPr dirty="0"/>
          </a:p>
        </p:txBody>
      </p:sp>
      <p:pic>
        <p:nvPicPr>
          <p:cNvPr id="3" name="Picture 2" descr="G:\BlackBerry\pictures\rep8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86425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22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685800" y="304800"/>
            <a:ext cx="11201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(5) Samara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: This is one or two-seeded achene-like fruit with the pericarp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		  extended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to form wings e.g.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Combretum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Dipterocarpus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etc.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 descr="C:\Users\Oyelakin\Desktop\pictures\helicopter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57912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4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10515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Times New Roman" pitchFamily="18" charset="0"/>
                <a:cs typeface="Times New Roman" pitchFamily="18" charset="0"/>
              </a:rPr>
              <a:t>Course overview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1037238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Wingdings" pitchFamily="2" charset="2"/>
              <a:buChar char="v"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Flowers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Seeds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Wingdings" pitchFamily="2" charset="2"/>
              <a:buChar char="v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</a:pPr>
            <a:endParaRPr lang="en-GB" dirty="0" smtClean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dirty="0"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10515600" cy="6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The Fruits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10515600" cy="52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Font typeface="Wingdings" pitchFamily="2" charset="2"/>
              <a:buChar char="§"/>
            </a:pPr>
            <a:r>
              <a:rPr lang="en-US" dirty="0">
                <a:latin typeface="Garamond" pitchFamily="18" charset="0"/>
                <a:cs typeface="Times New Roman" pitchFamily="18" charset="0"/>
              </a:rPr>
              <a:t>Fruits are fertilized and matured ovaries </a:t>
            </a:r>
            <a:r>
              <a:rPr lang="en-US">
                <a:latin typeface="Garamond" pitchFamily="18" charset="0"/>
                <a:cs typeface="Times New Roman" pitchFamily="18" charset="0"/>
              </a:rPr>
              <a:t>after </a:t>
            </a:r>
            <a:r>
              <a:rPr lang="en-US" smtClean="0">
                <a:latin typeface="Garamond" pitchFamily="18" charset="0"/>
                <a:cs typeface="Times New Roman" pitchFamily="18" charset="0"/>
              </a:rPr>
              <a:t>fertilization</a:t>
            </a:r>
            <a:r>
              <a:rPr lang="en-US" smtClean="0">
                <a:latin typeface="Garamond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The fruits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developed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from fertilized ovaries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while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the ovules in the ovaries become the seeds. </a:t>
            </a:r>
          </a:p>
          <a:p>
            <a:pPr marL="285750" lvl="0" indent="-285750" algn="just">
              <a:buFont typeface="Wingdings" pitchFamily="2" charset="2"/>
              <a:buChar char="§"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285750" lvl="0" indent="-285750" algn="just">
              <a:buFont typeface="Wingdings" pitchFamily="2" charset="2"/>
              <a:buChar char="§"/>
            </a:pPr>
            <a:r>
              <a:rPr lang="en-US" dirty="0">
                <a:latin typeface="Garamond" pitchFamily="18" charset="0"/>
                <a:cs typeface="Times New Roman" pitchFamily="18" charset="0"/>
              </a:rPr>
              <a:t>In some plants, fruits are formed without fertilization, such fruits are known as 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parthenocarpic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 fruits and are usually seedless e.g. 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Banana and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Pineapple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				Parts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Fruits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Pericarp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: 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Garamond" pitchFamily="18" charset="0"/>
                <a:cs typeface="Times New Roman" pitchFamily="18" charset="0"/>
              </a:rPr>
              <a:t>It is made up of three layers, an outer layer called 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epicarp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, a middle layer called </a:t>
            </a:r>
            <a:r>
              <a:rPr lang="en-US" dirty="0" err="1">
                <a:latin typeface="Garamond" pitchFamily="18" charset="0"/>
                <a:cs typeface="Times New Roman" pitchFamily="18" charset="0"/>
              </a:rPr>
              <a:t>mesocarp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 and an inner layer called endocarp. </a:t>
            </a:r>
          </a:p>
          <a:p>
            <a:pPr marL="342900" algn="just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304800"/>
            <a:ext cx="108204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		Types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Fruits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Garamond" pitchFamily="18" charset="0"/>
                <a:cs typeface="Times New Roman" pitchFamily="18" charset="0"/>
              </a:rPr>
              <a:t>(1)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Fruits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are classified based on the floral parts that formed the fruit.</a:t>
            </a:r>
            <a:endParaRPr lang="en-US" b="1" dirty="0">
              <a:latin typeface="Garamond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b="1" dirty="0">
              <a:latin typeface="Garamond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True fruits: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Tomato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Solanum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lycopersicum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).</a:t>
            </a:r>
          </a:p>
          <a:p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False fruits: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Cashew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Anarcadium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Garamond" pitchFamily="18" charset="0"/>
                <a:cs typeface="Times New Roman" pitchFamily="18" charset="0"/>
              </a:rPr>
              <a:t>occidentales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). </a:t>
            </a:r>
          </a:p>
          <a:p>
            <a:pPr marL="285750" lvl="0" indent="-285750">
              <a:buFont typeface="Wingdings" pitchFamily="2" charset="2"/>
              <a:buChar char="§"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	Classification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of True fruits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Garamond" pitchFamily="18" charset="0"/>
                <a:cs typeface="Times New Roman" pitchFamily="18" charset="0"/>
              </a:rPr>
              <a:t>(2)	Fruits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are also classified on the basis of the number of flowers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involved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in the fruits formation.</a:t>
            </a:r>
          </a:p>
          <a:p>
            <a:pPr marL="114300" indent="0">
              <a:buNone/>
            </a:pPr>
            <a:r>
              <a:rPr lang="en-US" dirty="0">
                <a:latin typeface="Garamond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lnSpc>
                <a:spcPct val="100000"/>
              </a:lnSpc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1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789894"/>
            <a:ext cx="10515600" cy="500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(a)	Simple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fruits: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 They are formed from a single flower with a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monocarpous 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pistil e.g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Cowpea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114300" lvl="0" indent="0" algn="just">
              <a:buNone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(b)	Aggregate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fruits: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They are formed from a single flower with an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Garamond" pitchFamily="18" charset="0"/>
                <a:cs typeface="Times New Roman" pitchFamily="18" charset="0"/>
              </a:rPr>
              <a:t>apocarpous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(separate) pistil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Strawberry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indent="-457200" algn="just">
              <a:buAutoNum type="alphaLcParenBoth" startAt="2"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(c) </a:t>
            </a: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Compound/multiple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fruits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: They are formed from whole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inflorescence 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Pineapple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8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27894"/>
            <a:ext cx="10515600" cy="500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ctr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Types of simple </a:t>
            </a: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fruits </a:t>
            </a:r>
            <a:endParaRPr lang="en-US" b="1" dirty="0">
              <a:latin typeface="Garamond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Garamond" pitchFamily="18" charset="0"/>
                <a:cs typeface="Times New Roman" pitchFamily="18" charset="0"/>
              </a:rPr>
              <a:t>Simple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fruits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are broadly divided into two classes on the basis of the nature of the pericarp namely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(i) Fleshy/succulent: </a:t>
            </a:r>
            <a:r>
              <a:rPr lang="en-US" dirty="0">
                <a:latin typeface="Garamond" pitchFamily="18" charset="0"/>
              </a:rPr>
              <a:t>They have fleshy fruit walls and usually juicy.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Tomato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Mango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(ii) Dry fruits: </a:t>
            </a:r>
            <a:r>
              <a:rPr lang="en-US" dirty="0">
                <a:latin typeface="Garamond" pitchFamily="18" charset="0"/>
              </a:rPr>
              <a:t>They have hard, dry, fibrous or woody fruit wall. e.g. </a:t>
            </a:r>
            <a:r>
              <a:rPr lang="en-US" dirty="0" smtClean="0">
                <a:latin typeface="Garamond" pitchFamily="18" charset="0"/>
              </a:rPr>
              <a:t>Beans.</a:t>
            </a:r>
          </a:p>
          <a:p>
            <a:pPr marL="114300" indent="0" algn="just">
              <a:buNone/>
            </a:pPr>
            <a:r>
              <a:rPr lang="en-US" b="1" dirty="0">
                <a:latin typeface="Garamond" pitchFamily="18" charset="0"/>
                <a:cs typeface="Times New Roman" pitchFamily="18" charset="0"/>
              </a:rPr>
              <a:t>Types of fleshy fruits</a:t>
            </a:r>
          </a:p>
          <a:p>
            <a:pPr marL="0" indent="0" algn="just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(1)	Drupe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Garamond" pitchFamily="18" charset="0"/>
              </a:rPr>
              <a:t>This is a true, simple fruit with well-developed pericarp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Mango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(2)	Berry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Garamond" pitchFamily="18" charset="0"/>
              </a:rPr>
              <a:t>This </a:t>
            </a:r>
            <a:r>
              <a:rPr lang="en-US" dirty="0">
                <a:latin typeface="Garamond" pitchFamily="18" charset="0"/>
              </a:rPr>
              <a:t>is a true, simple fruit with well-developed pericarp but </a:t>
            </a:r>
            <a:r>
              <a:rPr lang="en-US" dirty="0" smtClean="0">
                <a:latin typeface="Garamond" pitchFamily="18" charset="0"/>
              </a:rPr>
              <a:t>	the </a:t>
            </a:r>
            <a:r>
              <a:rPr lang="en-US" dirty="0">
                <a:latin typeface="Garamond" pitchFamily="18" charset="0"/>
              </a:rPr>
              <a:t>endocarp is fleshy and it is usually many-seeded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e.g.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omato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§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0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637494"/>
            <a:ext cx="10515600" cy="500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(3)	Hesperidium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: It is a true simple fruit with distinct chambers that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are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separated by sheets of endocarp. 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Orange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(4)	Pome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It is a simple false fruit that develops from an inferior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ovary 	e.g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pple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(5)	</a:t>
            </a:r>
            <a:r>
              <a:rPr lang="en-US" b="1" dirty="0" err="1" smtClean="0">
                <a:latin typeface="Garamond" pitchFamily="18" charset="0"/>
                <a:cs typeface="Times New Roman" pitchFamily="18" charset="0"/>
              </a:rPr>
              <a:t>Sorosis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: It is a fleshy, multiple false fruit formed from a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closely 	packed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inflorescence. e.g.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ineapple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Garamond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Garamond" pitchFamily="18" charset="0"/>
                <a:cs typeface="Times New Roman" pitchFamily="18" charset="0"/>
              </a:rPr>
              <a:t>(6)	</a:t>
            </a:r>
            <a:r>
              <a:rPr lang="en-US" b="1" dirty="0" err="1" smtClean="0">
                <a:latin typeface="Garamond" pitchFamily="18" charset="0"/>
                <a:cs typeface="Times New Roman" pitchFamily="18" charset="0"/>
              </a:rPr>
              <a:t>Syconus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This is a fleshy multiple false fruit formed from a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	closely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packed inflorescence. e.g. 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Fig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5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515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990600" y="609600"/>
            <a:ext cx="10515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b="1" dirty="0" smtClean="0">
                <a:latin typeface="Garamond" pitchFamily="18" charset="0"/>
                <a:cs typeface="Times New Roman" pitchFamily="18" charset="0"/>
              </a:rPr>
              <a:t>Dry </a:t>
            </a:r>
            <a:r>
              <a:rPr lang="en-US" sz="2800" b="1" dirty="0">
                <a:latin typeface="Garamond" pitchFamily="18" charset="0"/>
                <a:cs typeface="Times New Roman" pitchFamily="18" charset="0"/>
              </a:rPr>
              <a:t>Dehiscent fruits: </a:t>
            </a:r>
            <a:r>
              <a:rPr lang="en-US" sz="2800" dirty="0">
                <a:latin typeface="Garamond" pitchFamily="18" charset="0"/>
                <a:cs typeface="Times New Roman" pitchFamily="18" charset="0"/>
              </a:rPr>
              <a:t>Those whose pericarp splits open to release their </a:t>
            </a:r>
            <a:r>
              <a:rPr lang="en-US" sz="2800" dirty="0" smtClean="0">
                <a:latin typeface="Garamond" pitchFamily="18" charset="0"/>
                <a:cs typeface="Times New Roman" pitchFamily="18" charset="0"/>
              </a:rPr>
              <a:t>seeds.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>
              <a:latin typeface="Garamond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Garamond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Garamond" pitchFamily="18" charset="0"/>
                <a:cs typeface="Times New Roman" pitchFamily="18" charset="0"/>
              </a:rPr>
              <a:t>1) </a:t>
            </a:r>
            <a:r>
              <a:rPr lang="en-US" sz="2800" b="1" dirty="0">
                <a:latin typeface="Garamond" pitchFamily="18" charset="0"/>
                <a:cs typeface="Times New Roman" pitchFamily="18" charset="0"/>
              </a:rPr>
              <a:t>Follicle</a:t>
            </a:r>
            <a:r>
              <a:rPr lang="en-US" sz="2800" dirty="0">
                <a:latin typeface="Garamond" pitchFamily="18" charset="0"/>
                <a:cs typeface="Times New Roman" pitchFamily="18" charset="0"/>
              </a:rPr>
              <a:t>: This is a simple dry fruit formed from a superior monocarpous pistil and splits longitudinally along one suture only e.g. milkweed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Garamond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Oyelakin\Desktop\pictures\Milkweed-in-see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971800"/>
            <a:ext cx="466725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6;p1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1125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Types of dry fruits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838200" y="76200"/>
            <a:ext cx="10515600" cy="500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Garamond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2) </a:t>
            </a:r>
            <a:r>
              <a:rPr lang="en-US" b="1" dirty="0">
                <a:latin typeface="Garamond" pitchFamily="18" charset="0"/>
                <a:cs typeface="Times New Roman" pitchFamily="18" charset="0"/>
              </a:rPr>
              <a:t>Legume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: This is a simple dry fruit formed from a superior monocarpous pistil. It is usually long and flat with two sutures to release the seeds inside e.g. </a:t>
            </a:r>
            <a:r>
              <a:rPr lang="en-US" i="1" dirty="0">
                <a:latin typeface="Garamond" pitchFamily="18" charset="0"/>
                <a:cs typeface="Times New Roman" pitchFamily="18" charset="0"/>
              </a:rPr>
              <a:t>Delonix </a:t>
            </a:r>
            <a:r>
              <a:rPr lang="en-US" i="1" dirty="0" smtClean="0">
                <a:latin typeface="Garamond" pitchFamily="18" charset="0"/>
                <a:cs typeface="Times New Roman" pitchFamily="18" charset="0"/>
              </a:rPr>
              <a:t>regia.</a:t>
            </a:r>
          </a:p>
          <a:p>
            <a:pPr marL="0" indent="0" algn="just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6" name="Picture 5" descr="C:\Users\Oyelakin\Desktop\pictures\pealegume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5257799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2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452</Words>
  <Application>Microsoft Office PowerPoint</Application>
  <PresentationFormat>Custom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Garamond</vt:lpstr>
      <vt:lpstr>Times New Roman</vt:lpstr>
      <vt:lpstr>Wingdings</vt:lpstr>
      <vt:lpstr>Office Theme</vt:lpstr>
      <vt:lpstr>GENERAL BIOLOGY 1</vt:lpstr>
      <vt:lpstr>Course overview</vt:lpstr>
      <vt:lpstr>    The Fruits</vt:lpstr>
      <vt:lpstr>PowerPoint Presentation</vt:lpstr>
      <vt:lpstr>PowerPoint Presentation</vt:lpstr>
      <vt:lpstr>PowerPoint Presentation</vt:lpstr>
      <vt:lpstr>PowerPoint Presentation</vt:lpstr>
      <vt:lpstr>   Types of dry fruits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HP</dc:creator>
  <cp:lastModifiedBy>HP</cp:lastModifiedBy>
  <cp:revision>73</cp:revision>
  <dcterms:modified xsi:type="dcterms:W3CDTF">2021-02-23T12:17:11Z</dcterms:modified>
</cp:coreProperties>
</file>