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461" r:id="rId2"/>
    <p:sldId id="309" r:id="rId3"/>
    <p:sldId id="305" r:id="rId4"/>
    <p:sldId id="283" r:id="rId5"/>
    <p:sldId id="340" r:id="rId6"/>
    <p:sldId id="341" r:id="rId7"/>
    <p:sldId id="311" r:id="rId8"/>
    <p:sldId id="338" r:id="rId9"/>
    <p:sldId id="339" r:id="rId10"/>
    <p:sldId id="295" r:id="rId11"/>
    <p:sldId id="298" r:id="rId12"/>
    <p:sldId id="299" r:id="rId13"/>
    <p:sldId id="301" r:id="rId14"/>
    <p:sldId id="346" r:id="rId15"/>
    <p:sldId id="302" r:id="rId16"/>
    <p:sldId id="303" r:id="rId17"/>
    <p:sldId id="304" r:id="rId18"/>
    <p:sldId id="336" r:id="rId19"/>
    <p:sldId id="337"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258" r:id="rId36"/>
    <p:sldId id="424" r:id="rId37"/>
    <p:sldId id="419" r:id="rId38"/>
    <p:sldId id="423" r:id="rId39"/>
    <p:sldId id="376" r:id="rId40"/>
    <p:sldId id="420" r:id="rId41"/>
    <p:sldId id="377" r:id="rId42"/>
    <p:sldId id="379" r:id="rId43"/>
    <p:sldId id="378" r:id="rId44"/>
    <p:sldId id="380" r:id="rId45"/>
    <p:sldId id="381" r:id="rId46"/>
  </p:sldIdLst>
  <p:sldSz cx="9144000" cy="6858000" type="screen4x3"/>
  <p:notesSz cx="9947275"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9" autoAdjust="0"/>
    <p:restoredTop sz="94624" autoAdjust="0"/>
  </p:normalViewPr>
  <p:slideViewPr>
    <p:cSldViewPr>
      <p:cViewPr varScale="1">
        <p:scale>
          <a:sx n="114" d="100"/>
          <a:sy n="114" d="100"/>
        </p:scale>
        <p:origin x="14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11570" cy="343229"/>
          </a:xfrm>
          <a:prstGeom prst="rect">
            <a:avLst/>
          </a:prstGeom>
        </p:spPr>
        <p:txBody>
          <a:bodyPr vert="horz" lIns="91870" tIns="45935" rIns="91870" bIns="45935" rtlCol="0"/>
          <a:lstStyle>
            <a:lvl1pPr algn="l">
              <a:defRPr sz="1200"/>
            </a:lvl1pPr>
          </a:lstStyle>
          <a:p>
            <a:endParaRPr lang="en-GB"/>
          </a:p>
        </p:txBody>
      </p:sp>
      <p:sp>
        <p:nvSpPr>
          <p:cNvPr id="3" name="Date Placeholder 2"/>
          <p:cNvSpPr>
            <a:spLocks noGrp="1"/>
          </p:cNvSpPr>
          <p:nvPr>
            <p:ph type="dt" sz="quarter" idx="1"/>
          </p:nvPr>
        </p:nvSpPr>
        <p:spPr>
          <a:xfrm>
            <a:off x="5633383" y="0"/>
            <a:ext cx="4311570" cy="343229"/>
          </a:xfrm>
          <a:prstGeom prst="rect">
            <a:avLst/>
          </a:prstGeom>
        </p:spPr>
        <p:txBody>
          <a:bodyPr vert="horz" lIns="91870" tIns="45935" rIns="91870" bIns="45935" rtlCol="0"/>
          <a:lstStyle>
            <a:lvl1pPr algn="r">
              <a:defRPr sz="1200"/>
            </a:lvl1pPr>
          </a:lstStyle>
          <a:p>
            <a:fld id="{58176587-7A8E-4214-B3D9-4168BDE0E481}" type="datetimeFigureOut">
              <a:rPr lang="en-GB" smtClean="0"/>
              <a:t>02/05/2023</a:t>
            </a:fld>
            <a:endParaRPr lang="en-GB"/>
          </a:p>
        </p:txBody>
      </p:sp>
      <p:sp>
        <p:nvSpPr>
          <p:cNvPr id="4" name="Footer Placeholder 3"/>
          <p:cNvSpPr>
            <a:spLocks noGrp="1"/>
          </p:cNvSpPr>
          <p:nvPr>
            <p:ph type="ftr" sz="quarter" idx="2"/>
          </p:nvPr>
        </p:nvSpPr>
        <p:spPr>
          <a:xfrm>
            <a:off x="1" y="6513674"/>
            <a:ext cx="4311570" cy="343229"/>
          </a:xfrm>
          <a:prstGeom prst="rect">
            <a:avLst/>
          </a:prstGeom>
        </p:spPr>
        <p:txBody>
          <a:bodyPr vert="horz" lIns="91870" tIns="45935" rIns="91870" bIns="45935" rtlCol="0" anchor="b"/>
          <a:lstStyle>
            <a:lvl1pPr algn="l">
              <a:defRPr sz="1200"/>
            </a:lvl1pPr>
          </a:lstStyle>
          <a:p>
            <a:endParaRPr lang="en-GB"/>
          </a:p>
        </p:txBody>
      </p:sp>
      <p:sp>
        <p:nvSpPr>
          <p:cNvPr id="5" name="Slide Number Placeholder 4"/>
          <p:cNvSpPr>
            <a:spLocks noGrp="1"/>
          </p:cNvSpPr>
          <p:nvPr>
            <p:ph type="sldNum" sz="quarter" idx="3"/>
          </p:nvPr>
        </p:nvSpPr>
        <p:spPr>
          <a:xfrm>
            <a:off x="5633383" y="6513674"/>
            <a:ext cx="4311570" cy="343229"/>
          </a:xfrm>
          <a:prstGeom prst="rect">
            <a:avLst/>
          </a:prstGeom>
        </p:spPr>
        <p:txBody>
          <a:bodyPr vert="horz" lIns="91870" tIns="45935" rIns="91870" bIns="45935" rtlCol="0" anchor="b"/>
          <a:lstStyle>
            <a:lvl1pPr algn="r">
              <a:defRPr sz="1200"/>
            </a:lvl1pPr>
          </a:lstStyle>
          <a:p>
            <a:fld id="{CCE5D108-BC02-486B-BCB8-19278732F313}" type="slidenum">
              <a:rPr lang="en-GB" smtClean="0"/>
              <a:t>‹#›</a:t>
            </a:fld>
            <a:endParaRPr lang="en-GB"/>
          </a:p>
        </p:txBody>
      </p:sp>
    </p:spTree>
    <p:extLst>
      <p:ext uri="{BB962C8B-B14F-4D97-AF65-F5344CB8AC3E}">
        <p14:creationId xmlns:p14="http://schemas.microsoft.com/office/powerpoint/2010/main" val="3112680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11570" cy="343229"/>
          </a:xfrm>
          <a:prstGeom prst="rect">
            <a:avLst/>
          </a:prstGeom>
        </p:spPr>
        <p:txBody>
          <a:bodyPr vert="horz" lIns="91870" tIns="45935" rIns="91870" bIns="45935" rtlCol="0"/>
          <a:lstStyle>
            <a:lvl1pPr algn="l">
              <a:defRPr sz="1200"/>
            </a:lvl1pPr>
          </a:lstStyle>
          <a:p>
            <a:endParaRPr lang="en-GB"/>
          </a:p>
        </p:txBody>
      </p:sp>
      <p:sp>
        <p:nvSpPr>
          <p:cNvPr id="3" name="Date Placeholder 2"/>
          <p:cNvSpPr>
            <a:spLocks noGrp="1"/>
          </p:cNvSpPr>
          <p:nvPr>
            <p:ph type="dt" idx="1"/>
          </p:nvPr>
        </p:nvSpPr>
        <p:spPr>
          <a:xfrm>
            <a:off x="5633383" y="0"/>
            <a:ext cx="4311570" cy="343229"/>
          </a:xfrm>
          <a:prstGeom prst="rect">
            <a:avLst/>
          </a:prstGeom>
        </p:spPr>
        <p:txBody>
          <a:bodyPr vert="horz" lIns="91870" tIns="45935" rIns="91870" bIns="45935" rtlCol="0"/>
          <a:lstStyle>
            <a:lvl1pPr algn="r">
              <a:defRPr sz="1200"/>
            </a:lvl1pPr>
          </a:lstStyle>
          <a:p>
            <a:fld id="{6967C8F5-35BD-44BA-B5C0-86CCB8746D68}" type="datetimeFigureOut">
              <a:rPr lang="en-GB" smtClean="0"/>
              <a:pPr/>
              <a:t>02/05/2023</a:t>
            </a:fld>
            <a:endParaRPr lang="en-GB"/>
          </a:p>
        </p:txBody>
      </p:sp>
      <p:sp>
        <p:nvSpPr>
          <p:cNvPr id="4" name="Slide Image Placeholder 3"/>
          <p:cNvSpPr>
            <a:spLocks noGrp="1" noRot="1" noChangeAspect="1"/>
          </p:cNvSpPr>
          <p:nvPr>
            <p:ph type="sldImg" idx="2"/>
          </p:nvPr>
        </p:nvSpPr>
        <p:spPr>
          <a:xfrm>
            <a:off x="3259138" y="514350"/>
            <a:ext cx="3429000" cy="2571750"/>
          </a:xfrm>
          <a:prstGeom prst="rect">
            <a:avLst/>
          </a:prstGeom>
          <a:noFill/>
          <a:ln w="12700">
            <a:solidFill>
              <a:prstClr val="black"/>
            </a:solidFill>
          </a:ln>
        </p:spPr>
        <p:txBody>
          <a:bodyPr vert="horz" lIns="91870" tIns="45935" rIns="91870" bIns="45935" rtlCol="0" anchor="ctr"/>
          <a:lstStyle/>
          <a:p>
            <a:endParaRPr lang="en-GB"/>
          </a:p>
        </p:txBody>
      </p:sp>
      <p:sp>
        <p:nvSpPr>
          <p:cNvPr id="5" name="Notes Placeholder 4"/>
          <p:cNvSpPr>
            <a:spLocks noGrp="1"/>
          </p:cNvSpPr>
          <p:nvPr>
            <p:ph type="body" sz="quarter" idx="3"/>
          </p:nvPr>
        </p:nvSpPr>
        <p:spPr>
          <a:xfrm>
            <a:off x="994265" y="3257935"/>
            <a:ext cx="7958749" cy="3085771"/>
          </a:xfrm>
          <a:prstGeom prst="rect">
            <a:avLst/>
          </a:prstGeom>
        </p:spPr>
        <p:txBody>
          <a:bodyPr vert="horz" lIns="91870" tIns="45935" rIns="91870" bIns="459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513674"/>
            <a:ext cx="4311570" cy="343229"/>
          </a:xfrm>
          <a:prstGeom prst="rect">
            <a:avLst/>
          </a:prstGeom>
        </p:spPr>
        <p:txBody>
          <a:bodyPr vert="horz" lIns="91870" tIns="45935" rIns="91870" bIns="45935" rtlCol="0" anchor="b"/>
          <a:lstStyle>
            <a:lvl1pPr algn="l">
              <a:defRPr sz="1200"/>
            </a:lvl1pPr>
          </a:lstStyle>
          <a:p>
            <a:endParaRPr lang="en-GB"/>
          </a:p>
        </p:txBody>
      </p:sp>
      <p:sp>
        <p:nvSpPr>
          <p:cNvPr id="7" name="Slide Number Placeholder 6"/>
          <p:cNvSpPr>
            <a:spLocks noGrp="1"/>
          </p:cNvSpPr>
          <p:nvPr>
            <p:ph type="sldNum" sz="quarter" idx="5"/>
          </p:nvPr>
        </p:nvSpPr>
        <p:spPr>
          <a:xfrm>
            <a:off x="5633383" y="6513674"/>
            <a:ext cx="4311570" cy="343229"/>
          </a:xfrm>
          <a:prstGeom prst="rect">
            <a:avLst/>
          </a:prstGeom>
        </p:spPr>
        <p:txBody>
          <a:bodyPr vert="horz" lIns="91870" tIns="45935" rIns="91870" bIns="45935" rtlCol="0" anchor="b"/>
          <a:lstStyle>
            <a:lvl1pPr algn="r">
              <a:defRPr sz="1200"/>
            </a:lvl1pPr>
          </a:lstStyle>
          <a:p>
            <a:fld id="{60AED71A-DF4D-4AE4-AB22-5604241603D2}" type="slidenum">
              <a:rPr lang="en-GB" smtClean="0"/>
              <a:pPr/>
              <a:t>‹#›</a:t>
            </a:fld>
            <a:endParaRPr lang="en-GB"/>
          </a:p>
        </p:txBody>
      </p:sp>
    </p:spTree>
    <p:extLst>
      <p:ext uri="{BB962C8B-B14F-4D97-AF65-F5344CB8AC3E}">
        <p14:creationId xmlns:p14="http://schemas.microsoft.com/office/powerpoint/2010/main" val="159569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PlaceHolder 1"/>
          <p:cNvSpPr>
            <a:spLocks noGrp="1"/>
          </p:cNvSpPr>
          <p:nvPr>
            <p:ph type="body"/>
          </p:nvPr>
        </p:nvSpPr>
        <p:spPr>
          <a:xfrm>
            <a:off x="0" y="0"/>
            <a:ext cx="360" cy="360"/>
          </a:xfrm>
          <a:prstGeom prst="rect">
            <a:avLst/>
          </a:prstGeom>
        </p:spPr>
      </p:sp>
      <p:sp>
        <p:nvSpPr>
          <p:cNvPr id="542" name="CustomShape 2"/>
          <p:cNvSpPr/>
          <p:nvPr/>
        </p:nvSpPr>
        <p:spPr>
          <a:xfrm>
            <a:off x="0" y="0"/>
            <a:ext cx="360" cy="360"/>
          </a:xfrm>
          <a:prstGeom prst="rect">
            <a:avLst/>
          </a:prstGeom>
        </p:spPr>
        <p:txBody>
          <a:bodyPr lIns="90000" tIns="45000" rIns="90000" bIns="45000"/>
          <a:lstStyle/>
          <a:p>
            <a:fld id="{C1D161A1-71E1-4161-B171-41D16141A101}" type="slidenum">
              <a:rPr lang="en-GB">
                <a:solidFill>
                  <a:srgbClr val="000000"/>
                </a:solidFill>
                <a:latin typeface="Constantia"/>
                <a:ea typeface="+mn-ea"/>
              </a:rPr>
              <a:t>1</a:t>
            </a:fld>
            <a:endParaRPr/>
          </a:p>
        </p:txBody>
      </p:sp>
    </p:spTree>
    <p:extLst>
      <p:ext uri="{BB962C8B-B14F-4D97-AF65-F5344CB8AC3E}">
        <p14:creationId xmlns:p14="http://schemas.microsoft.com/office/powerpoint/2010/main" val="353771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9388" y="525463"/>
            <a:ext cx="3797300" cy="26289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71C13141-A191-41F1-8101-6171913121B1}" type="slidenum">
              <a:rPr lang="en-GB" smtClean="0"/>
              <a:t>36</a:t>
            </a:fld>
            <a:endParaRPr lang="en-GB"/>
          </a:p>
        </p:txBody>
      </p:sp>
    </p:spTree>
    <p:extLst>
      <p:ext uri="{BB962C8B-B14F-4D97-AF65-F5344CB8AC3E}">
        <p14:creationId xmlns:p14="http://schemas.microsoft.com/office/powerpoint/2010/main" val="760326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9388" y="525463"/>
            <a:ext cx="3797300" cy="26289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71C13141-A191-41F1-8101-6171913121B1}" type="slidenum">
              <a:rPr lang="en-GB" smtClean="0"/>
              <a:t>38</a:t>
            </a:fld>
            <a:endParaRPr lang="en-GB"/>
          </a:p>
        </p:txBody>
      </p:sp>
    </p:spTree>
    <p:extLst>
      <p:ext uri="{BB962C8B-B14F-4D97-AF65-F5344CB8AC3E}">
        <p14:creationId xmlns:p14="http://schemas.microsoft.com/office/powerpoint/2010/main" val="62421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979D270-091F-494F-A3F8-BBEC16AB2EFA}" type="datetime1">
              <a:rPr lang="en-GB" smtClean="0"/>
              <a:t>02/05/2023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CAA9C-7A55-496A-8D4A-D9AA7AA3B29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9D2E919-D7DA-49E1-940A-E239BEB4A930}" type="datetime1">
              <a:rPr lang="en-GB" smtClean="0"/>
              <a:t>02/05/2023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CAA9C-7A55-496A-8D4A-D9AA7AA3B29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1D9E7AB-2D91-4B7D-89DD-52CC054D633B}" type="datetime1">
              <a:rPr lang="en-GB" smtClean="0"/>
              <a:t>02/05/2023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CAA9C-7A55-496A-8D4A-D9AA7AA3B299}"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229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3DBFFD3-5BBD-4C32-B428-17908F7DDC37}" type="datetime1">
              <a:rPr lang="en-GB" smtClean="0"/>
              <a:t>02/05/2023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CAA9C-7A55-496A-8D4A-D9AA7AA3B29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41438-820C-4261-8D94-25C5432AE7D1}" type="datetime1">
              <a:rPr lang="en-GB" smtClean="0"/>
              <a:t>02/05/2023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CAA9C-7A55-496A-8D4A-D9AA7AA3B29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479A51A-D98F-4E1E-A78C-1732D8D95F5A}" type="datetime1">
              <a:rPr lang="en-GB" smtClean="0"/>
              <a:t>02/05/2023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CCAA9C-7A55-496A-8D4A-D9AA7AA3B29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769272D-8C9D-4683-BEF5-E03BD3F66921}" type="datetime1">
              <a:rPr lang="en-GB" smtClean="0"/>
              <a:t>02/05/2023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7CCAA9C-7A55-496A-8D4A-D9AA7AA3B29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6ED86F4-6999-45A2-888E-3CC7E64B5BC4}" type="datetime1">
              <a:rPr lang="en-GB" smtClean="0"/>
              <a:t>02/05/2023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7CCAA9C-7A55-496A-8D4A-D9AA7AA3B29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8B8E8-3DBD-4E08-AB30-20F1E06E3AEA}" type="datetime1">
              <a:rPr lang="en-GB" smtClean="0"/>
              <a:t>02/05/2023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7CCAA9C-7A55-496A-8D4A-D9AA7AA3B29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8461D7-CBF5-4FDD-AD4D-E2EAD76FE6AB}" type="datetime1">
              <a:rPr lang="en-GB" smtClean="0"/>
              <a:t>02/05/2023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CCAA9C-7A55-496A-8D4A-D9AA7AA3B29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BE974D-1BAB-4001-B0E2-3936182AAFB6}" type="datetime1">
              <a:rPr lang="en-GB" smtClean="0"/>
              <a:t>02/05/2023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CCAA9C-7A55-496A-8D4A-D9AA7AA3B29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FA345-77CB-489F-B02E-815D2A4A896F}" type="datetime1">
              <a:rPr lang="en-GB" smtClean="0"/>
              <a:t>02/05/2023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CAA9C-7A55-496A-8D4A-D9AA7AA3B29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stomShape 1"/>
          <p:cNvSpPr/>
          <p:nvPr/>
        </p:nvSpPr>
        <p:spPr>
          <a:xfrm>
            <a:off x="0" y="969923"/>
            <a:ext cx="9176345" cy="4918427"/>
          </a:xfrm>
          <a:prstGeom prst="rect">
            <a:avLst/>
          </a:prstGeom>
        </p:spPr>
        <p:txBody>
          <a:bodyPr lIns="75766" tIns="37883" rIns="75766" bIns="37883"/>
          <a:lstStyle/>
          <a:p>
            <a:pPr algn="ctr"/>
            <a:endParaRPr lang="en-GB" sz="3323" b="1" dirty="0">
              <a:solidFill>
                <a:srgbClr val="000000"/>
              </a:solidFill>
              <a:latin typeface="Times New Roman" panose="02020603050405020304" pitchFamily="18" charset="0"/>
              <a:ea typeface="DejaVu Sans"/>
              <a:cs typeface="Times New Roman" panose="02020603050405020304" pitchFamily="18" charset="0"/>
            </a:endParaRPr>
          </a:p>
          <a:p>
            <a:pPr algn="ctr"/>
            <a:endParaRPr lang="en-GB" sz="3323" b="1" dirty="0">
              <a:solidFill>
                <a:srgbClr val="000000"/>
              </a:solidFill>
              <a:latin typeface="Times New Roman" panose="02020603050405020304" pitchFamily="18" charset="0"/>
              <a:ea typeface="DejaVu Sans"/>
              <a:cs typeface="Times New Roman" panose="02020603050405020304" pitchFamily="18" charset="0"/>
            </a:endParaRPr>
          </a:p>
          <a:p>
            <a:pPr algn="ctr"/>
            <a:r>
              <a:rPr lang="en-GB" sz="3323" b="1" dirty="0">
                <a:solidFill>
                  <a:srgbClr val="000000"/>
                </a:solidFill>
                <a:latin typeface="Times New Roman" panose="02020603050405020304" pitchFamily="18" charset="0"/>
                <a:ea typeface="DejaVu Sans"/>
                <a:cs typeface="Times New Roman" panose="02020603050405020304" pitchFamily="18" charset="0"/>
              </a:rPr>
              <a:t>CSC 101 : Introduction to Computer Science</a:t>
            </a:r>
            <a:endParaRPr sz="3323" dirty="0">
              <a:latin typeface="Times New Roman" panose="02020603050405020304" pitchFamily="18" charset="0"/>
              <a:cs typeface="Times New Roman" panose="02020603050405020304" pitchFamily="18" charset="0"/>
            </a:endParaRPr>
          </a:p>
          <a:p>
            <a:pPr algn="ctr"/>
            <a:endParaRPr lang="en-US" sz="3323" dirty="0">
              <a:latin typeface="Times New Roman" panose="02020603050405020304" pitchFamily="18" charset="0"/>
              <a:cs typeface="Times New Roman" panose="02020603050405020304" pitchFamily="18" charset="0"/>
            </a:endParaRPr>
          </a:p>
          <a:p>
            <a:pPr algn="ctr"/>
            <a:endParaRPr lang="en-US" sz="3323" dirty="0">
              <a:latin typeface="Times New Roman" panose="02020603050405020304" pitchFamily="18" charset="0"/>
              <a:cs typeface="Times New Roman" panose="02020603050405020304" pitchFamily="18" charset="0"/>
            </a:endParaRPr>
          </a:p>
          <a:p>
            <a:pPr algn="ctr"/>
            <a:r>
              <a:rPr lang="en-US" sz="4062" dirty="0">
                <a:latin typeface="Times New Roman" panose="02020603050405020304" pitchFamily="18" charset="0"/>
                <a:cs typeface="Times New Roman" panose="02020603050405020304" pitchFamily="18" charset="0"/>
              </a:rPr>
              <a:t>WEEK 3</a:t>
            </a:r>
            <a:endParaRPr sz="4062"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647226"/>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0"/>
            <a:ext cx="8820472" cy="6858000"/>
          </a:xfrm>
        </p:spPr>
        <p:txBody>
          <a:bodyPr>
            <a:normAutofit fontScale="92500" lnSpcReduction="10000"/>
          </a:bodyPr>
          <a:lstStyle/>
          <a:p>
            <a:pPr marL="274320" indent="-274320" eaLnBrk="1" fontAlgn="auto" hangingPunct="1">
              <a:spcAft>
                <a:spcPts val="0"/>
              </a:spcAft>
              <a:buClr>
                <a:schemeClr val="accent3"/>
              </a:buClr>
              <a:buFont typeface="Wingdings 2"/>
              <a:buNone/>
              <a:defRPr/>
            </a:pPr>
            <a:r>
              <a:rPr lang="en-US" sz="4000" b="1" dirty="0">
                <a:solidFill>
                  <a:srgbClr val="002060"/>
                </a:solidFill>
              </a:rPr>
              <a:t>(4)	OUTPUT UNIT</a:t>
            </a:r>
          </a:p>
          <a:p>
            <a:pPr marL="274320" indent="-274320" algn="just" eaLnBrk="1" fontAlgn="auto" hangingPunct="1">
              <a:spcAft>
                <a:spcPts val="0"/>
              </a:spcAft>
              <a:buClr>
                <a:schemeClr val="accent3"/>
              </a:buClr>
              <a:buFont typeface="Wingdings 2"/>
              <a:buNone/>
              <a:defRPr/>
            </a:pPr>
            <a:r>
              <a:rPr lang="en-US" dirty="0"/>
              <a:t>	</a:t>
            </a:r>
            <a:r>
              <a:rPr lang="en-US" dirty="0">
                <a:solidFill>
                  <a:srgbClr val="7030A0"/>
                </a:solidFill>
              </a:rPr>
              <a:t>An output unit is a medium which a computer uses to produce out processed or computed results for users in readable form. Results are either soft copy or hard copy type. A software copy output is the result displayed on the monitor while hardcopy is the output printed on paper. </a:t>
            </a:r>
          </a:p>
          <a:p>
            <a:pPr marL="274320" indent="-274320" algn="just" eaLnBrk="1" fontAlgn="auto" hangingPunct="1">
              <a:spcAft>
                <a:spcPts val="0"/>
              </a:spcAft>
              <a:buClr>
                <a:schemeClr val="accent3"/>
              </a:buClr>
              <a:buFont typeface="Wingdings 2"/>
              <a:buNone/>
              <a:defRPr/>
            </a:pPr>
            <a:r>
              <a:rPr lang="en-US" dirty="0">
                <a:solidFill>
                  <a:srgbClr val="7030A0"/>
                </a:solidFill>
              </a:rPr>
              <a:t>Output devices on the other hand, decode the data into information. Examples are:</a:t>
            </a:r>
          </a:p>
          <a:p>
            <a:pPr marL="274320" indent="-274320" eaLnBrk="1" fontAlgn="auto" hangingPunct="1">
              <a:spcAft>
                <a:spcPts val="0"/>
              </a:spcAft>
              <a:buClr>
                <a:schemeClr val="accent3"/>
              </a:buClr>
              <a:buFont typeface="Wingdings 2"/>
              <a:buChar char=""/>
              <a:defRPr/>
            </a:pPr>
            <a:r>
              <a:rPr lang="en-US" dirty="0">
                <a:solidFill>
                  <a:srgbClr val="7030A0"/>
                </a:solidFill>
              </a:rPr>
              <a:t>Monitors </a:t>
            </a:r>
          </a:p>
          <a:p>
            <a:pPr marL="274320" indent="-274320" eaLnBrk="1" fontAlgn="auto" hangingPunct="1">
              <a:spcAft>
                <a:spcPts val="0"/>
              </a:spcAft>
              <a:buClr>
                <a:schemeClr val="accent3"/>
              </a:buClr>
              <a:buFont typeface="Wingdings 2"/>
              <a:buChar char=""/>
              <a:defRPr/>
            </a:pPr>
            <a:r>
              <a:rPr lang="en-US" dirty="0">
                <a:solidFill>
                  <a:srgbClr val="7030A0"/>
                </a:solidFill>
              </a:rPr>
              <a:t>Printers</a:t>
            </a:r>
          </a:p>
          <a:p>
            <a:pPr marL="274320" indent="-274320" eaLnBrk="1" fontAlgn="auto" hangingPunct="1">
              <a:spcAft>
                <a:spcPts val="0"/>
              </a:spcAft>
              <a:buClr>
                <a:schemeClr val="accent3"/>
              </a:buClr>
              <a:buFont typeface="Wingdings 2"/>
              <a:buChar char=""/>
              <a:defRPr/>
            </a:pPr>
            <a:r>
              <a:rPr lang="en-US" dirty="0">
                <a:solidFill>
                  <a:srgbClr val="7030A0"/>
                </a:solidFill>
              </a:rPr>
              <a:t>Plotters</a:t>
            </a:r>
          </a:p>
          <a:p>
            <a:pPr marL="274320" indent="-274320" eaLnBrk="1" fontAlgn="auto" hangingPunct="1">
              <a:spcAft>
                <a:spcPts val="0"/>
              </a:spcAft>
              <a:buClr>
                <a:schemeClr val="accent3"/>
              </a:buClr>
              <a:buFont typeface="Wingdings 2"/>
              <a:buChar char=""/>
              <a:defRPr/>
            </a:pPr>
            <a:r>
              <a:rPr lang="en-US" dirty="0">
                <a:solidFill>
                  <a:srgbClr val="7030A0"/>
                </a:solidFill>
              </a:rPr>
              <a:t>Computer Output Microfilm (COM)</a:t>
            </a:r>
          </a:p>
          <a:p>
            <a:pPr marL="274320" indent="-274320" eaLnBrk="1" fontAlgn="auto" hangingPunct="1">
              <a:spcAft>
                <a:spcPts val="0"/>
              </a:spcAft>
              <a:buClr>
                <a:schemeClr val="accent3"/>
              </a:buClr>
              <a:buFont typeface="Wingdings 2"/>
              <a:buChar char=""/>
              <a:defRPr/>
            </a:pPr>
            <a:r>
              <a:rPr lang="en-US" dirty="0">
                <a:solidFill>
                  <a:srgbClr val="7030A0"/>
                </a:solidFill>
              </a:rPr>
              <a:t>Voice Output  </a:t>
            </a:r>
          </a:p>
          <a:p>
            <a:pPr marL="274320" indent="-274320" eaLnBrk="1" fontAlgn="auto" hangingPunct="1">
              <a:spcAft>
                <a:spcPts val="0"/>
              </a:spcAft>
              <a:buClr>
                <a:schemeClr val="accent3"/>
              </a:buClr>
              <a:buFont typeface="Wingdings 2"/>
              <a:buChar char=""/>
              <a:defRPr/>
            </a:pPr>
            <a:endParaRPr lang="en-US" dirty="0"/>
          </a:p>
        </p:txBody>
      </p:sp>
      <p:sp>
        <p:nvSpPr>
          <p:cNvPr id="2" name="Slide Number Placeholder 1"/>
          <p:cNvSpPr>
            <a:spLocks noGrp="1"/>
          </p:cNvSpPr>
          <p:nvPr>
            <p:ph type="sldNum" sz="quarter" idx="12"/>
          </p:nvPr>
        </p:nvSpPr>
        <p:spPr/>
        <p:txBody>
          <a:bodyPr/>
          <a:lstStyle/>
          <a:p>
            <a:fld id="{D7CCAA9C-7A55-496A-8D4A-D9AA7AA3B299}" type="slidenum">
              <a:rPr lang="en-GB" smtClean="0"/>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81000" y="304800"/>
            <a:ext cx="8229600" cy="838200"/>
          </a:xfrm>
        </p:spPr>
        <p:txBody>
          <a:bodyPr/>
          <a:lstStyle/>
          <a:p>
            <a:pPr algn="ctr" eaLnBrk="1" hangingPunct="1"/>
            <a:r>
              <a:rPr lang="en-US" dirty="0">
                <a:solidFill>
                  <a:srgbClr val="002060"/>
                </a:solidFill>
              </a:rPr>
              <a:t>COMPUTER SOFTWARE</a:t>
            </a:r>
          </a:p>
        </p:txBody>
      </p:sp>
      <p:sp>
        <p:nvSpPr>
          <p:cNvPr id="23555" name="Content Placeholder 2"/>
          <p:cNvSpPr>
            <a:spLocks noGrp="1"/>
          </p:cNvSpPr>
          <p:nvPr>
            <p:ph idx="1"/>
          </p:nvPr>
        </p:nvSpPr>
        <p:spPr>
          <a:xfrm>
            <a:off x="228600" y="1143000"/>
            <a:ext cx="8686800" cy="5715000"/>
          </a:xfrm>
        </p:spPr>
        <p:txBody>
          <a:bodyPr>
            <a:normAutofit fontScale="92500" lnSpcReduction="20000"/>
          </a:bodyPr>
          <a:lstStyle/>
          <a:p>
            <a:pPr algn="just" eaLnBrk="1" hangingPunct="1">
              <a:buFont typeface="Wingdings 2" pitchFamily="18" charset="2"/>
              <a:buNone/>
            </a:pPr>
            <a:r>
              <a:rPr lang="en-US" dirty="0"/>
              <a:t>	</a:t>
            </a:r>
            <a:r>
              <a:rPr lang="en-US" dirty="0">
                <a:solidFill>
                  <a:srgbClr val="7030A0"/>
                </a:solidFill>
              </a:rPr>
              <a:t>Software can be defined as the sets of instruction and procedures passed to the computer to perform certain activities or tasks. That is, it is the set of instruction directed to a computer system to perform a specific task. It is often called computer program. It is the program, which direct the operations of computer systems. It is the invisible part of the computer system. Without the software, the computer system is useless.</a:t>
            </a:r>
          </a:p>
          <a:p>
            <a:pPr algn="just" eaLnBrk="1" hangingPunct="1">
              <a:buFont typeface="Wingdings 2" pitchFamily="18" charset="2"/>
              <a:buNone/>
            </a:pPr>
            <a:r>
              <a:rPr lang="en-US" dirty="0">
                <a:solidFill>
                  <a:srgbClr val="7030A0"/>
                </a:solidFill>
              </a:rPr>
              <a:t>	</a:t>
            </a:r>
          </a:p>
          <a:p>
            <a:pPr algn="just" eaLnBrk="1" hangingPunct="1">
              <a:buFont typeface="Wingdings 2" pitchFamily="18" charset="2"/>
              <a:buNone/>
            </a:pPr>
            <a:r>
              <a:rPr lang="en-US" dirty="0">
                <a:solidFill>
                  <a:srgbClr val="7030A0"/>
                </a:solidFill>
              </a:rPr>
              <a:t>There are two types of software namely:</a:t>
            </a:r>
          </a:p>
          <a:p>
            <a:pPr algn="just" eaLnBrk="1" hangingPunct="1"/>
            <a:r>
              <a:rPr lang="en-US" dirty="0">
                <a:solidFill>
                  <a:srgbClr val="7030A0"/>
                </a:solidFill>
              </a:rPr>
              <a:t>System software</a:t>
            </a:r>
          </a:p>
          <a:p>
            <a:pPr algn="just" eaLnBrk="1" hangingPunct="1"/>
            <a:r>
              <a:rPr lang="en-US" dirty="0">
                <a:solidFill>
                  <a:srgbClr val="7030A0"/>
                </a:solidFill>
              </a:rPr>
              <a:t>Application software</a:t>
            </a:r>
          </a:p>
          <a:p>
            <a:pPr eaLnBrk="1" hangingPunct="1"/>
            <a:endParaRPr lang="en-US" dirty="0">
              <a:solidFill>
                <a:srgbClr val="7030A0"/>
              </a:solidFill>
            </a:endParaRPr>
          </a:p>
        </p:txBody>
      </p:sp>
      <p:sp>
        <p:nvSpPr>
          <p:cNvPr id="2" name="Slide Number Placeholder 1"/>
          <p:cNvSpPr>
            <a:spLocks noGrp="1"/>
          </p:cNvSpPr>
          <p:nvPr>
            <p:ph type="sldNum" sz="quarter" idx="12"/>
          </p:nvPr>
        </p:nvSpPr>
        <p:spPr/>
        <p:txBody>
          <a:bodyPr/>
          <a:lstStyle/>
          <a:p>
            <a:fld id="{D7CCAA9C-7A55-496A-8D4A-D9AA7AA3B299}" type="slidenum">
              <a:rPr lang="en-GB" smtClean="0"/>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590550"/>
          </a:xfrm>
        </p:spPr>
        <p:txBody>
          <a:bodyPr>
            <a:normAutofit fontScale="90000"/>
          </a:bodyPr>
          <a:lstStyle/>
          <a:p>
            <a:pPr eaLnBrk="1" fontAlgn="auto" hangingPunct="1">
              <a:spcAft>
                <a:spcPts val="0"/>
              </a:spcAft>
              <a:defRPr/>
            </a:pPr>
            <a:r>
              <a:rPr lang="en-US" b="1" dirty="0">
                <a:solidFill>
                  <a:srgbClr val="002060"/>
                </a:solidFill>
              </a:rPr>
              <a:t>SYSTEM SOFTWARE</a:t>
            </a:r>
            <a:br>
              <a:rPr lang="en-US" b="1" dirty="0"/>
            </a:br>
            <a:endParaRPr lang="en-US" dirty="0"/>
          </a:p>
        </p:txBody>
      </p:sp>
      <p:sp>
        <p:nvSpPr>
          <p:cNvPr id="3" name="Content Placeholder 2"/>
          <p:cNvSpPr>
            <a:spLocks noGrp="1"/>
          </p:cNvSpPr>
          <p:nvPr>
            <p:ph idx="1"/>
          </p:nvPr>
        </p:nvSpPr>
        <p:spPr>
          <a:xfrm>
            <a:off x="0" y="548680"/>
            <a:ext cx="9144000" cy="6309320"/>
          </a:xfrm>
        </p:spPr>
        <p:txBody>
          <a:bodyPr>
            <a:normAutofit fontScale="85000" lnSpcReduction="20000"/>
          </a:bodyPr>
          <a:lstStyle/>
          <a:p>
            <a:pPr marL="274320" indent="-274320" algn="just" eaLnBrk="1" fontAlgn="auto" hangingPunct="1">
              <a:spcAft>
                <a:spcPts val="0"/>
              </a:spcAft>
              <a:buClr>
                <a:schemeClr val="accent3"/>
              </a:buClr>
              <a:buFont typeface="Wingdings 2"/>
              <a:buNone/>
              <a:defRPr/>
            </a:pPr>
            <a:r>
              <a:rPr lang="en-US" dirty="0"/>
              <a:t>	</a:t>
            </a:r>
            <a:r>
              <a:rPr lang="en-US" sz="3500" dirty="0">
                <a:solidFill>
                  <a:srgbClr val="7030A0"/>
                </a:solidFill>
              </a:rPr>
              <a:t>System software is sets of one or more programs designed to control and supervise the operation and performance of a computer system. They are the software that acts as interface between the hardware and the user or computer resources. The overall control of the hardware operations and the user self-written programs is done by the system software.</a:t>
            </a:r>
          </a:p>
          <a:p>
            <a:pPr marL="274320" indent="-274320" algn="just" eaLnBrk="1" fontAlgn="auto" hangingPunct="1">
              <a:spcAft>
                <a:spcPts val="0"/>
              </a:spcAft>
              <a:buClr>
                <a:schemeClr val="accent3"/>
              </a:buClr>
              <a:buFont typeface="Wingdings 2"/>
              <a:buNone/>
              <a:defRPr/>
            </a:pPr>
            <a:endParaRPr lang="en-US" sz="3500" dirty="0">
              <a:solidFill>
                <a:srgbClr val="7030A0"/>
              </a:solidFill>
            </a:endParaRPr>
          </a:p>
          <a:p>
            <a:pPr marL="274320" indent="-274320" eaLnBrk="1" fontAlgn="auto" hangingPunct="1">
              <a:spcAft>
                <a:spcPts val="0"/>
              </a:spcAft>
              <a:buClr>
                <a:schemeClr val="accent3"/>
              </a:buClr>
              <a:buFont typeface="Wingdings 2"/>
              <a:buNone/>
              <a:defRPr/>
            </a:pPr>
            <a:r>
              <a:rPr lang="en-US" sz="3500" dirty="0">
                <a:solidFill>
                  <a:srgbClr val="7030A0"/>
                </a:solidFill>
              </a:rPr>
              <a:t>	The systems software may be divided into the following:</a:t>
            </a:r>
          </a:p>
          <a:p>
            <a:pPr marL="274320" indent="-274320" eaLnBrk="1" fontAlgn="auto" hangingPunct="1">
              <a:spcAft>
                <a:spcPts val="0"/>
              </a:spcAft>
              <a:buClr>
                <a:schemeClr val="accent3"/>
              </a:buClr>
              <a:buFont typeface="Wingdings 2"/>
              <a:buChar char=""/>
              <a:defRPr/>
            </a:pPr>
            <a:r>
              <a:rPr lang="en-US" sz="3500" dirty="0">
                <a:solidFill>
                  <a:srgbClr val="7030A0"/>
                </a:solidFill>
              </a:rPr>
              <a:t>Operating systems</a:t>
            </a:r>
          </a:p>
          <a:p>
            <a:pPr marL="274320" indent="-274320" eaLnBrk="1" fontAlgn="auto" hangingPunct="1">
              <a:spcAft>
                <a:spcPts val="0"/>
              </a:spcAft>
              <a:buClr>
                <a:schemeClr val="accent3"/>
              </a:buClr>
              <a:buFont typeface="Wingdings 2"/>
              <a:buChar char=""/>
              <a:defRPr/>
            </a:pPr>
            <a:r>
              <a:rPr lang="en-US" sz="3500" dirty="0">
                <a:solidFill>
                  <a:srgbClr val="7030A0"/>
                </a:solidFill>
              </a:rPr>
              <a:t>Utilities and service programs</a:t>
            </a:r>
          </a:p>
          <a:p>
            <a:pPr marL="274320" indent="-274320" eaLnBrk="1" fontAlgn="auto" hangingPunct="1">
              <a:spcAft>
                <a:spcPts val="0"/>
              </a:spcAft>
              <a:buClr>
                <a:schemeClr val="accent3"/>
              </a:buClr>
              <a:buFont typeface="Wingdings 2"/>
              <a:buChar char=""/>
              <a:defRPr/>
            </a:pPr>
            <a:r>
              <a:rPr lang="en-US" sz="3500" dirty="0">
                <a:solidFill>
                  <a:srgbClr val="7030A0"/>
                </a:solidFill>
              </a:rPr>
              <a:t>Translators</a:t>
            </a:r>
          </a:p>
          <a:p>
            <a:pPr marL="274320" indent="-274320" eaLnBrk="1" fontAlgn="auto" hangingPunct="1">
              <a:spcAft>
                <a:spcPts val="0"/>
              </a:spcAft>
              <a:buClr>
                <a:schemeClr val="accent3"/>
              </a:buClr>
              <a:buFont typeface="Wingdings 2"/>
              <a:buChar char=""/>
              <a:defRPr/>
            </a:pPr>
            <a:r>
              <a:rPr lang="en-US" sz="3500" dirty="0">
                <a:solidFill>
                  <a:srgbClr val="7030A0"/>
                </a:solidFill>
              </a:rPr>
              <a:t>Database Management System</a:t>
            </a:r>
          </a:p>
          <a:p>
            <a:pPr marL="274320" indent="-274320" eaLnBrk="1" fontAlgn="auto" hangingPunct="1">
              <a:spcAft>
                <a:spcPts val="0"/>
              </a:spcAft>
              <a:buClr>
                <a:schemeClr val="accent3"/>
              </a:buClr>
              <a:buFont typeface="Wingdings 2"/>
              <a:buNone/>
              <a:defRPr/>
            </a:pPr>
            <a:r>
              <a:rPr lang="en-US" dirty="0">
                <a:solidFill>
                  <a:srgbClr val="7030A0"/>
                </a:solidFill>
              </a:rPr>
              <a:t> </a:t>
            </a:r>
          </a:p>
          <a:p>
            <a:pPr marL="274320" indent="-274320" algn="just" eaLnBrk="1" fontAlgn="auto" hangingPunct="1">
              <a:spcAft>
                <a:spcPts val="0"/>
              </a:spcAft>
              <a:buClr>
                <a:schemeClr val="accent3"/>
              </a:buClr>
              <a:buFont typeface="Wingdings 2"/>
              <a:buNone/>
              <a:defRPr/>
            </a:pPr>
            <a:endParaRPr lang="en-US" dirty="0"/>
          </a:p>
        </p:txBody>
      </p:sp>
      <p:sp>
        <p:nvSpPr>
          <p:cNvPr id="4" name="Slide Number Placeholder 3"/>
          <p:cNvSpPr>
            <a:spLocks noGrp="1"/>
          </p:cNvSpPr>
          <p:nvPr>
            <p:ph type="sldNum" sz="quarter" idx="12"/>
          </p:nvPr>
        </p:nvSpPr>
        <p:spPr/>
        <p:txBody>
          <a:bodyPr/>
          <a:lstStyle/>
          <a:p>
            <a:fld id="{D7CCAA9C-7A55-496A-8D4A-D9AA7AA3B299}" type="slidenum">
              <a:rPr lang="en-GB" smtClean="0"/>
              <a:pPr/>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10600" cy="5943600"/>
          </a:xfrm>
        </p:spPr>
        <p:txBody>
          <a:bodyPr>
            <a:normAutofit fontScale="92500" lnSpcReduction="10000"/>
          </a:bodyPr>
          <a:lstStyle/>
          <a:p>
            <a:pPr marL="274320" indent="-274320" algn="just">
              <a:buClr>
                <a:schemeClr val="accent3"/>
              </a:buClr>
              <a:buFont typeface="Wingdings 2"/>
              <a:buChar char=""/>
              <a:defRPr/>
            </a:pPr>
            <a:r>
              <a:rPr lang="en-US" sz="3000" b="1" dirty="0">
                <a:solidFill>
                  <a:srgbClr val="7030A0"/>
                </a:solidFill>
              </a:rPr>
              <a:t>Operating System (OS):</a:t>
            </a:r>
            <a:r>
              <a:rPr lang="en-US" sz="3000" dirty="0">
                <a:solidFill>
                  <a:srgbClr val="7030A0"/>
                </a:solidFill>
              </a:rPr>
              <a:t> is a software that manages the resources of the computer. The workings of all hardware components as well as execution of application programs are controlled by the operating systems (OS). </a:t>
            </a:r>
            <a:r>
              <a:rPr lang="en-GB" sz="2800" dirty="0">
                <a:solidFill>
                  <a:schemeClr val="accent2">
                    <a:lumMod val="75000"/>
                  </a:schemeClr>
                </a:solidFill>
              </a:rPr>
              <a:t>Those programs are concerned with the internal control and co-ordination of all aspects of the computer system,</a:t>
            </a:r>
            <a:endParaRPr lang="en-US" sz="3000" dirty="0">
              <a:solidFill>
                <a:schemeClr val="accent2">
                  <a:lumMod val="75000"/>
                </a:schemeClr>
              </a:solidFill>
            </a:endParaRPr>
          </a:p>
          <a:p>
            <a:pPr marL="274320" indent="-274320" algn="just" eaLnBrk="1" fontAlgn="auto" hangingPunct="1">
              <a:spcAft>
                <a:spcPts val="0"/>
              </a:spcAft>
              <a:buClr>
                <a:schemeClr val="accent3"/>
              </a:buClr>
              <a:buFont typeface="Wingdings 2"/>
              <a:buNone/>
              <a:defRPr/>
            </a:pPr>
            <a:endParaRPr lang="en-US" sz="3000" dirty="0">
              <a:solidFill>
                <a:schemeClr val="accent2">
                  <a:lumMod val="75000"/>
                </a:schemeClr>
              </a:solidFill>
            </a:endParaRPr>
          </a:p>
          <a:p>
            <a:pPr marL="274320" indent="-274320" algn="just" eaLnBrk="1" fontAlgn="auto" hangingPunct="1">
              <a:spcAft>
                <a:spcPts val="0"/>
              </a:spcAft>
              <a:buClr>
                <a:schemeClr val="accent3"/>
              </a:buClr>
              <a:buFont typeface="Wingdings 2"/>
              <a:buChar char=""/>
              <a:defRPr/>
            </a:pPr>
            <a:r>
              <a:rPr lang="en-US" sz="3000" b="1" dirty="0">
                <a:solidFill>
                  <a:srgbClr val="7030A0"/>
                </a:solidFill>
              </a:rPr>
              <a:t>Utilities and service programs:</a:t>
            </a:r>
            <a:r>
              <a:rPr lang="en-US" sz="3000" dirty="0">
                <a:solidFill>
                  <a:srgbClr val="7030A0"/>
                </a:solidFill>
              </a:rPr>
              <a:t> are used for general housekeeping on the computer. They are system programs that provides useful service to the user of the computer by providing facilities for performing common tasks in a routine nature. These tasks are: Formatting a disk, copying of files, sorting, printing, editing, back-up </a:t>
            </a:r>
            <a:r>
              <a:rPr lang="en-US" sz="3000" dirty="0" err="1">
                <a:solidFill>
                  <a:srgbClr val="7030A0"/>
                </a:solidFill>
              </a:rPr>
              <a:t>e.t.c</a:t>
            </a:r>
            <a:endParaRPr lang="en-US" sz="3000" dirty="0">
              <a:solidFill>
                <a:srgbClr val="7030A0"/>
              </a:solidFill>
            </a:endParaRPr>
          </a:p>
          <a:p>
            <a:pPr marL="274320" indent="-274320" algn="just" eaLnBrk="1" fontAlgn="auto" hangingPunct="1">
              <a:spcAft>
                <a:spcPts val="0"/>
              </a:spcAft>
              <a:buClr>
                <a:schemeClr val="accent3"/>
              </a:buClr>
              <a:buFont typeface="Wingdings 2"/>
              <a:buChar char=""/>
              <a:defRPr/>
            </a:pPr>
            <a:endParaRPr lang="en-US" sz="2800" dirty="0"/>
          </a:p>
        </p:txBody>
      </p:sp>
      <p:sp>
        <p:nvSpPr>
          <p:cNvPr id="2" name="Slide Number Placeholder 1"/>
          <p:cNvSpPr>
            <a:spLocks noGrp="1"/>
          </p:cNvSpPr>
          <p:nvPr>
            <p:ph type="sldNum" sz="quarter" idx="12"/>
          </p:nvPr>
        </p:nvSpPr>
        <p:spPr/>
        <p:txBody>
          <a:bodyPr/>
          <a:lstStyle/>
          <a:p>
            <a:fld id="{D7CCAA9C-7A55-496A-8D4A-D9AA7AA3B299}" type="slidenum">
              <a:rPr lang="en-GB" smtClean="0"/>
              <a:pPr/>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GB" dirty="0"/>
          </a:p>
        </p:txBody>
      </p:sp>
      <p:sp>
        <p:nvSpPr>
          <p:cNvPr id="4" name="Rectangle 3"/>
          <p:cNvSpPr/>
          <p:nvPr/>
        </p:nvSpPr>
        <p:spPr>
          <a:xfrm>
            <a:off x="0" y="0"/>
            <a:ext cx="9144000" cy="6740307"/>
          </a:xfrm>
          <a:prstGeom prst="rect">
            <a:avLst/>
          </a:prstGeom>
        </p:spPr>
        <p:txBody>
          <a:bodyPr wrap="square">
            <a:spAutoFit/>
          </a:bodyPr>
          <a:lstStyle/>
          <a:p>
            <a:r>
              <a:rPr lang="en-GB" sz="4800" dirty="0"/>
              <a:t>These services include </a:t>
            </a:r>
            <a:r>
              <a:rPr lang="en-GB" sz="4800" i="1" dirty="0"/>
              <a:t>translators for any languages supported by the system and utility programs such as program editors and other aids to programming;</a:t>
            </a:r>
          </a:p>
          <a:p>
            <a:r>
              <a:rPr lang="en-GB" sz="4800" dirty="0"/>
              <a:t>- </a:t>
            </a:r>
            <a:r>
              <a:rPr lang="en-GB" sz="4800" i="1" dirty="0"/>
              <a:t>graphical user interfaces (</a:t>
            </a:r>
            <a:r>
              <a:rPr lang="en-GB" sz="4800" i="1" dirty="0" err="1"/>
              <a:t>GUls</a:t>
            </a:r>
            <a:r>
              <a:rPr lang="en-GB" sz="4800" i="1" dirty="0"/>
              <a:t>) providing intuitive, easily learned </a:t>
            </a:r>
            <a:r>
              <a:rPr lang="en-GB" sz="4800" dirty="0"/>
              <a:t>methods for using microcomputer systems.</a:t>
            </a:r>
          </a:p>
        </p:txBody>
      </p:sp>
      <p:sp>
        <p:nvSpPr>
          <p:cNvPr id="2" name="Slide Number Placeholder 1"/>
          <p:cNvSpPr>
            <a:spLocks noGrp="1"/>
          </p:cNvSpPr>
          <p:nvPr>
            <p:ph type="sldNum" sz="quarter" idx="12"/>
          </p:nvPr>
        </p:nvSpPr>
        <p:spPr/>
        <p:txBody>
          <a:bodyPr/>
          <a:lstStyle/>
          <a:p>
            <a:fld id="{D7CCAA9C-7A55-496A-8D4A-D9AA7AA3B299}" type="slidenum">
              <a:rPr lang="en-GB" smtClean="0"/>
              <a:pPr/>
              <a:t>14</a:t>
            </a:fld>
            <a:endParaRPr lang="en-GB"/>
          </a:p>
        </p:txBody>
      </p:sp>
    </p:spTree>
    <p:extLst>
      <p:ext uri="{BB962C8B-B14F-4D97-AF65-F5344CB8AC3E}">
        <p14:creationId xmlns:p14="http://schemas.microsoft.com/office/powerpoint/2010/main" val="958752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819150"/>
          </a:xfrm>
        </p:spPr>
        <p:txBody>
          <a:bodyPr>
            <a:normAutofit fontScale="90000"/>
          </a:bodyPr>
          <a:lstStyle/>
          <a:p>
            <a:pPr eaLnBrk="1" fontAlgn="auto" hangingPunct="1">
              <a:spcAft>
                <a:spcPts val="0"/>
              </a:spcAft>
              <a:defRPr/>
            </a:pPr>
            <a:r>
              <a:rPr lang="en-US" b="1" dirty="0">
                <a:solidFill>
                  <a:srgbClr val="002060"/>
                </a:solidFill>
              </a:rPr>
              <a:t>APPLICATION SOFTWARE</a:t>
            </a:r>
            <a:br>
              <a:rPr lang="en-US" b="1" dirty="0"/>
            </a:br>
            <a:endParaRPr lang="en-US" dirty="0"/>
          </a:p>
        </p:txBody>
      </p:sp>
      <p:sp>
        <p:nvSpPr>
          <p:cNvPr id="27651" name="Content Placeholder 2"/>
          <p:cNvSpPr>
            <a:spLocks noGrp="1"/>
          </p:cNvSpPr>
          <p:nvPr>
            <p:ph idx="1"/>
          </p:nvPr>
        </p:nvSpPr>
        <p:spPr>
          <a:xfrm>
            <a:off x="0" y="908720"/>
            <a:ext cx="9144000" cy="5949280"/>
          </a:xfrm>
        </p:spPr>
        <p:txBody>
          <a:bodyPr>
            <a:normAutofit/>
          </a:bodyPr>
          <a:lstStyle/>
          <a:p>
            <a:pPr algn="just" eaLnBrk="1" hangingPunct="1"/>
            <a:r>
              <a:rPr lang="en-US" dirty="0">
                <a:solidFill>
                  <a:srgbClr val="7030A0"/>
                </a:solidFill>
              </a:rPr>
              <a:t>Application software or program is a computer program designed to help users perform a certain kind of activity. Depending on the task(s) for which it was designed, an application program can manipulate text, numbers, graphics or a combination of these elements.</a:t>
            </a:r>
          </a:p>
          <a:p>
            <a:pPr algn="just" eaLnBrk="1" hangingPunct="1">
              <a:buFont typeface="Wingdings 2" pitchFamily="18" charset="2"/>
              <a:buNone/>
            </a:pPr>
            <a:endParaRPr lang="en-US" dirty="0">
              <a:solidFill>
                <a:srgbClr val="7030A0"/>
              </a:solidFill>
            </a:endParaRPr>
          </a:p>
          <a:p>
            <a:pPr algn="just" eaLnBrk="1" hangingPunct="1"/>
            <a:r>
              <a:rPr lang="en-US" dirty="0">
                <a:solidFill>
                  <a:srgbClr val="7030A0"/>
                </a:solidFill>
              </a:rPr>
              <a:t>Application software consists of a number of programs designed to perform specific tasks for users.</a:t>
            </a:r>
          </a:p>
          <a:p>
            <a:pPr algn="just" eaLnBrk="1" hangingPunct="1"/>
            <a:endParaRPr lang="en-US" dirty="0">
              <a:solidFill>
                <a:srgbClr val="7030A0"/>
              </a:solidFill>
            </a:endParaRPr>
          </a:p>
        </p:txBody>
      </p:sp>
      <p:sp>
        <p:nvSpPr>
          <p:cNvPr id="3" name="Slide Number Placeholder 2"/>
          <p:cNvSpPr>
            <a:spLocks noGrp="1"/>
          </p:cNvSpPr>
          <p:nvPr>
            <p:ph type="sldNum" sz="quarter" idx="12"/>
          </p:nvPr>
        </p:nvSpPr>
        <p:spPr/>
        <p:txBody>
          <a:bodyPr/>
          <a:lstStyle/>
          <a:p>
            <a:fld id="{D7CCAA9C-7A55-496A-8D4A-D9AA7AA3B299}" type="slidenum">
              <a:rPr lang="en-GB" smtClean="0"/>
              <a:pPr/>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a:xfrm>
            <a:off x="381000" y="304800"/>
            <a:ext cx="8229600" cy="1143000"/>
          </a:xfrm>
        </p:spPr>
        <p:txBody>
          <a:bodyPr/>
          <a:lstStyle/>
          <a:p>
            <a:pPr eaLnBrk="1" hangingPunct="1"/>
            <a:r>
              <a:rPr lang="en-US" b="1" dirty="0"/>
              <a:t>SUMMARY</a:t>
            </a:r>
          </a:p>
        </p:txBody>
      </p:sp>
      <p:sp>
        <p:nvSpPr>
          <p:cNvPr id="5" name="Content Placeholder 4"/>
          <p:cNvSpPr>
            <a:spLocks noGrp="1"/>
          </p:cNvSpPr>
          <p:nvPr>
            <p:ph idx="1"/>
          </p:nvPr>
        </p:nvSpPr>
        <p:spPr>
          <a:xfrm>
            <a:off x="323528" y="1412776"/>
            <a:ext cx="8382000" cy="4800600"/>
          </a:xfrm>
        </p:spPr>
        <p:txBody>
          <a:bodyPr>
            <a:normAutofit lnSpcReduction="10000"/>
          </a:bodyPr>
          <a:lstStyle/>
          <a:p>
            <a:pPr marL="274320" indent="-274320" eaLnBrk="1" fontAlgn="auto" hangingPunct="1">
              <a:spcAft>
                <a:spcPts val="0"/>
              </a:spcAft>
              <a:buClr>
                <a:schemeClr val="accent3"/>
              </a:buClr>
              <a:buFont typeface="Wingdings 2"/>
              <a:buNone/>
              <a:defRPr/>
            </a:pPr>
            <a:r>
              <a:rPr lang="en-US" sz="3200" b="1" dirty="0">
                <a:solidFill>
                  <a:srgbClr val="7030A0"/>
                </a:solidFill>
              </a:rPr>
              <a:t>Computer is made up of two components:</a:t>
            </a:r>
          </a:p>
          <a:p>
            <a:pPr marL="274320" indent="-274320" eaLnBrk="1" fontAlgn="auto" hangingPunct="1">
              <a:spcAft>
                <a:spcPts val="0"/>
              </a:spcAft>
              <a:buClr>
                <a:schemeClr val="accent3"/>
              </a:buClr>
              <a:buFont typeface="Wingdings 2"/>
              <a:buChar char=""/>
              <a:defRPr/>
            </a:pPr>
            <a:r>
              <a:rPr lang="en-US" sz="2800" dirty="0">
                <a:solidFill>
                  <a:srgbClr val="7030A0"/>
                </a:solidFill>
              </a:rPr>
              <a:t>Hardware Component</a:t>
            </a:r>
          </a:p>
          <a:p>
            <a:pPr marL="274320" indent="-274320" eaLnBrk="1" fontAlgn="auto" hangingPunct="1">
              <a:spcAft>
                <a:spcPts val="0"/>
              </a:spcAft>
              <a:buClr>
                <a:schemeClr val="accent3"/>
              </a:buClr>
              <a:buFont typeface="Wingdings 2"/>
              <a:buChar char=""/>
              <a:defRPr/>
            </a:pPr>
            <a:r>
              <a:rPr lang="en-US" sz="2800" dirty="0">
                <a:solidFill>
                  <a:srgbClr val="7030A0"/>
                </a:solidFill>
              </a:rPr>
              <a:t>Software Component</a:t>
            </a:r>
          </a:p>
          <a:p>
            <a:pPr marL="274320" indent="-274320" eaLnBrk="1" fontAlgn="auto" hangingPunct="1">
              <a:spcAft>
                <a:spcPts val="0"/>
              </a:spcAft>
              <a:buClr>
                <a:schemeClr val="accent3"/>
              </a:buClr>
              <a:buFont typeface="Wingdings 2"/>
              <a:buNone/>
              <a:defRPr/>
            </a:pPr>
            <a:endParaRPr lang="en-US" sz="2800" dirty="0">
              <a:solidFill>
                <a:srgbClr val="7030A0"/>
              </a:solidFill>
            </a:endParaRPr>
          </a:p>
          <a:p>
            <a:pPr marL="274320" indent="-274320" eaLnBrk="1" fontAlgn="auto" hangingPunct="1">
              <a:spcAft>
                <a:spcPts val="0"/>
              </a:spcAft>
              <a:buClr>
                <a:schemeClr val="accent3"/>
              </a:buClr>
              <a:buFont typeface="Wingdings 2"/>
              <a:buNone/>
              <a:defRPr/>
            </a:pPr>
            <a:r>
              <a:rPr lang="en-US" sz="3000" b="1" dirty="0">
                <a:solidFill>
                  <a:srgbClr val="7030A0"/>
                </a:solidFill>
              </a:rPr>
              <a:t>Hardware Component</a:t>
            </a:r>
          </a:p>
          <a:p>
            <a:pPr marL="274320" indent="-274320" algn="just" eaLnBrk="1" fontAlgn="auto" hangingPunct="1">
              <a:spcAft>
                <a:spcPts val="0"/>
              </a:spcAft>
              <a:buClr>
                <a:schemeClr val="accent3"/>
              </a:buClr>
              <a:buFont typeface="Wingdings 2"/>
              <a:buNone/>
              <a:defRPr/>
            </a:pPr>
            <a:r>
              <a:rPr lang="en-US" sz="2800" dirty="0">
                <a:solidFill>
                  <a:srgbClr val="7030A0"/>
                </a:solidFill>
              </a:rPr>
              <a:t>The Hardware has the following basic components:</a:t>
            </a:r>
          </a:p>
          <a:p>
            <a:pPr marL="274320" indent="-274320" eaLnBrk="1" fontAlgn="auto" hangingPunct="1">
              <a:spcAft>
                <a:spcPts val="0"/>
              </a:spcAft>
              <a:buClr>
                <a:schemeClr val="accent3"/>
              </a:buClr>
              <a:buFont typeface="Wingdings 2"/>
              <a:buChar char=""/>
              <a:defRPr/>
            </a:pPr>
            <a:r>
              <a:rPr lang="en-US" sz="2800" dirty="0">
                <a:solidFill>
                  <a:srgbClr val="7030A0"/>
                </a:solidFill>
              </a:rPr>
              <a:t>	Input Unit</a:t>
            </a:r>
          </a:p>
          <a:p>
            <a:pPr marL="274320" indent="-274320" eaLnBrk="1" fontAlgn="auto" hangingPunct="1">
              <a:spcAft>
                <a:spcPts val="0"/>
              </a:spcAft>
              <a:buClr>
                <a:schemeClr val="accent3"/>
              </a:buClr>
              <a:buFont typeface="Wingdings 2"/>
              <a:buChar char=""/>
              <a:defRPr/>
            </a:pPr>
            <a:r>
              <a:rPr lang="en-US" sz="2800" dirty="0">
                <a:solidFill>
                  <a:srgbClr val="7030A0"/>
                </a:solidFill>
              </a:rPr>
              <a:t>	The Central Processing Unit </a:t>
            </a:r>
          </a:p>
          <a:p>
            <a:pPr marL="274320" indent="-274320" eaLnBrk="1" fontAlgn="auto" hangingPunct="1">
              <a:spcAft>
                <a:spcPts val="0"/>
              </a:spcAft>
              <a:buClr>
                <a:schemeClr val="accent3"/>
              </a:buClr>
              <a:buFont typeface="Wingdings 2"/>
              <a:buChar char=""/>
              <a:defRPr/>
            </a:pPr>
            <a:r>
              <a:rPr lang="en-US" sz="2800" dirty="0">
                <a:solidFill>
                  <a:srgbClr val="7030A0"/>
                </a:solidFill>
              </a:rPr>
              <a:t>	Storage Unit</a:t>
            </a:r>
          </a:p>
          <a:p>
            <a:pPr marL="274320" indent="-274320" eaLnBrk="1" fontAlgn="auto" hangingPunct="1">
              <a:spcAft>
                <a:spcPts val="0"/>
              </a:spcAft>
              <a:buClr>
                <a:schemeClr val="accent3"/>
              </a:buClr>
              <a:buFont typeface="Wingdings 2"/>
              <a:buChar char=""/>
              <a:defRPr/>
            </a:pPr>
            <a:r>
              <a:rPr lang="en-US" sz="2800" dirty="0">
                <a:solidFill>
                  <a:srgbClr val="7030A0"/>
                </a:solidFill>
              </a:rPr>
              <a:t>	Output Unit</a:t>
            </a:r>
          </a:p>
          <a:p>
            <a:pPr marL="274320" indent="-274320" eaLnBrk="1" fontAlgn="auto" hangingPunct="1">
              <a:spcAft>
                <a:spcPts val="0"/>
              </a:spcAft>
              <a:buClr>
                <a:schemeClr val="accent3"/>
              </a:buClr>
              <a:buFont typeface="Wingdings 2"/>
              <a:buNone/>
              <a:defRPr/>
            </a:pPr>
            <a:endParaRPr lang="en-US" sz="2800" dirty="0"/>
          </a:p>
          <a:p>
            <a:pPr marL="274320" indent="-274320" eaLnBrk="1" fontAlgn="auto" hangingPunct="1">
              <a:spcAft>
                <a:spcPts val="0"/>
              </a:spcAft>
              <a:buClr>
                <a:schemeClr val="accent3"/>
              </a:buClr>
              <a:buFont typeface="Wingdings 2"/>
              <a:buNone/>
              <a:defRPr/>
            </a:pPr>
            <a:endParaRPr lang="en-US" dirty="0"/>
          </a:p>
        </p:txBody>
      </p:sp>
      <p:sp>
        <p:nvSpPr>
          <p:cNvPr id="2" name="Slide Number Placeholder 1"/>
          <p:cNvSpPr>
            <a:spLocks noGrp="1"/>
          </p:cNvSpPr>
          <p:nvPr>
            <p:ph type="sldNum" sz="quarter" idx="12"/>
          </p:nvPr>
        </p:nvSpPr>
        <p:spPr/>
        <p:txBody>
          <a:bodyPr/>
          <a:lstStyle/>
          <a:p>
            <a:fld id="{D7CCAA9C-7A55-496A-8D4A-D9AA7AA3B299}" type="slidenum">
              <a:rPr lang="en-GB" smtClean="0"/>
              <a:pPr/>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04800" y="304800"/>
            <a:ext cx="8382000" cy="6324600"/>
          </a:xfrm>
        </p:spPr>
        <p:txBody>
          <a:bodyPr>
            <a:normAutofit fontScale="92500" lnSpcReduction="10000"/>
          </a:bodyPr>
          <a:lstStyle/>
          <a:p>
            <a:pPr algn="just" eaLnBrk="1" hangingPunct="1">
              <a:buFont typeface="Wingdings 2" pitchFamily="18" charset="2"/>
              <a:buNone/>
            </a:pPr>
            <a:r>
              <a:rPr lang="en-US" sz="4000" b="1" dirty="0">
                <a:solidFill>
                  <a:srgbClr val="7030A0"/>
                </a:solidFill>
              </a:rPr>
              <a:t>Software Component</a:t>
            </a:r>
          </a:p>
          <a:p>
            <a:pPr algn="just" eaLnBrk="1" hangingPunct="1">
              <a:buFont typeface="Wingdings 2" pitchFamily="18" charset="2"/>
              <a:buNone/>
            </a:pPr>
            <a:r>
              <a:rPr lang="en-US" sz="3200" dirty="0">
                <a:solidFill>
                  <a:srgbClr val="7030A0"/>
                </a:solidFill>
              </a:rPr>
              <a:t>There are two types of software namely:</a:t>
            </a:r>
          </a:p>
          <a:p>
            <a:pPr algn="just" eaLnBrk="1" hangingPunct="1"/>
            <a:r>
              <a:rPr lang="en-US" sz="3200" dirty="0">
                <a:solidFill>
                  <a:srgbClr val="7030A0"/>
                </a:solidFill>
              </a:rPr>
              <a:t>System software</a:t>
            </a:r>
          </a:p>
          <a:p>
            <a:pPr algn="just" eaLnBrk="1" hangingPunct="1"/>
            <a:r>
              <a:rPr lang="en-US" sz="3200" dirty="0">
                <a:solidFill>
                  <a:srgbClr val="7030A0"/>
                </a:solidFill>
              </a:rPr>
              <a:t>Application software</a:t>
            </a:r>
          </a:p>
          <a:p>
            <a:pPr algn="just" eaLnBrk="1" hangingPunct="1">
              <a:buFont typeface="Wingdings 2" pitchFamily="18" charset="2"/>
              <a:buNone/>
            </a:pPr>
            <a:endParaRPr lang="en-US" sz="3200" dirty="0">
              <a:solidFill>
                <a:srgbClr val="7030A0"/>
              </a:solidFill>
            </a:endParaRPr>
          </a:p>
          <a:p>
            <a:pPr eaLnBrk="1" hangingPunct="1">
              <a:buFont typeface="Wingdings 2" pitchFamily="18" charset="2"/>
              <a:buNone/>
            </a:pPr>
            <a:r>
              <a:rPr lang="en-US" sz="3200" b="1" dirty="0">
                <a:solidFill>
                  <a:srgbClr val="7030A0"/>
                </a:solidFill>
              </a:rPr>
              <a:t>The systems software may be divided into the following:</a:t>
            </a:r>
          </a:p>
          <a:p>
            <a:pPr eaLnBrk="1" hangingPunct="1"/>
            <a:r>
              <a:rPr lang="en-US" sz="3200" dirty="0">
                <a:solidFill>
                  <a:srgbClr val="7030A0"/>
                </a:solidFill>
              </a:rPr>
              <a:t>Operating systems</a:t>
            </a:r>
          </a:p>
          <a:p>
            <a:pPr eaLnBrk="1" hangingPunct="1"/>
            <a:r>
              <a:rPr lang="en-US" sz="3200" dirty="0">
                <a:solidFill>
                  <a:srgbClr val="7030A0"/>
                </a:solidFill>
              </a:rPr>
              <a:t>Utilities and service programs</a:t>
            </a:r>
          </a:p>
          <a:p>
            <a:pPr eaLnBrk="1" hangingPunct="1"/>
            <a:r>
              <a:rPr lang="en-US" sz="3200" dirty="0">
                <a:solidFill>
                  <a:srgbClr val="7030A0"/>
                </a:solidFill>
              </a:rPr>
              <a:t>Translators</a:t>
            </a:r>
          </a:p>
          <a:p>
            <a:pPr eaLnBrk="1" hangingPunct="1"/>
            <a:r>
              <a:rPr lang="en-US" sz="3200" dirty="0">
                <a:solidFill>
                  <a:srgbClr val="7030A0"/>
                </a:solidFill>
              </a:rPr>
              <a:t>Database Management System</a:t>
            </a:r>
          </a:p>
          <a:p>
            <a:pPr eaLnBrk="1" hangingPunct="1">
              <a:buFont typeface="Wingdings 2" pitchFamily="18" charset="2"/>
              <a:buNone/>
            </a:pPr>
            <a:r>
              <a:rPr lang="en-US" sz="3200" dirty="0">
                <a:solidFill>
                  <a:srgbClr val="7030A0"/>
                </a:solidFill>
              </a:rPr>
              <a:t> </a:t>
            </a:r>
          </a:p>
          <a:p>
            <a:pPr algn="just" eaLnBrk="1" hangingPunct="1">
              <a:buFont typeface="Wingdings 2" pitchFamily="18" charset="2"/>
              <a:buNone/>
            </a:pPr>
            <a:endParaRPr lang="en-US" sz="3200" dirty="0"/>
          </a:p>
          <a:p>
            <a:pPr eaLnBrk="1" hangingPunct="1"/>
            <a:endParaRPr lang="en-US" sz="3200" dirty="0"/>
          </a:p>
        </p:txBody>
      </p:sp>
      <p:sp>
        <p:nvSpPr>
          <p:cNvPr id="2" name="Slide Number Placeholder 1"/>
          <p:cNvSpPr>
            <a:spLocks noGrp="1"/>
          </p:cNvSpPr>
          <p:nvPr>
            <p:ph type="sldNum" sz="quarter" idx="12"/>
          </p:nvPr>
        </p:nvSpPr>
        <p:spPr/>
        <p:txBody>
          <a:bodyPr/>
          <a:lstStyle/>
          <a:p>
            <a:fld id="{D7CCAA9C-7A55-496A-8D4A-D9AA7AA3B299}" type="slidenum">
              <a:rPr lang="en-GB" smtClean="0"/>
              <a:pPr/>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a:bodyPr>
          <a:lstStyle/>
          <a:p>
            <a:r>
              <a:rPr lang="en-GB" sz="5200" b="1" dirty="0"/>
              <a:t>What is an Operating System?</a:t>
            </a:r>
            <a:endParaRPr lang="en-GB" sz="5200" dirty="0"/>
          </a:p>
          <a:p>
            <a:pPr>
              <a:buNone/>
            </a:pPr>
            <a:r>
              <a:rPr lang="en-GB" dirty="0"/>
              <a:t>An operating system (OS) is the interface between the user and the hardware. It implements a virtual machine that is</a:t>
            </a:r>
          </a:p>
          <a:p>
            <a:r>
              <a:rPr lang="en-GB" dirty="0"/>
              <a:t>easier to program than bare hardware </a:t>
            </a:r>
          </a:p>
          <a:p>
            <a:r>
              <a:rPr lang="en-GB" dirty="0"/>
              <a:t>OS provides standard </a:t>
            </a:r>
            <a:r>
              <a:rPr lang="en-GB" b="1" dirty="0"/>
              <a:t>services </a:t>
            </a:r>
            <a:r>
              <a:rPr lang="en-GB" dirty="0"/>
              <a:t>(an interface) which are implemented on the hardware, including:  Processes, CPU scheduling, memory</a:t>
            </a:r>
          </a:p>
          <a:p>
            <a:r>
              <a:rPr lang="en-GB" dirty="0"/>
              <a:t>Management-  file system, networking</a:t>
            </a:r>
          </a:p>
          <a:p>
            <a:r>
              <a:rPr lang="en-GB" dirty="0"/>
              <a:t>OS </a:t>
            </a:r>
            <a:r>
              <a:rPr lang="en-GB" b="1" dirty="0"/>
              <a:t>coordinates </a:t>
            </a:r>
            <a:r>
              <a:rPr lang="en-GB" dirty="0"/>
              <a:t>multiple applications and users in a fair and efficient manner - The goal of OS development is to make the machine </a:t>
            </a:r>
            <a:r>
              <a:rPr lang="en-GB" b="1" dirty="0"/>
              <a:t>convenient </a:t>
            </a:r>
            <a:r>
              <a:rPr lang="en-GB" dirty="0"/>
              <a:t>to use and </a:t>
            </a:r>
            <a:r>
              <a:rPr lang="en-GB" b="1" dirty="0"/>
              <a:t>efficient</a:t>
            </a:r>
            <a:endParaRPr lang="en-GB" dirty="0"/>
          </a:p>
          <a:p>
            <a:endParaRPr lang="en-GB" dirty="0"/>
          </a:p>
        </p:txBody>
      </p:sp>
      <p:sp>
        <p:nvSpPr>
          <p:cNvPr id="2" name="Slide Number Placeholder 1"/>
          <p:cNvSpPr>
            <a:spLocks noGrp="1"/>
          </p:cNvSpPr>
          <p:nvPr>
            <p:ph type="sldNum" sz="quarter" idx="12"/>
          </p:nvPr>
        </p:nvSpPr>
        <p:spPr/>
        <p:txBody>
          <a:bodyPr/>
          <a:lstStyle/>
          <a:p>
            <a:fld id="{D7CCAA9C-7A55-496A-8D4A-D9AA7AA3B299}" type="slidenum">
              <a:rPr lang="en-GB" smtClean="0"/>
              <a:pPr/>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0">
              <a:buNone/>
            </a:pPr>
            <a:r>
              <a:rPr lang="en-GB" sz="5700" b="1" dirty="0"/>
              <a:t>Why Study Operating Systems?</a:t>
            </a:r>
            <a:endParaRPr lang="en-GB" sz="5700" dirty="0"/>
          </a:p>
          <a:p>
            <a:r>
              <a:rPr lang="en-GB" sz="3500" dirty="0"/>
              <a:t>Abstraction — how do you give the users the illusion of infinite resources (CPU time, memory, file space)?</a:t>
            </a:r>
          </a:p>
          <a:p>
            <a:r>
              <a:rPr lang="en-GB" sz="3500" dirty="0"/>
              <a:t>System design —tradeoffs between:</a:t>
            </a:r>
          </a:p>
          <a:p>
            <a:r>
              <a:rPr lang="en-GB" sz="3500" dirty="0"/>
              <a:t>performance and convenience of these</a:t>
            </a:r>
          </a:p>
          <a:p>
            <a:r>
              <a:rPr lang="en-GB" sz="3500" dirty="0"/>
              <a:t>abstractions</a:t>
            </a:r>
          </a:p>
          <a:p>
            <a:pPr>
              <a:buFontTx/>
              <a:buChar char="-"/>
            </a:pPr>
            <a:r>
              <a:rPr lang="en-GB" sz="3500" dirty="0"/>
              <a:t>performance and simplicity of OS</a:t>
            </a:r>
          </a:p>
          <a:p>
            <a:pPr>
              <a:buFontTx/>
              <a:buChar char="-"/>
            </a:pPr>
            <a:r>
              <a:rPr lang="en-GB" sz="3500" dirty="0"/>
              <a:t>- functionality in hardware or software</a:t>
            </a:r>
          </a:p>
          <a:p>
            <a:r>
              <a:rPr lang="en-GB" sz="3500" dirty="0"/>
              <a:t>Primary intersection point — OS is the point where hardware, software, programming languages, data structures and algorithms all come </a:t>
            </a:r>
            <a:r>
              <a:rPr lang="en-GB" dirty="0"/>
              <a:t>together</a:t>
            </a:r>
          </a:p>
        </p:txBody>
      </p:sp>
      <p:sp>
        <p:nvSpPr>
          <p:cNvPr id="2" name="Slide Number Placeholder 1"/>
          <p:cNvSpPr>
            <a:spLocks noGrp="1"/>
          </p:cNvSpPr>
          <p:nvPr>
            <p:ph type="sldNum" sz="quarter" idx="12"/>
          </p:nvPr>
        </p:nvSpPr>
        <p:spPr/>
        <p:txBody>
          <a:bodyPr/>
          <a:lstStyle/>
          <a:p>
            <a:fld id="{D7CCAA9C-7A55-496A-8D4A-D9AA7AA3B299}" type="slidenum">
              <a:rPr lang="en-GB" smtClean="0"/>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normAutofit fontScale="90000"/>
          </a:bodyPr>
          <a:lstStyle/>
          <a:p>
            <a:br>
              <a:rPr lang="en-GB" b="1" dirty="0"/>
            </a:br>
            <a:r>
              <a:rPr lang="en-GB" b="1" dirty="0"/>
              <a:t>The System (Mother) Board</a:t>
            </a:r>
            <a:br>
              <a:rPr lang="en-GB" b="1" dirty="0"/>
            </a:br>
            <a:endParaRPr lang="en-GB" dirty="0"/>
          </a:p>
        </p:txBody>
      </p:sp>
      <p:sp>
        <p:nvSpPr>
          <p:cNvPr id="3" name="Content Placeholder 2"/>
          <p:cNvSpPr>
            <a:spLocks noGrp="1"/>
          </p:cNvSpPr>
          <p:nvPr>
            <p:ph idx="1"/>
          </p:nvPr>
        </p:nvSpPr>
        <p:spPr>
          <a:xfrm>
            <a:off x="0" y="1196752"/>
            <a:ext cx="9144000" cy="5661248"/>
          </a:xfrm>
        </p:spPr>
        <p:txBody>
          <a:bodyPr>
            <a:normAutofit/>
          </a:bodyPr>
          <a:lstStyle/>
          <a:p>
            <a:r>
              <a:rPr lang="en-GB" dirty="0"/>
              <a:t>contained within  the CPU</a:t>
            </a:r>
          </a:p>
          <a:p>
            <a:r>
              <a:rPr lang="en-GB" dirty="0"/>
              <a:t>all vital computer part are plugged directly to the system board. </a:t>
            </a:r>
          </a:p>
          <a:p>
            <a:r>
              <a:rPr lang="en-GB" dirty="0"/>
              <a:t>Other items such as the hard disk are attached to the system board, either directly or via cables. These boards are getting smaller and smaller as the components become more integrated</a:t>
            </a:r>
          </a:p>
        </p:txBody>
      </p:sp>
      <p:sp>
        <p:nvSpPr>
          <p:cNvPr id="4" name="Slide Number Placeholder 3"/>
          <p:cNvSpPr>
            <a:spLocks noGrp="1"/>
          </p:cNvSpPr>
          <p:nvPr>
            <p:ph type="sldNum" sz="quarter" idx="12"/>
          </p:nvPr>
        </p:nvSpPr>
        <p:spPr/>
        <p:txBody>
          <a:bodyPr/>
          <a:lstStyle/>
          <a:p>
            <a:fld id="{D7CCAA9C-7A55-496A-8D4A-D9AA7AA3B299}"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 y="22448"/>
            <a:ext cx="9144000" cy="6858000"/>
          </a:xfrm>
        </p:spPr>
        <p:txBody>
          <a:bodyPr/>
          <a:lstStyle/>
          <a:p>
            <a:pPr marL="0" indent="0">
              <a:buNone/>
            </a:pPr>
            <a:r>
              <a:rPr lang="en-GB" sz="4000" b="1" dirty="0"/>
              <a:t>The main functions of operating systems</a:t>
            </a:r>
          </a:p>
          <a:p>
            <a:pPr marL="0" indent="0">
              <a:buNone/>
            </a:pPr>
            <a:endParaRPr lang="en-GB" b="1" dirty="0"/>
          </a:p>
          <a:p>
            <a:r>
              <a:rPr lang="en-GB" sz="3600" dirty="0"/>
              <a:t>the function of an operating system is to manage the resources of the computer system. </a:t>
            </a:r>
          </a:p>
          <a:p>
            <a:r>
              <a:rPr lang="en-GB" sz="3600" dirty="0"/>
              <a:t>Generally, the resources managed by OS are </a:t>
            </a:r>
          </a:p>
          <a:p>
            <a:pPr marL="0" indent="0">
              <a:buNone/>
            </a:pPr>
            <a:r>
              <a:rPr lang="en-GB" sz="3600" dirty="0"/>
              <a:t>-	CPU, </a:t>
            </a:r>
          </a:p>
          <a:p>
            <a:pPr marL="0" indent="0">
              <a:buNone/>
            </a:pPr>
            <a:r>
              <a:rPr lang="en-GB" sz="3600" dirty="0"/>
              <a:t>-	Memory,</a:t>
            </a:r>
          </a:p>
          <a:p>
            <a:pPr marL="0" indent="0">
              <a:buNone/>
            </a:pPr>
            <a:r>
              <a:rPr lang="en-GB" sz="3600" dirty="0"/>
              <a:t>-	</a:t>
            </a:r>
            <a:r>
              <a:rPr lang="en-GB" sz="3600" dirty="0" err="1"/>
              <a:t>Input/Output</a:t>
            </a:r>
            <a:r>
              <a:rPr lang="en-GB" sz="3600" dirty="0"/>
              <a:t> Devices, </a:t>
            </a:r>
          </a:p>
          <a:p>
            <a:pPr marL="0" indent="0">
              <a:buNone/>
            </a:pPr>
            <a:r>
              <a:rPr lang="en-GB" sz="3600" dirty="0"/>
              <a:t>-	Backing Store and Files.</a:t>
            </a:r>
          </a:p>
        </p:txBody>
      </p:sp>
      <p:sp>
        <p:nvSpPr>
          <p:cNvPr id="2" name="Slide Number Placeholder 1"/>
          <p:cNvSpPr>
            <a:spLocks noGrp="1"/>
          </p:cNvSpPr>
          <p:nvPr>
            <p:ph type="sldNum" sz="quarter" idx="12"/>
          </p:nvPr>
        </p:nvSpPr>
        <p:spPr/>
        <p:txBody>
          <a:bodyPr/>
          <a:lstStyle/>
          <a:p>
            <a:fld id="{D7CCAA9C-7A55-496A-8D4A-D9AA7AA3B299}" type="slidenum">
              <a:rPr lang="en-GB" smtClean="0"/>
              <a:pPr/>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GB" sz="2800" dirty="0"/>
              <a:t>Other  functions include:</a:t>
            </a:r>
          </a:p>
          <a:p>
            <a:r>
              <a:rPr lang="en-GB" sz="2800" dirty="0"/>
              <a:t>interpretation of the command </a:t>
            </a:r>
          </a:p>
          <a:p>
            <a:r>
              <a:rPr lang="en-GB" sz="2800" dirty="0"/>
              <a:t> error handling- detecting and reporting malfunctioning peripherals;</a:t>
            </a:r>
          </a:p>
          <a:p>
            <a:r>
              <a:rPr lang="en-GB" sz="2800" dirty="0"/>
              <a:t>- Security: protection of data files and programs from unauthorized use;</a:t>
            </a:r>
          </a:p>
          <a:p>
            <a:pPr marL="0" indent="0">
              <a:buNone/>
            </a:pPr>
            <a:r>
              <a:rPr lang="en-GB" sz="2800" dirty="0"/>
              <a:t> Accounting and logging of the use of the computer resources.</a:t>
            </a:r>
          </a:p>
          <a:p>
            <a:r>
              <a:rPr lang="en-GB" sz="2800" dirty="0"/>
              <a:t>- Program loading to the main memory for processing</a:t>
            </a:r>
          </a:p>
          <a:p>
            <a:r>
              <a:rPr lang="en-GB" sz="2800" dirty="0"/>
              <a:t>- Multiprogramming</a:t>
            </a:r>
          </a:p>
          <a:p>
            <a:r>
              <a:rPr lang="en-GB" sz="2800" dirty="0"/>
              <a:t>- Interrupt handling</a:t>
            </a:r>
          </a:p>
          <a:p>
            <a:r>
              <a:rPr lang="en-GB" sz="2800" dirty="0"/>
              <a:t>- Job Sequencing and Scheduling</a:t>
            </a:r>
          </a:p>
          <a:p>
            <a:r>
              <a:rPr lang="en-GB" sz="2800" dirty="0"/>
              <a:t>- File Management</a:t>
            </a:r>
          </a:p>
          <a:p>
            <a:pPr marL="0" indent="0">
              <a:buNone/>
            </a:pPr>
            <a:r>
              <a:rPr lang="en-GB" sz="2800" dirty="0"/>
              <a:t>-     Peripheral Control</a:t>
            </a:r>
          </a:p>
          <a:p>
            <a:r>
              <a:rPr lang="en-GB" sz="2800" dirty="0"/>
              <a:t>- Recovery from System Failure</a:t>
            </a:r>
          </a:p>
        </p:txBody>
      </p:sp>
      <p:sp>
        <p:nvSpPr>
          <p:cNvPr id="2" name="Slide Number Placeholder 1"/>
          <p:cNvSpPr>
            <a:spLocks noGrp="1"/>
          </p:cNvSpPr>
          <p:nvPr>
            <p:ph type="sldNum" sz="quarter" idx="12"/>
          </p:nvPr>
        </p:nvSpPr>
        <p:spPr/>
        <p:txBody>
          <a:bodyPr/>
          <a:lstStyle/>
          <a:p>
            <a:fld id="{D7CCAA9C-7A55-496A-8D4A-D9AA7AA3B299}" type="slidenum">
              <a:rPr lang="en-GB" smtClean="0"/>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404664"/>
            <a:ext cx="8697144" cy="1143000"/>
          </a:xfrm>
        </p:spPr>
        <p:txBody>
          <a:bodyPr>
            <a:noAutofit/>
          </a:bodyPr>
          <a:lstStyle/>
          <a:p>
            <a:r>
              <a:rPr lang="en-GB" dirty="0"/>
              <a:t>Some  operating systems are: </a:t>
            </a:r>
            <a:br>
              <a:rPr lang="en-GB" dirty="0"/>
            </a:br>
            <a:endParaRPr lang="en-GB" dirty="0"/>
          </a:p>
        </p:txBody>
      </p:sp>
      <p:sp>
        <p:nvSpPr>
          <p:cNvPr id="3" name="Content Placeholder 2"/>
          <p:cNvSpPr>
            <a:spLocks noGrp="1"/>
          </p:cNvSpPr>
          <p:nvPr>
            <p:ph idx="1"/>
          </p:nvPr>
        </p:nvSpPr>
        <p:spPr>
          <a:xfrm>
            <a:off x="467544" y="1556792"/>
            <a:ext cx="8229600" cy="5301208"/>
          </a:xfrm>
        </p:spPr>
        <p:txBody>
          <a:bodyPr>
            <a:normAutofit/>
          </a:bodyPr>
          <a:lstStyle/>
          <a:p>
            <a:r>
              <a:rPr lang="en-GB" sz="4800" dirty="0"/>
              <a:t>OS/2, </a:t>
            </a:r>
          </a:p>
          <a:p>
            <a:r>
              <a:rPr lang="en-GB" sz="4800" dirty="0"/>
              <a:t>Windows 95, 98, ME, 7, 8, 9,10 </a:t>
            </a:r>
          </a:p>
          <a:p>
            <a:r>
              <a:rPr lang="en-GB" sz="4800" dirty="0"/>
              <a:t>Windows XP, VISTA,</a:t>
            </a:r>
          </a:p>
          <a:p>
            <a:r>
              <a:rPr lang="en-GB" sz="4800" dirty="0"/>
              <a:t>UNIX,</a:t>
            </a:r>
          </a:p>
          <a:p>
            <a:r>
              <a:rPr lang="en-GB" sz="4800" dirty="0"/>
              <a:t> MS-DOS,</a:t>
            </a:r>
          </a:p>
          <a:p>
            <a:r>
              <a:rPr lang="en-GB" sz="4800" dirty="0"/>
              <a:t>Windows NT etc.</a:t>
            </a:r>
          </a:p>
        </p:txBody>
      </p:sp>
      <p:sp>
        <p:nvSpPr>
          <p:cNvPr id="4" name="Slide Number Placeholder 3"/>
          <p:cNvSpPr>
            <a:spLocks noGrp="1"/>
          </p:cNvSpPr>
          <p:nvPr>
            <p:ph type="sldNum" sz="quarter" idx="12"/>
          </p:nvPr>
        </p:nvSpPr>
        <p:spPr/>
        <p:txBody>
          <a:bodyPr/>
          <a:lstStyle/>
          <a:p>
            <a:fld id="{D7CCAA9C-7A55-496A-8D4A-D9AA7AA3B299}" type="slidenum">
              <a:rPr lang="en-GB" smtClean="0"/>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GB" b="1" dirty="0"/>
          </a:p>
          <a:p>
            <a:r>
              <a:rPr lang="en-GB" dirty="0"/>
              <a:t>- </a:t>
            </a:r>
            <a:r>
              <a:rPr lang="en-GB" i="1" dirty="0"/>
              <a:t>Single Program OS: allow one user’s program at a time</a:t>
            </a:r>
          </a:p>
          <a:p>
            <a:r>
              <a:rPr lang="en-GB" i="1" dirty="0"/>
              <a:t>Simple Batch Systems: Provides multiprogramming of batch programs but </a:t>
            </a:r>
            <a:r>
              <a:rPr lang="en-GB" dirty="0"/>
              <a:t>have few facilities for multi-access</a:t>
            </a:r>
          </a:p>
          <a:p>
            <a:r>
              <a:rPr lang="en-GB" dirty="0"/>
              <a:t>- </a:t>
            </a:r>
            <a:r>
              <a:rPr lang="en-GB" i="1" dirty="0"/>
              <a:t>Multi-access and Time-sharing: Allows multiple access to system resources </a:t>
            </a:r>
            <a:r>
              <a:rPr lang="en-GB" dirty="0"/>
              <a:t>and therefore share processors time to cope with numerous users</a:t>
            </a:r>
          </a:p>
          <a:p>
            <a:r>
              <a:rPr lang="en-GB" dirty="0"/>
              <a:t>- </a:t>
            </a:r>
            <a:r>
              <a:rPr lang="en-GB" i="1" dirty="0"/>
              <a:t>Real-time system: Used in any real time data processing technique</a:t>
            </a:r>
            <a:endParaRPr lang="en-GB" dirty="0"/>
          </a:p>
        </p:txBody>
      </p:sp>
      <p:sp>
        <p:nvSpPr>
          <p:cNvPr id="2" name="Slide Number Placeholder 1"/>
          <p:cNvSpPr>
            <a:spLocks noGrp="1"/>
          </p:cNvSpPr>
          <p:nvPr>
            <p:ph type="sldNum" sz="quarter" idx="12"/>
          </p:nvPr>
        </p:nvSpPr>
        <p:spPr/>
        <p:txBody>
          <a:bodyPr/>
          <a:lstStyle/>
          <a:p>
            <a:fld id="{D7CCAA9C-7A55-496A-8D4A-D9AA7AA3B299}" type="slidenum">
              <a:rPr lang="en-GB" smtClean="0"/>
              <a:pPr/>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GB" b="1" dirty="0"/>
              <a:t>	        Graphical User Interfaces (</a:t>
            </a:r>
            <a:r>
              <a:rPr lang="en-GB" b="1" dirty="0" err="1"/>
              <a:t>GUl</a:t>
            </a:r>
            <a:r>
              <a:rPr lang="en-GB" b="1" dirty="0"/>
              <a:t>)</a:t>
            </a:r>
          </a:p>
          <a:p>
            <a:r>
              <a:rPr lang="en-GB" dirty="0"/>
              <a:t>The vast majority of microcomputer users are interested merely in using a computer</a:t>
            </a:r>
          </a:p>
          <a:p>
            <a:r>
              <a:rPr lang="en-GB" dirty="0"/>
              <a:t>as a tool, without any real interest in the technical details of its operation. A typical</a:t>
            </a:r>
          </a:p>
          <a:p>
            <a:r>
              <a:rPr lang="en-GB" dirty="0"/>
              <a:t>user will probably want to run one or more common general-purpose applications,</a:t>
            </a:r>
          </a:p>
          <a:p>
            <a:r>
              <a:rPr lang="en-GB" dirty="0"/>
              <a:t>organize files into directories, delete files and format disks. Though the operating</a:t>
            </a:r>
          </a:p>
          <a:p>
            <a:r>
              <a:rPr lang="en-GB" dirty="0"/>
              <a:t>system will provide these services, the user needs to have a certain amount of</a:t>
            </a:r>
          </a:p>
          <a:p>
            <a:r>
              <a:rPr lang="en-GB" dirty="0"/>
              <a:t>technical knowledge to perform these tasks.</a:t>
            </a:r>
          </a:p>
          <a:p>
            <a:r>
              <a:rPr lang="en-GB" dirty="0"/>
              <a:t>GUI helps to bridge the loopholes</a:t>
            </a:r>
          </a:p>
        </p:txBody>
      </p:sp>
      <p:sp>
        <p:nvSpPr>
          <p:cNvPr id="2" name="Slide Number Placeholder 1"/>
          <p:cNvSpPr>
            <a:spLocks noGrp="1"/>
          </p:cNvSpPr>
          <p:nvPr>
            <p:ph type="sldNum" sz="quarter" idx="12"/>
          </p:nvPr>
        </p:nvSpPr>
        <p:spPr/>
        <p:txBody>
          <a:bodyPr/>
          <a:lstStyle/>
          <a:p>
            <a:fld id="{D7CCAA9C-7A55-496A-8D4A-D9AA7AA3B299}" type="slidenum">
              <a:rPr lang="en-GB" smtClean="0"/>
              <a:pPr/>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GB" b="1" dirty="0"/>
              <a:t>Commercial Packages</a:t>
            </a:r>
          </a:p>
          <a:p>
            <a:r>
              <a:rPr lang="en-GB" dirty="0"/>
              <a:t>These are the kind of application packages that are produced by software</a:t>
            </a:r>
          </a:p>
          <a:p>
            <a:r>
              <a:rPr lang="en-GB" dirty="0"/>
              <a:t>professionals and be sold for a wide variety of users. This falls into two main categories:</a:t>
            </a:r>
          </a:p>
          <a:p>
            <a:r>
              <a:rPr lang="en-GB" b="1" i="1" dirty="0"/>
              <a:t>a) Special-purpose packages: Though commercial, it is designed for a specific</a:t>
            </a:r>
          </a:p>
          <a:p>
            <a:r>
              <a:rPr lang="en-GB" dirty="0"/>
              <a:t>purpose such as a section of an organization. Examples are</a:t>
            </a:r>
          </a:p>
          <a:p>
            <a:r>
              <a:rPr lang="en-GB" dirty="0"/>
              <a:t>- Airline Seat Reservation,</a:t>
            </a:r>
          </a:p>
          <a:p>
            <a:r>
              <a:rPr lang="en-GB" dirty="0"/>
              <a:t>- Theatre Seat Reservation</a:t>
            </a:r>
          </a:p>
          <a:p>
            <a:r>
              <a:rPr lang="en-GB" dirty="0"/>
              <a:t>- Hotel Room Reservation .</a:t>
            </a:r>
          </a:p>
          <a:p>
            <a:r>
              <a:rPr lang="en-GB" dirty="0"/>
              <a:t>- Point of Sales Software</a:t>
            </a:r>
          </a:p>
          <a:p>
            <a:r>
              <a:rPr lang="en-GB" dirty="0"/>
              <a:t>- A Payroll Program</a:t>
            </a:r>
          </a:p>
        </p:txBody>
      </p:sp>
      <p:sp>
        <p:nvSpPr>
          <p:cNvPr id="2" name="Slide Number Placeholder 1"/>
          <p:cNvSpPr>
            <a:spLocks noGrp="1"/>
          </p:cNvSpPr>
          <p:nvPr>
            <p:ph type="sldNum" sz="quarter" idx="12"/>
          </p:nvPr>
        </p:nvSpPr>
        <p:spPr/>
        <p:txBody>
          <a:bodyPr/>
          <a:lstStyle/>
          <a:p>
            <a:fld id="{D7CCAA9C-7A55-496A-8D4A-D9AA7AA3B299}" type="slidenum">
              <a:rPr lang="en-GB" smtClean="0"/>
              <a:pPr/>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GB" b="1" dirty="0"/>
              <a:t>b) General Purpose: These provide facilities which might be used in a wide variety</a:t>
            </a:r>
          </a:p>
          <a:p>
            <a:r>
              <a:rPr lang="en-GB" dirty="0"/>
              <a:t>of business situations and which might therefore be used across many department e.g.</a:t>
            </a:r>
          </a:p>
          <a:p>
            <a:r>
              <a:rPr lang="en-GB" dirty="0"/>
              <a:t>1. </a:t>
            </a:r>
            <a:r>
              <a:rPr lang="en-GB" b="1" i="1" dirty="0"/>
              <a:t>Word-processing: These are programs that turn a computer system</a:t>
            </a:r>
          </a:p>
          <a:p>
            <a:r>
              <a:rPr lang="en-GB" dirty="0"/>
              <a:t>into a powerful typewriting tool. It helps us to produce letters, reports, magazines, memos, etc. </a:t>
            </a:r>
          </a:p>
          <a:p>
            <a:pPr marL="0" indent="0">
              <a:buNone/>
            </a:pPr>
            <a:r>
              <a:rPr lang="en-GB" dirty="0"/>
              <a:t>	Example of Word-processing programs are:</a:t>
            </a:r>
          </a:p>
          <a:p>
            <a:r>
              <a:rPr lang="en-GB" dirty="0"/>
              <a:t>Microsoft word. Page maker, WordStar, WordPerfect, PC Write, MultiMate, etc.</a:t>
            </a:r>
          </a:p>
        </p:txBody>
      </p:sp>
      <p:sp>
        <p:nvSpPr>
          <p:cNvPr id="2" name="Slide Number Placeholder 1"/>
          <p:cNvSpPr>
            <a:spLocks noGrp="1"/>
          </p:cNvSpPr>
          <p:nvPr>
            <p:ph type="sldNum" sz="quarter" idx="12"/>
          </p:nvPr>
        </p:nvSpPr>
        <p:spPr/>
        <p:txBody>
          <a:bodyPr/>
          <a:lstStyle/>
          <a:p>
            <a:fld id="{D7CCAA9C-7A55-496A-8D4A-D9AA7AA3B299}" type="slidenum">
              <a:rPr lang="en-GB" smtClean="0"/>
              <a:pPr/>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GB" dirty="0"/>
              <a:t>2. </a:t>
            </a:r>
            <a:r>
              <a:rPr lang="en-GB" b="1" i="1" dirty="0"/>
              <a:t>Database Management: </a:t>
            </a:r>
            <a:r>
              <a:rPr lang="en-GB" i="1" dirty="0"/>
              <a:t>They store and retrieve information such as customer </a:t>
            </a:r>
            <a:r>
              <a:rPr lang="en-GB" dirty="0"/>
              <a:t>lists, inventories and notes. These programs help us to record and maintain information about people, places, things and management reports of all types.</a:t>
            </a:r>
          </a:p>
          <a:p>
            <a:r>
              <a:rPr lang="en-GB" dirty="0"/>
              <a:t>Examples are MySQL, Dbase III &amp; IV, FoxBASE, Oracle, FoxPro and Clipper, Microsoft Access, Paradox,</a:t>
            </a:r>
          </a:p>
          <a:p>
            <a:r>
              <a:rPr lang="en-GB" dirty="0"/>
              <a:t>3. </a:t>
            </a:r>
            <a:r>
              <a:rPr lang="en-GB" b="1" i="1" dirty="0"/>
              <a:t>Spreadsheet: </a:t>
            </a:r>
            <a:r>
              <a:rPr lang="en-GB" i="1" dirty="0"/>
              <a:t>Spreadsheets are software packages that turn a c</a:t>
            </a:r>
            <a:r>
              <a:rPr lang="en-GB" dirty="0"/>
              <a:t>omputer system into a sophisticated electronic calculator.</a:t>
            </a:r>
          </a:p>
        </p:txBody>
      </p:sp>
      <p:sp>
        <p:nvSpPr>
          <p:cNvPr id="2" name="Slide Number Placeholder 1"/>
          <p:cNvSpPr>
            <a:spLocks noGrp="1"/>
          </p:cNvSpPr>
          <p:nvPr>
            <p:ph type="sldNum" sz="quarter" idx="12"/>
          </p:nvPr>
        </p:nvSpPr>
        <p:spPr/>
        <p:txBody>
          <a:bodyPr/>
          <a:lstStyle/>
          <a:p>
            <a:fld id="{D7CCAA9C-7A55-496A-8D4A-D9AA7AA3B299}" type="slidenum">
              <a:rPr lang="en-GB" smtClean="0"/>
              <a:pPr/>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GB" b="1" dirty="0"/>
              <a:t>GUIDELINE FOR ACQUISITION OF APPLICATION SOFTWARE</a:t>
            </a:r>
          </a:p>
          <a:p>
            <a:r>
              <a:rPr lang="en-GB" dirty="0"/>
              <a:t>The software to be acquired must be one that the  use will improve the particular operating function of that business.</a:t>
            </a:r>
          </a:p>
          <a:p>
            <a:pPr marL="0" indent="0">
              <a:buNone/>
            </a:pPr>
            <a:r>
              <a:rPr lang="en-GB" dirty="0"/>
              <a:t>* high performance</a:t>
            </a:r>
          </a:p>
          <a:p>
            <a:r>
              <a:rPr lang="en-GB" dirty="0"/>
              <a:t>ease in learning. If a software package is complex then training is required</a:t>
            </a:r>
          </a:p>
          <a:p>
            <a:r>
              <a:rPr lang="en-GB" dirty="0"/>
              <a:t>be available when needed</a:t>
            </a:r>
          </a:p>
          <a:p>
            <a:r>
              <a:rPr lang="en-GB" dirty="0"/>
              <a:t>Good documentation: how the package is to be installed and use.</a:t>
            </a:r>
          </a:p>
        </p:txBody>
      </p:sp>
      <p:sp>
        <p:nvSpPr>
          <p:cNvPr id="2" name="Slide Number Placeholder 1"/>
          <p:cNvSpPr>
            <a:spLocks noGrp="1"/>
          </p:cNvSpPr>
          <p:nvPr>
            <p:ph type="sldNum" sz="quarter" idx="12"/>
          </p:nvPr>
        </p:nvSpPr>
        <p:spPr/>
        <p:txBody>
          <a:bodyPr/>
          <a:lstStyle/>
          <a:p>
            <a:fld id="{D7CCAA9C-7A55-496A-8D4A-D9AA7AA3B299}" type="slidenum">
              <a:rPr lang="en-GB" smtClean="0"/>
              <a:pPr/>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r>
              <a:rPr lang="en-GB" dirty="0"/>
              <a:t>COMPUTER SYSTEM MAINTENANCE</a:t>
            </a:r>
          </a:p>
          <a:p>
            <a:endParaRPr lang="en-GB" dirty="0"/>
          </a:p>
          <a:p>
            <a:r>
              <a:rPr lang="en-GB" dirty="0"/>
              <a:t>Computer care and maintenance is often overlooked by the average user. Yet, taking a few precautions as you work, and learning to use the computer and its file system properly, can save you trouble in the long run.</a:t>
            </a:r>
          </a:p>
          <a:p>
            <a:pPr marL="0" indent="0">
              <a:buNone/>
            </a:pPr>
            <a:endParaRPr lang="en-GB" dirty="0"/>
          </a:p>
          <a:p>
            <a:r>
              <a:rPr lang="en-GB" dirty="0"/>
              <a:t>perform a few simple clean up procedures and use a couple of maintenance utilities can make a big difference in how your computer performs.</a:t>
            </a:r>
          </a:p>
          <a:p>
            <a:endParaRPr lang="en-GB" dirty="0"/>
          </a:p>
        </p:txBody>
      </p:sp>
      <p:sp>
        <p:nvSpPr>
          <p:cNvPr id="2" name="Slide Number Placeholder 1"/>
          <p:cNvSpPr>
            <a:spLocks noGrp="1"/>
          </p:cNvSpPr>
          <p:nvPr>
            <p:ph type="sldNum" sz="quarter" idx="12"/>
          </p:nvPr>
        </p:nvSpPr>
        <p:spPr/>
        <p:txBody>
          <a:bodyPr/>
          <a:lstStyle/>
          <a:p>
            <a:fld id="{D7CCAA9C-7A55-496A-8D4A-D9AA7AA3B299}" type="slidenum">
              <a:rPr lang="en-GB" smtClean="0"/>
              <a:pPr/>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CCAA9C-7A55-496A-8D4A-D9AA7AA3B299}" type="slidenum">
              <a:rPr lang="en-GB" smtClean="0"/>
              <a:pPr/>
              <a:t>3</a:t>
            </a:fld>
            <a:endParaRPr lang="en-GB"/>
          </a:p>
        </p:txBody>
      </p:sp>
      <p:pic>
        <p:nvPicPr>
          <p:cNvPr id="1026" name="Picture 2" descr="https://upload.wikimedia.org/wikipedia/commons/thumb/9/9d/Acer_E360_Socket_939_motherboard_by_Foxconn.svg/2000px-Acer_E360_Socket_939_motherboard_by_Foxcon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GB" dirty="0"/>
          </a:p>
          <a:p>
            <a:r>
              <a:rPr lang="en-GB" dirty="0"/>
              <a:t>You can reduce the number of freeze-ups, the number of fatal errors and the number of reboots your computer has. You can also reduce the amount of downtime your system experience as a result of having to cope with these problems, as well as reducing your stress level.</a:t>
            </a:r>
          </a:p>
          <a:p>
            <a:pPr marL="0" indent="0">
              <a:buNone/>
            </a:pPr>
            <a:endParaRPr lang="en-GB" dirty="0"/>
          </a:p>
          <a:p>
            <a:r>
              <a:rPr lang="en-GB" dirty="0"/>
              <a:t>Not only that, but with a little preventive maintenance and proper computer care, you can increase the overall speed and efficiency of your computer.</a:t>
            </a:r>
          </a:p>
        </p:txBody>
      </p:sp>
      <p:sp>
        <p:nvSpPr>
          <p:cNvPr id="2" name="Slide Number Placeholder 1"/>
          <p:cNvSpPr>
            <a:spLocks noGrp="1"/>
          </p:cNvSpPr>
          <p:nvPr>
            <p:ph type="sldNum" sz="quarter" idx="12"/>
          </p:nvPr>
        </p:nvSpPr>
        <p:spPr/>
        <p:txBody>
          <a:bodyPr/>
          <a:lstStyle/>
          <a:p>
            <a:fld id="{D7CCAA9C-7A55-496A-8D4A-D9AA7AA3B299}" type="slidenum">
              <a:rPr lang="en-GB" smtClean="0"/>
              <a:pPr/>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GB" b="1" dirty="0"/>
              <a:t>				</a:t>
            </a:r>
            <a:r>
              <a:rPr lang="en-GB" sz="3600" b="1" dirty="0"/>
              <a:t>System Maintenance</a:t>
            </a:r>
            <a:endParaRPr lang="en-GB" sz="3600" dirty="0"/>
          </a:p>
          <a:p>
            <a:endParaRPr lang="en-GB" sz="3600" dirty="0"/>
          </a:p>
          <a:p>
            <a:r>
              <a:rPr lang="en-GB" sz="3600" dirty="0"/>
              <a:t>There are some basic clean up steps you should do regularly to keep your machine running well.  They are:</a:t>
            </a:r>
          </a:p>
          <a:p>
            <a:endParaRPr lang="en-GB" sz="3600" dirty="0"/>
          </a:p>
          <a:p>
            <a:pPr lvl="0"/>
            <a:r>
              <a:rPr lang="en-GB" sz="3600" dirty="0"/>
              <a:t>Deleting Temporary files,</a:t>
            </a:r>
          </a:p>
          <a:p>
            <a:pPr lvl="0"/>
            <a:r>
              <a:rPr lang="en-GB" sz="3600" dirty="0"/>
              <a:t>Running Scandisk,</a:t>
            </a:r>
          </a:p>
          <a:p>
            <a:pPr lvl="0"/>
            <a:r>
              <a:rPr lang="en-GB" sz="3600" dirty="0"/>
              <a:t>Emptying the Recycle Bin</a:t>
            </a:r>
          </a:p>
          <a:p>
            <a:pPr lvl="0"/>
            <a:r>
              <a:rPr lang="en-GB" sz="3600" dirty="0"/>
              <a:t>Running Defragmenter.</a:t>
            </a:r>
          </a:p>
          <a:p>
            <a:endParaRPr lang="en-GB" sz="3600" dirty="0"/>
          </a:p>
        </p:txBody>
      </p:sp>
      <p:sp>
        <p:nvSpPr>
          <p:cNvPr id="2" name="Slide Number Placeholder 1"/>
          <p:cNvSpPr>
            <a:spLocks noGrp="1"/>
          </p:cNvSpPr>
          <p:nvPr>
            <p:ph type="sldNum" sz="quarter" idx="12"/>
          </p:nvPr>
        </p:nvSpPr>
        <p:spPr/>
        <p:txBody>
          <a:bodyPr/>
          <a:lstStyle/>
          <a:p>
            <a:fld id="{D7CCAA9C-7A55-496A-8D4A-D9AA7AA3B299}" type="slidenum">
              <a:rPr lang="en-GB" smtClean="0"/>
              <a:pPr/>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GB" b="1" dirty="0"/>
              <a:t>Temporary files-  What are they?</a:t>
            </a:r>
            <a:r>
              <a:rPr lang="en-GB" dirty="0"/>
              <a:t> </a:t>
            </a:r>
          </a:p>
          <a:p>
            <a:r>
              <a:rPr lang="en-GB" dirty="0"/>
              <a:t>They are duplicates of a file you are creating or working on.  </a:t>
            </a:r>
          </a:p>
          <a:p>
            <a:r>
              <a:rPr lang="en-GB" dirty="0"/>
              <a:t>Windows creates them and when you are done with the file and close it, the temporary file disappears.   </a:t>
            </a:r>
          </a:p>
          <a:p>
            <a:r>
              <a:rPr lang="en-GB" dirty="0"/>
              <a:t>Most of the time when you reboot your computer Windows should delete these temporary files, sometimes it does not.</a:t>
            </a:r>
          </a:p>
          <a:p>
            <a:r>
              <a:rPr lang="en-GB" b="1" dirty="0"/>
              <a:t>Where are they found?</a:t>
            </a:r>
            <a:r>
              <a:rPr lang="en-GB" dirty="0"/>
              <a:t>   In the C:\Windows\Temp directory.   (Not to be confused with the Temporary Internet Files directory). </a:t>
            </a:r>
          </a:p>
          <a:p>
            <a:endParaRPr lang="en-GB" dirty="0"/>
          </a:p>
        </p:txBody>
      </p:sp>
      <p:sp>
        <p:nvSpPr>
          <p:cNvPr id="2" name="Slide Number Placeholder 1"/>
          <p:cNvSpPr>
            <a:spLocks noGrp="1"/>
          </p:cNvSpPr>
          <p:nvPr>
            <p:ph type="sldNum" sz="quarter" idx="12"/>
          </p:nvPr>
        </p:nvSpPr>
        <p:spPr/>
        <p:txBody>
          <a:bodyPr/>
          <a:lstStyle/>
          <a:p>
            <a:fld id="{D7CCAA9C-7A55-496A-8D4A-D9AA7AA3B299}" type="slidenum">
              <a:rPr lang="en-GB" smtClean="0"/>
              <a:pPr/>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buNone/>
            </a:pPr>
            <a:r>
              <a:rPr lang="en-GB" sz="4000" b="1" dirty="0"/>
              <a:t>			</a:t>
            </a:r>
            <a:r>
              <a:rPr lang="en-GB" sz="4400" b="1" dirty="0"/>
              <a:t>Defragmenter</a:t>
            </a:r>
            <a:endParaRPr lang="en-GB" sz="4400" dirty="0"/>
          </a:p>
          <a:p>
            <a:pPr marL="0" indent="0">
              <a:buNone/>
            </a:pPr>
            <a:r>
              <a:rPr lang="en-GB" sz="4000" dirty="0"/>
              <a:t> Defragmenter is a utility built in to most versions of Windows.  Its job is to organize your hard drive more efficiently.   When files are saved to the hard drive they are not necessarily saved as a whole, they are broken up and saved in various spots on the hard drive.  This is because the hard drive itself is divided into millions of chunks.  </a:t>
            </a:r>
          </a:p>
        </p:txBody>
      </p:sp>
      <p:sp>
        <p:nvSpPr>
          <p:cNvPr id="2" name="Slide Number Placeholder 1"/>
          <p:cNvSpPr>
            <a:spLocks noGrp="1"/>
          </p:cNvSpPr>
          <p:nvPr>
            <p:ph type="sldNum" sz="quarter" idx="12"/>
          </p:nvPr>
        </p:nvSpPr>
        <p:spPr/>
        <p:txBody>
          <a:bodyPr/>
          <a:lstStyle/>
          <a:p>
            <a:fld id="{D7CCAA9C-7A55-496A-8D4A-D9AA7AA3B299}" type="slidenum">
              <a:rPr lang="en-GB" smtClean="0"/>
              <a:pPr/>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lnSpcReduction="10000"/>
          </a:bodyPr>
          <a:lstStyle/>
          <a:p>
            <a:pPr marL="0" indent="0">
              <a:buNone/>
            </a:pPr>
            <a:r>
              <a:rPr lang="en-GB" sz="5400" b="1" dirty="0"/>
              <a:t>			Scandisk</a:t>
            </a:r>
            <a:endParaRPr lang="en-GB" sz="5400" dirty="0"/>
          </a:p>
          <a:p>
            <a:pPr marL="0" indent="0">
              <a:buNone/>
            </a:pPr>
            <a:r>
              <a:rPr lang="en-GB" sz="4000" dirty="0"/>
              <a:t>Scandisk is a utility built into most versions of Windows.  It looks for files that have been fragmented or corrupted in some ways.  Usually if a computer is just shut off instead of being shutdown, or if the computer freezes or if there is a power outage, this will create the need to run scandisk and it may find fragmented or corrupted files.</a:t>
            </a:r>
          </a:p>
          <a:p>
            <a:endParaRPr lang="en-GB" sz="4000" dirty="0"/>
          </a:p>
        </p:txBody>
      </p:sp>
      <p:sp>
        <p:nvSpPr>
          <p:cNvPr id="2" name="Slide Number Placeholder 1"/>
          <p:cNvSpPr>
            <a:spLocks noGrp="1"/>
          </p:cNvSpPr>
          <p:nvPr>
            <p:ph type="sldNum" sz="quarter" idx="12"/>
          </p:nvPr>
        </p:nvSpPr>
        <p:spPr/>
        <p:txBody>
          <a:bodyPr/>
          <a:lstStyle/>
          <a:p>
            <a:fld id="{D7CCAA9C-7A55-496A-8D4A-D9AA7AA3B299}" type="slidenum">
              <a:rPr lang="en-GB" smtClean="0"/>
              <a:pPr/>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stomShape 1"/>
          <p:cNvSpPr/>
          <p:nvPr/>
        </p:nvSpPr>
        <p:spPr>
          <a:xfrm>
            <a:off x="125370" y="1235525"/>
            <a:ext cx="8930679" cy="5062121"/>
          </a:xfrm>
          <a:prstGeom prst="rect">
            <a:avLst/>
          </a:prstGeom>
        </p:spPr>
        <p:txBody>
          <a:bodyPr lIns="75766" tIns="37883" rIns="75766" bIns="37883"/>
          <a:lstStyle/>
          <a:p>
            <a:pPr marL="263776" indent="-263776" algn="just">
              <a:lnSpc>
                <a:spcPct val="150000"/>
              </a:lnSpc>
              <a:buFont typeface="Arial" pitchFamily="34" charset="0"/>
              <a:buChar char="•"/>
            </a:pPr>
            <a:endParaRPr lang="en-GB" sz="2031" dirty="0">
              <a:latin typeface="Times New Roman" pitchFamily="18" charset="0"/>
              <a:cs typeface="Times New Roman" pitchFamily="18" charset="0"/>
            </a:endParaRPr>
          </a:p>
          <a:p>
            <a:pPr marL="263776" indent="-263776" algn="just">
              <a:lnSpc>
                <a:spcPct val="150000"/>
              </a:lnSpc>
              <a:buFont typeface="Arial" pitchFamily="34" charset="0"/>
              <a:buChar char="•"/>
            </a:pPr>
            <a:r>
              <a:rPr lang="en-GB" sz="2031" dirty="0">
                <a:latin typeface="Times New Roman" pitchFamily="18" charset="0"/>
                <a:cs typeface="Times New Roman" pitchFamily="18" charset="0"/>
              </a:rPr>
              <a:t>Communication : When we communicate, we are sharing Information.</a:t>
            </a:r>
            <a:endParaRPr sz="2031" dirty="0">
              <a:latin typeface="Times New Roman" pitchFamily="18" charset="0"/>
              <a:cs typeface="Times New Roman" pitchFamily="18" charset="0"/>
            </a:endParaRPr>
          </a:p>
          <a:p>
            <a:pPr marL="263776" indent="-263776" algn="just">
              <a:lnSpc>
                <a:spcPct val="150000"/>
              </a:lnSpc>
              <a:buFont typeface="Arial" pitchFamily="34" charset="0"/>
              <a:buChar char="•"/>
            </a:pPr>
            <a:r>
              <a:rPr lang="en-GB" sz="2031" dirty="0">
                <a:latin typeface="Times New Roman" pitchFamily="18" charset="0"/>
                <a:cs typeface="Times New Roman" pitchFamily="18" charset="0"/>
              </a:rPr>
              <a:t>This sharing can be local  or remote</a:t>
            </a:r>
          </a:p>
          <a:p>
            <a:pPr marL="263776" indent="-263776" algn="just">
              <a:lnSpc>
                <a:spcPct val="150000"/>
              </a:lnSpc>
              <a:buFont typeface="Arial" pitchFamily="34" charset="0"/>
              <a:buChar char="•"/>
            </a:pPr>
            <a:r>
              <a:rPr lang="en-GB" sz="2031" dirty="0">
                <a:latin typeface="Times New Roman" pitchFamily="18" charset="0"/>
                <a:cs typeface="Times New Roman" pitchFamily="18" charset="0"/>
              </a:rPr>
              <a:t>Local Communication – Face to face</a:t>
            </a:r>
          </a:p>
          <a:p>
            <a:pPr marL="263776" indent="-263776" algn="just">
              <a:lnSpc>
                <a:spcPct val="150000"/>
              </a:lnSpc>
              <a:buFont typeface="Arial" pitchFamily="34" charset="0"/>
              <a:buChar char="•"/>
            </a:pPr>
            <a:r>
              <a:rPr lang="en-GB" sz="2031" dirty="0">
                <a:latin typeface="Times New Roman" pitchFamily="18" charset="0"/>
                <a:cs typeface="Times New Roman" pitchFamily="18" charset="0"/>
              </a:rPr>
              <a:t>Remote Communication- takes place over distance</a:t>
            </a:r>
          </a:p>
          <a:p>
            <a:pPr marL="263776" indent="-263776" algn="just">
              <a:lnSpc>
                <a:spcPct val="150000"/>
              </a:lnSpc>
              <a:buFont typeface="Arial" pitchFamily="34" charset="0"/>
              <a:buChar char="•"/>
            </a:pPr>
            <a:r>
              <a:rPr lang="en-GB" sz="2031" dirty="0">
                <a:latin typeface="Times New Roman" pitchFamily="18" charset="0"/>
                <a:cs typeface="Times New Roman" pitchFamily="18" charset="0"/>
              </a:rPr>
              <a:t>Telecommunication-means communication at a distance  (tele is Greek for far)</a:t>
            </a:r>
          </a:p>
          <a:p>
            <a:pPr marL="316531" indent="-316531" algn="just">
              <a:lnSpc>
                <a:spcPct val="150000"/>
              </a:lnSpc>
              <a:buFont typeface="Arial" pitchFamily="34" charset="0"/>
              <a:buChar char="•"/>
            </a:pPr>
            <a:r>
              <a:rPr lang="en-GB" sz="2031" dirty="0">
                <a:latin typeface="Times New Roman" pitchFamily="18" charset="0"/>
                <a:cs typeface="Times New Roman" pitchFamily="18" charset="0"/>
              </a:rPr>
              <a:t>Data : refers  to information presented in whatever form as agreed  by the parties creating and using the data. Data is all kinds of facts, including, pictures, letters, numbers, and sounds. </a:t>
            </a:r>
          </a:p>
          <a:p>
            <a:pPr algn="just">
              <a:lnSpc>
                <a:spcPct val="150000"/>
              </a:lnSpc>
            </a:pPr>
            <a:endParaRPr lang="en-GB" sz="2031" dirty="0">
              <a:latin typeface="Times New Roman" pitchFamily="18" charset="0"/>
              <a:cs typeface="Times New Roman" pitchFamily="18" charset="0"/>
            </a:endParaRPr>
          </a:p>
          <a:p>
            <a:pPr marL="263776" indent="-263776">
              <a:buFont typeface="Arial" pitchFamily="34" charset="0"/>
              <a:buChar char="•"/>
            </a:pPr>
            <a:endParaRPr sz="2031" dirty="0">
              <a:latin typeface="Times New Roman" pitchFamily="18" charset="0"/>
              <a:cs typeface="Times New Roman" pitchFamily="18" charset="0"/>
            </a:endParaRPr>
          </a:p>
          <a:p>
            <a:endParaRPr sz="2031" dirty="0">
              <a:latin typeface="Times New Roman" pitchFamily="18" charset="0"/>
              <a:cs typeface="Times New Roman" pitchFamily="18" charset="0"/>
            </a:endParaRPr>
          </a:p>
          <a:p>
            <a:endParaRPr sz="1662" dirty="0"/>
          </a:p>
          <a:p>
            <a:endParaRPr sz="1662" dirty="0"/>
          </a:p>
          <a:p>
            <a:endParaRPr sz="1662" dirty="0"/>
          </a:p>
          <a:p>
            <a:pPr lvl="1" algn="just">
              <a:lnSpc>
                <a:spcPct val="200000"/>
              </a:lnSpc>
              <a:buSzPct val="45000"/>
            </a:pPr>
            <a:r>
              <a:rPr lang="en-GB" sz="2954" dirty="0">
                <a:solidFill>
                  <a:srgbClr val="000000"/>
                </a:solidFill>
                <a:latin typeface="Constantia"/>
                <a:ea typeface="Times New Roman"/>
              </a:rPr>
              <a:t>		</a:t>
            </a:r>
            <a:endParaRPr sz="1662" dirty="0"/>
          </a:p>
          <a:p>
            <a:endParaRPr sz="1662" dirty="0"/>
          </a:p>
          <a:p>
            <a:endParaRPr sz="1662" dirty="0"/>
          </a:p>
          <a:p>
            <a:endParaRPr sz="1662" dirty="0"/>
          </a:p>
        </p:txBody>
      </p:sp>
      <p:sp>
        <p:nvSpPr>
          <p:cNvPr id="22" name="CustomShape 2"/>
          <p:cNvSpPr/>
          <p:nvPr/>
        </p:nvSpPr>
        <p:spPr>
          <a:xfrm>
            <a:off x="7924875" y="6131326"/>
            <a:ext cx="757662" cy="332640"/>
          </a:xfrm>
          <a:prstGeom prst="rect">
            <a:avLst/>
          </a:prstGeom>
        </p:spPr>
        <p:txBody>
          <a:bodyPr lIns="0" tIns="0" rIns="0" bIns="0" anchor="b"/>
          <a:lstStyle/>
          <a:p>
            <a:pPr algn="r"/>
            <a:fld id="{E1B14141-4191-4141-A181-B1A1D191C1E1}" type="slidenum">
              <a:rPr lang="en-GB" sz="1015">
                <a:solidFill>
                  <a:srgbClr val="035C75"/>
                </a:solidFill>
                <a:latin typeface="Constantia"/>
                <a:ea typeface="DejaVu Sans"/>
              </a:rPr>
              <a:t>35</a:t>
            </a:fld>
            <a:endParaRPr sz="1662"/>
          </a:p>
        </p:txBody>
      </p:sp>
      <p:sp>
        <p:nvSpPr>
          <p:cNvPr id="23" name="CustomShape 3"/>
          <p:cNvSpPr/>
          <p:nvPr/>
        </p:nvSpPr>
        <p:spPr>
          <a:xfrm>
            <a:off x="830769" y="507351"/>
            <a:ext cx="8225280" cy="583200"/>
          </a:xfrm>
          <a:prstGeom prst="rect">
            <a:avLst/>
          </a:prstGeom>
        </p:spPr>
        <p:txBody>
          <a:bodyPr lIns="0" tIns="37883" rIns="0" bIns="0" anchor="b"/>
          <a:lstStyle/>
          <a:p>
            <a:r>
              <a:rPr lang="en-GB" sz="2954" b="1" dirty="0"/>
              <a:t>INTRODUCTION</a:t>
            </a:r>
            <a:r>
              <a:rPr lang="en-GB" sz="2954" b="1" dirty="0">
                <a:solidFill>
                  <a:srgbClr val="000000"/>
                </a:solidFill>
                <a:latin typeface="Constantia"/>
              </a:rPr>
              <a:t> to Computer Network</a:t>
            </a:r>
            <a:endParaRPr sz="2954" dirty="0"/>
          </a:p>
        </p:txBody>
      </p:sp>
    </p:spTree>
    <p:extLst>
      <p:ext uri="{BB962C8B-B14F-4D97-AF65-F5344CB8AC3E}">
        <p14:creationId xmlns:p14="http://schemas.microsoft.com/office/powerpoint/2010/main" val="1949853024"/>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9" y="967155"/>
            <a:ext cx="8689975" cy="475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406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stomShape 1"/>
          <p:cNvSpPr/>
          <p:nvPr/>
        </p:nvSpPr>
        <p:spPr>
          <a:xfrm>
            <a:off x="251524" y="1235526"/>
            <a:ext cx="8707429" cy="4320480"/>
          </a:xfrm>
          <a:prstGeom prst="rect">
            <a:avLst/>
          </a:prstGeom>
        </p:spPr>
        <p:txBody>
          <a:bodyPr lIns="75766" tIns="37883" rIns="75766" bIns="37883"/>
          <a:lstStyle/>
          <a:p>
            <a:endParaRPr lang="en-GB" sz="2031" dirty="0">
              <a:latin typeface="Times New Roman" pitchFamily="18" charset="0"/>
              <a:cs typeface="Times New Roman" pitchFamily="18" charset="0"/>
            </a:endParaRPr>
          </a:p>
          <a:p>
            <a:pPr marL="316531" indent="-316531" algn="just">
              <a:lnSpc>
                <a:spcPct val="150000"/>
              </a:lnSpc>
              <a:buFont typeface="Arial" pitchFamily="34" charset="0"/>
              <a:buChar char="•"/>
            </a:pPr>
            <a:r>
              <a:rPr lang="en-US" sz="2215" dirty="0">
                <a:latin typeface="Times New Roman" panose="02020603050405020304" pitchFamily="18" charset="0"/>
                <a:cs typeface="Times New Roman" panose="02020603050405020304" pitchFamily="18" charset="0"/>
              </a:rPr>
              <a:t>Data Communication is the exchange of data (in the form of O’s and 1’s) between two devices via some form of transmission medium (such as a wire cable). </a:t>
            </a:r>
          </a:p>
          <a:p>
            <a:pPr algn="just">
              <a:lnSpc>
                <a:spcPct val="150000"/>
              </a:lnSpc>
            </a:pPr>
            <a:endParaRPr lang="en-US" sz="2215" dirty="0">
              <a:latin typeface="Times New Roman" panose="02020603050405020304" pitchFamily="18" charset="0"/>
              <a:cs typeface="Times New Roman" panose="02020603050405020304" pitchFamily="18" charset="0"/>
            </a:endParaRPr>
          </a:p>
          <a:p>
            <a:pPr marL="316531" indent="-316531" algn="just">
              <a:lnSpc>
                <a:spcPct val="150000"/>
              </a:lnSpc>
              <a:buFont typeface="Arial" pitchFamily="34" charset="0"/>
              <a:buChar char="•"/>
            </a:pPr>
            <a:r>
              <a:rPr lang="en-US" sz="2215" dirty="0">
                <a:latin typeface="Times New Roman" panose="02020603050405020304" pitchFamily="18" charset="0"/>
                <a:cs typeface="Times New Roman" panose="02020603050405020304" pitchFamily="18" charset="0"/>
              </a:rPr>
              <a:t>For data communication to occur, the communicating devices must be of a communication system made up of combination of hardware (Physical component) and software (programs).  </a:t>
            </a:r>
            <a:endParaRPr lang="en-GB" sz="2215" dirty="0">
              <a:latin typeface="Times New Roman" panose="02020603050405020304" pitchFamily="18" charset="0"/>
              <a:cs typeface="Times New Roman" panose="02020603050405020304" pitchFamily="18" charset="0"/>
            </a:endParaRPr>
          </a:p>
          <a:p>
            <a:pPr marL="316531" indent="-316531" algn="just">
              <a:lnSpc>
                <a:spcPct val="150000"/>
              </a:lnSpc>
              <a:buFont typeface="Arial" pitchFamily="34" charset="0"/>
              <a:buChar char="•"/>
            </a:pPr>
            <a:endParaRPr sz="2031" dirty="0">
              <a:latin typeface="Times New Roman" pitchFamily="18" charset="0"/>
              <a:cs typeface="Times New Roman" pitchFamily="18" charset="0"/>
            </a:endParaRPr>
          </a:p>
          <a:p>
            <a:endParaRPr sz="2031" dirty="0">
              <a:latin typeface="Times New Roman" pitchFamily="18" charset="0"/>
              <a:cs typeface="Times New Roman" pitchFamily="18" charset="0"/>
            </a:endParaRPr>
          </a:p>
          <a:p>
            <a:endParaRPr sz="1662" dirty="0"/>
          </a:p>
          <a:p>
            <a:endParaRPr sz="1662" dirty="0"/>
          </a:p>
          <a:p>
            <a:endParaRPr sz="1662" dirty="0"/>
          </a:p>
          <a:p>
            <a:pPr lvl="1" algn="just">
              <a:lnSpc>
                <a:spcPct val="200000"/>
              </a:lnSpc>
              <a:buSzPct val="45000"/>
            </a:pPr>
            <a:r>
              <a:rPr lang="en-GB" sz="2954" dirty="0">
                <a:solidFill>
                  <a:srgbClr val="000000"/>
                </a:solidFill>
                <a:latin typeface="Constantia"/>
                <a:ea typeface="Times New Roman"/>
              </a:rPr>
              <a:t>		</a:t>
            </a:r>
            <a:endParaRPr sz="1662" dirty="0"/>
          </a:p>
          <a:p>
            <a:endParaRPr sz="1662" dirty="0"/>
          </a:p>
          <a:p>
            <a:endParaRPr sz="1662" dirty="0"/>
          </a:p>
          <a:p>
            <a:endParaRPr sz="1662" dirty="0"/>
          </a:p>
        </p:txBody>
      </p:sp>
      <p:sp>
        <p:nvSpPr>
          <p:cNvPr id="22" name="CustomShape 2"/>
          <p:cNvSpPr/>
          <p:nvPr/>
        </p:nvSpPr>
        <p:spPr>
          <a:xfrm>
            <a:off x="7924875" y="6131326"/>
            <a:ext cx="757662" cy="332640"/>
          </a:xfrm>
          <a:prstGeom prst="rect">
            <a:avLst/>
          </a:prstGeom>
        </p:spPr>
        <p:txBody>
          <a:bodyPr lIns="0" tIns="0" rIns="0" bIns="0" anchor="b"/>
          <a:lstStyle/>
          <a:p>
            <a:pPr algn="r"/>
            <a:fld id="{E1B14141-4191-4141-A181-B1A1D191C1E1}" type="slidenum">
              <a:rPr lang="en-GB" sz="1015">
                <a:solidFill>
                  <a:srgbClr val="035C75"/>
                </a:solidFill>
                <a:latin typeface="Constantia"/>
                <a:ea typeface="DejaVu Sans"/>
              </a:rPr>
              <a:t>37</a:t>
            </a:fld>
            <a:endParaRPr sz="1662"/>
          </a:p>
        </p:txBody>
      </p:sp>
      <p:sp>
        <p:nvSpPr>
          <p:cNvPr id="23" name="CustomShape 3"/>
          <p:cNvSpPr/>
          <p:nvPr/>
        </p:nvSpPr>
        <p:spPr>
          <a:xfrm>
            <a:off x="830769" y="507351"/>
            <a:ext cx="8225280" cy="583200"/>
          </a:xfrm>
          <a:prstGeom prst="rect">
            <a:avLst/>
          </a:prstGeom>
        </p:spPr>
        <p:txBody>
          <a:bodyPr lIns="0" tIns="37883" rIns="0" bIns="0" anchor="b"/>
          <a:lstStyle/>
          <a:p>
            <a:r>
              <a:rPr lang="en-GB" sz="2954" b="1" dirty="0"/>
              <a:t>DATA COMMUNICATION</a:t>
            </a:r>
            <a:r>
              <a:rPr lang="en-GB" sz="2954" dirty="0">
                <a:solidFill>
                  <a:srgbClr val="000000"/>
                </a:solidFill>
                <a:latin typeface="Constantia"/>
                <a:ea typeface="Times New Roman"/>
              </a:rPr>
              <a:t>	</a:t>
            </a:r>
            <a:endParaRPr sz="2954" dirty="0"/>
          </a:p>
        </p:txBody>
      </p:sp>
    </p:spTree>
    <p:extLst>
      <p:ext uri="{BB962C8B-B14F-4D97-AF65-F5344CB8AC3E}">
        <p14:creationId xmlns:p14="http://schemas.microsoft.com/office/powerpoint/2010/main" val="3004962340"/>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altLang="zh-TW" sz="3323" dirty="0"/>
              <a:t>Data Communications</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900604"/>
            <a:ext cx="7696200" cy="358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373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stomShape 1"/>
          <p:cNvSpPr/>
          <p:nvPr/>
        </p:nvSpPr>
        <p:spPr>
          <a:xfrm>
            <a:off x="125370" y="1235526"/>
            <a:ext cx="8930679" cy="4254011"/>
          </a:xfrm>
          <a:prstGeom prst="rect">
            <a:avLst/>
          </a:prstGeom>
        </p:spPr>
        <p:txBody>
          <a:bodyPr lIns="75766" tIns="37883" rIns="75766" bIns="37883"/>
          <a:lstStyle/>
          <a:p>
            <a:r>
              <a:rPr lang="en-GB" sz="2031" dirty="0">
                <a:latin typeface="Times New Roman" pitchFamily="18" charset="0"/>
                <a:cs typeface="Times New Roman" pitchFamily="18" charset="0"/>
              </a:rPr>
              <a:t> </a:t>
            </a:r>
          </a:p>
          <a:p>
            <a:r>
              <a:rPr lang="en-GB" sz="2031" b="1" dirty="0">
                <a:latin typeface="Times New Roman" pitchFamily="18" charset="0"/>
                <a:cs typeface="Times New Roman" pitchFamily="18" charset="0"/>
              </a:rPr>
              <a:t> </a:t>
            </a:r>
          </a:p>
          <a:p>
            <a:r>
              <a:rPr lang="en-GB" sz="2031" b="1" dirty="0">
                <a:latin typeface="Times New Roman" pitchFamily="18" charset="0"/>
                <a:cs typeface="Times New Roman" pitchFamily="18" charset="0"/>
              </a:rPr>
              <a:t>Depends on four fundamental characteristics</a:t>
            </a:r>
          </a:p>
          <a:p>
            <a:endParaRPr lang="en-GB" sz="2031" dirty="0">
              <a:latin typeface="Times New Roman" pitchFamily="18" charset="0"/>
              <a:cs typeface="Times New Roman" pitchFamily="18" charset="0"/>
            </a:endParaRPr>
          </a:p>
          <a:p>
            <a:pPr marL="263776" indent="-263776" algn="just">
              <a:lnSpc>
                <a:spcPct val="150000"/>
              </a:lnSpc>
              <a:buFont typeface="Arial" pitchFamily="34" charset="0"/>
              <a:buChar char="•"/>
            </a:pPr>
            <a:r>
              <a:rPr lang="en-GB" sz="2215" b="1" dirty="0">
                <a:latin typeface="Times New Roman" pitchFamily="18" charset="0"/>
                <a:cs typeface="Times New Roman" pitchFamily="18" charset="0"/>
              </a:rPr>
              <a:t>Delivery : </a:t>
            </a:r>
            <a:r>
              <a:rPr lang="en-GB" sz="2215" dirty="0">
                <a:latin typeface="Times New Roman" pitchFamily="18" charset="0"/>
                <a:cs typeface="Times New Roman" pitchFamily="18" charset="0"/>
              </a:rPr>
              <a:t>The system must deliver data to the correct destination . Data must be received by the intended device or user and only by that device or user.</a:t>
            </a:r>
          </a:p>
          <a:p>
            <a:pPr marL="263776" indent="-263776" algn="just">
              <a:lnSpc>
                <a:spcPct val="150000"/>
              </a:lnSpc>
              <a:buFont typeface="Arial" pitchFamily="34" charset="0"/>
              <a:buChar char="•"/>
            </a:pPr>
            <a:r>
              <a:rPr lang="en-GB" sz="2215" dirty="0">
                <a:latin typeface="Times New Roman" pitchFamily="18" charset="0"/>
                <a:cs typeface="Times New Roman" pitchFamily="18" charset="0"/>
              </a:rPr>
              <a:t>  </a:t>
            </a:r>
            <a:r>
              <a:rPr lang="en-GB" sz="2215" b="1" dirty="0">
                <a:latin typeface="Times New Roman" pitchFamily="18" charset="0"/>
                <a:cs typeface="Times New Roman" pitchFamily="18" charset="0"/>
              </a:rPr>
              <a:t>Accuracy:</a:t>
            </a:r>
            <a:r>
              <a:rPr lang="en-GB" sz="2215" dirty="0">
                <a:latin typeface="Times New Roman" pitchFamily="18" charset="0"/>
                <a:cs typeface="Times New Roman" pitchFamily="18" charset="0"/>
              </a:rPr>
              <a:t> The system must deliver data to the correct destination . Data that have been altered in transmission and left  uncorrected are unusable.</a:t>
            </a:r>
          </a:p>
          <a:p>
            <a:pPr marL="263776" indent="-263776">
              <a:lnSpc>
                <a:spcPct val="150000"/>
              </a:lnSpc>
              <a:buFont typeface="Arial" pitchFamily="34" charset="0"/>
              <a:buChar char="•"/>
            </a:pPr>
            <a:endParaRPr lang="en-GB" sz="2031" dirty="0">
              <a:latin typeface="Times New Roman" pitchFamily="18" charset="0"/>
              <a:cs typeface="Times New Roman" pitchFamily="18" charset="0"/>
            </a:endParaRPr>
          </a:p>
          <a:p>
            <a:endParaRPr sz="1662" dirty="0"/>
          </a:p>
          <a:p>
            <a:endParaRPr sz="1662" dirty="0"/>
          </a:p>
          <a:p>
            <a:endParaRPr sz="1662" dirty="0"/>
          </a:p>
        </p:txBody>
      </p:sp>
      <p:sp>
        <p:nvSpPr>
          <p:cNvPr id="22" name="CustomShape 2"/>
          <p:cNvSpPr/>
          <p:nvPr/>
        </p:nvSpPr>
        <p:spPr>
          <a:xfrm>
            <a:off x="7924875" y="6131326"/>
            <a:ext cx="757662" cy="332640"/>
          </a:xfrm>
          <a:prstGeom prst="rect">
            <a:avLst/>
          </a:prstGeom>
        </p:spPr>
        <p:txBody>
          <a:bodyPr lIns="0" tIns="0" rIns="0" bIns="0" anchor="b"/>
          <a:lstStyle/>
          <a:p>
            <a:pPr algn="r"/>
            <a:fld id="{E1B14141-4191-4141-A181-B1A1D191C1E1}" type="slidenum">
              <a:rPr lang="en-GB" sz="1015">
                <a:solidFill>
                  <a:srgbClr val="035C75"/>
                </a:solidFill>
                <a:latin typeface="Constantia"/>
                <a:ea typeface="DejaVu Sans"/>
              </a:rPr>
              <a:t>39</a:t>
            </a:fld>
            <a:endParaRPr sz="1662"/>
          </a:p>
        </p:txBody>
      </p:sp>
      <p:sp>
        <p:nvSpPr>
          <p:cNvPr id="23" name="CustomShape 3"/>
          <p:cNvSpPr/>
          <p:nvPr/>
        </p:nvSpPr>
        <p:spPr>
          <a:xfrm>
            <a:off x="830769" y="507351"/>
            <a:ext cx="8225280" cy="583200"/>
          </a:xfrm>
          <a:prstGeom prst="rect">
            <a:avLst/>
          </a:prstGeom>
        </p:spPr>
        <p:txBody>
          <a:bodyPr lIns="0" tIns="37883" rIns="0" bIns="0" anchor="b"/>
          <a:lstStyle/>
          <a:p>
            <a:r>
              <a:rPr lang="en-GB" sz="3323" dirty="0">
                <a:latin typeface="Times New Roman" pitchFamily="18" charset="0"/>
                <a:cs typeface="Times New Roman" pitchFamily="18" charset="0"/>
              </a:rPr>
              <a:t>Effectiveness of Data Communication </a:t>
            </a:r>
            <a:r>
              <a:rPr lang="en-GB" sz="2954" dirty="0">
                <a:solidFill>
                  <a:srgbClr val="000000"/>
                </a:solidFill>
                <a:latin typeface="Constantia"/>
                <a:ea typeface="Times New Roman"/>
              </a:rPr>
              <a:t>	</a:t>
            </a:r>
            <a:endParaRPr sz="2954" dirty="0"/>
          </a:p>
        </p:txBody>
      </p:sp>
    </p:spTree>
    <p:extLst>
      <p:ext uri="{BB962C8B-B14F-4D97-AF65-F5344CB8AC3E}">
        <p14:creationId xmlns:p14="http://schemas.microsoft.com/office/powerpoint/2010/main" val="2937142506"/>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eaLnBrk="1" fontAlgn="auto" hangingPunct="1">
              <a:spcAft>
                <a:spcPts val="0"/>
              </a:spcAft>
              <a:defRPr/>
            </a:pPr>
            <a:r>
              <a:rPr lang="en-US" b="1" dirty="0">
                <a:solidFill>
                  <a:srgbClr val="7030A0"/>
                </a:solidFill>
              </a:rPr>
              <a:t> Main Memory</a:t>
            </a:r>
            <a:br>
              <a:rPr lang="en-US" b="1" dirty="0">
                <a:solidFill>
                  <a:srgbClr val="7030A0"/>
                </a:solidFill>
              </a:rPr>
            </a:br>
            <a:endParaRPr lang="en-US" dirty="0">
              <a:solidFill>
                <a:srgbClr val="7030A0"/>
              </a:solidFill>
            </a:endParaRPr>
          </a:p>
        </p:txBody>
      </p:sp>
      <p:sp>
        <p:nvSpPr>
          <p:cNvPr id="14339" name="Content Placeholder 2"/>
          <p:cNvSpPr>
            <a:spLocks noGrp="1"/>
          </p:cNvSpPr>
          <p:nvPr>
            <p:ph idx="1"/>
          </p:nvPr>
        </p:nvSpPr>
        <p:spPr>
          <a:xfrm>
            <a:off x="0" y="620688"/>
            <a:ext cx="9144000" cy="6084912"/>
          </a:xfrm>
        </p:spPr>
        <p:txBody>
          <a:bodyPr>
            <a:normAutofit fontScale="92500" lnSpcReduction="10000"/>
          </a:bodyPr>
          <a:lstStyle/>
          <a:p>
            <a:pPr algn="just" eaLnBrk="1" hangingPunct="1">
              <a:buFont typeface="Wingdings 2" pitchFamily="18" charset="2"/>
              <a:buNone/>
            </a:pPr>
            <a:r>
              <a:rPr lang="en-US" dirty="0"/>
              <a:t>	</a:t>
            </a:r>
            <a:r>
              <a:rPr lang="en-US" dirty="0">
                <a:solidFill>
                  <a:srgbClr val="7030A0"/>
                </a:solidFill>
              </a:rPr>
              <a:t>The main memory is also called Internal storage or primary storage/memory. The Internal memory of a computer is an integral element of the processing unit and may be referred to as the computer’s working memory. It is used for storing software in the form of operating system, application programs and utility routines, etc.</a:t>
            </a:r>
          </a:p>
          <a:p>
            <a:pPr algn="just" eaLnBrk="1" hangingPunct="1">
              <a:buFont typeface="Wingdings 2" pitchFamily="18" charset="2"/>
              <a:buNone/>
            </a:pPr>
            <a:endParaRPr lang="en-US" b="1" dirty="0">
              <a:solidFill>
                <a:srgbClr val="7030A0"/>
              </a:solidFill>
            </a:endParaRPr>
          </a:p>
          <a:p>
            <a:pPr algn="just" eaLnBrk="1" hangingPunct="1">
              <a:buFont typeface="Wingdings 2" pitchFamily="18" charset="2"/>
              <a:buNone/>
            </a:pPr>
            <a:r>
              <a:rPr lang="en-US" dirty="0">
                <a:solidFill>
                  <a:srgbClr val="7030A0"/>
                </a:solidFill>
              </a:rPr>
              <a:t>	Internal storage has to be complimented by external storage, that is, storage external to the processor, which is referred to as “BANKING STORAGE”. This is used for mass storage whereas internal storage is used for immediate access requirements.</a:t>
            </a:r>
          </a:p>
          <a:p>
            <a:pPr algn="just" eaLnBrk="1" hangingPunct="1"/>
            <a:endParaRPr lang="en-US" dirty="0"/>
          </a:p>
        </p:txBody>
      </p:sp>
      <p:sp>
        <p:nvSpPr>
          <p:cNvPr id="3" name="Slide Number Placeholder 2"/>
          <p:cNvSpPr>
            <a:spLocks noGrp="1"/>
          </p:cNvSpPr>
          <p:nvPr>
            <p:ph type="sldNum" sz="quarter" idx="12"/>
          </p:nvPr>
        </p:nvSpPr>
        <p:spPr/>
        <p:txBody>
          <a:bodyPr/>
          <a:lstStyle/>
          <a:p>
            <a:fld id="{D7CCAA9C-7A55-496A-8D4A-D9AA7AA3B299}" type="slidenum">
              <a:rPr lang="en-GB" smtClean="0"/>
              <a:pPr/>
              <a:t>4</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stomShape 1"/>
          <p:cNvSpPr/>
          <p:nvPr/>
        </p:nvSpPr>
        <p:spPr>
          <a:xfrm>
            <a:off x="125370" y="1235526"/>
            <a:ext cx="8700641" cy="3456384"/>
          </a:xfrm>
          <a:prstGeom prst="rect">
            <a:avLst/>
          </a:prstGeom>
        </p:spPr>
        <p:txBody>
          <a:bodyPr lIns="75766" tIns="37883" rIns="75766" bIns="37883"/>
          <a:lstStyle/>
          <a:p>
            <a:endParaRPr lang="en-GB" sz="2031" dirty="0">
              <a:latin typeface="Times New Roman" pitchFamily="18" charset="0"/>
              <a:cs typeface="Times New Roman" pitchFamily="18" charset="0"/>
            </a:endParaRPr>
          </a:p>
          <a:p>
            <a:pPr marL="263776" indent="-263776">
              <a:buFont typeface="Arial" pitchFamily="34" charset="0"/>
              <a:buChar char="•"/>
            </a:pPr>
            <a:endParaRPr lang="en-GB" sz="2031" dirty="0">
              <a:latin typeface="Times New Roman" pitchFamily="18" charset="0"/>
              <a:cs typeface="Times New Roman" pitchFamily="18" charset="0"/>
            </a:endParaRPr>
          </a:p>
          <a:p>
            <a:pPr marL="263776" indent="-263776" algn="just">
              <a:lnSpc>
                <a:spcPct val="150000"/>
              </a:lnSpc>
              <a:buFont typeface="Arial" pitchFamily="34" charset="0"/>
              <a:buChar char="•"/>
            </a:pPr>
            <a:r>
              <a:rPr lang="en-GB" sz="2031" b="1" dirty="0">
                <a:latin typeface="Times New Roman" pitchFamily="18" charset="0"/>
                <a:cs typeface="Times New Roman" pitchFamily="18" charset="0"/>
              </a:rPr>
              <a:t>Timeliness:</a:t>
            </a:r>
            <a:r>
              <a:rPr lang="en-GB" sz="2031" dirty="0">
                <a:latin typeface="Times New Roman" pitchFamily="18" charset="0"/>
                <a:cs typeface="Times New Roman" pitchFamily="18" charset="0"/>
              </a:rPr>
              <a:t> The system  must deliver data in a timely manner. (video and audio). This kind of delivery is called real-time transmission. </a:t>
            </a:r>
          </a:p>
          <a:p>
            <a:pPr marL="263776" indent="-263776" algn="just">
              <a:lnSpc>
                <a:spcPct val="150000"/>
              </a:lnSpc>
              <a:buFont typeface="Arial" pitchFamily="34" charset="0"/>
              <a:buChar char="•"/>
            </a:pPr>
            <a:endParaRPr sz="2031" dirty="0">
              <a:latin typeface="Times New Roman" pitchFamily="18" charset="0"/>
              <a:cs typeface="Times New Roman" pitchFamily="18" charset="0"/>
            </a:endParaRPr>
          </a:p>
          <a:p>
            <a:pPr marL="263776" indent="-263776" algn="just">
              <a:lnSpc>
                <a:spcPct val="150000"/>
              </a:lnSpc>
              <a:buFont typeface="Arial" pitchFamily="34" charset="0"/>
              <a:buChar char="•"/>
            </a:pPr>
            <a:r>
              <a:rPr lang="en-GB" sz="2031" b="1" dirty="0">
                <a:latin typeface="Times New Roman" pitchFamily="18" charset="0"/>
                <a:cs typeface="Times New Roman" pitchFamily="18" charset="0"/>
              </a:rPr>
              <a:t>Jitter </a:t>
            </a:r>
            <a:r>
              <a:rPr lang="en-GB" sz="2031" dirty="0">
                <a:latin typeface="Times New Roman" pitchFamily="18" charset="0"/>
                <a:cs typeface="Times New Roman" pitchFamily="18" charset="0"/>
              </a:rPr>
              <a:t>: refers to the variation in the packet arrival time. Uneven delay in the delivery of audio and video packet. </a:t>
            </a:r>
          </a:p>
          <a:p>
            <a:endParaRPr lang="en-GB" sz="2031" dirty="0">
              <a:latin typeface="Times New Roman" pitchFamily="18" charset="0"/>
              <a:cs typeface="Times New Roman" pitchFamily="18" charset="0"/>
            </a:endParaRPr>
          </a:p>
          <a:p>
            <a:endParaRPr sz="1662" dirty="0"/>
          </a:p>
          <a:p>
            <a:endParaRPr sz="1662" dirty="0"/>
          </a:p>
          <a:p>
            <a:endParaRPr sz="1662" dirty="0"/>
          </a:p>
        </p:txBody>
      </p:sp>
      <p:sp>
        <p:nvSpPr>
          <p:cNvPr id="22" name="CustomShape 2"/>
          <p:cNvSpPr/>
          <p:nvPr/>
        </p:nvSpPr>
        <p:spPr>
          <a:xfrm>
            <a:off x="7924875" y="6131326"/>
            <a:ext cx="757662" cy="332640"/>
          </a:xfrm>
          <a:prstGeom prst="rect">
            <a:avLst/>
          </a:prstGeom>
        </p:spPr>
        <p:txBody>
          <a:bodyPr lIns="0" tIns="0" rIns="0" bIns="0" anchor="b"/>
          <a:lstStyle/>
          <a:p>
            <a:pPr algn="r"/>
            <a:fld id="{E1B14141-4191-4141-A181-B1A1D191C1E1}" type="slidenum">
              <a:rPr lang="en-GB" sz="1015">
                <a:solidFill>
                  <a:srgbClr val="035C75"/>
                </a:solidFill>
                <a:latin typeface="Constantia"/>
                <a:ea typeface="DejaVu Sans"/>
              </a:rPr>
              <a:t>40</a:t>
            </a:fld>
            <a:endParaRPr sz="1662"/>
          </a:p>
        </p:txBody>
      </p:sp>
      <p:sp>
        <p:nvSpPr>
          <p:cNvPr id="23" name="CustomShape 3"/>
          <p:cNvSpPr/>
          <p:nvPr/>
        </p:nvSpPr>
        <p:spPr>
          <a:xfrm>
            <a:off x="830769" y="507351"/>
            <a:ext cx="5934705" cy="583200"/>
          </a:xfrm>
          <a:prstGeom prst="rect">
            <a:avLst/>
          </a:prstGeom>
        </p:spPr>
        <p:txBody>
          <a:bodyPr lIns="0" tIns="37883" rIns="0" bIns="0" anchor="b"/>
          <a:lstStyle/>
          <a:p>
            <a:r>
              <a:rPr lang="en-GB" sz="2954" dirty="0">
                <a:latin typeface="Times New Roman" pitchFamily="18" charset="0"/>
                <a:cs typeface="Times New Roman" pitchFamily="18" charset="0"/>
              </a:rPr>
              <a:t>Effectiveness of Data Communication </a:t>
            </a:r>
            <a:r>
              <a:rPr lang="en-GB" sz="2954" dirty="0">
                <a:solidFill>
                  <a:srgbClr val="000000"/>
                </a:solidFill>
                <a:latin typeface="Constantia"/>
                <a:ea typeface="Times New Roman"/>
              </a:rPr>
              <a:t>	</a:t>
            </a:r>
            <a:endParaRPr sz="2954" dirty="0"/>
          </a:p>
        </p:txBody>
      </p:sp>
    </p:spTree>
    <p:extLst>
      <p:ext uri="{BB962C8B-B14F-4D97-AF65-F5344CB8AC3E}">
        <p14:creationId xmlns:p14="http://schemas.microsoft.com/office/powerpoint/2010/main" val="3390432500"/>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stomShape 1"/>
          <p:cNvSpPr/>
          <p:nvPr/>
        </p:nvSpPr>
        <p:spPr>
          <a:xfrm>
            <a:off x="125370" y="1235526"/>
            <a:ext cx="8304037" cy="5358705"/>
          </a:xfrm>
          <a:prstGeom prst="rect">
            <a:avLst/>
          </a:prstGeom>
        </p:spPr>
        <p:txBody>
          <a:bodyPr lIns="75766" tIns="37883" rIns="75766" bIns="37883"/>
          <a:lstStyle/>
          <a:p>
            <a:pPr marL="316531" indent="-316531">
              <a:lnSpc>
                <a:spcPct val="150000"/>
              </a:lnSpc>
              <a:buFont typeface="Arial" pitchFamily="34" charset="0"/>
              <a:buChar char="•"/>
            </a:pPr>
            <a:r>
              <a:rPr lang="en-GB" sz="2031" b="1" dirty="0">
                <a:latin typeface="Times New Roman" pitchFamily="18" charset="0"/>
                <a:cs typeface="Times New Roman" pitchFamily="18" charset="0"/>
              </a:rPr>
              <a:t>Message</a:t>
            </a:r>
            <a:r>
              <a:rPr lang="en-GB" sz="2031" dirty="0">
                <a:latin typeface="Times New Roman" pitchFamily="18" charset="0"/>
                <a:cs typeface="Times New Roman" pitchFamily="18" charset="0"/>
              </a:rPr>
              <a:t> : information(data) to be communicated</a:t>
            </a:r>
          </a:p>
          <a:p>
            <a:pPr marL="316531" indent="-316531">
              <a:lnSpc>
                <a:spcPct val="150000"/>
              </a:lnSpc>
              <a:buFont typeface="Arial" pitchFamily="34" charset="0"/>
              <a:buChar char="•"/>
            </a:pPr>
            <a:r>
              <a:rPr lang="en-GB" sz="2031" b="1" dirty="0">
                <a:latin typeface="Times New Roman" pitchFamily="18" charset="0"/>
                <a:cs typeface="Times New Roman" pitchFamily="18" charset="0"/>
              </a:rPr>
              <a:t>Sender</a:t>
            </a:r>
            <a:r>
              <a:rPr lang="en-GB" sz="2031" dirty="0">
                <a:latin typeface="Times New Roman" pitchFamily="18" charset="0"/>
                <a:cs typeface="Times New Roman" pitchFamily="18" charset="0"/>
              </a:rPr>
              <a:t> : The sender is the device that sends the data message. It can be a computer, work station, etc.</a:t>
            </a:r>
          </a:p>
          <a:p>
            <a:pPr marL="316531" indent="-316531">
              <a:lnSpc>
                <a:spcPct val="150000"/>
              </a:lnSpc>
              <a:buFont typeface="Arial" pitchFamily="34" charset="0"/>
              <a:buChar char="•"/>
            </a:pPr>
            <a:r>
              <a:rPr lang="en-GB" sz="2031" b="1" dirty="0">
                <a:latin typeface="Times New Roman" pitchFamily="18" charset="0"/>
                <a:cs typeface="Times New Roman" pitchFamily="18" charset="0"/>
              </a:rPr>
              <a:t>Receiver: </a:t>
            </a:r>
            <a:r>
              <a:rPr lang="en-GB" sz="2031" dirty="0">
                <a:latin typeface="Times New Roman" pitchFamily="18" charset="0"/>
                <a:cs typeface="Times New Roman" pitchFamily="18" charset="0"/>
              </a:rPr>
              <a:t>device that receive the message.</a:t>
            </a:r>
          </a:p>
          <a:p>
            <a:pPr marL="316531" indent="-316531">
              <a:lnSpc>
                <a:spcPct val="150000"/>
              </a:lnSpc>
              <a:buFont typeface="Arial" pitchFamily="34" charset="0"/>
              <a:buChar char="•"/>
            </a:pPr>
            <a:r>
              <a:rPr lang="en-GB" sz="2031" b="1" dirty="0">
                <a:latin typeface="Times New Roman" pitchFamily="18" charset="0"/>
                <a:cs typeface="Times New Roman" pitchFamily="18" charset="0"/>
              </a:rPr>
              <a:t>Transmission medium: </a:t>
            </a:r>
            <a:r>
              <a:rPr lang="en-GB" sz="2031" dirty="0">
                <a:latin typeface="Times New Roman" pitchFamily="18" charset="0"/>
                <a:cs typeface="Times New Roman" pitchFamily="18" charset="0"/>
              </a:rPr>
              <a:t>the physical path by which a message travels from the sender to the receiver e.g. : twisted-pair wire, coaxial cable, fibre-optic cable and radio waves.</a:t>
            </a:r>
          </a:p>
          <a:p>
            <a:pPr marL="316531" indent="-316531">
              <a:lnSpc>
                <a:spcPct val="150000"/>
              </a:lnSpc>
              <a:buFont typeface="Arial" pitchFamily="34" charset="0"/>
              <a:buChar char="•"/>
            </a:pPr>
            <a:r>
              <a:rPr lang="en-GB" sz="2031" b="1" dirty="0">
                <a:latin typeface="Times New Roman" pitchFamily="18" charset="0"/>
                <a:cs typeface="Times New Roman" pitchFamily="18" charset="0"/>
              </a:rPr>
              <a:t>Protocol:</a:t>
            </a:r>
            <a:r>
              <a:rPr lang="en-GB" sz="2031" dirty="0">
                <a:latin typeface="Times New Roman" pitchFamily="18" charset="0"/>
                <a:cs typeface="Times New Roman" pitchFamily="18" charset="0"/>
              </a:rPr>
              <a:t> set of rules that govern data communications. It represents an agreement between the communicating devices. Without a protocol, two devices may be connected but not communicating.</a:t>
            </a:r>
          </a:p>
          <a:p>
            <a:endParaRPr lang="en-GB" sz="2031" dirty="0">
              <a:latin typeface="Times New Roman" pitchFamily="18" charset="0"/>
              <a:cs typeface="Times New Roman" pitchFamily="18" charset="0"/>
            </a:endParaRPr>
          </a:p>
          <a:p>
            <a:endParaRPr sz="1662" dirty="0"/>
          </a:p>
          <a:p>
            <a:endParaRPr sz="1662" dirty="0"/>
          </a:p>
          <a:p>
            <a:endParaRPr sz="1662" dirty="0"/>
          </a:p>
        </p:txBody>
      </p:sp>
      <p:sp>
        <p:nvSpPr>
          <p:cNvPr id="22" name="CustomShape 2"/>
          <p:cNvSpPr/>
          <p:nvPr/>
        </p:nvSpPr>
        <p:spPr>
          <a:xfrm>
            <a:off x="7924875" y="6131326"/>
            <a:ext cx="757662" cy="332640"/>
          </a:xfrm>
          <a:prstGeom prst="rect">
            <a:avLst/>
          </a:prstGeom>
        </p:spPr>
        <p:txBody>
          <a:bodyPr lIns="0" tIns="0" rIns="0" bIns="0" anchor="b"/>
          <a:lstStyle/>
          <a:p>
            <a:pPr algn="r"/>
            <a:fld id="{E1B14141-4191-4141-A181-B1A1D191C1E1}" type="slidenum">
              <a:rPr lang="en-GB" sz="1015">
                <a:solidFill>
                  <a:srgbClr val="035C75"/>
                </a:solidFill>
                <a:latin typeface="Constantia"/>
                <a:ea typeface="DejaVu Sans"/>
              </a:rPr>
              <a:t>41</a:t>
            </a:fld>
            <a:endParaRPr sz="1662"/>
          </a:p>
        </p:txBody>
      </p:sp>
      <p:sp>
        <p:nvSpPr>
          <p:cNvPr id="23" name="CustomShape 3"/>
          <p:cNvSpPr/>
          <p:nvPr/>
        </p:nvSpPr>
        <p:spPr>
          <a:xfrm>
            <a:off x="830773" y="172023"/>
            <a:ext cx="6532926" cy="918528"/>
          </a:xfrm>
          <a:prstGeom prst="rect">
            <a:avLst/>
          </a:prstGeom>
        </p:spPr>
        <p:txBody>
          <a:bodyPr lIns="0" tIns="37883" rIns="0" bIns="0" anchor="b"/>
          <a:lstStyle/>
          <a:p>
            <a:endParaRPr lang="en-GB" sz="2954" dirty="0">
              <a:latin typeface="Times New Roman" pitchFamily="18" charset="0"/>
              <a:cs typeface="Times New Roman" pitchFamily="18" charset="0"/>
            </a:endParaRPr>
          </a:p>
          <a:p>
            <a:r>
              <a:rPr lang="en-GB" sz="2954" b="1" dirty="0">
                <a:latin typeface="Times New Roman" pitchFamily="18" charset="0"/>
                <a:cs typeface="Times New Roman" pitchFamily="18" charset="0"/>
              </a:rPr>
              <a:t>Five components of data communication</a:t>
            </a:r>
          </a:p>
          <a:p>
            <a:r>
              <a:rPr lang="en-GB" sz="2954" b="1" dirty="0">
                <a:solidFill>
                  <a:srgbClr val="000000"/>
                </a:solidFill>
                <a:latin typeface="Constantia"/>
                <a:ea typeface="Times New Roman"/>
              </a:rPr>
              <a:t>	</a:t>
            </a:r>
            <a:endParaRPr sz="2954" b="1" dirty="0"/>
          </a:p>
        </p:txBody>
      </p:sp>
    </p:spTree>
    <p:extLst>
      <p:ext uri="{BB962C8B-B14F-4D97-AF65-F5344CB8AC3E}">
        <p14:creationId xmlns:p14="http://schemas.microsoft.com/office/powerpoint/2010/main" val="4225681724"/>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stomShape 1"/>
          <p:cNvSpPr/>
          <p:nvPr/>
        </p:nvSpPr>
        <p:spPr>
          <a:xfrm>
            <a:off x="125370" y="1235526"/>
            <a:ext cx="8304037" cy="5358705"/>
          </a:xfrm>
          <a:prstGeom prst="rect">
            <a:avLst/>
          </a:prstGeom>
        </p:spPr>
        <p:txBody>
          <a:bodyPr lIns="75766" tIns="37883" rIns="75766" bIns="37883"/>
          <a:lstStyle/>
          <a:p>
            <a:pPr marL="316531" indent="-316531" algn="just">
              <a:lnSpc>
                <a:spcPct val="150000"/>
              </a:lnSpc>
              <a:buFont typeface="Arial" pitchFamily="34" charset="0"/>
              <a:buChar char="•"/>
            </a:pPr>
            <a:r>
              <a:rPr lang="en-GB" sz="2215" dirty="0">
                <a:latin typeface="Times New Roman" panose="02020603050405020304" pitchFamily="18" charset="0"/>
                <a:cs typeface="Times New Roman" panose="02020603050405020304" pitchFamily="18" charset="0"/>
              </a:rPr>
              <a:t>The public switched telephone network (PSTN) is used to carry both voice and data communication.</a:t>
            </a:r>
          </a:p>
          <a:p>
            <a:pPr marL="316531" indent="-316531" algn="just">
              <a:lnSpc>
                <a:spcPct val="150000"/>
              </a:lnSpc>
              <a:buFont typeface="Arial" pitchFamily="34" charset="0"/>
              <a:buChar char="•"/>
            </a:pPr>
            <a:r>
              <a:rPr lang="en-GB" sz="2215" dirty="0">
                <a:latin typeface="Times New Roman" panose="02020603050405020304" pitchFamily="18" charset="0"/>
                <a:cs typeface="Times New Roman" panose="02020603050405020304" pitchFamily="18" charset="0"/>
              </a:rPr>
              <a:t>The public switched telephone network started as an </a:t>
            </a:r>
            <a:r>
              <a:rPr lang="en-GB" sz="2215" dirty="0" err="1">
                <a:latin typeface="Times New Roman" panose="02020603050405020304" pitchFamily="18" charset="0"/>
                <a:cs typeface="Times New Roman" panose="02020603050405020304" pitchFamily="18" charset="0"/>
              </a:rPr>
              <a:t>analog</a:t>
            </a:r>
            <a:r>
              <a:rPr lang="en-GB" sz="2215" dirty="0">
                <a:latin typeface="Times New Roman" panose="02020603050405020304" pitchFamily="18" charset="0"/>
                <a:cs typeface="Times New Roman" panose="02020603050405020304" pitchFamily="18" charset="0"/>
              </a:rPr>
              <a:t> network designed to handle </a:t>
            </a:r>
            <a:r>
              <a:rPr lang="en-GB" sz="2215" dirty="0" err="1">
                <a:latin typeface="Times New Roman" panose="02020603050405020304" pitchFamily="18" charset="0"/>
                <a:cs typeface="Times New Roman" panose="02020603050405020304" pitchFamily="18" charset="0"/>
              </a:rPr>
              <a:t>analog</a:t>
            </a:r>
            <a:r>
              <a:rPr lang="en-GB" sz="2215" dirty="0">
                <a:latin typeface="Times New Roman" panose="02020603050405020304" pitchFamily="18" charset="0"/>
                <a:cs typeface="Times New Roman" panose="02020603050405020304" pitchFamily="18" charset="0"/>
              </a:rPr>
              <a:t> voice signals but it has gradually been converted from an </a:t>
            </a:r>
            <a:r>
              <a:rPr lang="en-GB" sz="2215" dirty="0" err="1">
                <a:latin typeface="Times New Roman" panose="02020603050405020304" pitchFamily="18" charset="0"/>
                <a:cs typeface="Times New Roman" panose="02020603050405020304" pitchFamily="18" charset="0"/>
              </a:rPr>
              <a:t>analog</a:t>
            </a:r>
            <a:r>
              <a:rPr lang="en-GB" sz="2215" dirty="0">
                <a:latin typeface="Times New Roman" panose="02020603050405020304" pitchFamily="18" charset="0"/>
                <a:cs typeface="Times New Roman" panose="02020603050405020304" pitchFamily="18" charset="0"/>
              </a:rPr>
              <a:t> to a digital network.</a:t>
            </a:r>
          </a:p>
          <a:p>
            <a:endParaRPr sz="1662" dirty="0"/>
          </a:p>
        </p:txBody>
      </p:sp>
      <p:sp>
        <p:nvSpPr>
          <p:cNvPr id="22" name="CustomShape 2"/>
          <p:cNvSpPr/>
          <p:nvPr/>
        </p:nvSpPr>
        <p:spPr>
          <a:xfrm>
            <a:off x="7924875" y="6131326"/>
            <a:ext cx="757662" cy="332640"/>
          </a:xfrm>
          <a:prstGeom prst="rect">
            <a:avLst/>
          </a:prstGeom>
        </p:spPr>
        <p:txBody>
          <a:bodyPr lIns="0" tIns="0" rIns="0" bIns="0" anchor="b"/>
          <a:lstStyle/>
          <a:p>
            <a:pPr algn="r"/>
            <a:fld id="{E1B14141-4191-4141-A181-B1A1D191C1E1}" type="slidenum">
              <a:rPr lang="en-GB" sz="1015">
                <a:solidFill>
                  <a:srgbClr val="035C75"/>
                </a:solidFill>
                <a:latin typeface="Constantia"/>
                <a:ea typeface="DejaVu Sans"/>
              </a:rPr>
              <a:t>42</a:t>
            </a:fld>
            <a:endParaRPr sz="1662"/>
          </a:p>
        </p:txBody>
      </p:sp>
      <p:sp>
        <p:nvSpPr>
          <p:cNvPr id="23" name="CustomShape 3"/>
          <p:cNvSpPr/>
          <p:nvPr/>
        </p:nvSpPr>
        <p:spPr>
          <a:xfrm>
            <a:off x="830769" y="507351"/>
            <a:ext cx="8225280" cy="583200"/>
          </a:xfrm>
          <a:prstGeom prst="rect">
            <a:avLst/>
          </a:prstGeom>
        </p:spPr>
        <p:txBody>
          <a:bodyPr lIns="0" tIns="37883" rIns="0" bIns="0" anchor="b"/>
          <a:lstStyle/>
          <a:p>
            <a:r>
              <a:rPr lang="en-GB" sz="2954" b="1" dirty="0">
                <a:latin typeface="Times New Roman" panose="02020603050405020304" pitchFamily="18" charset="0"/>
                <a:cs typeface="Times New Roman" panose="02020603050405020304" pitchFamily="18" charset="0"/>
              </a:rPr>
              <a:t>DATA COMMUNICATION</a:t>
            </a:r>
            <a:r>
              <a:rPr lang="en-GB" sz="2954" dirty="0">
                <a:solidFill>
                  <a:srgbClr val="000000"/>
                </a:solidFill>
                <a:latin typeface="Constantia"/>
                <a:ea typeface="Times New Roman"/>
              </a:rPr>
              <a:t>	</a:t>
            </a:r>
            <a:endParaRPr sz="2954" dirty="0"/>
          </a:p>
        </p:txBody>
      </p:sp>
    </p:spTree>
    <p:extLst>
      <p:ext uri="{BB962C8B-B14F-4D97-AF65-F5344CB8AC3E}">
        <p14:creationId xmlns:p14="http://schemas.microsoft.com/office/powerpoint/2010/main" val="653522757"/>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stomShape 1"/>
          <p:cNvSpPr/>
          <p:nvPr/>
        </p:nvSpPr>
        <p:spPr>
          <a:xfrm>
            <a:off x="125370" y="1235526"/>
            <a:ext cx="8304037" cy="5358705"/>
          </a:xfrm>
          <a:prstGeom prst="rect">
            <a:avLst/>
          </a:prstGeom>
        </p:spPr>
        <p:txBody>
          <a:bodyPr lIns="75766" tIns="37883" rIns="75766" bIns="37883"/>
          <a:lstStyle/>
          <a:p>
            <a:r>
              <a:rPr lang="en-GB" sz="2031" dirty="0">
                <a:latin typeface="Times New Roman" pitchFamily="18" charset="0"/>
                <a:cs typeface="Times New Roman" pitchFamily="18" charset="0"/>
              </a:rPr>
              <a:t>Communication between two devices can be simplex, half duplex or full duplex</a:t>
            </a:r>
          </a:p>
          <a:p>
            <a:pPr marL="316531" indent="-316531">
              <a:buFont typeface="Arial" pitchFamily="34" charset="0"/>
              <a:buChar char="•"/>
            </a:pPr>
            <a:r>
              <a:rPr lang="en-GB" sz="2031" dirty="0">
                <a:latin typeface="Times New Roman" pitchFamily="18" charset="0"/>
                <a:cs typeface="Times New Roman" pitchFamily="18" charset="0"/>
              </a:rPr>
              <a:t>Simplex : communication is unidirectional, only one of the two devices on a link can transmit; the other can only receive. Keyboards and traditional monitors are example, keyboard can only introduce input; monitor can only accept output.</a:t>
            </a:r>
          </a:p>
          <a:p>
            <a:pPr marL="316531" indent="-316531">
              <a:buFont typeface="Arial" pitchFamily="34" charset="0"/>
              <a:buChar char="•"/>
            </a:pPr>
            <a:endParaRPr lang="en-GB" sz="2031" dirty="0">
              <a:latin typeface="Times New Roman" pitchFamily="18" charset="0"/>
              <a:cs typeface="Times New Roman" pitchFamily="18" charset="0"/>
            </a:endParaRPr>
          </a:p>
          <a:p>
            <a:endParaRPr sz="1662" dirty="0"/>
          </a:p>
          <a:p>
            <a:endParaRPr sz="1662" dirty="0"/>
          </a:p>
        </p:txBody>
      </p:sp>
      <p:sp>
        <p:nvSpPr>
          <p:cNvPr id="22" name="CustomShape 2"/>
          <p:cNvSpPr/>
          <p:nvPr/>
        </p:nvSpPr>
        <p:spPr>
          <a:xfrm>
            <a:off x="7924875" y="6131326"/>
            <a:ext cx="757662" cy="332640"/>
          </a:xfrm>
          <a:prstGeom prst="rect">
            <a:avLst/>
          </a:prstGeom>
        </p:spPr>
        <p:txBody>
          <a:bodyPr lIns="0" tIns="0" rIns="0" bIns="0" anchor="b"/>
          <a:lstStyle/>
          <a:p>
            <a:pPr algn="r"/>
            <a:fld id="{E1B14141-4191-4141-A181-B1A1D191C1E1}" type="slidenum">
              <a:rPr lang="en-GB" sz="1015">
                <a:solidFill>
                  <a:srgbClr val="035C75"/>
                </a:solidFill>
                <a:latin typeface="Constantia"/>
                <a:ea typeface="DejaVu Sans"/>
              </a:rPr>
              <a:t>43</a:t>
            </a:fld>
            <a:endParaRPr sz="1662"/>
          </a:p>
        </p:txBody>
      </p:sp>
      <p:sp>
        <p:nvSpPr>
          <p:cNvPr id="23" name="CustomShape 3"/>
          <p:cNvSpPr/>
          <p:nvPr/>
        </p:nvSpPr>
        <p:spPr>
          <a:xfrm>
            <a:off x="830769" y="507351"/>
            <a:ext cx="8225280" cy="583200"/>
          </a:xfrm>
          <a:prstGeom prst="rect">
            <a:avLst/>
          </a:prstGeom>
        </p:spPr>
        <p:txBody>
          <a:bodyPr lIns="0" tIns="37883" rIns="0" bIns="0" anchor="b"/>
          <a:lstStyle/>
          <a:p>
            <a:r>
              <a:rPr lang="en-GB" sz="2954" b="1" dirty="0"/>
              <a:t>DATA FLOW</a:t>
            </a:r>
            <a:r>
              <a:rPr lang="en-GB" sz="2954" dirty="0">
                <a:solidFill>
                  <a:srgbClr val="000000"/>
                </a:solidFill>
                <a:latin typeface="Constantia"/>
                <a:ea typeface="Times New Roman"/>
              </a:rPr>
              <a:t>	</a:t>
            </a:r>
            <a:endParaRPr sz="2954"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69" y="3914878"/>
            <a:ext cx="6295292" cy="1266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7278001"/>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stomShape 1"/>
          <p:cNvSpPr/>
          <p:nvPr/>
        </p:nvSpPr>
        <p:spPr>
          <a:xfrm>
            <a:off x="125370" y="1235526"/>
            <a:ext cx="8304037" cy="5358705"/>
          </a:xfrm>
          <a:prstGeom prst="rect">
            <a:avLst/>
          </a:prstGeom>
        </p:spPr>
        <p:txBody>
          <a:bodyPr lIns="75766" tIns="37883" rIns="75766" bIns="37883"/>
          <a:lstStyle/>
          <a:p>
            <a:pPr marL="316531" indent="-316531">
              <a:buFont typeface="Arial" pitchFamily="34" charset="0"/>
              <a:buChar char="•"/>
            </a:pPr>
            <a:endParaRPr lang="en-GB" sz="2031" dirty="0">
              <a:latin typeface="Times New Roman" pitchFamily="18" charset="0"/>
              <a:cs typeface="Times New Roman" pitchFamily="18" charset="0"/>
            </a:endParaRPr>
          </a:p>
          <a:p>
            <a:pPr marL="316531" indent="-316531">
              <a:buFont typeface="Arial" pitchFamily="34" charset="0"/>
              <a:buChar char="•"/>
            </a:pPr>
            <a:r>
              <a:rPr lang="en-GB" sz="2031" dirty="0">
                <a:latin typeface="Times New Roman" pitchFamily="18" charset="0"/>
                <a:cs typeface="Times New Roman" pitchFamily="18" charset="0"/>
              </a:rPr>
              <a:t>Half duplex: each station can both transmit and receive, but not at the same time. When one device is sending, the other can only receive and  vice versa.</a:t>
            </a:r>
          </a:p>
          <a:p>
            <a:endParaRPr sz="1662" dirty="0"/>
          </a:p>
          <a:p>
            <a:endParaRPr sz="1662" dirty="0"/>
          </a:p>
          <a:p>
            <a:endParaRPr sz="1662" dirty="0"/>
          </a:p>
        </p:txBody>
      </p:sp>
      <p:sp>
        <p:nvSpPr>
          <p:cNvPr id="22" name="CustomShape 2"/>
          <p:cNvSpPr/>
          <p:nvPr/>
        </p:nvSpPr>
        <p:spPr>
          <a:xfrm>
            <a:off x="7924875" y="6131326"/>
            <a:ext cx="757662" cy="332640"/>
          </a:xfrm>
          <a:prstGeom prst="rect">
            <a:avLst/>
          </a:prstGeom>
        </p:spPr>
        <p:txBody>
          <a:bodyPr lIns="0" tIns="0" rIns="0" bIns="0" anchor="b"/>
          <a:lstStyle/>
          <a:p>
            <a:pPr algn="r"/>
            <a:fld id="{E1B14141-4191-4141-A181-B1A1D191C1E1}" type="slidenum">
              <a:rPr lang="en-GB" sz="1015">
                <a:solidFill>
                  <a:srgbClr val="035C75"/>
                </a:solidFill>
                <a:latin typeface="Constantia"/>
                <a:ea typeface="DejaVu Sans"/>
              </a:rPr>
              <a:t>44</a:t>
            </a:fld>
            <a:endParaRPr sz="1662"/>
          </a:p>
        </p:txBody>
      </p:sp>
      <p:sp>
        <p:nvSpPr>
          <p:cNvPr id="23" name="CustomShape 3"/>
          <p:cNvSpPr/>
          <p:nvPr/>
        </p:nvSpPr>
        <p:spPr>
          <a:xfrm>
            <a:off x="830769" y="507351"/>
            <a:ext cx="8225280" cy="583200"/>
          </a:xfrm>
          <a:prstGeom prst="rect">
            <a:avLst/>
          </a:prstGeom>
        </p:spPr>
        <p:txBody>
          <a:bodyPr lIns="0" tIns="37883" rIns="0" bIns="0" anchor="b"/>
          <a:lstStyle/>
          <a:p>
            <a:r>
              <a:rPr lang="en-GB" sz="2954" b="1" dirty="0"/>
              <a:t>DATA FLOW</a:t>
            </a:r>
            <a:r>
              <a:rPr lang="en-GB" sz="2954" dirty="0">
                <a:solidFill>
                  <a:srgbClr val="000000"/>
                </a:solidFill>
                <a:latin typeface="Constantia"/>
                <a:ea typeface="Times New Roman"/>
              </a:rPr>
              <a:t>	</a:t>
            </a:r>
            <a:endParaRPr sz="2954"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68" y="3096655"/>
            <a:ext cx="7341009" cy="1616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935220"/>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stomShape 1"/>
          <p:cNvSpPr/>
          <p:nvPr/>
        </p:nvSpPr>
        <p:spPr>
          <a:xfrm>
            <a:off x="125370" y="1235526"/>
            <a:ext cx="8304037" cy="5358705"/>
          </a:xfrm>
          <a:prstGeom prst="rect">
            <a:avLst/>
          </a:prstGeom>
        </p:spPr>
        <p:txBody>
          <a:bodyPr lIns="75766" tIns="37883" rIns="75766" bIns="37883"/>
          <a:lstStyle/>
          <a:p>
            <a:r>
              <a:rPr lang="en-GB" sz="2031" dirty="0">
                <a:latin typeface="Times New Roman" pitchFamily="18" charset="0"/>
                <a:cs typeface="Times New Roman" pitchFamily="18" charset="0"/>
              </a:rPr>
              <a:t>Communication between two devices can be simplex, half duplex or full duplex</a:t>
            </a:r>
          </a:p>
          <a:p>
            <a:pPr marL="316531" indent="-316531">
              <a:buFont typeface="Arial" pitchFamily="34" charset="0"/>
              <a:buChar char="•"/>
            </a:pPr>
            <a:r>
              <a:rPr lang="en-GB" sz="2031" dirty="0">
                <a:latin typeface="Times New Roman" pitchFamily="18" charset="0"/>
                <a:cs typeface="Times New Roman" pitchFamily="18" charset="0"/>
              </a:rPr>
              <a:t>Full duplex : both stations can transmit and receive simultaneously e.g. when two people are communicating by a telephone line, both can talk and listen at the same time.</a:t>
            </a:r>
          </a:p>
          <a:p>
            <a:endParaRPr sz="1662" dirty="0"/>
          </a:p>
          <a:p>
            <a:endParaRPr sz="1662" dirty="0"/>
          </a:p>
          <a:p>
            <a:endParaRPr sz="1662" dirty="0"/>
          </a:p>
        </p:txBody>
      </p:sp>
      <p:sp>
        <p:nvSpPr>
          <p:cNvPr id="22" name="CustomShape 2"/>
          <p:cNvSpPr/>
          <p:nvPr/>
        </p:nvSpPr>
        <p:spPr>
          <a:xfrm>
            <a:off x="7924875" y="6131326"/>
            <a:ext cx="757662" cy="332640"/>
          </a:xfrm>
          <a:prstGeom prst="rect">
            <a:avLst/>
          </a:prstGeom>
        </p:spPr>
        <p:txBody>
          <a:bodyPr lIns="0" tIns="0" rIns="0" bIns="0" anchor="b"/>
          <a:lstStyle/>
          <a:p>
            <a:pPr algn="r"/>
            <a:fld id="{E1B14141-4191-4141-A181-B1A1D191C1E1}" type="slidenum">
              <a:rPr lang="en-GB" sz="1015">
                <a:solidFill>
                  <a:srgbClr val="035C75"/>
                </a:solidFill>
                <a:latin typeface="Constantia"/>
                <a:ea typeface="DejaVu Sans"/>
              </a:rPr>
              <a:t>45</a:t>
            </a:fld>
            <a:endParaRPr sz="1662"/>
          </a:p>
        </p:txBody>
      </p:sp>
      <p:sp>
        <p:nvSpPr>
          <p:cNvPr id="23" name="CustomShape 3"/>
          <p:cNvSpPr/>
          <p:nvPr/>
        </p:nvSpPr>
        <p:spPr>
          <a:xfrm>
            <a:off x="830769" y="507351"/>
            <a:ext cx="8225280" cy="583200"/>
          </a:xfrm>
          <a:prstGeom prst="rect">
            <a:avLst/>
          </a:prstGeom>
        </p:spPr>
        <p:txBody>
          <a:bodyPr lIns="0" tIns="37883" rIns="0" bIns="0" anchor="b"/>
          <a:lstStyle/>
          <a:p>
            <a:r>
              <a:rPr lang="en-GB" sz="2954" b="1" dirty="0"/>
              <a:t>DATA FLOW</a:t>
            </a:r>
            <a:r>
              <a:rPr lang="en-GB" sz="2954" dirty="0">
                <a:solidFill>
                  <a:srgbClr val="000000"/>
                </a:solidFill>
                <a:latin typeface="Constantia"/>
                <a:ea typeface="Times New Roman"/>
              </a:rPr>
              <a:t>	</a:t>
            </a:r>
            <a:endParaRPr sz="2954"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558" y="3694876"/>
            <a:ext cx="6260123" cy="1204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1069282"/>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838200"/>
          </a:xfrm>
        </p:spPr>
        <p:txBody>
          <a:bodyPr>
            <a:normAutofit fontScale="90000"/>
          </a:bodyPr>
          <a:lstStyle/>
          <a:p>
            <a:pPr eaLnBrk="1" fontAlgn="auto" hangingPunct="1">
              <a:spcAft>
                <a:spcPts val="0"/>
              </a:spcAft>
              <a:defRPr/>
            </a:pPr>
            <a:br>
              <a:rPr lang="en-US" b="1" dirty="0"/>
            </a:br>
            <a:r>
              <a:rPr lang="en-US" b="1" dirty="0">
                <a:solidFill>
                  <a:srgbClr val="002060"/>
                </a:solidFill>
              </a:rPr>
              <a:t> The Control Unit</a:t>
            </a:r>
            <a:br>
              <a:rPr lang="en-US" dirty="0">
                <a:solidFill>
                  <a:srgbClr val="002060"/>
                </a:solidFill>
              </a:rPr>
            </a:br>
            <a:endParaRPr lang="en-US" dirty="0">
              <a:solidFill>
                <a:srgbClr val="002060"/>
              </a:solidFill>
            </a:endParaRPr>
          </a:p>
        </p:txBody>
      </p:sp>
      <p:sp>
        <p:nvSpPr>
          <p:cNvPr id="3" name="Content Placeholder 2"/>
          <p:cNvSpPr>
            <a:spLocks noGrp="1"/>
          </p:cNvSpPr>
          <p:nvPr>
            <p:ph idx="1"/>
          </p:nvPr>
        </p:nvSpPr>
        <p:spPr>
          <a:xfrm>
            <a:off x="0" y="908720"/>
            <a:ext cx="9144000" cy="6172200"/>
          </a:xfrm>
        </p:spPr>
        <p:txBody>
          <a:bodyPr>
            <a:normAutofit fontScale="25000" lnSpcReduction="20000"/>
          </a:bodyPr>
          <a:lstStyle/>
          <a:p>
            <a:pPr marL="274320" indent="-274320" algn="just" eaLnBrk="1" fontAlgn="auto" hangingPunct="1">
              <a:spcAft>
                <a:spcPts val="0"/>
              </a:spcAft>
              <a:buClr>
                <a:schemeClr val="accent3"/>
              </a:buClr>
              <a:buFont typeface="Wingdings 2"/>
              <a:buNone/>
              <a:defRPr/>
            </a:pPr>
            <a:r>
              <a:rPr lang="en-US" dirty="0"/>
              <a:t>	</a:t>
            </a:r>
            <a:r>
              <a:rPr lang="en-US" sz="11200" dirty="0">
                <a:solidFill>
                  <a:srgbClr val="7030A0"/>
                </a:solidFill>
              </a:rPr>
              <a:t>coordinates and supervises all activities within CPU. </a:t>
            </a:r>
          </a:p>
          <a:p>
            <a:pPr marL="274320" indent="-274320" algn="just" eaLnBrk="1" fontAlgn="auto" hangingPunct="1">
              <a:spcAft>
                <a:spcPts val="0"/>
              </a:spcAft>
              <a:buClr>
                <a:schemeClr val="accent3"/>
              </a:buClr>
              <a:buFont typeface="Wingdings 2"/>
              <a:buNone/>
              <a:defRPr/>
            </a:pPr>
            <a:r>
              <a:rPr lang="en-US" sz="12800" dirty="0">
                <a:solidFill>
                  <a:srgbClr val="7030A0"/>
                </a:solidFill>
              </a:rPr>
              <a:t>(i)   Receives instructions from the input unit and decode the instruction.</a:t>
            </a:r>
          </a:p>
          <a:p>
            <a:pPr marL="571500" indent="-571500" algn="just" eaLnBrk="1" fontAlgn="auto" hangingPunct="1">
              <a:spcAft>
                <a:spcPts val="0"/>
              </a:spcAft>
              <a:buClr>
                <a:schemeClr val="accent3"/>
              </a:buClr>
              <a:buFont typeface="Wingdings 2"/>
              <a:buAutoNum type="romanLcParenBoth" startAt="2"/>
              <a:defRPr/>
            </a:pPr>
            <a:r>
              <a:rPr lang="en-US" sz="12800" dirty="0">
                <a:solidFill>
                  <a:srgbClr val="7030A0"/>
                </a:solidFill>
              </a:rPr>
              <a:t>Fetches data from the main memory and generates 	signals that are required to act on and execute the 	instruction.</a:t>
            </a:r>
          </a:p>
          <a:p>
            <a:pPr marL="571500" indent="-571500" algn="just" eaLnBrk="1" fontAlgn="auto" hangingPunct="1">
              <a:spcAft>
                <a:spcPts val="0"/>
              </a:spcAft>
              <a:buClr>
                <a:schemeClr val="accent3"/>
              </a:buClr>
              <a:buFont typeface="Wingdings 2"/>
              <a:buAutoNum type="romanLcParenBoth" startAt="2"/>
              <a:defRPr/>
            </a:pPr>
            <a:r>
              <a:rPr lang="en-US" sz="12800" dirty="0">
                <a:solidFill>
                  <a:srgbClr val="7030A0"/>
                </a:solidFill>
              </a:rPr>
              <a:t>Keeps constant touch with input equipment, coordinates and keeps tracks of the instructions that have been executed.</a:t>
            </a:r>
          </a:p>
          <a:p>
            <a:pPr marL="274320" indent="-274320" algn="just" eaLnBrk="1" fontAlgn="auto" hangingPunct="1">
              <a:spcAft>
                <a:spcPts val="0"/>
              </a:spcAft>
              <a:buClr>
                <a:schemeClr val="accent3"/>
              </a:buClr>
              <a:buFont typeface="Wingdings 2"/>
              <a:buNone/>
              <a:defRPr/>
            </a:pPr>
            <a:r>
              <a:rPr lang="en-US" sz="12800" dirty="0">
                <a:solidFill>
                  <a:srgbClr val="7030A0"/>
                </a:solidFill>
              </a:rPr>
              <a:t>(iv) It does not partake in the processing function or store data, rather directs the sequence of operations in and outside the CPU.</a:t>
            </a:r>
          </a:p>
          <a:p>
            <a:pPr marL="274320" indent="-274320" algn="just" eaLnBrk="1" fontAlgn="auto" hangingPunct="1">
              <a:spcAft>
                <a:spcPts val="0"/>
              </a:spcAft>
              <a:buClr>
                <a:schemeClr val="accent3"/>
              </a:buClr>
              <a:buFont typeface="Wingdings 2"/>
              <a:buNone/>
              <a:defRPr/>
            </a:pPr>
            <a:r>
              <a:rPr lang="en-US" sz="12800" b="1" dirty="0"/>
              <a:t> </a:t>
            </a:r>
            <a:endParaRPr lang="en-US" sz="12800" dirty="0"/>
          </a:p>
          <a:p>
            <a:pPr marL="274320" indent="-274320" eaLnBrk="1" fontAlgn="auto" hangingPunct="1">
              <a:spcAft>
                <a:spcPts val="0"/>
              </a:spcAft>
              <a:buClr>
                <a:schemeClr val="accent3"/>
              </a:buClr>
              <a:buFont typeface="Wingdings 2"/>
              <a:buChar char=""/>
              <a:defRPr/>
            </a:pPr>
            <a:endParaRPr lang="en-US" sz="12800" dirty="0"/>
          </a:p>
        </p:txBody>
      </p:sp>
      <p:sp>
        <p:nvSpPr>
          <p:cNvPr id="4" name="Slide Number Placeholder 3"/>
          <p:cNvSpPr>
            <a:spLocks noGrp="1"/>
          </p:cNvSpPr>
          <p:nvPr>
            <p:ph type="sldNum" sz="quarter" idx="12"/>
          </p:nvPr>
        </p:nvSpPr>
        <p:spPr/>
        <p:txBody>
          <a:bodyPr/>
          <a:lstStyle/>
          <a:p>
            <a:fld id="{D7CCAA9C-7A55-496A-8D4A-D9AA7AA3B299}" type="slidenum">
              <a:rPr lang="en-GB" smtClean="0"/>
              <a:pPr/>
              <a:t>5</a:t>
            </a:fld>
            <a:endParaRPr lang="en-GB"/>
          </a:p>
        </p:txBody>
      </p:sp>
    </p:spTree>
    <p:extLst>
      <p:ext uri="{BB962C8B-B14F-4D97-AF65-F5344CB8AC3E}">
        <p14:creationId xmlns:p14="http://schemas.microsoft.com/office/powerpoint/2010/main" val="264472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304800"/>
            <a:ext cx="9144000" cy="6324600"/>
          </a:xfrm>
        </p:spPr>
        <p:txBody>
          <a:bodyPr>
            <a:normAutofit/>
          </a:bodyPr>
          <a:lstStyle/>
          <a:p>
            <a:pPr eaLnBrk="1" hangingPunct="1">
              <a:buFont typeface="Wingdings 2" pitchFamily="18" charset="2"/>
              <a:buNone/>
            </a:pPr>
            <a:endParaRPr lang="en-US" b="1" dirty="0"/>
          </a:p>
          <a:p>
            <a:pPr eaLnBrk="1" hangingPunct="1">
              <a:buFont typeface="Wingdings 2" pitchFamily="18" charset="2"/>
              <a:buNone/>
            </a:pPr>
            <a:r>
              <a:rPr lang="en-US" b="1" dirty="0"/>
              <a:t>	</a:t>
            </a:r>
            <a:r>
              <a:rPr lang="en-US" sz="3600" b="1" dirty="0">
                <a:solidFill>
                  <a:srgbClr val="002060"/>
                </a:solidFill>
              </a:rPr>
              <a:t>(iii)	The Arithmetic and Logic Unit (ALU)</a:t>
            </a:r>
          </a:p>
          <a:p>
            <a:pPr eaLnBrk="1" hangingPunct="1">
              <a:buFont typeface="Wingdings 2" pitchFamily="18" charset="2"/>
              <a:buNone/>
            </a:pPr>
            <a:endParaRPr lang="en-US" sz="3200" dirty="0"/>
          </a:p>
          <a:p>
            <a:pPr algn="just" eaLnBrk="1" hangingPunct="1">
              <a:buFont typeface="Wingdings 2" pitchFamily="18" charset="2"/>
              <a:buNone/>
            </a:pPr>
            <a:r>
              <a:rPr lang="en-US" sz="3200" dirty="0"/>
              <a:t>	</a:t>
            </a:r>
            <a:r>
              <a:rPr lang="en-US" sz="4000" dirty="0">
                <a:solidFill>
                  <a:srgbClr val="7030A0"/>
                </a:solidFill>
              </a:rPr>
              <a:t>This is the unit where arithmetic and logical operations are carried out. It perform arithmetic operation such as addition, subtraction, multiplication, division, logical operation (AND, OR, NOT) and relational operations (&lt;, &gt;, &lt;=, &gt;=, =, &lt;&gt;).</a:t>
            </a:r>
          </a:p>
          <a:p>
            <a:pPr eaLnBrk="1" hangingPunct="1">
              <a:buFont typeface="Wingdings 2" pitchFamily="18" charset="2"/>
              <a:buNone/>
            </a:pPr>
            <a:endParaRPr lang="en-US" dirty="0"/>
          </a:p>
          <a:p>
            <a:pPr eaLnBrk="1" hangingPunct="1"/>
            <a:endParaRPr lang="en-US" dirty="0"/>
          </a:p>
          <a:p>
            <a:pPr eaLnBrk="1" hangingPunct="1"/>
            <a:endParaRPr lang="en-US" dirty="0"/>
          </a:p>
          <a:p>
            <a:pPr eaLnBrk="1" hangingPunct="1"/>
            <a:endParaRPr lang="en-US" dirty="0"/>
          </a:p>
        </p:txBody>
      </p:sp>
      <p:sp>
        <p:nvSpPr>
          <p:cNvPr id="2" name="Slide Number Placeholder 1"/>
          <p:cNvSpPr>
            <a:spLocks noGrp="1"/>
          </p:cNvSpPr>
          <p:nvPr>
            <p:ph type="sldNum" sz="quarter" idx="12"/>
          </p:nvPr>
        </p:nvSpPr>
        <p:spPr/>
        <p:txBody>
          <a:bodyPr/>
          <a:lstStyle/>
          <a:p>
            <a:fld id="{D7CCAA9C-7A55-496A-8D4A-D9AA7AA3B299}" type="slidenum">
              <a:rPr lang="en-GB" smtClean="0"/>
              <a:pPr/>
              <a:t>6</a:t>
            </a:fld>
            <a:endParaRPr lang="en-GB"/>
          </a:p>
        </p:txBody>
      </p:sp>
    </p:spTree>
    <p:extLst>
      <p:ext uri="{BB962C8B-B14F-4D97-AF65-F5344CB8AC3E}">
        <p14:creationId xmlns:p14="http://schemas.microsoft.com/office/powerpoint/2010/main" val="44238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normAutofit/>
          </a:bodyPr>
          <a:lstStyle/>
          <a:p>
            <a:r>
              <a:rPr lang="en-GB" b="1" dirty="0"/>
              <a:t>Random Access Memory (RAM)</a:t>
            </a:r>
          </a:p>
        </p:txBody>
      </p:sp>
      <p:sp>
        <p:nvSpPr>
          <p:cNvPr id="3" name="Content Placeholder 2"/>
          <p:cNvSpPr>
            <a:spLocks noGrp="1"/>
          </p:cNvSpPr>
          <p:nvPr>
            <p:ph idx="1"/>
          </p:nvPr>
        </p:nvSpPr>
        <p:spPr>
          <a:xfrm>
            <a:off x="0" y="692696"/>
            <a:ext cx="9144000" cy="6165304"/>
          </a:xfrm>
        </p:spPr>
        <p:txBody>
          <a:bodyPr>
            <a:normAutofit/>
          </a:bodyPr>
          <a:lstStyle/>
          <a:p>
            <a:r>
              <a:rPr lang="en-GB" dirty="0"/>
              <a:t>main 'working' memory used by the computer </a:t>
            </a:r>
          </a:p>
          <a:p>
            <a:r>
              <a:rPr lang="en-GB" dirty="0"/>
              <a:t>modern computer can effectively house as much RAM as you can afford to buy. </a:t>
            </a:r>
          </a:p>
          <a:p>
            <a:r>
              <a:rPr lang="en-GB" dirty="0"/>
              <a:t>modern computers are supplied with over 128 MB of RAM.</a:t>
            </a:r>
          </a:p>
          <a:p>
            <a:r>
              <a:rPr lang="en-GB" dirty="0"/>
              <a:t>a Microsoft Windows based computer will operate faster if you install higher size RAM</a:t>
            </a:r>
          </a:p>
          <a:p>
            <a:r>
              <a:rPr lang="en-GB" dirty="0"/>
              <a:t>Data and programs stored in RAM are volatile (i.e. The information is lost when you switch off the computer).</a:t>
            </a:r>
          </a:p>
        </p:txBody>
      </p:sp>
      <p:sp>
        <p:nvSpPr>
          <p:cNvPr id="4" name="Slide Number Placeholder 3"/>
          <p:cNvSpPr>
            <a:spLocks noGrp="1"/>
          </p:cNvSpPr>
          <p:nvPr>
            <p:ph type="sldNum" sz="quarter" idx="12"/>
          </p:nvPr>
        </p:nvSpPr>
        <p:spPr/>
        <p:txBody>
          <a:bodyPr/>
          <a:lstStyle/>
          <a:p>
            <a:fld id="{D7CCAA9C-7A55-496A-8D4A-D9AA7AA3B299}" type="slidenum">
              <a:rPr lang="en-GB" smtClean="0"/>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51520" y="0"/>
            <a:ext cx="8229600" cy="1143000"/>
          </a:xfrm>
        </p:spPr>
        <p:txBody>
          <a:bodyPr/>
          <a:lstStyle/>
          <a:p>
            <a:pPr eaLnBrk="1" hangingPunct="1"/>
            <a:r>
              <a:rPr lang="en-US" b="1" dirty="0">
                <a:solidFill>
                  <a:srgbClr val="002060"/>
                </a:solidFill>
              </a:rPr>
              <a:t>(3)	STORAGE UNIT</a:t>
            </a:r>
            <a:endParaRPr lang="en-US" dirty="0">
              <a:solidFill>
                <a:srgbClr val="002060"/>
              </a:solidFill>
            </a:endParaRPr>
          </a:p>
        </p:txBody>
      </p:sp>
      <p:sp>
        <p:nvSpPr>
          <p:cNvPr id="20483" name="Content Placeholder 2"/>
          <p:cNvSpPr>
            <a:spLocks noGrp="1"/>
          </p:cNvSpPr>
          <p:nvPr>
            <p:ph idx="1"/>
          </p:nvPr>
        </p:nvSpPr>
        <p:spPr>
          <a:xfrm>
            <a:off x="0" y="764704"/>
            <a:ext cx="9144000" cy="6093296"/>
          </a:xfrm>
        </p:spPr>
        <p:txBody>
          <a:bodyPr>
            <a:normAutofit lnSpcReduction="10000"/>
          </a:bodyPr>
          <a:lstStyle/>
          <a:p>
            <a:pPr eaLnBrk="1" hangingPunct="1">
              <a:buFont typeface="Wingdings 2" pitchFamily="18" charset="2"/>
              <a:buNone/>
            </a:pPr>
            <a:r>
              <a:rPr lang="en-US" b="1" dirty="0"/>
              <a:t>Read only Memory (ROM)</a:t>
            </a:r>
          </a:p>
          <a:p>
            <a:pPr algn="just" eaLnBrk="1" hangingPunct="1">
              <a:buFont typeface="Wingdings 2" pitchFamily="18" charset="2"/>
              <a:buNone/>
            </a:pPr>
            <a:r>
              <a:rPr lang="en-US" dirty="0"/>
              <a:t>	</a:t>
            </a:r>
            <a:r>
              <a:rPr lang="en-US" dirty="0">
                <a:solidFill>
                  <a:srgbClr val="7030A0"/>
                </a:solidFill>
              </a:rPr>
              <a:t>This unit is also known as Secondary storage, Auxiliary storage, Backing storage or External storage. Data coming to the computer are received by the memory and passed to a permanent storage device. This memory is used to store data not currently being operated on but which will be transferred to the main storage when required. Secondary storage is non-volatile and retains data even when the computer is turned off.   There are many kinds of secondary storage; the most common ones are magnetic tape, magnetic disk and compact disk.</a:t>
            </a:r>
          </a:p>
          <a:p>
            <a:pPr eaLnBrk="1" hangingPunct="1"/>
            <a:endParaRPr lang="en-US" dirty="0"/>
          </a:p>
        </p:txBody>
      </p:sp>
      <p:sp>
        <p:nvSpPr>
          <p:cNvPr id="2" name="Slide Number Placeholder 1"/>
          <p:cNvSpPr>
            <a:spLocks noGrp="1"/>
          </p:cNvSpPr>
          <p:nvPr>
            <p:ph type="sldNum" sz="quarter" idx="12"/>
          </p:nvPr>
        </p:nvSpPr>
        <p:spPr/>
        <p:txBody>
          <a:bodyPr/>
          <a:lstStyle/>
          <a:p>
            <a:fld id="{D7CCAA9C-7A55-496A-8D4A-D9AA7AA3B299}" type="slidenum">
              <a:rPr lang="en-GB" smtClean="0"/>
              <a:pPr/>
              <a:t>8</a:t>
            </a:fld>
            <a:endParaRPr lang="en-GB"/>
          </a:p>
        </p:txBody>
      </p:sp>
    </p:spTree>
    <p:extLst>
      <p:ext uri="{BB962C8B-B14F-4D97-AF65-F5344CB8AC3E}">
        <p14:creationId xmlns:p14="http://schemas.microsoft.com/office/powerpoint/2010/main" val="358385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32524846"/>
              </p:ext>
            </p:extLst>
          </p:nvPr>
        </p:nvGraphicFramePr>
        <p:xfrm>
          <a:off x="457200" y="1052737"/>
          <a:ext cx="8229600" cy="542628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536616">
                <a:tc>
                  <a:txBody>
                    <a:bodyPr/>
                    <a:lstStyle/>
                    <a:p>
                      <a:pPr marL="0" marR="0" algn="just">
                        <a:lnSpc>
                          <a:spcPct val="150000"/>
                        </a:lnSpc>
                        <a:spcBef>
                          <a:spcPts val="0"/>
                        </a:spcBef>
                        <a:spcAft>
                          <a:spcPts val="0"/>
                        </a:spcAft>
                      </a:pPr>
                      <a:endParaRPr lang="en-US" sz="2000" b="1" dirty="0">
                        <a:latin typeface="Times New Roman"/>
                      </a:endParaRPr>
                    </a:p>
                  </a:txBody>
                  <a:tcPr marL="68580" marR="68580" marT="0" marB="0"/>
                </a:tc>
                <a:tc>
                  <a:txBody>
                    <a:bodyPr/>
                    <a:lstStyle/>
                    <a:p>
                      <a:pPr marL="0" marR="0" algn="just">
                        <a:lnSpc>
                          <a:spcPct val="150000"/>
                        </a:lnSpc>
                        <a:spcBef>
                          <a:spcPts val="0"/>
                        </a:spcBef>
                        <a:spcAft>
                          <a:spcPts val="0"/>
                        </a:spcAft>
                      </a:pPr>
                      <a:r>
                        <a:rPr lang="en-US" sz="2000" b="1" dirty="0">
                          <a:latin typeface="Constantia" pitchFamily="18" charset="0"/>
                        </a:rPr>
                        <a:t>Primary (RAM)</a:t>
                      </a:r>
                    </a:p>
                  </a:txBody>
                  <a:tcPr marL="68580" marR="68580" marT="0" marB="0"/>
                </a:tc>
                <a:tc>
                  <a:txBody>
                    <a:bodyPr/>
                    <a:lstStyle/>
                    <a:p>
                      <a:pPr marL="0" marR="0" algn="just">
                        <a:lnSpc>
                          <a:spcPct val="150000"/>
                        </a:lnSpc>
                        <a:spcBef>
                          <a:spcPts val="0"/>
                        </a:spcBef>
                        <a:spcAft>
                          <a:spcPts val="0"/>
                        </a:spcAft>
                      </a:pPr>
                      <a:r>
                        <a:rPr lang="en-US" sz="2000" b="1" dirty="0">
                          <a:latin typeface="Constantia" pitchFamily="18" charset="0"/>
                        </a:rPr>
                        <a:t>Secondary (ROM)</a:t>
                      </a:r>
                    </a:p>
                  </a:txBody>
                  <a:tcPr marL="68580" marR="68580" marT="0" marB="0"/>
                </a:tc>
                <a:extLst>
                  <a:ext uri="{0D108BD9-81ED-4DB2-BD59-A6C34878D82A}">
                    <a16:rowId xmlns:a16="http://schemas.microsoft.com/office/drawing/2014/main" val="10000"/>
                  </a:ext>
                </a:extLst>
              </a:tr>
              <a:tr h="888327">
                <a:tc>
                  <a:txBody>
                    <a:bodyPr/>
                    <a:lstStyle/>
                    <a:p>
                      <a:pPr marL="0" marR="0" algn="just">
                        <a:lnSpc>
                          <a:spcPct val="150000"/>
                        </a:lnSpc>
                        <a:spcBef>
                          <a:spcPts val="0"/>
                        </a:spcBef>
                        <a:spcAft>
                          <a:spcPts val="0"/>
                        </a:spcAft>
                      </a:pPr>
                      <a:r>
                        <a:rPr lang="en-US" sz="2000" b="1" dirty="0">
                          <a:latin typeface="Times New Roman"/>
                        </a:rPr>
                        <a:t>1</a:t>
                      </a:r>
                    </a:p>
                  </a:txBody>
                  <a:tcPr marL="68580" marR="68580" marT="0" marB="0"/>
                </a:tc>
                <a:tc>
                  <a:txBody>
                    <a:bodyPr/>
                    <a:lstStyle/>
                    <a:p>
                      <a:pPr marL="0" marR="0" algn="just">
                        <a:lnSpc>
                          <a:spcPct val="150000"/>
                        </a:lnSpc>
                        <a:spcBef>
                          <a:spcPts val="0"/>
                        </a:spcBef>
                        <a:spcAft>
                          <a:spcPts val="0"/>
                        </a:spcAft>
                      </a:pPr>
                      <a:r>
                        <a:rPr lang="en-US" sz="2000" b="0" dirty="0">
                          <a:latin typeface="Constantia" pitchFamily="18" charset="0"/>
                        </a:rPr>
                        <a:t>Primary storage/memory is also called Internal or main storage</a:t>
                      </a:r>
                      <a:endParaRPr lang="en-US" sz="2000" b="1" dirty="0">
                        <a:latin typeface="Constantia" pitchFamily="18" charset="0"/>
                      </a:endParaRPr>
                    </a:p>
                  </a:txBody>
                  <a:tcPr marL="68580" marR="68580" marT="0" marB="0"/>
                </a:tc>
                <a:tc>
                  <a:txBody>
                    <a:bodyPr/>
                    <a:lstStyle/>
                    <a:p>
                      <a:pPr marL="0" marR="0" algn="just">
                        <a:lnSpc>
                          <a:spcPct val="150000"/>
                        </a:lnSpc>
                        <a:spcBef>
                          <a:spcPts val="0"/>
                        </a:spcBef>
                        <a:spcAft>
                          <a:spcPts val="0"/>
                        </a:spcAft>
                      </a:pPr>
                      <a:r>
                        <a:rPr lang="en-US" sz="2000" b="0" dirty="0">
                          <a:latin typeface="Constantia" pitchFamily="18" charset="0"/>
                        </a:rPr>
                        <a:t>Secondary storage or memory is also called External or auxiliary storage</a:t>
                      </a:r>
                      <a:endParaRPr lang="en-US" sz="2000" b="1" dirty="0">
                        <a:latin typeface="Constantia" pitchFamily="18" charset="0"/>
                      </a:endParaRPr>
                    </a:p>
                  </a:txBody>
                  <a:tcPr marL="68580" marR="68580" marT="0" marB="0"/>
                </a:tc>
                <a:extLst>
                  <a:ext uri="{0D108BD9-81ED-4DB2-BD59-A6C34878D82A}">
                    <a16:rowId xmlns:a16="http://schemas.microsoft.com/office/drawing/2014/main" val="10001"/>
                  </a:ext>
                </a:extLst>
              </a:tr>
              <a:tr h="536616">
                <a:tc>
                  <a:txBody>
                    <a:bodyPr/>
                    <a:lstStyle/>
                    <a:p>
                      <a:pPr marL="0" marR="0" algn="just">
                        <a:lnSpc>
                          <a:spcPct val="150000"/>
                        </a:lnSpc>
                        <a:spcBef>
                          <a:spcPts val="0"/>
                        </a:spcBef>
                        <a:spcAft>
                          <a:spcPts val="0"/>
                        </a:spcAft>
                      </a:pPr>
                      <a:r>
                        <a:rPr lang="en-US" sz="2000" b="1" dirty="0">
                          <a:latin typeface="Times New Roman"/>
                        </a:rPr>
                        <a:t>2</a:t>
                      </a:r>
                    </a:p>
                  </a:txBody>
                  <a:tcPr marL="68580" marR="68580" marT="0" marB="0"/>
                </a:tc>
                <a:tc>
                  <a:txBody>
                    <a:bodyPr/>
                    <a:lstStyle/>
                    <a:p>
                      <a:pPr marL="0" marR="0" algn="just">
                        <a:lnSpc>
                          <a:spcPct val="150000"/>
                        </a:lnSpc>
                        <a:spcBef>
                          <a:spcPts val="0"/>
                        </a:spcBef>
                        <a:spcAft>
                          <a:spcPts val="0"/>
                        </a:spcAft>
                      </a:pPr>
                      <a:r>
                        <a:rPr lang="en-US" sz="2000" b="0">
                          <a:latin typeface="Constantia" pitchFamily="18" charset="0"/>
                        </a:rPr>
                        <a:t>It has high speed</a:t>
                      </a:r>
                      <a:endParaRPr lang="en-US" sz="2000" b="1">
                        <a:latin typeface="Constantia" pitchFamily="18" charset="0"/>
                      </a:endParaRPr>
                    </a:p>
                  </a:txBody>
                  <a:tcPr marL="68580" marR="68580" marT="0" marB="0"/>
                </a:tc>
                <a:tc>
                  <a:txBody>
                    <a:bodyPr/>
                    <a:lstStyle/>
                    <a:p>
                      <a:pPr marL="0" marR="0" algn="just">
                        <a:lnSpc>
                          <a:spcPct val="150000"/>
                        </a:lnSpc>
                        <a:spcBef>
                          <a:spcPts val="0"/>
                        </a:spcBef>
                        <a:spcAft>
                          <a:spcPts val="0"/>
                        </a:spcAft>
                      </a:pPr>
                      <a:r>
                        <a:rPr lang="en-US" sz="2000" b="0" dirty="0">
                          <a:latin typeface="Constantia" pitchFamily="18" charset="0"/>
                        </a:rPr>
                        <a:t>It has low speed low</a:t>
                      </a:r>
                      <a:endParaRPr lang="en-US" sz="2000" b="1" dirty="0">
                        <a:latin typeface="Constantia" pitchFamily="18" charset="0"/>
                      </a:endParaRPr>
                    </a:p>
                  </a:txBody>
                  <a:tcPr marL="68580" marR="68580" marT="0" marB="0"/>
                </a:tc>
                <a:extLst>
                  <a:ext uri="{0D108BD9-81ED-4DB2-BD59-A6C34878D82A}">
                    <a16:rowId xmlns:a16="http://schemas.microsoft.com/office/drawing/2014/main" val="10002"/>
                  </a:ext>
                </a:extLst>
              </a:tr>
              <a:tr h="536616">
                <a:tc>
                  <a:txBody>
                    <a:bodyPr/>
                    <a:lstStyle/>
                    <a:p>
                      <a:pPr marL="0" marR="0" algn="just">
                        <a:lnSpc>
                          <a:spcPct val="150000"/>
                        </a:lnSpc>
                        <a:spcBef>
                          <a:spcPts val="0"/>
                        </a:spcBef>
                        <a:spcAft>
                          <a:spcPts val="0"/>
                        </a:spcAft>
                      </a:pPr>
                      <a:r>
                        <a:rPr lang="en-US" sz="2000" b="1" dirty="0">
                          <a:latin typeface="Times New Roman"/>
                        </a:rPr>
                        <a:t>3</a:t>
                      </a:r>
                    </a:p>
                  </a:txBody>
                  <a:tcPr marL="68580" marR="68580" marT="0" marB="0"/>
                </a:tc>
                <a:tc>
                  <a:txBody>
                    <a:bodyPr/>
                    <a:lstStyle/>
                    <a:p>
                      <a:pPr marL="0" marR="0" algn="just">
                        <a:lnSpc>
                          <a:spcPct val="150000"/>
                        </a:lnSpc>
                        <a:spcBef>
                          <a:spcPts val="0"/>
                        </a:spcBef>
                        <a:spcAft>
                          <a:spcPts val="0"/>
                        </a:spcAft>
                      </a:pPr>
                      <a:r>
                        <a:rPr lang="en-US" sz="2000" b="0">
                          <a:latin typeface="Constantia" pitchFamily="18" charset="0"/>
                        </a:rPr>
                        <a:t>It is very expensive</a:t>
                      </a:r>
                      <a:endParaRPr lang="en-US" sz="2000" b="1">
                        <a:latin typeface="Constantia" pitchFamily="18" charset="0"/>
                      </a:endParaRPr>
                    </a:p>
                  </a:txBody>
                  <a:tcPr marL="68580" marR="68580" marT="0" marB="0"/>
                </a:tc>
                <a:tc>
                  <a:txBody>
                    <a:bodyPr/>
                    <a:lstStyle/>
                    <a:p>
                      <a:pPr marL="0" marR="0" algn="just">
                        <a:lnSpc>
                          <a:spcPct val="150000"/>
                        </a:lnSpc>
                        <a:spcBef>
                          <a:spcPts val="0"/>
                        </a:spcBef>
                        <a:spcAft>
                          <a:spcPts val="0"/>
                        </a:spcAft>
                      </a:pPr>
                      <a:r>
                        <a:rPr lang="en-US" sz="2000" b="0" dirty="0">
                          <a:latin typeface="Constantia" pitchFamily="18" charset="0"/>
                        </a:rPr>
                        <a:t>It is not expensive </a:t>
                      </a:r>
                      <a:endParaRPr lang="en-US" sz="2000" b="1" dirty="0">
                        <a:latin typeface="Constantia" pitchFamily="18" charset="0"/>
                      </a:endParaRPr>
                    </a:p>
                  </a:txBody>
                  <a:tcPr marL="68580" marR="68580" marT="0" marB="0"/>
                </a:tc>
                <a:extLst>
                  <a:ext uri="{0D108BD9-81ED-4DB2-BD59-A6C34878D82A}">
                    <a16:rowId xmlns:a16="http://schemas.microsoft.com/office/drawing/2014/main" val="10003"/>
                  </a:ext>
                </a:extLst>
              </a:tr>
              <a:tr h="888327">
                <a:tc>
                  <a:txBody>
                    <a:bodyPr/>
                    <a:lstStyle/>
                    <a:p>
                      <a:pPr marL="0" marR="0" algn="just">
                        <a:lnSpc>
                          <a:spcPct val="150000"/>
                        </a:lnSpc>
                        <a:spcBef>
                          <a:spcPts val="0"/>
                        </a:spcBef>
                        <a:spcAft>
                          <a:spcPts val="0"/>
                        </a:spcAft>
                      </a:pPr>
                      <a:r>
                        <a:rPr lang="en-US" sz="2000" b="1" dirty="0">
                          <a:latin typeface="Times New Roman"/>
                        </a:rPr>
                        <a:t>4</a:t>
                      </a:r>
                    </a:p>
                  </a:txBody>
                  <a:tcPr marL="68580" marR="68580" marT="0" marB="0"/>
                </a:tc>
                <a:tc>
                  <a:txBody>
                    <a:bodyPr/>
                    <a:lstStyle/>
                    <a:p>
                      <a:pPr marL="0" marR="0" algn="just">
                        <a:lnSpc>
                          <a:spcPct val="150000"/>
                        </a:lnSpc>
                        <a:spcBef>
                          <a:spcPts val="0"/>
                        </a:spcBef>
                        <a:spcAft>
                          <a:spcPts val="0"/>
                        </a:spcAft>
                      </a:pPr>
                      <a:r>
                        <a:rPr lang="en-US" sz="2000" b="0" dirty="0">
                          <a:latin typeface="Constantia" pitchFamily="18" charset="0"/>
                        </a:rPr>
                        <a:t>It holds data or programs temporary</a:t>
                      </a:r>
                      <a:endParaRPr lang="en-US" sz="2000" b="1" dirty="0">
                        <a:latin typeface="Constantia" pitchFamily="18" charset="0"/>
                      </a:endParaRPr>
                    </a:p>
                  </a:txBody>
                  <a:tcPr marL="68580" marR="68580" marT="0" marB="0"/>
                </a:tc>
                <a:tc>
                  <a:txBody>
                    <a:bodyPr/>
                    <a:lstStyle/>
                    <a:p>
                      <a:pPr marL="0" marR="0" algn="just">
                        <a:lnSpc>
                          <a:spcPct val="150000"/>
                        </a:lnSpc>
                        <a:spcBef>
                          <a:spcPts val="0"/>
                        </a:spcBef>
                        <a:spcAft>
                          <a:spcPts val="0"/>
                        </a:spcAft>
                      </a:pPr>
                      <a:r>
                        <a:rPr lang="en-US" sz="2000" b="0" dirty="0">
                          <a:latin typeface="Constantia" pitchFamily="18" charset="0"/>
                        </a:rPr>
                        <a:t>It holds data or programs permanently</a:t>
                      </a:r>
                      <a:endParaRPr lang="en-US" sz="2000" b="1" dirty="0">
                        <a:latin typeface="Constantia" pitchFamily="18" charset="0"/>
                      </a:endParaRPr>
                    </a:p>
                  </a:txBody>
                  <a:tcPr marL="68580" marR="68580" marT="0" marB="0"/>
                </a:tc>
                <a:extLst>
                  <a:ext uri="{0D108BD9-81ED-4DB2-BD59-A6C34878D82A}">
                    <a16:rowId xmlns:a16="http://schemas.microsoft.com/office/drawing/2014/main" val="10004"/>
                  </a:ext>
                </a:extLst>
              </a:tr>
              <a:tr h="888327">
                <a:tc>
                  <a:txBody>
                    <a:bodyPr/>
                    <a:lstStyle/>
                    <a:p>
                      <a:pPr marL="0" marR="0" algn="just">
                        <a:lnSpc>
                          <a:spcPct val="150000"/>
                        </a:lnSpc>
                        <a:spcBef>
                          <a:spcPts val="0"/>
                        </a:spcBef>
                        <a:spcAft>
                          <a:spcPts val="0"/>
                        </a:spcAft>
                      </a:pPr>
                      <a:r>
                        <a:rPr lang="en-US" sz="2000" b="1" dirty="0">
                          <a:latin typeface="Times New Roman"/>
                        </a:rPr>
                        <a:t>5</a:t>
                      </a:r>
                    </a:p>
                  </a:txBody>
                  <a:tcPr marL="68580" marR="68580" marT="0" marB="0"/>
                </a:tc>
                <a:tc>
                  <a:txBody>
                    <a:bodyPr/>
                    <a:lstStyle/>
                    <a:p>
                      <a:pPr marL="0" marR="0" algn="just">
                        <a:lnSpc>
                          <a:spcPct val="150000"/>
                        </a:lnSpc>
                        <a:spcBef>
                          <a:spcPts val="0"/>
                        </a:spcBef>
                        <a:spcAft>
                          <a:spcPts val="0"/>
                        </a:spcAft>
                      </a:pPr>
                      <a:r>
                        <a:rPr lang="en-US" sz="2000" b="0" dirty="0">
                          <a:latin typeface="Constantia" pitchFamily="18" charset="0"/>
                        </a:rPr>
                        <a:t>It holds programs and data in current use in CPU</a:t>
                      </a:r>
                      <a:endParaRPr lang="en-US" sz="2000" b="1" dirty="0">
                        <a:latin typeface="Constantia" pitchFamily="18" charset="0"/>
                      </a:endParaRPr>
                    </a:p>
                  </a:txBody>
                  <a:tcPr marL="68580" marR="68580" marT="0" marB="0"/>
                </a:tc>
                <a:tc>
                  <a:txBody>
                    <a:bodyPr/>
                    <a:lstStyle/>
                    <a:p>
                      <a:pPr marL="0" marR="0" algn="just">
                        <a:lnSpc>
                          <a:spcPct val="150000"/>
                        </a:lnSpc>
                        <a:spcBef>
                          <a:spcPts val="0"/>
                        </a:spcBef>
                        <a:spcAft>
                          <a:spcPts val="0"/>
                        </a:spcAft>
                      </a:pPr>
                      <a:r>
                        <a:rPr lang="en-US" sz="2000" b="0" dirty="0">
                          <a:latin typeface="Constantia" pitchFamily="18" charset="0"/>
                        </a:rPr>
                        <a:t>It holds program or data that will still be used in primary storage</a:t>
                      </a:r>
                      <a:endParaRPr lang="en-US" sz="2000" b="1" dirty="0">
                        <a:latin typeface="Constantia" pitchFamily="18" charset="0"/>
                      </a:endParaRPr>
                    </a:p>
                  </a:txBody>
                  <a:tcPr marL="68580" marR="68580" marT="0" marB="0"/>
                </a:tc>
                <a:extLst>
                  <a:ext uri="{0D108BD9-81ED-4DB2-BD59-A6C34878D82A}">
                    <a16:rowId xmlns:a16="http://schemas.microsoft.com/office/drawing/2014/main" val="10005"/>
                  </a:ext>
                </a:extLst>
              </a:tr>
              <a:tr h="536616">
                <a:tc>
                  <a:txBody>
                    <a:bodyPr/>
                    <a:lstStyle/>
                    <a:p>
                      <a:pPr marL="0" marR="0" algn="just">
                        <a:lnSpc>
                          <a:spcPct val="150000"/>
                        </a:lnSpc>
                        <a:spcBef>
                          <a:spcPts val="0"/>
                        </a:spcBef>
                        <a:spcAft>
                          <a:spcPts val="0"/>
                        </a:spcAft>
                      </a:pPr>
                      <a:r>
                        <a:rPr lang="en-US" sz="2000" b="1" dirty="0">
                          <a:latin typeface="Times New Roman"/>
                        </a:rPr>
                        <a:t>6</a:t>
                      </a:r>
                    </a:p>
                  </a:txBody>
                  <a:tcPr marL="68580" marR="68580" marT="0" marB="0"/>
                </a:tc>
                <a:tc>
                  <a:txBody>
                    <a:bodyPr/>
                    <a:lstStyle/>
                    <a:p>
                      <a:pPr marL="0" marR="0" algn="just">
                        <a:lnSpc>
                          <a:spcPct val="150000"/>
                        </a:lnSpc>
                        <a:spcBef>
                          <a:spcPts val="0"/>
                        </a:spcBef>
                        <a:spcAft>
                          <a:spcPts val="0"/>
                        </a:spcAft>
                      </a:pPr>
                      <a:r>
                        <a:rPr lang="en-US" sz="2000" b="0">
                          <a:latin typeface="Constantia" pitchFamily="18" charset="0"/>
                        </a:rPr>
                        <a:t>It is faster</a:t>
                      </a:r>
                      <a:endParaRPr lang="en-US" sz="2000" b="1">
                        <a:latin typeface="Constantia" pitchFamily="18" charset="0"/>
                      </a:endParaRPr>
                    </a:p>
                  </a:txBody>
                  <a:tcPr marL="68580" marR="68580" marT="0" marB="0"/>
                </a:tc>
                <a:tc>
                  <a:txBody>
                    <a:bodyPr/>
                    <a:lstStyle/>
                    <a:p>
                      <a:pPr marL="0" marR="0" algn="just">
                        <a:lnSpc>
                          <a:spcPct val="150000"/>
                        </a:lnSpc>
                        <a:spcBef>
                          <a:spcPts val="0"/>
                        </a:spcBef>
                        <a:spcAft>
                          <a:spcPts val="0"/>
                        </a:spcAft>
                      </a:pPr>
                      <a:r>
                        <a:rPr lang="en-US" sz="2000" b="0" dirty="0">
                          <a:latin typeface="Constantia" pitchFamily="18" charset="0"/>
                        </a:rPr>
                        <a:t>It is not fast (as primary)</a:t>
                      </a:r>
                      <a:endParaRPr lang="en-US" sz="2000" b="1" dirty="0">
                        <a:latin typeface="Constantia" pitchFamily="18" charset="0"/>
                      </a:endParaRPr>
                    </a:p>
                  </a:txBody>
                  <a:tcPr marL="68580" marR="68580" marT="0" marB="0"/>
                </a:tc>
                <a:extLst>
                  <a:ext uri="{0D108BD9-81ED-4DB2-BD59-A6C34878D82A}">
                    <a16:rowId xmlns:a16="http://schemas.microsoft.com/office/drawing/2014/main" val="10006"/>
                  </a:ext>
                </a:extLst>
              </a:tr>
              <a:tr h="536616">
                <a:tc>
                  <a:txBody>
                    <a:bodyPr/>
                    <a:lstStyle/>
                    <a:p>
                      <a:pPr marL="0" marR="0" algn="just">
                        <a:lnSpc>
                          <a:spcPct val="150000"/>
                        </a:lnSpc>
                        <a:spcBef>
                          <a:spcPts val="0"/>
                        </a:spcBef>
                        <a:spcAft>
                          <a:spcPts val="0"/>
                        </a:spcAft>
                      </a:pPr>
                      <a:r>
                        <a:rPr lang="en-US" sz="2000" b="1" dirty="0">
                          <a:latin typeface="Times New Roman"/>
                        </a:rPr>
                        <a:t>7</a:t>
                      </a:r>
                    </a:p>
                  </a:txBody>
                  <a:tcPr marL="68580" marR="68580" marT="0" marB="0"/>
                </a:tc>
                <a:tc>
                  <a:txBody>
                    <a:bodyPr/>
                    <a:lstStyle/>
                    <a:p>
                      <a:pPr marL="0" marR="0" algn="just">
                        <a:lnSpc>
                          <a:spcPct val="150000"/>
                        </a:lnSpc>
                        <a:spcBef>
                          <a:spcPts val="0"/>
                        </a:spcBef>
                        <a:spcAft>
                          <a:spcPts val="0"/>
                        </a:spcAft>
                      </a:pPr>
                      <a:r>
                        <a:rPr lang="en-US" sz="2000" b="0" dirty="0">
                          <a:latin typeface="Constantia" pitchFamily="18" charset="0"/>
                        </a:rPr>
                        <a:t>It holds less data</a:t>
                      </a:r>
                      <a:endParaRPr lang="en-US" sz="2000" b="1" dirty="0">
                        <a:latin typeface="Constantia" pitchFamily="18" charset="0"/>
                      </a:endParaRPr>
                    </a:p>
                  </a:txBody>
                  <a:tcPr marL="68580" marR="68580" marT="0" marB="0"/>
                </a:tc>
                <a:tc>
                  <a:txBody>
                    <a:bodyPr/>
                    <a:lstStyle/>
                    <a:p>
                      <a:pPr marL="0" marR="0" algn="just">
                        <a:lnSpc>
                          <a:spcPct val="150000"/>
                        </a:lnSpc>
                        <a:spcBef>
                          <a:spcPts val="0"/>
                        </a:spcBef>
                        <a:spcAft>
                          <a:spcPts val="0"/>
                        </a:spcAft>
                      </a:pPr>
                      <a:r>
                        <a:rPr lang="en-US" sz="2000" b="0" dirty="0">
                          <a:latin typeface="Constantia" pitchFamily="18" charset="0"/>
                        </a:rPr>
                        <a:t>It holds large volume of data or files</a:t>
                      </a:r>
                      <a:endParaRPr lang="en-US" sz="2000" b="1" dirty="0">
                        <a:latin typeface="Constantia"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12"/>
          </p:nvPr>
        </p:nvSpPr>
        <p:spPr/>
        <p:txBody>
          <a:bodyPr/>
          <a:lstStyle/>
          <a:p>
            <a:fld id="{D7CCAA9C-7A55-496A-8D4A-D9AA7AA3B299}" type="slidenum">
              <a:rPr lang="en-GB" smtClean="0"/>
              <a:pPr/>
              <a:t>9</a:t>
            </a:fld>
            <a:endParaRPr lang="en-GB"/>
          </a:p>
        </p:txBody>
      </p:sp>
      <p:sp>
        <p:nvSpPr>
          <p:cNvPr id="5" name="Title 3"/>
          <p:cNvSpPr>
            <a:spLocks noGrp="1"/>
          </p:cNvSpPr>
          <p:nvPr>
            <p:ph type="title"/>
          </p:nvPr>
        </p:nvSpPr>
        <p:spPr>
          <a:xfrm>
            <a:off x="611560" y="260648"/>
            <a:ext cx="8229600" cy="720080"/>
          </a:xfrm>
        </p:spPr>
        <p:txBody>
          <a:bodyPr>
            <a:normAutofit fontScale="90000"/>
          </a:bodyPr>
          <a:lstStyle/>
          <a:p>
            <a:pPr algn="ctr" eaLnBrk="1" hangingPunct="1"/>
            <a:r>
              <a:rPr lang="en-US" sz="4000" b="1" dirty="0"/>
              <a:t>Difference between ROM and RAM</a:t>
            </a:r>
            <a:br>
              <a:rPr lang="en-US" sz="4000" b="1" dirty="0"/>
            </a:br>
            <a:endParaRPr lang="en-US" sz="4000" dirty="0"/>
          </a:p>
        </p:txBody>
      </p:sp>
    </p:spTree>
    <p:extLst>
      <p:ext uri="{BB962C8B-B14F-4D97-AF65-F5344CB8AC3E}">
        <p14:creationId xmlns:p14="http://schemas.microsoft.com/office/powerpoint/2010/main" val="2450065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1478</TotalTime>
  <Words>1983</Words>
  <Application>Microsoft Macintosh PowerPoint</Application>
  <PresentationFormat>On-screen Show (4:3)</PresentationFormat>
  <Paragraphs>335</Paragraphs>
  <Slides>45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新細明體</vt:lpstr>
      <vt:lpstr>Arial</vt:lpstr>
      <vt:lpstr>Calibri</vt:lpstr>
      <vt:lpstr>Constantia</vt:lpstr>
      <vt:lpstr>DejaVu Sans</vt:lpstr>
      <vt:lpstr>Times New Roman</vt:lpstr>
      <vt:lpstr>Wingdings 2</vt:lpstr>
      <vt:lpstr>Office Theme</vt:lpstr>
      <vt:lpstr>PowerPoint Presentation</vt:lpstr>
      <vt:lpstr> The System (Mother) Board </vt:lpstr>
      <vt:lpstr>PowerPoint Presentation</vt:lpstr>
      <vt:lpstr> Main Memory </vt:lpstr>
      <vt:lpstr>  The Control Unit </vt:lpstr>
      <vt:lpstr>PowerPoint Presentation</vt:lpstr>
      <vt:lpstr>Random Access Memory (RAM)</vt:lpstr>
      <vt:lpstr>(3) STORAGE UNIT</vt:lpstr>
      <vt:lpstr>Difference between ROM and RAM </vt:lpstr>
      <vt:lpstr>PowerPoint Presentation</vt:lpstr>
      <vt:lpstr>COMPUTER SOFTWARE</vt:lpstr>
      <vt:lpstr>SYSTEM SOFTWARE </vt:lpstr>
      <vt:lpstr>PowerPoint Presentation</vt:lpstr>
      <vt:lpstr>PowerPoint Presentation</vt:lpstr>
      <vt:lpstr>APPLICATION SOFTWARE </vt:lpstr>
      <vt:lpstr>SUMMARY</vt:lpstr>
      <vt:lpstr>PowerPoint Presentation</vt:lpstr>
      <vt:lpstr>PowerPoint Presentation</vt:lpstr>
      <vt:lpstr>PowerPoint Presentation</vt:lpstr>
      <vt:lpstr>PowerPoint Presentation</vt:lpstr>
      <vt:lpstr>PowerPoint Presentation</vt:lpstr>
      <vt:lpstr>Some  operating systems 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Communications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Vincent</dc:creator>
  <cp:lastModifiedBy>eflaky@gmail.com</cp:lastModifiedBy>
  <cp:revision>94</cp:revision>
  <cp:lastPrinted>2016-02-03T07:43:06Z</cp:lastPrinted>
  <dcterms:created xsi:type="dcterms:W3CDTF">2011-10-10T14:46:59Z</dcterms:created>
  <dcterms:modified xsi:type="dcterms:W3CDTF">2023-05-02T13:12:04Z</dcterms:modified>
</cp:coreProperties>
</file>