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9906000" cy="6858000" type="A4"/>
  <p:notesSz cx="9906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41"/>
    <p:restoredTop sz="92276"/>
  </p:normalViewPr>
  <p:slideViewPr>
    <p:cSldViewPr>
      <p:cViewPr varScale="1">
        <p:scale>
          <a:sx n="118" d="100"/>
          <a:sy n="118" d="100"/>
        </p:scale>
        <p:origin x="1600" y="20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42950" y="2125980"/>
            <a:ext cx="84201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485900" y="3840480"/>
            <a:ext cx="69342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6/30/23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0" i="0">
                <a:solidFill>
                  <a:srgbClr val="006633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6/30/23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0" i="0">
                <a:solidFill>
                  <a:srgbClr val="006633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95300" y="1577340"/>
            <a:ext cx="430911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01590" y="1577340"/>
            <a:ext cx="430911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6/30/23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0" i="0">
                <a:solidFill>
                  <a:srgbClr val="006633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6/30/23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6/30/23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12749" y="380999"/>
            <a:ext cx="8915400" cy="609600"/>
          </a:xfrm>
          <a:custGeom>
            <a:avLst/>
            <a:gdLst/>
            <a:ahLst/>
            <a:cxnLst/>
            <a:rect l="l" t="t" r="r" b="b"/>
            <a:pathLst>
              <a:path w="8915400" h="609600">
                <a:moveTo>
                  <a:pt x="0" y="609598"/>
                </a:moveTo>
                <a:lnTo>
                  <a:pt x="0" y="0"/>
                </a:lnTo>
                <a:lnTo>
                  <a:pt x="8915382" y="0"/>
                </a:lnTo>
              </a:path>
            </a:pathLst>
          </a:custGeom>
          <a:ln w="19049">
            <a:solidFill>
              <a:srgbClr val="CC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495298" y="6400787"/>
            <a:ext cx="8915400" cy="0"/>
          </a:xfrm>
          <a:custGeom>
            <a:avLst/>
            <a:gdLst/>
            <a:ahLst/>
            <a:cxnLst/>
            <a:rect l="l" t="t" r="r" b="b"/>
            <a:pathLst>
              <a:path w="8915400">
                <a:moveTo>
                  <a:pt x="0" y="0"/>
                </a:moveTo>
                <a:lnTo>
                  <a:pt x="8915382" y="0"/>
                </a:lnTo>
              </a:path>
            </a:pathLst>
          </a:custGeom>
          <a:ln w="19049">
            <a:solidFill>
              <a:srgbClr val="CC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68323" y="434276"/>
            <a:ext cx="5158105" cy="665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00" b="0" i="0">
                <a:solidFill>
                  <a:srgbClr val="006633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10148" y="1187511"/>
            <a:ext cx="9295130" cy="28663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368040" y="6377940"/>
            <a:ext cx="31699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95300" y="6377940"/>
            <a:ext cx="22783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6/30/23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132320" y="6377940"/>
            <a:ext cx="22783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2672" y="774142"/>
            <a:ext cx="853059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GB" sz="3200" b="1" dirty="0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CSC 101 : Introduction to Computer Science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31522" y="1810333"/>
            <a:ext cx="8273415" cy="4513543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072515" marR="1069340" algn="ctr">
              <a:lnSpc>
                <a:spcPct val="100699"/>
              </a:lnSpc>
              <a:spcBef>
                <a:spcPts val="70"/>
              </a:spcBef>
            </a:pPr>
            <a:r>
              <a:rPr sz="3600" spc="-5" dirty="0">
                <a:latin typeface="Times New Roman"/>
                <a:cs typeface="Times New Roman"/>
              </a:rPr>
              <a:t>Department </a:t>
            </a:r>
            <a:r>
              <a:rPr sz="3600" dirty="0">
                <a:latin typeface="Times New Roman"/>
                <a:cs typeface="Times New Roman"/>
              </a:rPr>
              <a:t>of </a:t>
            </a:r>
            <a:r>
              <a:rPr sz="3600" spc="-10" dirty="0">
                <a:latin typeface="Times New Roman"/>
                <a:cs typeface="Times New Roman"/>
              </a:rPr>
              <a:t>Computer</a:t>
            </a:r>
            <a:r>
              <a:rPr sz="3600" spc="-95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Science  </a:t>
            </a:r>
            <a:r>
              <a:rPr sz="3600" spc="-10" dirty="0">
                <a:latin typeface="Times New Roman"/>
                <a:cs typeface="Times New Roman"/>
              </a:rPr>
              <a:t>College </a:t>
            </a:r>
            <a:r>
              <a:rPr sz="3600" dirty="0">
                <a:latin typeface="Times New Roman"/>
                <a:cs typeface="Times New Roman"/>
              </a:rPr>
              <a:t>of </a:t>
            </a:r>
            <a:r>
              <a:rPr sz="3600" spc="-5" dirty="0">
                <a:latin typeface="Times New Roman"/>
                <a:cs typeface="Times New Roman"/>
              </a:rPr>
              <a:t>Physical</a:t>
            </a:r>
            <a:r>
              <a:rPr sz="3600" spc="-45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Sciences</a:t>
            </a:r>
            <a:endParaRPr sz="3600" dirty="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30"/>
              </a:spcBef>
            </a:pPr>
            <a:r>
              <a:rPr sz="3600" spc="-5" dirty="0">
                <a:latin typeface="Times New Roman"/>
                <a:cs typeface="Times New Roman"/>
              </a:rPr>
              <a:t>Federal University </a:t>
            </a:r>
            <a:r>
              <a:rPr sz="3600" dirty="0">
                <a:latin typeface="Times New Roman"/>
                <a:cs typeface="Times New Roman"/>
              </a:rPr>
              <a:t>of </a:t>
            </a:r>
            <a:r>
              <a:rPr sz="3600" spc="-5" dirty="0">
                <a:latin typeface="Times New Roman"/>
                <a:cs typeface="Times New Roman"/>
              </a:rPr>
              <a:t>Agriculture,</a:t>
            </a:r>
            <a:r>
              <a:rPr sz="3600" spc="-90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Abeokuta.</a:t>
            </a:r>
            <a:endParaRPr sz="36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800" dirty="0">
              <a:latin typeface="Times New Roman"/>
              <a:cs typeface="Times New Roman"/>
            </a:endParaRPr>
          </a:p>
          <a:p>
            <a:pPr marL="1905" algn="ctr">
              <a:lnSpc>
                <a:spcPct val="100000"/>
              </a:lnSpc>
            </a:pPr>
            <a:r>
              <a:rPr sz="3600" spc="-10" dirty="0">
                <a:latin typeface="Times New Roman"/>
                <a:cs typeface="Times New Roman"/>
              </a:rPr>
              <a:t>WEEK</a:t>
            </a:r>
            <a:r>
              <a:rPr sz="3600" spc="-15" dirty="0">
                <a:latin typeface="Times New Roman"/>
                <a:cs typeface="Times New Roman"/>
              </a:rPr>
              <a:t> </a:t>
            </a:r>
            <a:r>
              <a:rPr lang="en-US" sz="3600" spc="-15" dirty="0">
                <a:latin typeface="Times New Roman"/>
                <a:cs typeface="Times New Roman"/>
              </a:rPr>
              <a:t>8</a:t>
            </a:r>
            <a:endParaRPr sz="3600" dirty="0">
              <a:latin typeface="Times New Roman"/>
              <a:cs typeface="Times New Roman"/>
            </a:endParaRPr>
          </a:p>
          <a:p>
            <a:pPr marL="4445" algn="ctr">
              <a:lnSpc>
                <a:spcPct val="100000"/>
              </a:lnSpc>
              <a:spcBef>
                <a:spcPts val="30"/>
              </a:spcBef>
            </a:pPr>
            <a:r>
              <a:rPr sz="3600" b="1" dirty="0">
                <a:latin typeface="Times New Roman"/>
                <a:cs typeface="Times New Roman"/>
              </a:rPr>
              <a:t>20</a:t>
            </a:r>
            <a:r>
              <a:rPr lang="en-US" sz="3600" b="1" dirty="0">
                <a:latin typeface="Times New Roman"/>
                <a:cs typeface="Times New Roman"/>
              </a:rPr>
              <a:t>22</a:t>
            </a:r>
            <a:r>
              <a:rPr sz="3600" b="1" dirty="0">
                <a:latin typeface="Times New Roman"/>
                <a:cs typeface="Times New Roman"/>
              </a:rPr>
              <a:t>/202</a:t>
            </a:r>
            <a:r>
              <a:rPr lang="en-US" sz="3600" b="1" dirty="0">
                <a:latin typeface="Times New Roman"/>
                <a:cs typeface="Times New Roman"/>
              </a:rPr>
              <a:t>3</a:t>
            </a:r>
            <a:r>
              <a:rPr sz="3600" b="1" spc="-5" dirty="0">
                <a:latin typeface="Times New Roman"/>
                <a:cs typeface="Times New Roman"/>
              </a:rPr>
              <a:t> session</a:t>
            </a:r>
            <a:endParaRPr sz="36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800" dirty="0">
              <a:latin typeface="Times New Roman"/>
              <a:cs typeface="Times New Roman"/>
            </a:endParaRPr>
          </a:p>
          <a:p>
            <a:pPr marL="635" algn="ctr">
              <a:lnSpc>
                <a:spcPct val="100000"/>
              </a:lnSpc>
            </a:pPr>
            <a:r>
              <a:rPr sz="3600" b="1" spc="-5" dirty="0">
                <a:latin typeface="Times New Roman"/>
                <a:cs typeface="Times New Roman"/>
              </a:rPr>
              <a:t>DR. </a:t>
            </a:r>
            <a:r>
              <a:rPr sz="3600" b="1" spc="-10" dirty="0">
                <a:latin typeface="Times New Roman"/>
                <a:cs typeface="Times New Roman"/>
              </a:rPr>
              <a:t>O.E</a:t>
            </a:r>
            <a:r>
              <a:rPr sz="3600" b="1" spc="-20" dirty="0">
                <a:latin typeface="Times New Roman"/>
                <a:cs typeface="Times New Roman"/>
              </a:rPr>
              <a:t> </a:t>
            </a:r>
            <a:r>
              <a:rPr sz="3600" b="1" spc="-5" dirty="0">
                <a:latin typeface="Times New Roman"/>
                <a:cs typeface="Times New Roman"/>
              </a:rPr>
              <a:t>OJO</a:t>
            </a:r>
            <a:endParaRPr sz="36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8323" y="434276"/>
            <a:ext cx="502666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0" dirty="0"/>
              <a:t>Categories </a:t>
            </a:r>
            <a:r>
              <a:rPr spc="-5" dirty="0"/>
              <a:t>of</a:t>
            </a:r>
            <a:r>
              <a:rPr spc="25" dirty="0"/>
              <a:t> </a:t>
            </a:r>
            <a:r>
              <a:rPr spc="-85" dirty="0"/>
              <a:t>Algorithm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96924" y="1008787"/>
            <a:ext cx="9277985" cy="47288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020" marR="2583815" indent="-20955">
              <a:lnSpc>
                <a:spcPct val="115599"/>
              </a:lnSpc>
              <a:spcBef>
                <a:spcPts val="100"/>
              </a:spcBef>
              <a:buClr>
                <a:srgbClr val="CC9900"/>
              </a:buClr>
              <a:buSzPct val="64583"/>
              <a:buChar char="■"/>
              <a:tabLst>
                <a:tab pos="375920" algn="l"/>
                <a:tab pos="376555" algn="l"/>
              </a:tabLst>
            </a:pPr>
            <a:r>
              <a:rPr sz="2400" spc="-5" dirty="0">
                <a:latin typeface="Arial"/>
                <a:cs typeface="Arial"/>
              </a:rPr>
              <a:t>From data </a:t>
            </a:r>
            <a:r>
              <a:rPr sz="2400" dirty="0">
                <a:latin typeface="Arial"/>
                <a:cs typeface="Arial"/>
              </a:rPr>
              <a:t>structure </a:t>
            </a:r>
            <a:r>
              <a:rPr sz="2400" spc="-5" dirty="0">
                <a:latin typeface="Arial"/>
                <a:cs typeface="Arial"/>
              </a:rPr>
              <a:t>point of </a:t>
            </a:r>
            <a:r>
              <a:rPr sz="2400" dirty="0">
                <a:latin typeface="Arial"/>
                <a:cs typeface="Arial"/>
              </a:rPr>
              <a:t>view, </a:t>
            </a:r>
            <a:r>
              <a:rPr sz="2400" spc="-5" dirty="0">
                <a:latin typeface="Arial"/>
                <a:cs typeface="Arial"/>
              </a:rPr>
              <a:t>following</a:t>
            </a:r>
            <a:r>
              <a:rPr sz="2400" spc="-1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are  </a:t>
            </a:r>
            <a:r>
              <a:rPr sz="2400" dirty="0">
                <a:latin typeface="Arial"/>
                <a:cs typeface="Arial"/>
              </a:rPr>
              <a:t>some </a:t>
            </a:r>
            <a:r>
              <a:rPr sz="2400" spc="-5" dirty="0">
                <a:latin typeface="Arial"/>
                <a:cs typeface="Arial"/>
              </a:rPr>
              <a:t>important </a:t>
            </a:r>
            <a:r>
              <a:rPr sz="2400" dirty="0">
                <a:latin typeface="Arial"/>
                <a:cs typeface="Arial"/>
              </a:rPr>
              <a:t>categories </a:t>
            </a:r>
            <a:r>
              <a:rPr sz="2400" spc="-5" dirty="0">
                <a:latin typeface="Arial"/>
                <a:cs typeface="Arial"/>
              </a:rPr>
              <a:t>of algorithms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−</a:t>
            </a:r>
            <a:endParaRPr sz="2400">
              <a:latin typeface="Arial"/>
              <a:cs typeface="Arial"/>
            </a:endParaRPr>
          </a:p>
          <a:p>
            <a:pPr marL="460375" indent="-448309">
              <a:lnSpc>
                <a:spcPct val="100000"/>
              </a:lnSpc>
              <a:spcBef>
                <a:spcPts val="495"/>
              </a:spcBef>
              <a:buClr>
                <a:srgbClr val="CC9900"/>
              </a:buClr>
              <a:buSzPct val="64583"/>
              <a:buFont typeface="Arial"/>
              <a:buChar char="■"/>
              <a:tabLst>
                <a:tab pos="460375" algn="l"/>
                <a:tab pos="461009" algn="l"/>
              </a:tabLst>
            </a:pPr>
            <a:r>
              <a:rPr sz="2400" b="1" spc="-5" dirty="0">
                <a:latin typeface="Arial"/>
                <a:cs typeface="Arial"/>
              </a:rPr>
              <a:t>Search </a:t>
            </a:r>
            <a:r>
              <a:rPr sz="2400" dirty="0">
                <a:latin typeface="Arial"/>
                <a:cs typeface="Arial"/>
              </a:rPr>
              <a:t>− </a:t>
            </a:r>
            <a:r>
              <a:rPr sz="2400" spc="-5" dirty="0">
                <a:latin typeface="Arial"/>
                <a:cs typeface="Arial"/>
              </a:rPr>
              <a:t>Algorithm to </a:t>
            </a:r>
            <a:r>
              <a:rPr sz="2400" dirty="0">
                <a:latin typeface="Arial"/>
                <a:cs typeface="Arial"/>
              </a:rPr>
              <a:t>search </a:t>
            </a:r>
            <a:r>
              <a:rPr sz="2400" spc="-5" dirty="0">
                <a:latin typeface="Arial"/>
                <a:cs typeface="Arial"/>
              </a:rPr>
              <a:t>an item in </a:t>
            </a:r>
            <a:r>
              <a:rPr sz="2400" dirty="0">
                <a:latin typeface="Arial"/>
                <a:cs typeface="Arial"/>
              </a:rPr>
              <a:t>a </a:t>
            </a:r>
            <a:r>
              <a:rPr sz="2400" spc="-5" dirty="0">
                <a:latin typeface="Arial"/>
                <a:cs typeface="Arial"/>
              </a:rPr>
              <a:t>data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structure.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350">
              <a:latin typeface="Arial"/>
              <a:cs typeface="Arial"/>
            </a:endParaRPr>
          </a:p>
          <a:p>
            <a:pPr marL="375920" indent="-363855">
              <a:lnSpc>
                <a:spcPct val="100000"/>
              </a:lnSpc>
              <a:buClr>
                <a:srgbClr val="CC9900"/>
              </a:buClr>
              <a:buSzPct val="64583"/>
              <a:buChar char="■"/>
              <a:tabLst>
                <a:tab pos="375920" algn="l"/>
                <a:tab pos="376555" algn="l"/>
              </a:tabLst>
            </a:pPr>
            <a:r>
              <a:rPr sz="2400" b="1" spc="-5" dirty="0">
                <a:latin typeface="Arial"/>
                <a:cs typeface="Arial"/>
              </a:rPr>
              <a:t>Sort </a:t>
            </a:r>
            <a:r>
              <a:rPr sz="2400" dirty="0">
                <a:latin typeface="Arial"/>
                <a:cs typeface="Arial"/>
              </a:rPr>
              <a:t>− </a:t>
            </a:r>
            <a:r>
              <a:rPr sz="2400" spc="-5" dirty="0">
                <a:latin typeface="Arial"/>
                <a:cs typeface="Arial"/>
              </a:rPr>
              <a:t>Algorithm to </a:t>
            </a:r>
            <a:r>
              <a:rPr sz="2400" dirty="0">
                <a:latin typeface="Arial"/>
                <a:cs typeface="Arial"/>
              </a:rPr>
              <a:t>sort </a:t>
            </a:r>
            <a:r>
              <a:rPr sz="2400" spc="-5" dirty="0">
                <a:latin typeface="Arial"/>
                <a:cs typeface="Arial"/>
              </a:rPr>
              <a:t>items in </a:t>
            </a:r>
            <a:r>
              <a:rPr sz="2400" dirty="0">
                <a:latin typeface="Arial"/>
                <a:cs typeface="Arial"/>
              </a:rPr>
              <a:t>certain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order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350">
              <a:latin typeface="Arial"/>
              <a:cs typeface="Arial"/>
            </a:endParaRPr>
          </a:p>
          <a:p>
            <a:pPr marL="460375" indent="-448309">
              <a:lnSpc>
                <a:spcPct val="100000"/>
              </a:lnSpc>
              <a:buClr>
                <a:srgbClr val="CC9900"/>
              </a:buClr>
              <a:buSzPct val="64583"/>
              <a:buFont typeface="Arial"/>
              <a:buChar char="■"/>
              <a:tabLst>
                <a:tab pos="460375" algn="l"/>
                <a:tab pos="461009" algn="l"/>
              </a:tabLst>
            </a:pPr>
            <a:r>
              <a:rPr sz="2400" b="1" spc="-5" dirty="0">
                <a:latin typeface="Arial"/>
                <a:cs typeface="Arial"/>
              </a:rPr>
              <a:t>Insert </a:t>
            </a:r>
            <a:r>
              <a:rPr sz="2400" dirty="0">
                <a:latin typeface="Arial"/>
                <a:cs typeface="Arial"/>
              </a:rPr>
              <a:t>− </a:t>
            </a:r>
            <a:r>
              <a:rPr sz="2400" spc="-5" dirty="0">
                <a:latin typeface="Arial"/>
                <a:cs typeface="Arial"/>
              </a:rPr>
              <a:t>Algorithm to insert item in </a:t>
            </a:r>
            <a:r>
              <a:rPr sz="2400" dirty="0">
                <a:latin typeface="Arial"/>
                <a:cs typeface="Arial"/>
              </a:rPr>
              <a:t>a </a:t>
            </a:r>
            <a:r>
              <a:rPr sz="2400" spc="-5" dirty="0">
                <a:latin typeface="Arial"/>
                <a:cs typeface="Arial"/>
              </a:rPr>
              <a:t>data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structure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350">
              <a:latin typeface="Arial"/>
              <a:cs typeface="Arial"/>
            </a:endParaRPr>
          </a:p>
          <a:p>
            <a:pPr marL="375920" indent="-363855">
              <a:lnSpc>
                <a:spcPct val="100000"/>
              </a:lnSpc>
              <a:spcBef>
                <a:spcPts val="5"/>
              </a:spcBef>
              <a:buClr>
                <a:srgbClr val="CC9900"/>
              </a:buClr>
              <a:buSzPct val="64583"/>
              <a:buChar char="■"/>
              <a:tabLst>
                <a:tab pos="375920" algn="l"/>
                <a:tab pos="376555" algn="l"/>
              </a:tabLst>
            </a:pPr>
            <a:r>
              <a:rPr sz="2400" b="1" spc="-5" dirty="0">
                <a:latin typeface="Arial"/>
                <a:cs typeface="Arial"/>
              </a:rPr>
              <a:t>Update </a:t>
            </a:r>
            <a:r>
              <a:rPr sz="2400" dirty="0">
                <a:latin typeface="Arial"/>
                <a:cs typeface="Arial"/>
              </a:rPr>
              <a:t>− </a:t>
            </a:r>
            <a:r>
              <a:rPr sz="2400" spc="-5" dirty="0">
                <a:latin typeface="Arial"/>
                <a:cs typeface="Arial"/>
              </a:rPr>
              <a:t>Algorithm to update an existing item in </a:t>
            </a:r>
            <a:r>
              <a:rPr sz="2400" dirty="0">
                <a:latin typeface="Arial"/>
                <a:cs typeface="Arial"/>
              </a:rPr>
              <a:t>a </a:t>
            </a:r>
            <a:r>
              <a:rPr sz="2400" spc="-5" dirty="0">
                <a:latin typeface="Arial"/>
                <a:cs typeface="Arial"/>
              </a:rPr>
              <a:t>data</a:t>
            </a:r>
            <a:r>
              <a:rPr sz="2400" spc="-8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structure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CC9900"/>
              </a:buClr>
              <a:buFont typeface="Arial"/>
              <a:buChar char="■"/>
            </a:pPr>
            <a:endParaRPr sz="3350">
              <a:latin typeface="Arial"/>
              <a:cs typeface="Arial"/>
            </a:endParaRPr>
          </a:p>
          <a:p>
            <a:pPr marL="375920" indent="-363855">
              <a:lnSpc>
                <a:spcPct val="100000"/>
              </a:lnSpc>
              <a:buClr>
                <a:srgbClr val="CC9900"/>
              </a:buClr>
              <a:buSzPct val="64583"/>
              <a:buChar char="■"/>
              <a:tabLst>
                <a:tab pos="375920" algn="l"/>
                <a:tab pos="376555" algn="l"/>
              </a:tabLst>
            </a:pPr>
            <a:r>
              <a:rPr sz="2400" b="1" spc="-5" dirty="0">
                <a:latin typeface="Arial"/>
                <a:cs typeface="Arial"/>
              </a:rPr>
              <a:t>Delete </a:t>
            </a:r>
            <a:r>
              <a:rPr sz="2400" dirty="0">
                <a:latin typeface="Arial"/>
                <a:cs typeface="Arial"/>
              </a:rPr>
              <a:t>− </a:t>
            </a:r>
            <a:r>
              <a:rPr sz="2400" spc="-5" dirty="0">
                <a:latin typeface="Arial"/>
                <a:cs typeface="Arial"/>
              </a:rPr>
              <a:t>Algorithm to delete an existing item from </a:t>
            </a:r>
            <a:r>
              <a:rPr sz="2400" dirty="0">
                <a:latin typeface="Arial"/>
                <a:cs typeface="Arial"/>
              </a:rPr>
              <a:t>a </a:t>
            </a:r>
            <a:r>
              <a:rPr sz="2400" spc="-5" dirty="0">
                <a:latin typeface="Arial"/>
                <a:cs typeface="Arial"/>
              </a:rPr>
              <a:t>data</a:t>
            </a:r>
            <a:r>
              <a:rPr sz="2400" spc="-8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structure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68818" y="2564894"/>
            <a:ext cx="3960441" cy="39748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68323" y="434276"/>
            <a:ext cx="681037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5" dirty="0"/>
              <a:t>One </a:t>
            </a:r>
            <a:r>
              <a:rPr spc="-75" dirty="0"/>
              <a:t>problem(multiple</a:t>
            </a:r>
            <a:r>
              <a:rPr spc="-125" dirty="0"/>
              <a:t> </a:t>
            </a:r>
            <a:r>
              <a:rPr spc="-70" dirty="0"/>
              <a:t>solutions)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47736" y="1461005"/>
            <a:ext cx="8530590" cy="75311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375920" marR="5080" indent="-363855">
              <a:lnSpc>
                <a:spcPts val="2850"/>
              </a:lnSpc>
              <a:spcBef>
                <a:spcPts val="219"/>
              </a:spcBef>
              <a:buClr>
                <a:srgbClr val="CC9900"/>
              </a:buClr>
              <a:buSzPct val="64583"/>
              <a:buChar char="■"/>
              <a:tabLst>
                <a:tab pos="375920" algn="l"/>
                <a:tab pos="376555" algn="l"/>
              </a:tabLst>
            </a:pPr>
            <a:r>
              <a:rPr sz="2400" spc="-5" dirty="0">
                <a:latin typeface="Arial"/>
                <a:cs typeface="Arial"/>
              </a:rPr>
              <a:t>We design an algorithm to get </a:t>
            </a:r>
            <a:r>
              <a:rPr sz="2400" dirty="0">
                <a:latin typeface="Arial"/>
                <a:cs typeface="Arial"/>
              </a:rPr>
              <a:t>solution </a:t>
            </a:r>
            <a:r>
              <a:rPr sz="2400" spc="-5" dirty="0">
                <a:latin typeface="Arial"/>
                <a:cs typeface="Arial"/>
              </a:rPr>
              <a:t>of </a:t>
            </a:r>
            <a:r>
              <a:rPr sz="2400" dirty="0">
                <a:latin typeface="Arial"/>
                <a:cs typeface="Arial"/>
              </a:rPr>
              <a:t>a </a:t>
            </a:r>
            <a:r>
              <a:rPr sz="2400" spc="-5" dirty="0">
                <a:latin typeface="Arial"/>
                <a:cs typeface="Arial"/>
              </a:rPr>
              <a:t>given problem. </a:t>
            </a:r>
            <a:r>
              <a:rPr sz="2400" dirty="0">
                <a:latin typeface="Arial"/>
                <a:cs typeface="Arial"/>
              </a:rPr>
              <a:t>A  </a:t>
            </a:r>
            <a:r>
              <a:rPr sz="2400" spc="-5" dirty="0">
                <a:latin typeface="Arial"/>
                <a:cs typeface="Arial"/>
              </a:rPr>
              <a:t>problem </a:t>
            </a:r>
            <a:r>
              <a:rPr sz="2400" dirty="0">
                <a:latin typeface="Arial"/>
                <a:cs typeface="Arial"/>
              </a:rPr>
              <a:t>can </a:t>
            </a:r>
            <a:r>
              <a:rPr sz="2400" spc="-5" dirty="0">
                <a:latin typeface="Arial"/>
                <a:cs typeface="Arial"/>
              </a:rPr>
              <a:t>be </a:t>
            </a:r>
            <a:r>
              <a:rPr sz="2400" dirty="0">
                <a:latin typeface="Arial"/>
                <a:cs typeface="Arial"/>
              </a:rPr>
              <a:t>solved </a:t>
            </a:r>
            <a:r>
              <a:rPr sz="2400" spc="-5" dirty="0">
                <a:latin typeface="Arial"/>
                <a:cs typeface="Arial"/>
              </a:rPr>
              <a:t>in </a:t>
            </a:r>
            <a:r>
              <a:rPr sz="2400" dirty="0">
                <a:latin typeface="Arial"/>
                <a:cs typeface="Arial"/>
              </a:rPr>
              <a:t>more </a:t>
            </a:r>
            <a:r>
              <a:rPr sz="2400" spc="-5" dirty="0">
                <a:latin typeface="Arial"/>
                <a:cs typeface="Arial"/>
              </a:rPr>
              <a:t>than one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ways.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8323" y="434276"/>
            <a:ext cx="399478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85" dirty="0"/>
              <a:t>Algorithm</a:t>
            </a:r>
            <a:r>
              <a:rPr spc="-65" dirty="0"/>
              <a:t> </a:t>
            </a:r>
            <a:r>
              <a:rPr spc="-165" dirty="0"/>
              <a:t>Analysis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1614" y="1582296"/>
            <a:ext cx="9331960" cy="31305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75920" marR="5080" indent="-363855">
              <a:lnSpc>
                <a:spcPct val="99700"/>
              </a:lnSpc>
              <a:spcBef>
                <a:spcPts val="105"/>
              </a:spcBef>
              <a:buClr>
                <a:srgbClr val="CC9900"/>
              </a:buClr>
              <a:buSzPct val="64583"/>
              <a:buChar char="■"/>
              <a:tabLst>
                <a:tab pos="375920" algn="l"/>
                <a:tab pos="376555" algn="l"/>
                <a:tab pos="2343785" algn="l"/>
                <a:tab pos="3821429" algn="l"/>
                <a:tab pos="5894070" algn="l"/>
                <a:tab pos="6540500" algn="l"/>
                <a:tab pos="8764905" algn="l"/>
              </a:tabLst>
            </a:pPr>
            <a:r>
              <a:rPr sz="2400" spc="-5" dirty="0">
                <a:latin typeface="Arial"/>
                <a:cs typeface="Arial"/>
              </a:rPr>
              <a:t>In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computer	science,	</a:t>
            </a:r>
            <a:r>
              <a:rPr sz="2400" spc="-5" dirty="0">
                <a:latin typeface="Arial"/>
                <a:cs typeface="Arial"/>
              </a:rPr>
              <a:t>the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analysis	of	algorithms</a:t>
            </a:r>
            <a:r>
              <a:rPr sz="2400" b="1" spc="2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is	the  determination of the amount of </a:t>
            </a:r>
            <a:r>
              <a:rPr sz="2400" dirty="0">
                <a:latin typeface="Arial"/>
                <a:cs typeface="Arial"/>
              </a:rPr>
              <a:t>computing resources (such </a:t>
            </a:r>
            <a:r>
              <a:rPr sz="2400" spc="-5" dirty="0">
                <a:latin typeface="Arial"/>
                <a:cs typeface="Arial"/>
              </a:rPr>
              <a:t>as time  and </a:t>
            </a:r>
            <a:r>
              <a:rPr sz="2400" dirty="0">
                <a:latin typeface="Arial"/>
                <a:cs typeface="Arial"/>
              </a:rPr>
              <a:t>space) </a:t>
            </a:r>
            <a:r>
              <a:rPr sz="2400" spc="-5" dirty="0">
                <a:latin typeface="Arial"/>
                <a:cs typeface="Arial"/>
              </a:rPr>
              <a:t>necessary to execute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them.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CC9900"/>
              </a:buClr>
              <a:buFont typeface="Arial"/>
              <a:buChar char="■"/>
            </a:pPr>
            <a:endParaRPr sz="2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CC9900"/>
              </a:buClr>
              <a:buFont typeface="Arial"/>
              <a:buChar char="■"/>
            </a:pPr>
            <a:endParaRPr sz="3550">
              <a:latin typeface="Arial"/>
              <a:cs typeface="Arial"/>
            </a:endParaRPr>
          </a:p>
          <a:p>
            <a:pPr marL="375920" marR="8890" indent="-363855" algn="just">
              <a:lnSpc>
                <a:spcPct val="99700"/>
              </a:lnSpc>
              <a:buClr>
                <a:srgbClr val="CC9900"/>
              </a:buClr>
              <a:buSzPct val="64583"/>
              <a:buFont typeface="Arial"/>
              <a:buChar char="■"/>
              <a:tabLst>
                <a:tab pos="472440" algn="l"/>
              </a:tabLst>
            </a:pPr>
            <a:r>
              <a:rPr dirty="0"/>
              <a:t>	</a:t>
            </a:r>
            <a:r>
              <a:rPr sz="2400" spc="-5" dirty="0">
                <a:latin typeface="Arial"/>
                <a:cs typeface="Arial"/>
              </a:rPr>
              <a:t>We want to be able to </a:t>
            </a:r>
            <a:r>
              <a:rPr sz="2400" dirty="0">
                <a:latin typeface="Arial"/>
                <a:cs typeface="Arial"/>
              </a:rPr>
              <a:t>consider </a:t>
            </a:r>
            <a:r>
              <a:rPr sz="2400" spc="-5" dirty="0">
                <a:latin typeface="Arial"/>
                <a:cs typeface="Arial"/>
              </a:rPr>
              <a:t>two algorithms and </a:t>
            </a:r>
            <a:r>
              <a:rPr sz="2400" dirty="0">
                <a:latin typeface="Arial"/>
                <a:cs typeface="Arial"/>
              </a:rPr>
              <a:t>say </a:t>
            </a:r>
            <a:r>
              <a:rPr sz="2400" spc="-5" dirty="0">
                <a:latin typeface="Arial"/>
                <a:cs typeface="Arial"/>
              </a:rPr>
              <a:t>that one  is better than the other because it is </a:t>
            </a:r>
            <a:r>
              <a:rPr sz="2400" dirty="0">
                <a:latin typeface="Arial"/>
                <a:cs typeface="Arial"/>
              </a:rPr>
              <a:t>more </a:t>
            </a:r>
            <a:r>
              <a:rPr sz="2400" spc="-5" dirty="0">
                <a:latin typeface="Arial"/>
                <a:cs typeface="Arial"/>
              </a:rPr>
              <a:t>efficient in its use of  those </a:t>
            </a:r>
            <a:r>
              <a:rPr sz="2400" dirty="0">
                <a:latin typeface="Arial"/>
                <a:cs typeface="Arial"/>
              </a:rPr>
              <a:t>resources </a:t>
            </a:r>
            <a:r>
              <a:rPr sz="2400" spc="-5" dirty="0">
                <a:latin typeface="Arial"/>
                <a:cs typeface="Arial"/>
              </a:rPr>
              <a:t>or perhaps because it </a:t>
            </a:r>
            <a:r>
              <a:rPr sz="2400" dirty="0">
                <a:latin typeface="Arial"/>
                <a:cs typeface="Arial"/>
              </a:rPr>
              <a:t>simply </a:t>
            </a:r>
            <a:r>
              <a:rPr sz="2400" spc="-5" dirty="0">
                <a:latin typeface="Arial"/>
                <a:cs typeface="Arial"/>
              </a:rPr>
              <a:t>uses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fewer.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8323" y="434276"/>
            <a:ext cx="399478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85" dirty="0"/>
              <a:t>Algorithm</a:t>
            </a:r>
            <a:r>
              <a:rPr spc="-65" dirty="0"/>
              <a:t> </a:t>
            </a:r>
            <a:r>
              <a:rPr spc="-165" dirty="0"/>
              <a:t>Analysis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2881" y="2019933"/>
            <a:ext cx="9274175" cy="2463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0" marR="10160" indent="-368935">
              <a:lnSpc>
                <a:spcPct val="100000"/>
              </a:lnSpc>
              <a:spcBef>
                <a:spcPts val="100"/>
              </a:spcBef>
              <a:buClr>
                <a:srgbClr val="CC9900"/>
              </a:buClr>
              <a:buSzPct val="65000"/>
              <a:buChar char="■"/>
              <a:tabLst>
                <a:tab pos="381000" algn="l"/>
                <a:tab pos="381635" algn="l"/>
                <a:tab pos="2285365" algn="l"/>
                <a:tab pos="3963035" algn="l"/>
                <a:tab pos="5175250" algn="l"/>
                <a:tab pos="6154420" algn="l"/>
                <a:tab pos="6984365" algn="l"/>
                <a:tab pos="8916670" algn="l"/>
              </a:tabLst>
            </a:pPr>
            <a:r>
              <a:rPr sz="3000" spc="-10" dirty="0">
                <a:latin typeface="Arial"/>
                <a:cs typeface="Arial"/>
              </a:rPr>
              <a:t>Algorith</a:t>
            </a:r>
            <a:r>
              <a:rPr sz="3000" dirty="0">
                <a:latin typeface="Arial"/>
                <a:cs typeface="Arial"/>
              </a:rPr>
              <a:t>m	</a:t>
            </a:r>
            <a:r>
              <a:rPr sz="3000" spc="-5" dirty="0">
                <a:latin typeface="Arial"/>
                <a:cs typeface="Arial"/>
              </a:rPr>
              <a:t>analysi</a:t>
            </a:r>
            <a:r>
              <a:rPr sz="3000" dirty="0">
                <a:latin typeface="Arial"/>
                <a:cs typeface="Arial"/>
              </a:rPr>
              <a:t>s	</a:t>
            </a:r>
            <a:r>
              <a:rPr sz="3000" spc="-5" dirty="0">
                <a:latin typeface="Arial"/>
                <a:cs typeface="Arial"/>
              </a:rPr>
              <a:t>deal</a:t>
            </a:r>
            <a:r>
              <a:rPr sz="3000" dirty="0">
                <a:latin typeface="Arial"/>
                <a:cs typeface="Arial"/>
              </a:rPr>
              <a:t>s	</a:t>
            </a:r>
            <a:r>
              <a:rPr sz="3000" spc="-5" dirty="0">
                <a:latin typeface="Arial"/>
                <a:cs typeface="Arial"/>
              </a:rPr>
              <a:t>wit</a:t>
            </a:r>
            <a:r>
              <a:rPr sz="3000" dirty="0">
                <a:latin typeface="Arial"/>
                <a:cs typeface="Arial"/>
              </a:rPr>
              <a:t>h	</a:t>
            </a:r>
            <a:r>
              <a:rPr sz="3000" spc="-5" dirty="0">
                <a:latin typeface="Arial"/>
                <a:cs typeface="Arial"/>
              </a:rPr>
              <a:t>th</a:t>
            </a:r>
            <a:r>
              <a:rPr sz="3000" dirty="0">
                <a:latin typeface="Arial"/>
                <a:cs typeface="Arial"/>
              </a:rPr>
              <a:t>e	</a:t>
            </a:r>
            <a:r>
              <a:rPr sz="3000" spc="-5" dirty="0">
                <a:latin typeface="Arial"/>
                <a:cs typeface="Arial"/>
              </a:rPr>
              <a:t>executio</a:t>
            </a:r>
            <a:r>
              <a:rPr sz="3000" dirty="0">
                <a:latin typeface="Arial"/>
                <a:cs typeface="Arial"/>
              </a:rPr>
              <a:t>n	</a:t>
            </a:r>
            <a:r>
              <a:rPr sz="3000" spc="-5" dirty="0">
                <a:latin typeface="Arial"/>
                <a:cs typeface="Arial"/>
              </a:rPr>
              <a:t>or  </a:t>
            </a:r>
            <a:r>
              <a:rPr sz="3000" dirty="0">
                <a:latin typeface="Arial"/>
                <a:cs typeface="Arial"/>
              </a:rPr>
              <a:t>running </a:t>
            </a:r>
            <a:r>
              <a:rPr sz="3000" spc="-5" dirty="0">
                <a:latin typeface="Arial"/>
                <a:cs typeface="Arial"/>
              </a:rPr>
              <a:t>time of </a:t>
            </a:r>
            <a:r>
              <a:rPr sz="3000" dirty="0">
                <a:latin typeface="Arial"/>
                <a:cs typeface="Arial"/>
              </a:rPr>
              <a:t>various </a:t>
            </a:r>
            <a:r>
              <a:rPr sz="3000" spc="-5" dirty="0">
                <a:latin typeface="Arial"/>
                <a:cs typeface="Arial"/>
              </a:rPr>
              <a:t>operations</a:t>
            </a:r>
            <a:r>
              <a:rPr sz="3000" spc="-45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involved.</a:t>
            </a:r>
            <a:endParaRPr sz="3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CC9900"/>
              </a:buClr>
              <a:buFont typeface="Arial"/>
              <a:buChar char="■"/>
            </a:pPr>
            <a:endParaRPr sz="4150">
              <a:latin typeface="Arial"/>
              <a:cs typeface="Arial"/>
            </a:endParaRPr>
          </a:p>
          <a:p>
            <a:pPr marL="381000" marR="5080" indent="-368935">
              <a:lnSpc>
                <a:spcPct val="100000"/>
              </a:lnSpc>
              <a:buClr>
                <a:srgbClr val="CC9900"/>
              </a:buClr>
              <a:buSzPct val="65000"/>
              <a:buChar char="■"/>
              <a:tabLst>
                <a:tab pos="381000" algn="l"/>
                <a:tab pos="381635" algn="l"/>
              </a:tabLst>
            </a:pPr>
            <a:r>
              <a:rPr sz="3000" spc="-5" dirty="0">
                <a:latin typeface="Arial"/>
                <a:cs typeface="Arial"/>
              </a:rPr>
              <a:t>Running time of an operation </a:t>
            </a:r>
            <a:r>
              <a:rPr sz="3000" dirty="0">
                <a:latin typeface="Arial"/>
                <a:cs typeface="Arial"/>
              </a:rPr>
              <a:t>can </a:t>
            </a:r>
            <a:r>
              <a:rPr sz="3000" spc="-5" dirty="0">
                <a:latin typeface="Arial"/>
                <a:cs typeface="Arial"/>
              </a:rPr>
              <a:t>be defined as no.  of </a:t>
            </a:r>
            <a:r>
              <a:rPr sz="3000" dirty="0">
                <a:latin typeface="Arial"/>
                <a:cs typeface="Arial"/>
              </a:rPr>
              <a:t>computer </a:t>
            </a:r>
            <a:r>
              <a:rPr sz="3000" spc="-5" dirty="0">
                <a:latin typeface="Arial"/>
                <a:cs typeface="Arial"/>
              </a:rPr>
              <a:t>instructions executed per</a:t>
            </a:r>
            <a:r>
              <a:rPr sz="3000" spc="-45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operation.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8323" y="434276"/>
            <a:ext cx="399478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85" dirty="0"/>
              <a:t>Algorithm</a:t>
            </a:r>
            <a:r>
              <a:rPr spc="-65" dirty="0"/>
              <a:t> </a:t>
            </a:r>
            <a:r>
              <a:rPr spc="-165" dirty="0"/>
              <a:t>Analysis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2881" y="1486534"/>
            <a:ext cx="8639175" cy="2006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0" marR="5080" indent="-368935">
              <a:lnSpc>
                <a:spcPct val="100000"/>
              </a:lnSpc>
              <a:spcBef>
                <a:spcPts val="100"/>
              </a:spcBef>
              <a:buClr>
                <a:srgbClr val="CC9900"/>
              </a:buClr>
              <a:buSzPct val="65000"/>
              <a:buChar char="■"/>
              <a:tabLst>
                <a:tab pos="381000" algn="l"/>
                <a:tab pos="381635" algn="l"/>
              </a:tabLst>
            </a:pPr>
            <a:r>
              <a:rPr sz="3000" spc="-10" dirty="0">
                <a:latin typeface="Arial"/>
                <a:cs typeface="Arial"/>
              </a:rPr>
              <a:t>Efficiency </a:t>
            </a:r>
            <a:r>
              <a:rPr sz="3000" spc="-5" dirty="0">
                <a:latin typeface="Arial"/>
                <a:cs typeface="Arial"/>
              </a:rPr>
              <a:t>of an algorithm </a:t>
            </a:r>
            <a:r>
              <a:rPr sz="3000" dirty="0">
                <a:latin typeface="Arial"/>
                <a:cs typeface="Arial"/>
              </a:rPr>
              <a:t>can </a:t>
            </a:r>
            <a:r>
              <a:rPr sz="3000" spc="-5" dirty="0">
                <a:latin typeface="Arial"/>
                <a:cs typeface="Arial"/>
              </a:rPr>
              <a:t>be analyzed at two  different</a:t>
            </a:r>
            <a:r>
              <a:rPr sz="3000" spc="-10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stages,</a:t>
            </a:r>
            <a:endParaRPr sz="3000">
              <a:latin typeface="Arial"/>
              <a:cs typeface="Arial"/>
            </a:endParaRPr>
          </a:p>
          <a:p>
            <a:pPr marL="486409" indent="-474345">
              <a:lnSpc>
                <a:spcPct val="100000"/>
              </a:lnSpc>
              <a:spcBef>
                <a:spcPts val="600"/>
              </a:spcBef>
              <a:buClr>
                <a:srgbClr val="CC9900"/>
              </a:buClr>
              <a:buSzPct val="65000"/>
              <a:buChar char="■"/>
              <a:tabLst>
                <a:tab pos="486409" algn="l"/>
                <a:tab pos="487045" algn="l"/>
              </a:tabLst>
            </a:pPr>
            <a:r>
              <a:rPr sz="3000" spc="-5" dirty="0">
                <a:latin typeface="Arial"/>
                <a:cs typeface="Arial"/>
              </a:rPr>
              <a:t>before implementation(</a:t>
            </a:r>
            <a:r>
              <a:rPr sz="3000" b="1" spc="-5" dirty="0">
                <a:latin typeface="Arial"/>
                <a:cs typeface="Arial"/>
              </a:rPr>
              <a:t>priori</a:t>
            </a:r>
            <a:r>
              <a:rPr sz="3000" b="1" spc="-20" dirty="0">
                <a:latin typeface="Arial"/>
                <a:cs typeface="Arial"/>
              </a:rPr>
              <a:t> </a:t>
            </a:r>
            <a:r>
              <a:rPr sz="3000" b="1" spc="-5" dirty="0">
                <a:latin typeface="Arial"/>
                <a:cs typeface="Arial"/>
              </a:rPr>
              <a:t>analysis)</a:t>
            </a:r>
            <a:endParaRPr sz="3000">
              <a:latin typeface="Arial"/>
              <a:cs typeface="Arial"/>
            </a:endParaRPr>
          </a:p>
          <a:p>
            <a:pPr marL="381000" indent="-368935">
              <a:lnSpc>
                <a:spcPct val="100000"/>
              </a:lnSpc>
              <a:spcBef>
                <a:spcPts val="600"/>
              </a:spcBef>
              <a:buClr>
                <a:srgbClr val="CC9900"/>
              </a:buClr>
              <a:buSzPct val="65000"/>
              <a:buChar char="■"/>
              <a:tabLst>
                <a:tab pos="381000" algn="l"/>
                <a:tab pos="381635" algn="l"/>
              </a:tabLst>
            </a:pPr>
            <a:r>
              <a:rPr sz="3000" spc="-5" dirty="0">
                <a:latin typeface="Arial"/>
                <a:cs typeface="Arial"/>
              </a:rPr>
              <a:t>and after implementation(</a:t>
            </a:r>
            <a:r>
              <a:rPr sz="3000" b="1" spc="-5" dirty="0">
                <a:latin typeface="Arial"/>
                <a:cs typeface="Arial"/>
              </a:rPr>
              <a:t>posterior</a:t>
            </a:r>
            <a:r>
              <a:rPr sz="3000" b="1" spc="-35" dirty="0">
                <a:latin typeface="Arial"/>
                <a:cs typeface="Arial"/>
              </a:rPr>
              <a:t> </a:t>
            </a:r>
            <a:r>
              <a:rPr sz="3000" b="1" dirty="0">
                <a:latin typeface="Arial"/>
                <a:cs typeface="Arial"/>
              </a:rPr>
              <a:t>analysis)</a:t>
            </a:r>
            <a:r>
              <a:rPr sz="3000" dirty="0">
                <a:latin typeface="Arial"/>
                <a:cs typeface="Arial"/>
              </a:rPr>
              <a:t>.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8323" y="434276"/>
            <a:ext cx="399478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85" dirty="0"/>
              <a:t>Algorithm</a:t>
            </a:r>
            <a:r>
              <a:rPr spc="-65" dirty="0"/>
              <a:t> </a:t>
            </a:r>
            <a:r>
              <a:rPr spc="-165" dirty="0"/>
              <a:t>Analysis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8167" y="1157355"/>
            <a:ext cx="9335770" cy="229997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79095" marR="6985" indent="-367030">
              <a:lnSpc>
                <a:spcPct val="100400"/>
              </a:lnSpc>
              <a:spcBef>
                <a:spcPts val="85"/>
              </a:spcBef>
              <a:buClr>
                <a:srgbClr val="CC9900"/>
              </a:buClr>
              <a:buSzPct val="64285"/>
              <a:buChar char="■"/>
              <a:tabLst>
                <a:tab pos="379095" algn="l"/>
                <a:tab pos="379730" algn="l"/>
                <a:tab pos="812165" algn="l"/>
                <a:tab pos="1304925" algn="l"/>
                <a:tab pos="3022600" algn="l"/>
                <a:tab pos="3554729" algn="l"/>
                <a:tab pos="5135245" algn="l"/>
                <a:tab pos="5864225" algn="l"/>
                <a:tab pos="7285990" algn="l"/>
                <a:tab pos="7818755" algn="l"/>
                <a:tab pos="9004300" algn="l"/>
              </a:tabLst>
            </a:pPr>
            <a:r>
              <a:rPr sz="2800" spc="-5" dirty="0">
                <a:latin typeface="Arial"/>
                <a:cs typeface="Arial"/>
              </a:rPr>
              <a:t>I</a:t>
            </a:r>
            <a:r>
              <a:rPr sz="2800" dirty="0">
                <a:latin typeface="Arial"/>
                <a:cs typeface="Arial"/>
              </a:rPr>
              <a:t>t	</a:t>
            </a:r>
            <a:r>
              <a:rPr sz="2800" spc="-5" dirty="0">
                <a:latin typeface="Arial"/>
                <a:cs typeface="Arial"/>
              </a:rPr>
              <a:t>i</a:t>
            </a:r>
            <a:r>
              <a:rPr sz="2800" dirty="0">
                <a:latin typeface="Arial"/>
                <a:cs typeface="Arial"/>
              </a:rPr>
              <a:t>s	</a:t>
            </a:r>
            <a:r>
              <a:rPr sz="2800" spc="-5" dirty="0">
                <a:latin typeface="Arial"/>
                <a:cs typeface="Arial"/>
              </a:rPr>
              <a:t>importan</a:t>
            </a:r>
            <a:r>
              <a:rPr sz="2800" dirty="0">
                <a:latin typeface="Arial"/>
                <a:cs typeface="Arial"/>
              </a:rPr>
              <a:t>t	</a:t>
            </a:r>
            <a:r>
              <a:rPr sz="2800" spc="-5" dirty="0">
                <a:latin typeface="Arial"/>
                <a:cs typeface="Arial"/>
              </a:rPr>
              <a:t>t</a:t>
            </a:r>
            <a:r>
              <a:rPr sz="2800" dirty="0">
                <a:latin typeface="Arial"/>
                <a:cs typeface="Arial"/>
              </a:rPr>
              <a:t>o	consider	</a:t>
            </a:r>
            <a:r>
              <a:rPr sz="2800" spc="-5" dirty="0">
                <a:latin typeface="Arial"/>
                <a:cs typeface="Arial"/>
              </a:rPr>
              <a:t>th</a:t>
            </a:r>
            <a:r>
              <a:rPr sz="2800" dirty="0">
                <a:latin typeface="Arial"/>
                <a:cs typeface="Arial"/>
              </a:rPr>
              <a:t>e	</a:t>
            </a:r>
            <a:r>
              <a:rPr sz="2800" spc="-5" dirty="0">
                <a:latin typeface="Arial"/>
                <a:cs typeface="Arial"/>
              </a:rPr>
              <a:t>amoun</a:t>
            </a:r>
            <a:r>
              <a:rPr sz="2800" dirty="0">
                <a:latin typeface="Arial"/>
                <a:cs typeface="Arial"/>
              </a:rPr>
              <a:t>t	</a:t>
            </a:r>
            <a:r>
              <a:rPr sz="2800" spc="-5" dirty="0">
                <a:latin typeface="Arial"/>
                <a:cs typeface="Arial"/>
              </a:rPr>
              <a:t>o</a:t>
            </a:r>
            <a:r>
              <a:rPr sz="2800" dirty="0">
                <a:latin typeface="Arial"/>
                <a:cs typeface="Arial"/>
              </a:rPr>
              <a:t>f	space	</a:t>
            </a:r>
            <a:r>
              <a:rPr sz="2800" spc="-5" dirty="0">
                <a:latin typeface="Arial"/>
                <a:cs typeface="Arial"/>
              </a:rPr>
              <a:t>or  </a:t>
            </a:r>
            <a:r>
              <a:rPr sz="2800" dirty="0">
                <a:latin typeface="Arial"/>
                <a:cs typeface="Arial"/>
              </a:rPr>
              <a:t>memory </a:t>
            </a:r>
            <a:r>
              <a:rPr sz="2800" spc="-5" dirty="0">
                <a:latin typeface="Arial"/>
                <a:cs typeface="Arial"/>
              </a:rPr>
              <a:t>an algorithm </a:t>
            </a:r>
            <a:r>
              <a:rPr sz="2800" dirty="0">
                <a:latin typeface="Arial"/>
                <a:cs typeface="Arial"/>
              </a:rPr>
              <a:t>requires </a:t>
            </a:r>
            <a:r>
              <a:rPr sz="2800" spc="-5" dirty="0">
                <a:latin typeface="Arial"/>
                <a:cs typeface="Arial"/>
              </a:rPr>
              <a:t>to </a:t>
            </a:r>
            <a:r>
              <a:rPr sz="2800" dirty="0">
                <a:latin typeface="Arial"/>
                <a:cs typeface="Arial"/>
              </a:rPr>
              <a:t>solve </a:t>
            </a:r>
            <a:r>
              <a:rPr sz="2800" spc="-5" dirty="0">
                <a:latin typeface="Arial"/>
                <a:cs typeface="Arial"/>
              </a:rPr>
              <a:t>the</a:t>
            </a:r>
            <a:r>
              <a:rPr sz="2800" spc="-7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problem.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CC9900"/>
              </a:buClr>
              <a:buFont typeface="Arial"/>
              <a:buChar char="■"/>
            </a:pPr>
            <a:endParaRPr sz="4000">
              <a:latin typeface="Arial"/>
              <a:cs typeface="Arial"/>
            </a:endParaRPr>
          </a:p>
          <a:p>
            <a:pPr marL="379095" marR="5080" indent="-367030">
              <a:lnSpc>
                <a:spcPts val="3340"/>
              </a:lnSpc>
              <a:buClr>
                <a:srgbClr val="CC9900"/>
              </a:buClr>
              <a:buSzPct val="64285"/>
              <a:buChar char="■"/>
              <a:tabLst>
                <a:tab pos="379095" algn="l"/>
                <a:tab pos="379730" algn="l"/>
              </a:tabLst>
            </a:pPr>
            <a:r>
              <a:rPr sz="2800" spc="-5" dirty="0">
                <a:latin typeface="Arial"/>
                <a:cs typeface="Arial"/>
              </a:rPr>
              <a:t>The amount of </a:t>
            </a:r>
            <a:r>
              <a:rPr sz="2800" dirty="0">
                <a:latin typeface="Arial"/>
                <a:cs typeface="Arial"/>
              </a:rPr>
              <a:t>space required </a:t>
            </a:r>
            <a:r>
              <a:rPr sz="2800" spc="-5" dirty="0">
                <a:latin typeface="Arial"/>
                <a:cs typeface="Arial"/>
              </a:rPr>
              <a:t>by </a:t>
            </a:r>
            <a:r>
              <a:rPr sz="2800" dirty="0">
                <a:latin typeface="Arial"/>
                <a:cs typeface="Arial"/>
              </a:rPr>
              <a:t>a </a:t>
            </a:r>
            <a:r>
              <a:rPr sz="2800" spc="-5" dirty="0">
                <a:latin typeface="Arial"/>
                <a:cs typeface="Arial"/>
              </a:rPr>
              <a:t>problem </a:t>
            </a:r>
            <a:r>
              <a:rPr sz="2800" dirty="0">
                <a:latin typeface="Arial"/>
                <a:cs typeface="Arial"/>
              </a:rPr>
              <a:t>solution </a:t>
            </a:r>
            <a:r>
              <a:rPr sz="2800" spc="-5" dirty="0">
                <a:latin typeface="Arial"/>
                <a:cs typeface="Arial"/>
              </a:rPr>
              <a:t>is  typically dictated by the problem instance</a:t>
            </a:r>
            <a:r>
              <a:rPr sz="2800" spc="-3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itself.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8323" y="434276"/>
            <a:ext cx="303276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5" dirty="0"/>
              <a:t>Priori</a:t>
            </a:r>
            <a:r>
              <a:rPr spc="-60" dirty="0"/>
              <a:t> </a:t>
            </a:r>
            <a:r>
              <a:rPr spc="-165" dirty="0"/>
              <a:t>Analysis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77801" y="2032125"/>
            <a:ext cx="9275445" cy="35020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6080" indent="-374015">
              <a:lnSpc>
                <a:spcPct val="100000"/>
              </a:lnSpc>
              <a:spcBef>
                <a:spcPts val="100"/>
              </a:spcBef>
              <a:buClr>
                <a:srgbClr val="CC9900"/>
              </a:buClr>
              <a:buSzPct val="63888"/>
              <a:buFont typeface="Arial"/>
              <a:buChar char="■"/>
              <a:tabLst>
                <a:tab pos="386080" algn="l"/>
                <a:tab pos="386715" algn="l"/>
              </a:tabLst>
            </a:pPr>
            <a:r>
              <a:rPr sz="3600" spc="-65" dirty="0">
                <a:latin typeface="Times New Roman"/>
                <a:cs typeface="Times New Roman"/>
              </a:rPr>
              <a:t>This </a:t>
            </a:r>
            <a:r>
              <a:rPr sz="3600" spc="-135" dirty="0">
                <a:latin typeface="Times New Roman"/>
                <a:cs typeface="Times New Roman"/>
              </a:rPr>
              <a:t>is </a:t>
            </a:r>
            <a:r>
              <a:rPr sz="3600" b="1" spc="-35" dirty="0">
                <a:latin typeface="Times New Roman"/>
                <a:cs typeface="Times New Roman"/>
              </a:rPr>
              <a:t>theoretical </a:t>
            </a:r>
            <a:r>
              <a:rPr sz="3600" b="1" spc="-20" dirty="0">
                <a:latin typeface="Times New Roman"/>
                <a:cs typeface="Times New Roman"/>
              </a:rPr>
              <a:t>analysis </a:t>
            </a:r>
            <a:r>
              <a:rPr sz="3600" spc="-5" dirty="0">
                <a:latin typeface="Times New Roman"/>
                <a:cs typeface="Times New Roman"/>
              </a:rPr>
              <a:t>of </a:t>
            </a:r>
            <a:r>
              <a:rPr sz="3600" spc="-55" dirty="0">
                <a:latin typeface="Times New Roman"/>
                <a:cs typeface="Times New Roman"/>
              </a:rPr>
              <a:t>an</a:t>
            </a:r>
            <a:r>
              <a:rPr sz="3600" spc="290" dirty="0">
                <a:latin typeface="Times New Roman"/>
                <a:cs typeface="Times New Roman"/>
              </a:rPr>
              <a:t> </a:t>
            </a:r>
            <a:r>
              <a:rPr sz="3600" spc="-75" dirty="0">
                <a:latin typeface="Times New Roman"/>
                <a:cs typeface="Times New Roman"/>
              </a:rPr>
              <a:t>algorithm.</a:t>
            </a:r>
            <a:endParaRPr sz="3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CC9900"/>
              </a:buClr>
              <a:buFont typeface="Arial"/>
              <a:buChar char="■"/>
            </a:pPr>
            <a:endParaRPr sz="4950">
              <a:latin typeface="Times New Roman"/>
              <a:cs typeface="Times New Roman"/>
            </a:endParaRPr>
          </a:p>
          <a:p>
            <a:pPr marL="386080" marR="5080" indent="-374015" algn="just">
              <a:lnSpc>
                <a:spcPct val="100299"/>
              </a:lnSpc>
              <a:buClr>
                <a:srgbClr val="CC9900"/>
              </a:buClr>
              <a:buSzPct val="63888"/>
              <a:buFont typeface="Arial"/>
              <a:buChar char="■"/>
              <a:tabLst>
                <a:tab pos="386715" algn="l"/>
              </a:tabLst>
            </a:pPr>
            <a:r>
              <a:rPr sz="3600" spc="-90" dirty="0">
                <a:latin typeface="Times New Roman"/>
                <a:cs typeface="Times New Roman"/>
              </a:rPr>
              <a:t>Efficiency </a:t>
            </a:r>
            <a:r>
              <a:rPr sz="3600" spc="-5" dirty="0">
                <a:latin typeface="Times New Roman"/>
                <a:cs typeface="Times New Roman"/>
              </a:rPr>
              <a:t>of </a:t>
            </a:r>
            <a:r>
              <a:rPr sz="3600" spc="-70" dirty="0">
                <a:latin typeface="Times New Roman"/>
                <a:cs typeface="Times New Roman"/>
              </a:rPr>
              <a:t>algorithm </a:t>
            </a:r>
            <a:r>
              <a:rPr sz="3600" spc="-135" dirty="0">
                <a:latin typeface="Times New Roman"/>
                <a:cs typeface="Times New Roman"/>
              </a:rPr>
              <a:t>is </a:t>
            </a:r>
            <a:r>
              <a:rPr sz="3600" spc="-70" dirty="0">
                <a:latin typeface="Times New Roman"/>
                <a:cs typeface="Times New Roman"/>
              </a:rPr>
              <a:t>measured </a:t>
            </a:r>
            <a:r>
              <a:rPr sz="3600" spc="-135" dirty="0">
                <a:latin typeface="Times New Roman"/>
                <a:cs typeface="Times New Roman"/>
              </a:rPr>
              <a:t>by </a:t>
            </a:r>
            <a:r>
              <a:rPr sz="3600" spc="-95" dirty="0">
                <a:latin typeface="Times New Roman"/>
                <a:cs typeface="Times New Roman"/>
              </a:rPr>
              <a:t>assuming  </a:t>
            </a:r>
            <a:r>
              <a:rPr sz="3600" spc="-5" dirty="0">
                <a:latin typeface="Times New Roman"/>
                <a:cs typeface="Times New Roman"/>
              </a:rPr>
              <a:t>that </a:t>
            </a:r>
            <a:r>
              <a:rPr sz="3600" spc="-170" dirty="0">
                <a:latin typeface="Times New Roman"/>
                <a:cs typeface="Times New Roman"/>
              </a:rPr>
              <a:t>all </a:t>
            </a:r>
            <a:r>
              <a:rPr sz="3600" dirty="0">
                <a:latin typeface="Times New Roman"/>
                <a:cs typeface="Times New Roman"/>
              </a:rPr>
              <a:t>other </a:t>
            </a:r>
            <a:r>
              <a:rPr sz="3600" spc="-50" dirty="0">
                <a:latin typeface="Times New Roman"/>
                <a:cs typeface="Times New Roman"/>
              </a:rPr>
              <a:t>factors </a:t>
            </a:r>
            <a:r>
              <a:rPr sz="3600" spc="-140" dirty="0">
                <a:latin typeface="Times New Roman"/>
                <a:cs typeface="Times New Roman"/>
              </a:rPr>
              <a:t>(e.g. </a:t>
            </a:r>
            <a:r>
              <a:rPr sz="3600" spc="-35" dirty="0">
                <a:latin typeface="Times New Roman"/>
                <a:cs typeface="Times New Roman"/>
              </a:rPr>
              <a:t>Processor </a:t>
            </a:r>
            <a:r>
              <a:rPr sz="3600" spc="-85" dirty="0">
                <a:latin typeface="Times New Roman"/>
                <a:cs typeface="Times New Roman"/>
              </a:rPr>
              <a:t>speed), </a:t>
            </a:r>
            <a:r>
              <a:rPr sz="3600" b="1" spc="-120" dirty="0">
                <a:latin typeface="Times New Roman"/>
                <a:cs typeface="Times New Roman"/>
              </a:rPr>
              <a:t>are  </a:t>
            </a:r>
            <a:r>
              <a:rPr sz="3600" b="1" spc="-10" dirty="0">
                <a:latin typeface="Times New Roman"/>
                <a:cs typeface="Times New Roman"/>
              </a:rPr>
              <a:t>constant </a:t>
            </a:r>
            <a:r>
              <a:rPr sz="3600" b="1" spc="-35" dirty="0">
                <a:latin typeface="Times New Roman"/>
                <a:cs typeface="Times New Roman"/>
              </a:rPr>
              <a:t>and </a:t>
            </a:r>
            <a:r>
              <a:rPr sz="3600" b="1" spc="-45" dirty="0">
                <a:latin typeface="Times New Roman"/>
                <a:cs typeface="Times New Roman"/>
              </a:rPr>
              <a:t>have </a:t>
            </a:r>
            <a:r>
              <a:rPr sz="3600" b="1" spc="25" dirty="0">
                <a:latin typeface="Times New Roman"/>
                <a:cs typeface="Times New Roman"/>
              </a:rPr>
              <a:t>no </a:t>
            </a:r>
            <a:r>
              <a:rPr sz="3600" b="1" spc="-15" dirty="0">
                <a:latin typeface="Times New Roman"/>
                <a:cs typeface="Times New Roman"/>
              </a:rPr>
              <a:t>effect </a:t>
            </a:r>
            <a:r>
              <a:rPr sz="3600" b="1" spc="20" dirty="0">
                <a:latin typeface="Times New Roman"/>
                <a:cs typeface="Times New Roman"/>
              </a:rPr>
              <a:t>on  </a:t>
            </a:r>
            <a:r>
              <a:rPr sz="3600" b="1" spc="-5" dirty="0">
                <a:latin typeface="Times New Roman"/>
                <a:cs typeface="Times New Roman"/>
              </a:rPr>
              <a:t>implementation.</a:t>
            </a:r>
            <a:endParaRPr sz="3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8323" y="434276"/>
            <a:ext cx="375348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" dirty="0"/>
              <a:t>Posterior</a:t>
            </a:r>
            <a:r>
              <a:rPr spc="-65" dirty="0"/>
              <a:t> </a:t>
            </a:r>
            <a:r>
              <a:rPr spc="-165" dirty="0"/>
              <a:t>Analysis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4604" y="1413888"/>
            <a:ext cx="9269095" cy="3854450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640"/>
              </a:spcBef>
              <a:buClr>
                <a:srgbClr val="CC9900"/>
              </a:buClr>
              <a:buSzPct val="64285"/>
              <a:buFont typeface="Arial"/>
              <a:buChar char="■"/>
              <a:tabLst>
                <a:tab pos="379095" algn="l"/>
                <a:tab pos="379730" algn="l"/>
              </a:tabLst>
            </a:pPr>
            <a:r>
              <a:rPr sz="2800" spc="-50" dirty="0">
                <a:latin typeface="Times New Roman"/>
                <a:cs typeface="Times New Roman"/>
              </a:rPr>
              <a:t>This </a:t>
            </a:r>
            <a:r>
              <a:rPr sz="2800" spc="-105" dirty="0">
                <a:latin typeface="Times New Roman"/>
                <a:cs typeface="Times New Roman"/>
              </a:rPr>
              <a:t>is </a:t>
            </a:r>
            <a:r>
              <a:rPr sz="2800" b="1" spc="-30" dirty="0">
                <a:latin typeface="Times New Roman"/>
                <a:cs typeface="Times New Roman"/>
              </a:rPr>
              <a:t>empirical </a:t>
            </a:r>
            <a:r>
              <a:rPr sz="2800" b="1" spc="-15" dirty="0">
                <a:latin typeface="Times New Roman"/>
                <a:cs typeface="Times New Roman"/>
              </a:rPr>
              <a:t>analysis </a:t>
            </a:r>
            <a:r>
              <a:rPr sz="2800" spc="-5" dirty="0">
                <a:latin typeface="Times New Roman"/>
                <a:cs typeface="Times New Roman"/>
              </a:rPr>
              <a:t>of </a:t>
            </a:r>
            <a:r>
              <a:rPr sz="2800" spc="-45" dirty="0">
                <a:latin typeface="Times New Roman"/>
                <a:cs typeface="Times New Roman"/>
              </a:rPr>
              <a:t>an</a:t>
            </a:r>
            <a:r>
              <a:rPr sz="2800" spc="229" dirty="0">
                <a:latin typeface="Times New Roman"/>
                <a:cs typeface="Times New Roman"/>
              </a:rPr>
              <a:t> </a:t>
            </a:r>
            <a:r>
              <a:rPr sz="2800" spc="-60" dirty="0">
                <a:latin typeface="Times New Roman"/>
                <a:cs typeface="Times New Roman"/>
              </a:rPr>
              <a:t>algorithm.</a:t>
            </a:r>
            <a:endParaRPr sz="2800">
              <a:latin typeface="Times New Roman"/>
              <a:cs typeface="Times New Roman"/>
            </a:endParaRPr>
          </a:p>
          <a:p>
            <a:pPr marL="379095" marR="5080" indent="-367030">
              <a:lnSpc>
                <a:spcPts val="3340"/>
              </a:lnSpc>
              <a:spcBef>
                <a:spcPts val="665"/>
              </a:spcBef>
              <a:buClr>
                <a:srgbClr val="CC9900"/>
              </a:buClr>
              <a:buSzPct val="64285"/>
              <a:buFont typeface="Arial"/>
              <a:buChar char="■"/>
              <a:tabLst>
                <a:tab pos="379095" algn="l"/>
                <a:tab pos="379730" algn="l"/>
                <a:tab pos="1145540" algn="l"/>
                <a:tab pos="2446020" algn="l"/>
                <a:tab pos="3990340" algn="l"/>
                <a:tab pos="4420870" algn="l"/>
                <a:tab pos="6440805" algn="l"/>
                <a:tab pos="7383780" algn="l"/>
              </a:tabLst>
            </a:pPr>
            <a:r>
              <a:rPr sz="2800" spc="-20" dirty="0">
                <a:latin typeface="Times New Roman"/>
                <a:cs typeface="Times New Roman"/>
              </a:rPr>
              <a:t>Th</a:t>
            </a:r>
            <a:r>
              <a:rPr sz="2800" spc="-15" dirty="0">
                <a:latin typeface="Times New Roman"/>
                <a:cs typeface="Times New Roman"/>
              </a:rPr>
              <a:t>e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65" dirty="0">
                <a:latin typeface="Times New Roman"/>
                <a:cs typeface="Times New Roman"/>
              </a:rPr>
              <a:t>selecte</a:t>
            </a:r>
            <a:r>
              <a:rPr sz="2800" spc="-75" dirty="0">
                <a:latin typeface="Times New Roman"/>
                <a:cs typeface="Times New Roman"/>
              </a:rPr>
              <a:t>d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50" dirty="0">
                <a:latin typeface="Times New Roman"/>
                <a:cs typeface="Times New Roman"/>
              </a:rPr>
              <a:t>algorith</a:t>
            </a:r>
            <a:r>
              <a:rPr sz="2800" spc="-90" dirty="0">
                <a:latin typeface="Times New Roman"/>
                <a:cs typeface="Times New Roman"/>
              </a:rPr>
              <a:t>m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105" dirty="0">
                <a:latin typeface="Times New Roman"/>
                <a:cs typeface="Times New Roman"/>
              </a:rPr>
              <a:t>is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45" dirty="0">
                <a:latin typeface="Times New Roman"/>
                <a:cs typeface="Times New Roman"/>
              </a:rPr>
              <a:t>implemented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75" dirty="0">
                <a:latin typeface="Times New Roman"/>
                <a:cs typeface="Times New Roman"/>
              </a:rPr>
              <a:t>usin</a:t>
            </a:r>
            <a:r>
              <a:rPr sz="2800" spc="-85" dirty="0">
                <a:latin typeface="Times New Roman"/>
                <a:cs typeface="Times New Roman"/>
              </a:rPr>
              <a:t>g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50" dirty="0">
                <a:latin typeface="Times New Roman"/>
                <a:cs typeface="Times New Roman"/>
              </a:rPr>
              <a:t>programming  </a:t>
            </a:r>
            <a:r>
              <a:rPr sz="2800" spc="-90" dirty="0">
                <a:latin typeface="Times New Roman"/>
                <a:cs typeface="Times New Roman"/>
              </a:rPr>
              <a:t>language.</a:t>
            </a:r>
            <a:endParaRPr sz="2800">
              <a:latin typeface="Times New Roman"/>
              <a:cs typeface="Times New Roman"/>
            </a:endParaRPr>
          </a:p>
          <a:p>
            <a:pPr marL="379095" indent="-367030">
              <a:lnSpc>
                <a:spcPct val="100000"/>
              </a:lnSpc>
              <a:spcBef>
                <a:spcPts val="470"/>
              </a:spcBef>
              <a:buClr>
                <a:srgbClr val="CC9900"/>
              </a:buClr>
              <a:buSzPct val="64285"/>
              <a:buFont typeface="Arial"/>
              <a:buChar char="■"/>
              <a:tabLst>
                <a:tab pos="379095" algn="l"/>
                <a:tab pos="379730" algn="l"/>
              </a:tabLst>
            </a:pPr>
            <a:r>
              <a:rPr sz="2800" spc="-50" dirty="0">
                <a:latin typeface="Times New Roman"/>
                <a:cs typeface="Times New Roman"/>
              </a:rPr>
              <a:t>This </a:t>
            </a:r>
            <a:r>
              <a:rPr sz="2800" spc="-105" dirty="0">
                <a:latin typeface="Times New Roman"/>
                <a:cs typeface="Times New Roman"/>
              </a:rPr>
              <a:t>is </a:t>
            </a:r>
            <a:r>
              <a:rPr sz="2800" dirty="0">
                <a:latin typeface="Times New Roman"/>
                <a:cs typeface="Times New Roman"/>
              </a:rPr>
              <a:t>then </a:t>
            </a:r>
            <a:r>
              <a:rPr sz="2800" spc="-60" dirty="0">
                <a:latin typeface="Times New Roman"/>
                <a:cs typeface="Times New Roman"/>
              </a:rPr>
              <a:t>executed </a:t>
            </a:r>
            <a:r>
              <a:rPr sz="2800" spc="25" dirty="0">
                <a:latin typeface="Times New Roman"/>
                <a:cs typeface="Times New Roman"/>
              </a:rPr>
              <a:t>on </a:t>
            </a:r>
            <a:r>
              <a:rPr sz="2800" spc="-50" dirty="0">
                <a:latin typeface="Times New Roman"/>
                <a:cs typeface="Times New Roman"/>
              </a:rPr>
              <a:t>target </a:t>
            </a:r>
            <a:r>
              <a:rPr sz="2800" spc="-20" dirty="0">
                <a:latin typeface="Times New Roman"/>
                <a:cs typeface="Times New Roman"/>
              </a:rPr>
              <a:t>computer</a:t>
            </a:r>
            <a:r>
              <a:rPr sz="2800" spc="220" dirty="0">
                <a:latin typeface="Times New Roman"/>
                <a:cs typeface="Times New Roman"/>
              </a:rPr>
              <a:t> </a:t>
            </a:r>
            <a:r>
              <a:rPr sz="2800" spc="-70" dirty="0">
                <a:latin typeface="Times New Roman"/>
                <a:cs typeface="Times New Roman"/>
              </a:rPr>
              <a:t>machine.</a:t>
            </a:r>
            <a:endParaRPr sz="2800">
              <a:latin typeface="Times New Roman"/>
              <a:cs typeface="Times New Roman"/>
            </a:endParaRPr>
          </a:p>
          <a:p>
            <a:pPr marL="379095" marR="8890" indent="-367030">
              <a:lnSpc>
                <a:spcPts val="3340"/>
              </a:lnSpc>
              <a:spcBef>
                <a:spcPts val="665"/>
              </a:spcBef>
              <a:buClr>
                <a:srgbClr val="CC9900"/>
              </a:buClr>
              <a:buSzPct val="64285"/>
              <a:buFont typeface="Arial"/>
              <a:buChar char="■"/>
              <a:tabLst>
                <a:tab pos="379095" algn="l"/>
                <a:tab pos="379730" algn="l"/>
                <a:tab pos="864235" algn="l"/>
                <a:tab pos="1536065" algn="l"/>
                <a:tab pos="2830830" algn="l"/>
                <a:tab pos="3803015" algn="l"/>
                <a:tab pos="5130800" algn="l"/>
                <a:tab pos="5786120" algn="l"/>
                <a:tab pos="7038975" algn="l"/>
                <a:tab pos="7821930" algn="l"/>
                <a:tab pos="8502650" algn="l"/>
              </a:tabLst>
            </a:pPr>
            <a:r>
              <a:rPr sz="2800" spc="40" dirty="0">
                <a:latin typeface="Times New Roman"/>
                <a:cs typeface="Times New Roman"/>
              </a:rPr>
              <a:t>In	</a:t>
            </a:r>
            <a:r>
              <a:rPr sz="2800" spc="-40" dirty="0">
                <a:latin typeface="Times New Roman"/>
                <a:cs typeface="Times New Roman"/>
              </a:rPr>
              <a:t>this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114" dirty="0">
                <a:latin typeface="Times New Roman"/>
                <a:cs typeface="Times New Roman"/>
              </a:rPr>
              <a:t>analysis</a:t>
            </a:r>
            <a:r>
              <a:rPr sz="2800" spc="-70" dirty="0">
                <a:latin typeface="Times New Roman"/>
                <a:cs typeface="Times New Roman"/>
              </a:rPr>
              <a:t>,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80" dirty="0">
                <a:latin typeface="Times New Roman"/>
                <a:cs typeface="Times New Roman"/>
              </a:rPr>
              <a:t>actua</a:t>
            </a:r>
            <a:r>
              <a:rPr sz="2800" spc="-50" dirty="0">
                <a:latin typeface="Times New Roman"/>
                <a:cs typeface="Times New Roman"/>
              </a:rPr>
              <a:t>l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60" dirty="0">
                <a:latin typeface="Times New Roman"/>
                <a:cs typeface="Times New Roman"/>
              </a:rPr>
              <a:t>statistic</a:t>
            </a:r>
            <a:r>
              <a:rPr sz="2800" spc="-65" dirty="0">
                <a:latin typeface="Times New Roman"/>
                <a:cs typeface="Times New Roman"/>
              </a:rPr>
              <a:t>s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110" dirty="0">
                <a:latin typeface="Times New Roman"/>
                <a:cs typeface="Times New Roman"/>
              </a:rPr>
              <a:t>like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40" dirty="0">
                <a:latin typeface="Times New Roman"/>
                <a:cs typeface="Times New Roman"/>
              </a:rPr>
              <a:t>running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55" dirty="0">
                <a:latin typeface="Times New Roman"/>
                <a:cs typeface="Times New Roman"/>
              </a:rPr>
              <a:t>tim</a:t>
            </a:r>
            <a:r>
              <a:rPr sz="2800" spc="-50" dirty="0">
                <a:latin typeface="Times New Roman"/>
                <a:cs typeface="Times New Roman"/>
              </a:rPr>
              <a:t>e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30" dirty="0">
                <a:latin typeface="Times New Roman"/>
                <a:cs typeface="Times New Roman"/>
              </a:rPr>
              <a:t>and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60" dirty="0">
                <a:latin typeface="Times New Roman"/>
                <a:cs typeface="Times New Roman"/>
              </a:rPr>
              <a:t>space  </a:t>
            </a:r>
            <a:r>
              <a:rPr sz="2800" spc="-55" dirty="0">
                <a:latin typeface="Times New Roman"/>
                <a:cs typeface="Times New Roman"/>
              </a:rPr>
              <a:t>required, </a:t>
            </a:r>
            <a:r>
              <a:rPr sz="2800" spc="-65" dirty="0">
                <a:latin typeface="Times New Roman"/>
                <a:cs typeface="Times New Roman"/>
              </a:rPr>
              <a:t>are</a:t>
            </a:r>
            <a:r>
              <a:rPr sz="2800" spc="40" dirty="0">
                <a:latin typeface="Times New Roman"/>
                <a:cs typeface="Times New Roman"/>
              </a:rPr>
              <a:t> </a:t>
            </a:r>
            <a:r>
              <a:rPr sz="2800" spc="-65" dirty="0">
                <a:latin typeface="Times New Roman"/>
                <a:cs typeface="Times New Roman"/>
              </a:rPr>
              <a:t>collected.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Clr>
                <a:srgbClr val="CC9900"/>
              </a:buClr>
              <a:buFont typeface="Arial"/>
              <a:buChar char="■"/>
            </a:pPr>
            <a:endParaRPr sz="3800">
              <a:latin typeface="Times New Roman"/>
              <a:cs typeface="Times New Roman"/>
            </a:endParaRPr>
          </a:p>
          <a:p>
            <a:pPr marL="379095" indent="-367030">
              <a:lnSpc>
                <a:spcPct val="100000"/>
              </a:lnSpc>
              <a:buClr>
                <a:srgbClr val="CC9900"/>
              </a:buClr>
              <a:buSzPct val="64285"/>
              <a:buFont typeface="Arial"/>
              <a:buChar char="■"/>
              <a:tabLst>
                <a:tab pos="379095" algn="l"/>
                <a:tab pos="379730" algn="l"/>
              </a:tabLst>
            </a:pPr>
            <a:r>
              <a:rPr sz="2800" spc="40" dirty="0">
                <a:latin typeface="Times New Roman"/>
                <a:cs typeface="Times New Roman"/>
              </a:rPr>
              <a:t>Our </a:t>
            </a:r>
            <a:r>
              <a:rPr sz="2800" spc="-40" dirty="0">
                <a:latin typeface="Times New Roman"/>
                <a:cs typeface="Times New Roman"/>
              </a:rPr>
              <a:t>focus </a:t>
            </a:r>
            <a:r>
              <a:rPr sz="2800" spc="-55" dirty="0">
                <a:latin typeface="Times New Roman"/>
                <a:cs typeface="Times New Roman"/>
              </a:rPr>
              <a:t>in </a:t>
            </a:r>
            <a:r>
              <a:rPr sz="2800" spc="-40" dirty="0">
                <a:latin typeface="Times New Roman"/>
                <a:cs typeface="Times New Roman"/>
              </a:rPr>
              <a:t>this </a:t>
            </a:r>
            <a:r>
              <a:rPr sz="2800" spc="-45" dirty="0">
                <a:latin typeface="Times New Roman"/>
                <a:cs typeface="Times New Roman"/>
              </a:rPr>
              <a:t>course </a:t>
            </a:r>
            <a:r>
              <a:rPr sz="2800" spc="-105" dirty="0">
                <a:latin typeface="Times New Roman"/>
                <a:cs typeface="Times New Roman"/>
              </a:rPr>
              <a:t>is </a:t>
            </a:r>
            <a:r>
              <a:rPr sz="2800" b="1" spc="-5" dirty="0">
                <a:latin typeface="Arial"/>
                <a:cs typeface="Arial"/>
              </a:rPr>
              <a:t>priori </a:t>
            </a:r>
            <a:r>
              <a:rPr sz="2800" spc="-5" dirty="0">
                <a:latin typeface="Arial"/>
                <a:cs typeface="Arial"/>
              </a:rPr>
              <a:t>algorithm</a:t>
            </a:r>
            <a:r>
              <a:rPr sz="2800" spc="27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analysis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8323" y="434276"/>
            <a:ext cx="674497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ALGORITHM</a:t>
            </a:r>
            <a:r>
              <a:rPr spc="-75" dirty="0"/>
              <a:t> </a:t>
            </a:r>
            <a:r>
              <a:rPr spc="-40" dirty="0"/>
              <a:t>COMPLEXITY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4290" y="1385947"/>
            <a:ext cx="8764270" cy="379222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675"/>
              </a:spcBef>
              <a:buClr>
                <a:srgbClr val="CC9900"/>
              </a:buClr>
              <a:buSzPct val="64285"/>
              <a:buChar char="■"/>
              <a:tabLst>
                <a:tab pos="379095" algn="l"/>
                <a:tab pos="379730" algn="l"/>
              </a:tabLst>
            </a:pPr>
            <a:r>
              <a:rPr sz="2800" spc="-10" dirty="0">
                <a:latin typeface="Arial"/>
                <a:cs typeface="Arial"/>
              </a:rPr>
              <a:t>Suppose </a:t>
            </a:r>
            <a:r>
              <a:rPr sz="2800" dirty="0">
                <a:latin typeface="Arial"/>
                <a:cs typeface="Arial"/>
              </a:rPr>
              <a:t>X </a:t>
            </a:r>
            <a:r>
              <a:rPr sz="2800" spc="-5" dirty="0">
                <a:latin typeface="Arial"/>
                <a:cs typeface="Arial"/>
              </a:rPr>
              <a:t>is an algorithm</a:t>
            </a:r>
            <a:r>
              <a:rPr sz="2800" spc="-2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and</a:t>
            </a:r>
            <a:endParaRPr sz="2800">
              <a:latin typeface="Arial"/>
              <a:cs typeface="Arial"/>
            </a:endParaRPr>
          </a:p>
          <a:p>
            <a:pPr marL="477520" indent="-465455">
              <a:lnSpc>
                <a:spcPct val="100000"/>
              </a:lnSpc>
              <a:spcBef>
                <a:spcPts val="575"/>
              </a:spcBef>
              <a:buClr>
                <a:srgbClr val="CC9900"/>
              </a:buClr>
              <a:buSzPct val="64285"/>
              <a:buChar char="■"/>
              <a:tabLst>
                <a:tab pos="477520" algn="l"/>
                <a:tab pos="478155" algn="l"/>
              </a:tabLst>
            </a:pPr>
            <a:r>
              <a:rPr sz="2800" dirty="0">
                <a:latin typeface="Arial"/>
                <a:cs typeface="Arial"/>
              </a:rPr>
              <a:t>n </a:t>
            </a:r>
            <a:r>
              <a:rPr sz="2800" spc="-5" dirty="0">
                <a:latin typeface="Arial"/>
                <a:cs typeface="Arial"/>
              </a:rPr>
              <a:t>is the </a:t>
            </a:r>
            <a:r>
              <a:rPr sz="2800" dirty="0">
                <a:latin typeface="Arial"/>
                <a:cs typeface="Arial"/>
              </a:rPr>
              <a:t>size </a:t>
            </a:r>
            <a:r>
              <a:rPr sz="2800" spc="-5" dirty="0">
                <a:latin typeface="Arial"/>
                <a:cs typeface="Arial"/>
              </a:rPr>
              <a:t>of input</a:t>
            </a:r>
            <a:r>
              <a:rPr sz="2800" spc="-3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data,</a:t>
            </a:r>
            <a:endParaRPr sz="2800">
              <a:latin typeface="Arial"/>
              <a:cs typeface="Arial"/>
            </a:endParaRPr>
          </a:p>
          <a:p>
            <a:pPr marL="379095" marR="212090" indent="-367030">
              <a:lnSpc>
                <a:spcPts val="3340"/>
              </a:lnSpc>
              <a:spcBef>
                <a:spcPts val="665"/>
              </a:spcBef>
              <a:buClr>
                <a:srgbClr val="CC9900"/>
              </a:buClr>
              <a:buSzPct val="64285"/>
              <a:buFont typeface="Arial"/>
              <a:buChar char="■"/>
              <a:tabLst>
                <a:tab pos="477520" algn="l"/>
                <a:tab pos="478155" algn="l"/>
              </a:tabLst>
            </a:pPr>
            <a:r>
              <a:rPr dirty="0"/>
              <a:t>	</a:t>
            </a:r>
            <a:r>
              <a:rPr sz="2800" spc="-5" dirty="0">
                <a:latin typeface="Arial"/>
                <a:cs typeface="Arial"/>
              </a:rPr>
              <a:t>the time and </a:t>
            </a:r>
            <a:r>
              <a:rPr sz="2800" dirty="0">
                <a:latin typeface="Arial"/>
                <a:cs typeface="Arial"/>
              </a:rPr>
              <a:t>space </a:t>
            </a:r>
            <a:r>
              <a:rPr sz="2800" spc="-5" dirty="0">
                <a:latin typeface="Arial"/>
                <a:cs typeface="Arial"/>
              </a:rPr>
              <a:t>used by the </a:t>
            </a:r>
            <a:r>
              <a:rPr sz="2800" spc="-10" dirty="0">
                <a:latin typeface="Arial"/>
                <a:cs typeface="Arial"/>
              </a:rPr>
              <a:t>Algorithm </a:t>
            </a:r>
            <a:r>
              <a:rPr sz="2800" dirty="0">
                <a:latin typeface="Arial"/>
                <a:cs typeface="Arial"/>
              </a:rPr>
              <a:t>X </a:t>
            </a:r>
            <a:r>
              <a:rPr sz="2800" spc="-5" dirty="0">
                <a:latin typeface="Arial"/>
                <a:cs typeface="Arial"/>
              </a:rPr>
              <a:t>are the  two </a:t>
            </a:r>
            <a:r>
              <a:rPr sz="2800" dirty="0">
                <a:latin typeface="Arial"/>
                <a:cs typeface="Arial"/>
              </a:rPr>
              <a:t>main </a:t>
            </a:r>
            <a:r>
              <a:rPr sz="2800" spc="-5" dirty="0">
                <a:latin typeface="Arial"/>
                <a:cs typeface="Arial"/>
              </a:rPr>
              <a:t>factors which decide the efficiency of</a:t>
            </a:r>
            <a:r>
              <a:rPr sz="2800" spc="-7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X.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3800">
              <a:latin typeface="Arial"/>
              <a:cs typeface="Arial"/>
            </a:endParaRPr>
          </a:p>
          <a:p>
            <a:pPr marL="379095" marR="5080" indent="-367030">
              <a:lnSpc>
                <a:spcPct val="99900"/>
              </a:lnSpc>
              <a:buClr>
                <a:srgbClr val="CC9900"/>
              </a:buClr>
              <a:buSzPct val="64285"/>
              <a:buChar char="■"/>
              <a:tabLst>
                <a:tab pos="379095" algn="l"/>
                <a:tab pos="379730" algn="l"/>
                <a:tab pos="1333500" algn="l"/>
                <a:tab pos="1362710" algn="l"/>
                <a:tab pos="2607945" algn="l"/>
                <a:tab pos="2971165" algn="l"/>
                <a:tab pos="3054985" algn="l"/>
                <a:tab pos="3737610" algn="l"/>
                <a:tab pos="3810635" algn="l"/>
                <a:tab pos="4562475" algn="l"/>
                <a:tab pos="4824730" algn="l"/>
                <a:tab pos="4975225" algn="l"/>
                <a:tab pos="6711950" algn="l"/>
                <a:tab pos="7070725" algn="l"/>
                <a:tab pos="7250430" algn="l"/>
                <a:tab pos="8242934" algn="l"/>
              </a:tabLst>
            </a:pPr>
            <a:r>
              <a:rPr sz="2800" b="1" spc="-5" dirty="0">
                <a:latin typeface="Arial"/>
                <a:cs typeface="Arial"/>
              </a:rPr>
              <a:t>Tim</a:t>
            </a:r>
            <a:r>
              <a:rPr sz="2800" b="1" dirty="0">
                <a:latin typeface="Arial"/>
                <a:cs typeface="Arial"/>
              </a:rPr>
              <a:t>e		</a:t>
            </a:r>
            <a:r>
              <a:rPr sz="2800" b="1" spc="-5" dirty="0">
                <a:latin typeface="Arial"/>
                <a:cs typeface="Arial"/>
              </a:rPr>
              <a:t>Facto</a:t>
            </a:r>
            <a:r>
              <a:rPr sz="2800" b="1" dirty="0">
                <a:latin typeface="Arial"/>
                <a:cs typeface="Arial"/>
              </a:rPr>
              <a:t>r	</a:t>
            </a:r>
            <a:r>
              <a:rPr sz="2800" dirty="0">
                <a:latin typeface="Arial"/>
                <a:cs typeface="Arial"/>
              </a:rPr>
              <a:t>−	</a:t>
            </a:r>
            <a:r>
              <a:rPr sz="2800" spc="-5" dirty="0">
                <a:latin typeface="Arial"/>
                <a:cs typeface="Arial"/>
              </a:rPr>
              <a:t>Th</a:t>
            </a:r>
            <a:r>
              <a:rPr sz="2800" dirty="0">
                <a:latin typeface="Arial"/>
                <a:cs typeface="Arial"/>
              </a:rPr>
              <a:t>e	</a:t>
            </a:r>
            <a:r>
              <a:rPr sz="2800" spc="-5" dirty="0">
                <a:latin typeface="Arial"/>
                <a:cs typeface="Arial"/>
              </a:rPr>
              <a:t>tim</a:t>
            </a:r>
            <a:r>
              <a:rPr sz="2800" dirty="0">
                <a:latin typeface="Arial"/>
                <a:cs typeface="Arial"/>
              </a:rPr>
              <a:t>e	</a:t>
            </a:r>
            <a:r>
              <a:rPr sz="2800" spc="-5" dirty="0">
                <a:latin typeface="Arial"/>
                <a:cs typeface="Arial"/>
              </a:rPr>
              <a:t>i</a:t>
            </a:r>
            <a:r>
              <a:rPr sz="2800" dirty="0">
                <a:latin typeface="Arial"/>
                <a:cs typeface="Arial"/>
              </a:rPr>
              <a:t>s		measured	</a:t>
            </a:r>
            <a:r>
              <a:rPr sz="2800" spc="-5" dirty="0">
                <a:latin typeface="Arial"/>
                <a:cs typeface="Arial"/>
              </a:rPr>
              <a:t>b</a:t>
            </a:r>
            <a:r>
              <a:rPr sz="2800" dirty="0">
                <a:latin typeface="Arial"/>
                <a:cs typeface="Arial"/>
              </a:rPr>
              <a:t>y	</a:t>
            </a:r>
            <a:r>
              <a:rPr sz="2800" b="1" spc="-5" dirty="0">
                <a:latin typeface="Arial"/>
                <a:cs typeface="Arial"/>
              </a:rPr>
              <a:t>counting  </a:t>
            </a:r>
            <a:r>
              <a:rPr sz="2800" b="1" dirty="0">
                <a:latin typeface="Arial"/>
                <a:cs typeface="Arial"/>
              </a:rPr>
              <a:t>the	</a:t>
            </a:r>
            <a:r>
              <a:rPr sz="2800" b="1" spc="-5" dirty="0">
                <a:latin typeface="Arial"/>
                <a:cs typeface="Arial"/>
              </a:rPr>
              <a:t>number		of		key		operations		</a:t>
            </a:r>
            <a:r>
              <a:rPr sz="2800" dirty="0">
                <a:latin typeface="Arial"/>
                <a:cs typeface="Arial"/>
              </a:rPr>
              <a:t>such	</a:t>
            </a:r>
            <a:r>
              <a:rPr sz="2800" spc="-5" dirty="0">
                <a:latin typeface="Arial"/>
                <a:cs typeface="Arial"/>
              </a:rPr>
              <a:t>as  </a:t>
            </a:r>
            <a:r>
              <a:rPr sz="2800" dirty="0">
                <a:latin typeface="Arial"/>
                <a:cs typeface="Arial"/>
              </a:rPr>
              <a:t>comparisons </a:t>
            </a:r>
            <a:r>
              <a:rPr sz="2800" spc="-5" dirty="0">
                <a:latin typeface="Arial"/>
                <a:cs typeface="Arial"/>
              </a:rPr>
              <a:t>in </a:t>
            </a:r>
            <a:r>
              <a:rPr sz="2800" dirty="0">
                <a:latin typeface="Arial"/>
                <a:cs typeface="Arial"/>
              </a:rPr>
              <a:t>sorting</a:t>
            </a:r>
            <a:r>
              <a:rPr sz="2800" spc="-2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algorithm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2749" y="380999"/>
            <a:ext cx="8915400" cy="609600"/>
          </a:xfrm>
          <a:custGeom>
            <a:avLst/>
            <a:gdLst/>
            <a:ahLst/>
            <a:cxnLst/>
            <a:rect l="l" t="t" r="r" b="b"/>
            <a:pathLst>
              <a:path w="8915400" h="609600">
                <a:moveTo>
                  <a:pt x="0" y="609598"/>
                </a:moveTo>
                <a:lnTo>
                  <a:pt x="0" y="0"/>
                </a:lnTo>
                <a:lnTo>
                  <a:pt x="8915382" y="0"/>
                </a:lnTo>
              </a:path>
            </a:pathLst>
          </a:custGeom>
          <a:ln w="19049">
            <a:solidFill>
              <a:srgbClr val="CC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68323" y="434276"/>
            <a:ext cx="674497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ALGORITHM</a:t>
            </a:r>
            <a:r>
              <a:rPr spc="-75" dirty="0"/>
              <a:t> </a:t>
            </a:r>
            <a:r>
              <a:rPr spc="-40" dirty="0"/>
              <a:t>COMPLEXITY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42567" y="1457957"/>
            <a:ext cx="8881110" cy="4978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0" marR="1049655" indent="-368935">
              <a:lnSpc>
                <a:spcPct val="100000"/>
              </a:lnSpc>
              <a:spcBef>
                <a:spcPts val="100"/>
              </a:spcBef>
              <a:buClr>
                <a:srgbClr val="CC9900"/>
              </a:buClr>
              <a:buSzPct val="65000"/>
              <a:buFont typeface="Arial"/>
              <a:buChar char="■"/>
              <a:tabLst>
                <a:tab pos="487045" algn="l"/>
                <a:tab pos="487680" algn="l"/>
              </a:tabLst>
            </a:pPr>
            <a:r>
              <a:rPr dirty="0"/>
              <a:t>	</a:t>
            </a:r>
            <a:r>
              <a:rPr sz="3000" b="1" spc="-10" dirty="0">
                <a:latin typeface="Arial"/>
                <a:cs typeface="Arial"/>
              </a:rPr>
              <a:t>Space </a:t>
            </a:r>
            <a:r>
              <a:rPr sz="3000" b="1" spc="-5" dirty="0">
                <a:latin typeface="Arial"/>
                <a:cs typeface="Arial"/>
              </a:rPr>
              <a:t>Factor </a:t>
            </a:r>
            <a:r>
              <a:rPr sz="3000" dirty="0">
                <a:latin typeface="Arial"/>
                <a:cs typeface="Arial"/>
              </a:rPr>
              <a:t>− </a:t>
            </a:r>
            <a:r>
              <a:rPr sz="3000" spc="-5" dirty="0">
                <a:latin typeface="Arial"/>
                <a:cs typeface="Arial"/>
              </a:rPr>
              <a:t>The </a:t>
            </a:r>
            <a:r>
              <a:rPr sz="3000" dirty="0">
                <a:latin typeface="Arial"/>
                <a:cs typeface="Arial"/>
              </a:rPr>
              <a:t>space </a:t>
            </a:r>
            <a:r>
              <a:rPr sz="3000" spc="-5" dirty="0">
                <a:latin typeface="Arial"/>
                <a:cs typeface="Arial"/>
              </a:rPr>
              <a:t>is </a:t>
            </a:r>
            <a:r>
              <a:rPr sz="3000" dirty="0">
                <a:latin typeface="Arial"/>
                <a:cs typeface="Arial"/>
              </a:rPr>
              <a:t>measured </a:t>
            </a:r>
            <a:r>
              <a:rPr sz="3000" b="1" spc="-5" dirty="0">
                <a:latin typeface="Arial"/>
                <a:cs typeface="Arial"/>
              </a:rPr>
              <a:t>by  counting</a:t>
            </a:r>
            <a:r>
              <a:rPr sz="3000" b="1" spc="-10" dirty="0">
                <a:latin typeface="Arial"/>
                <a:cs typeface="Arial"/>
              </a:rPr>
              <a:t> </a:t>
            </a:r>
            <a:r>
              <a:rPr sz="3000" b="1" dirty="0">
                <a:latin typeface="Arial"/>
                <a:cs typeface="Arial"/>
              </a:rPr>
              <a:t>the</a:t>
            </a:r>
            <a:endParaRPr sz="3000">
              <a:latin typeface="Arial"/>
              <a:cs typeface="Arial"/>
            </a:endParaRPr>
          </a:p>
          <a:p>
            <a:pPr marL="38100" marR="1637030">
              <a:lnSpc>
                <a:spcPct val="100000"/>
              </a:lnSpc>
              <a:spcBef>
                <a:spcPts val="600"/>
              </a:spcBef>
            </a:pPr>
            <a:r>
              <a:rPr sz="3000" b="1" spc="-5" dirty="0">
                <a:latin typeface="Arial"/>
                <a:cs typeface="Arial"/>
              </a:rPr>
              <a:t>maximum memory space </a:t>
            </a:r>
            <a:r>
              <a:rPr sz="3000" dirty="0">
                <a:latin typeface="Arial"/>
                <a:cs typeface="Arial"/>
              </a:rPr>
              <a:t>required </a:t>
            </a:r>
            <a:r>
              <a:rPr sz="3000" spc="-5" dirty="0">
                <a:latin typeface="Arial"/>
                <a:cs typeface="Arial"/>
              </a:rPr>
              <a:t>by the  algorithm.</a:t>
            </a:r>
            <a:endParaRPr sz="3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4150">
              <a:latin typeface="Arial"/>
              <a:cs typeface="Arial"/>
            </a:endParaRPr>
          </a:p>
          <a:p>
            <a:pPr marL="381000" marR="850265" indent="-368935">
              <a:lnSpc>
                <a:spcPct val="100000"/>
              </a:lnSpc>
              <a:buClr>
                <a:srgbClr val="CC9900"/>
              </a:buClr>
              <a:buSzPct val="65000"/>
              <a:buFont typeface="Arial"/>
              <a:buChar char="■"/>
              <a:tabLst>
                <a:tab pos="486409" algn="l"/>
                <a:tab pos="487045" algn="l"/>
              </a:tabLst>
            </a:pPr>
            <a:r>
              <a:rPr dirty="0"/>
              <a:t>	</a:t>
            </a:r>
            <a:r>
              <a:rPr sz="3000" spc="-5" dirty="0">
                <a:latin typeface="Arial"/>
                <a:cs typeface="Arial"/>
              </a:rPr>
              <a:t>The </a:t>
            </a:r>
            <a:r>
              <a:rPr sz="3000" dirty="0">
                <a:latin typeface="Arial"/>
                <a:cs typeface="Arial"/>
              </a:rPr>
              <a:t>complexity </a:t>
            </a:r>
            <a:r>
              <a:rPr sz="3000" spc="-5" dirty="0">
                <a:latin typeface="Arial"/>
                <a:cs typeface="Arial"/>
              </a:rPr>
              <a:t>of an algorithm </a:t>
            </a:r>
            <a:r>
              <a:rPr sz="3000" b="1" dirty="0">
                <a:latin typeface="Arial"/>
                <a:cs typeface="Arial"/>
              </a:rPr>
              <a:t>f(n) </a:t>
            </a:r>
            <a:r>
              <a:rPr sz="3000" spc="-5" dirty="0">
                <a:latin typeface="Arial"/>
                <a:cs typeface="Arial"/>
              </a:rPr>
              <a:t>gives the  </a:t>
            </a:r>
            <a:r>
              <a:rPr sz="3000" dirty="0">
                <a:latin typeface="Arial"/>
                <a:cs typeface="Arial"/>
              </a:rPr>
              <a:t>running</a:t>
            </a:r>
            <a:r>
              <a:rPr sz="3000" spc="-10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time</a:t>
            </a:r>
            <a:endParaRPr sz="3000">
              <a:latin typeface="Arial"/>
              <a:cs typeface="Arial"/>
            </a:endParaRPr>
          </a:p>
          <a:p>
            <a:pPr marL="38100" marR="328295">
              <a:lnSpc>
                <a:spcPct val="100000"/>
              </a:lnSpc>
              <a:spcBef>
                <a:spcPts val="600"/>
              </a:spcBef>
            </a:pPr>
            <a:r>
              <a:rPr sz="3000" spc="-5" dirty="0">
                <a:latin typeface="Arial"/>
                <a:cs typeface="Arial"/>
              </a:rPr>
              <a:t>and </a:t>
            </a:r>
            <a:r>
              <a:rPr sz="3000" dirty="0">
                <a:latin typeface="Arial"/>
                <a:cs typeface="Arial"/>
              </a:rPr>
              <a:t>/ </a:t>
            </a:r>
            <a:r>
              <a:rPr sz="3000" spc="-5" dirty="0">
                <a:latin typeface="Arial"/>
                <a:cs typeface="Arial"/>
              </a:rPr>
              <a:t>or </a:t>
            </a:r>
            <a:r>
              <a:rPr sz="3000" dirty="0">
                <a:latin typeface="Arial"/>
                <a:cs typeface="Arial"/>
              </a:rPr>
              <a:t>storage space required </a:t>
            </a:r>
            <a:r>
              <a:rPr sz="3000" spc="-5" dirty="0">
                <a:latin typeface="Arial"/>
                <a:cs typeface="Arial"/>
              </a:rPr>
              <a:t>by the algorithm</a:t>
            </a:r>
            <a:r>
              <a:rPr sz="3000" spc="-110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in  terms</a:t>
            </a:r>
            <a:r>
              <a:rPr sz="3000" spc="-15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of</a:t>
            </a:r>
            <a:endParaRPr sz="30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600"/>
              </a:spcBef>
              <a:tabLst>
                <a:tab pos="8867775" algn="l"/>
              </a:tabLst>
            </a:pPr>
            <a:r>
              <a:rPr sz="3000" u="heavy" dirty="0">
                <a:uFill>
                  <a:solidFill>
                    <a:srgbClr val="CC9900"/>
                  </a:solidFill>
                </a:uFill>
                <a:latin typeface="Arial"/>
                <a:cs typeface="Arial"/>
              </a:rPr>
              <a:t>n </a:t>
            </a:r>
            <a:r>
              <a:rPr sz="3000" u="heavy" spc="-5" dirty="0">
                <a:uFill>
                  <a:solidFill>
                    <a:srgbClr val="CC9900"/>
                  </a:solidFill>
                </a:uFill>
                <a:latin typeface="Arial"/>
                <a:cs typeface="Arial"/>
              </a:rPr>
              <a:t>as the </a:t>
            </a:r>
            <a:r>
              <a:rPr sz="3000" u="heavy" dirty="0">
                <a:uFill>
                  <a:solidFill>
                    <a:srgbClr val="CC9900"/>
                  </a:solidFill>
                </a:uFill>
                <a:latin typeface="Arial"/>
                <a:cs typeface="Arial"/>
              </a:rPr>
              <a:t>size </a:t>
            </a:r>
            <a:r>
              <a:rPr sz="3000" u="heavy" spc="-5" dirty="0">
                <a:uFill>
                  <a:solidFill>
                    <a:srgbClr val="CC9900"/>
                  </a:solidFill>
                </a:uFill>
                <a:latin typeface="Arial"/>
                <a:cs typeface="Arial"/>
              </a:rPr>
              <a:t>of input</a:t>
            </a:r>
            <a:r>
              <a:rPr sz="3000" u="heavy" spc="-95" dirty="0">
                <a:uFill>
                  <a:solidFill>
                    <a:srgbClr val="CC9900"/>
                  </a:solidFill>
                </a:uFill>
                <a:latin typeface="Arial"/>
                <a:cs typeface="Arial"/>
              </a:rPr>
              <a:t> </a:t>
            </a:r>
            <a:r>
              <a:rPr sz="3000" u="heavy" spc="-5" dirty="0">
                <a:uFill>
                  <a:solidFill>
                    <a:srgbClr val="CC9900"/>
                  </a:solidFill>
                </a:uFill>
                <a:latin typeface="Arial"/>
                <a:cs typeface="Arial"/>
              </a:rPr>
              <a:t>data.	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8323" y="437325"/>
            <a:ext cx="72942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80" dirty="0"/>
              <a:t>Steps involved </a:t>
            </a:r>
            <a:r>
              <a:rPr sz="3600" spc="-70" dirty="0"/>
              <a:t>in algorithm</a:t>
            </a:r>
            <a:r>
              <a:rPr sz="3600" spc="245" dirty="0"/>
              <a:t> </a:t>
            </a:r>
            <a:r>
              <a:rPr sz="3600" spc="-45" dirty="0"/>
              <a:t>development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349957" y="1028192"/>
            <a:ext cx="9439910" cy="4688840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77825" marR="5715" indent="-365760" algn="just">
              <a:lnSpc>
                <a:spcPct val="101000"/>
              </a:lnSpc>
              <a:spcBef>
                <a:spcPts val="65"/>
              </a:spcBef>
              <a:buClr>
                <a:srgbClr val="CC9900"/>
              </a:buClr>
              <a:buSzPct val="63461"/>
              <a:buChar char="■"/>
              <a:tabLst>
                <a:tab pos="378460" algn="l"/>
              </a:tabLst>
            </a:pPr>
            <a:r>
              <a:rPr sz="2600" b="1" spc="-10" dirty="0">
                <a:latin typeface="Arial"/>
                <a:cs typeface="Arial"/>
              </a:rPr>
              <a:t>Step1. </a:t>
            </a:r>
            <a:r>
              <a:rPr sz="2600" b="1" spc="-5" dirty="0">
                <a:latin typeface="Arial"/>
                <a:cs typeface="Arial"/>
              </a:rPr>
              <a:t>Identification of </a:t>
            </a:r>
            <a:r>
              <a:rPr sz="2600" b="1" spc="10" dirty="0">
                <a:latin typeface="Arial"/>
                <a:cs typeface="Arial"/>
              </a:rPr>
              <a:t>input</a:t>
            </a:r>
            <a:r>
              <a:rPr sz="2600" spc="10" dirty="0">
                <a:latin typeface="Arial"/>
                <a:cs typeface="Arial"/>
              </a:rPr>
              <a:t>: </a:t>
            </a:r>
            <a:r>
              <a:rPr sz="2600" spc="-5" dirty="0">
                <a:latin typeface="Arial"/>
                <a:cs typeface="Arial"/>
              </a:rPr>
              <a:t>For an algorithm, there are  quantities to be </a:t>
            </a:r>
            <a:r>
              <a:rPr sz="2600" dirty="0">
                <a:latin typeface="Arial"/>
                <a:cs typeface="Arial"/>
              </a:rPr>
              <a:t>supplied called </a:t>
            </a:r>
            <a:r>
              <a:rPr sz="2600" spc="-5" dirty="0">
                <a:latin typeface="Arial"/>
                <a:cs typeface="Arial"/>
              </a:rPr>
              <a:t>input and these are fed  externally. The input is to be identified first for any </a:t>
            </a:r>
            <a:r>
              <a:rPr sz="2600" dirty="0">
                <a:latin typeface="Arial"/>
                <a:cs typeface="Arial"/>
              </a:rPr>
              <a:t>specified  </a:t>
            </a:r>
            <a:r>
              <a:rPr sz="2600" spc="-5" dirty="0">
                <a:latin typeface="Arial"/>
                <a:cs typeface="Arial"/>
              </a:rPr>
              <a:t>problem.</a:t>
            </a:r>
            <a:endParaRPr sz="2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CC9900"/>
              </a:buClr>
              <a:buFont typeface="Arial"/>
              <a:buChar char="■"/>
            </a:pPr>
            <a:endParaRPr sz="3600">
              <a:latin typeface="Arial"/>
              <a:cs typeface="Arial"/>
            </a:endParaRPr>
          </a:p>
          <a:p>
            <a:pPr marL="377825" marR="17145" indent="-365760" algn="just">
              <a:lnSpc>
                <a:spcPct val="101099"/>
              </a:lnSpc>
              <a:spcBef>
                <a:spcPts val="5"/>
              </a:spcBef>
              <a:buClr>
                <a:srgbClr val="CC9900"/>
              </a:buClr>
              <a:buSzPct val="63461"/>
              <a:buChar char="■"/>
              <a:tabLst>
                <a:tab pos="378460" algn="l"/>
              </a:tabLst>
            </a:pPr>
            <a:r>
              <a:rPr sz="2600" b="1" spc="-10" dirty="0">
                <a:latin typeface="Arial"/>
                <a:cs typeface="Arial"/>
              </a:rPr>
              <a:t>Step2: </a:t>
            </a:r>
            <a:r>
              <a:rPr sz="2600" b="1" spc="-5" dirty="0">
                <a:latin typeface="Arial"/>
                <a:cs typeface="Arial"/>
              </a:rPr>
              <a:t>Identification of </a:t>
            </a:r>
            <a:r>
              <a:rPr sz="2600" b="1" spc="10" dirty="0">
                <a:latin typeface="Arial"/>
                <a:cs typeface="Arial"/>
              </a:rPr>
              <a:t>output</a:t>
            </a:r>
            <a:r>
              <a:rPr sz="2600" spc="10" dirty="0">
                <a:latin typeface="Arial"/>
                <a:cs typeface="Arial"/>
              </a:rPr>
              <a:t>: </a:t>
            </a:r>
            <a:r>
              <a:rPr sz="2600" spc="-5" dirty="0">
                <a:latin typeface="Arial"/>
                <a:cs typeface="Arial"/>
              </a:rPr>
              <a:t>From an algorithm, at least  one quantity is produced, </a:t>
            </a:r>
            <a:r>
              <a:rPr sz="2600" dirty="0">
                <a:latin typeface="Arial"/>
                <a:cs typeface="Arial"/>
              </a:rPr>
              <a:t>called </a:t>
            </a:r>
            <a:r>
              <a:rPr sz="2600" spc="-5" dirty="0">
                <a:latin typeface="Arial"/>
                <a:cs typeface="Arial"/>
              </a:rPr>
              <a:t>for any </a:t>
            </a:r>
            <a:r>
              <a:rPr sz="2600" dirty="0">
                <a:latin typeface="Arial"/>
                <a:cs typeface="Arial"/>
              </a:rPr>
              <a:t>specified</a:t>
            </a:r>
            <a:r>
              <a:rPr sz="2600" spc="-55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problem.</a:t>
            </a:r>
            <a:endParaRPr sz="2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CC9900"/>
              </a:buClr>
              <a:buFont typeface="Arial"/>
              <a:buChar char="■"/>
            </a:pPr>
            <a:endParaRPr sz="3600">
              <a:latin typeface="Arial"/>
              <a:cs typeface="Arial"/>
            </a:endParaRPr>
          </a:p>
          <a:p>
            <a:pPr marL="377825" marR="5080" indent="-365760" algn="just">
              <a:lnSpc>
                <a:spcPct val="101000"/>
              </a:lnSpc>
              <a:buClr>
                <a:srgbClr val="CC9900"/>
              </a:buClr>
              <a:buSzPct val="63461"/>
              <a:buChar char="■"/>
              <a:tabLst>
                <a:tab pos="378460" algn="l"/>
              </a:tabLst>
            </a:pPr>
            <a:r>
              <a:rPr sz="2600" b="1" spc="-10" dirty="0">
                <a:latin typeface="Arial"/>
                <a:cs typeface="Arial"/>
              </a:rPr>
              <a:t>Step3 </a:t>
            </a:r>
            <a:r>
              <a:rPr sz="2600" b="1" dirty="0">
                <a:latin typeface="Arial"/>
                <a:cs typeface="Arial"/>
              </a:rPr>
              <a:t>: </a:t>
            </a:r>
            <a:r>
              <a:rPr sz="2600" b="1" spc="-5" dirty="0">
                <a:latin typeface="Arial"/>
                <a:cs typeface="Arial"/>
              </a:rPr>
              <a:t>Identification </a:t>
            </a:r>
            <a:r>
              <a:rPr sz="2600" b="1" dirty="0">
                <a:latin typeface="Arial"/>
                <a:cs typeface="Arial"/>
              </a:rPr>
              <a:t>the </a:t>
            </a:r>
            <a:r>
              <a:rPr sz="2600" b="1" spc="-5" dirty="0">
                <a:latin typeface="Arial"/>
                <a:cs typeface="Arial"/>
              </a:rPr>
              <a:t>processing operations </a:t>
            </a:r>
            <a:r>
              <a:rPr sz="2600" dirty="0">
                <a:latin typeface="Arial"/>
                <a:cs typeface="Arial"/>
              </a:rPr>
              <a:t>: </a:t>
            </a:r>
            <a:r>
              <a:rPr sz="2600" spc="-10" dirty="0">
                <a:latin typeface="Arial"/>
                <a:cs typeface="Arial"/>
              </a:rPr>
              <a:t>All </a:t>
            </a:r>
            <a:r>
              <a:rPr sz="2600" spc="-5" dirty="0">
                <a:latin typeface="Arial"/>
                <a:cs typeface="Arial"/>
              </a:rPr>
              <a:t>the  </a:t>
            </a:r>
            <a:r>
              <a:rPr sz="2600" dirty="0">
                <a:latin typeface="Arial"/>
                <a:cs typeface="Arial"/>
              </a:rPr>
              <a:t>calculations </a:t>
            </a:r>
            <a:r>
              <a:rPr sz="2600" spc="-5" dirty="0">
                <a:latin typeface="Arial"/>
                <a:cs typeface="Arial"/>
              </a:rPr>
              <a:t>to be performed in order to lead to output from  the input are to be identified in an orderly</a:t>
            </a:r>
            <a:r>
              <a:rPr sz="2600" spc="-3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manner.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51330" algn="l"/>
              </a:tabLst>
            </a:pPr>
            <a:r>
              <a:rPr spc="-90" dirty="0"/>
              <a:t>SPACE	</a:t>
            </a:r>
            <a:r>
              <a:rPr spc="-40" dirty="0"/>
              <a:t>COMPLEXITY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8114" y="989873"/>
            <a:ext cx="8693150" cy="3075305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382905" marR="222885" indent="-370840" algn="just">
              <a:lnSpc>
                <a:spcPts val="3820"/>
              </a:lnSpc>
              <a:spcBef>
                <a:spcPts val="240"/>
              </a:spcBef>
              <a:buClr>
                <a:srgbClr val="CC9900"/>
              </a:buClr>
              <a:buSzPct val="64062"/>
              <a:buChar char="■"/>
              <a:tabLst>
                <a:tab pos="383540" algn="l"/>
              </a:tabLst>
            </a:pPr>
            <a:r>
              <a:rPr sz="3200" spc="-10" dirty="0">
                <a:latin typeface="Arial"/>
                <a:cs typeface="Arial"/>
              </a:rPr>
              <a:t>Space </a:t>
            </a:r>
            <a:r>
              <a:rPr sz="3200" dirty="0">
                <a:latin typeface="Arial"/>
                <a:cs typeface="Arial"/>
              </a:rPr>
              <a:t>complexity </a:t>
            </a:r>
            <a:r>
              <a:rPr sz="3200" spc="-5" dirty="0">
                <a:latin typeface="Arial"/>
                <a:cs typeface="Arial"/>
              </a:rPr>
              <a:t>of an algorithm </a:t>
            </a:r>
            <a:r>
              <a:rPr sz="3200" dirty="0">
                <a:latin typeface="Arial"/>
                <a:cs typeface="Arial"/>
              </a:rPr>
              <a:t>represents  </a:t>
            </a:r>
            <a:r>
              <a:rPr sz="3200" spc="-10" dirty="0">
                <a:latin typeface="Arial"/>
                <a:cs typeface="Arial"/>
              </a:rPr>
              <a:t>the </a:t>
            </a:r>
            <a:r>
              <a:rPr sz="3200" spc="-5" dirty="0">
                <a:latin typeface="Arial"/>
                <a:cs typeface="Arial"/>
              </a:rPr>
              <a:t>amount of </a:t>
            </a:r>
            <a:r>
              <a:rPr sz="3200" dirty="0">
                <a:latin typeface="Arial"/>
                <a:cs typeface="Arial"/>
              </a:rPr>
              <a:t>memory space required </a:t>
            </a:r>
            <a:r>
              <a:rPr sz="3200" spc="-5" dirty="0">
                <a:latin typeface="Arial"/>
                <a:cs typeface="Arial"/>
              </a:rPr>
              <a:t>by</a:t>
            </a:r>
            <a:r>
              <a:rPr sz="3200" spc="-95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the  </a:t>
            </a:r>
            <a:r>
              <a:rPr sz="3200" spc="-5" dirty="0">
                <a:latin typeface="Arial"/>
                <a:cs typeface="Arial"/>
              </a:rPr>
              <a:t>algorithm in its life</a:t>
            </a:r>
            <a:r>
              <a:rPr sz="3200" spc="-1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cycle.</a:t>
            </a:r>
            <a:endParaRPr sz="3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CC9900"/>
              </a:buClr>
              <a:buFont typeface="Arial"/>
              <a:buChar char="■"/>
            </a:pPr>
            <a:endParaRPr sz="4050">
              <a:latin typeface="Arial"/>
              <a:cs typeface="Arial"/>
            </a:endParaRPr>
          </a:p>
          <a:p>
            <a:pPr marL="382905" marR="5080" indent="-370840">
              <a:lnSpc>
                <a:spcPct val="100499"/>
              </a:lnSpc>
              <a:buClr>
                <a:srgbClr val="CC9900"/>
              </a:buClr>
              <a:buSzPct val="64062"/>
              <a:buChar char="■"/>
              <a:tabLst>
                <a:tab pos="382905" algn="l"/>
                <a:tab pos="383540" algn="l"/>
              </a:tabLst>
            </a:pPr>
            <a:r>
              <a:rPr sz="3200" spc="-10" dirty="0">
                <a:latin typeface="Arial"/>
                <a:cs typeface="Arial"/>
              </a:rPr>
              <a:t>Space </a:t>
            </a:r>
            <a:r>
              <a:rPr sz="3200" dirty="0">
                <a:latin typeface="Arial"/>
                <a:cs typeface="Arial"/>
              </a:rPr>
              <a:t>required </a:t>
            </a:r>
            <a:r>
              <a:rPr sz="3200" spc="-5" dirty="0">
                <a:latin typeface="Arial"/>
                <a:cs typeface="Arial"/>
              </a:rPr>
              <a:t>by an algorithm </a:t>
            </a:r>
            <a:r>
              <a:rPr sz="3200" dirty="0">
                <a:latin typeface="Arial"/>
                <a:cs typeface="Arial"/>
              </a:rPr>
              <a:t>= </a:t>
            </a:r>
            <a:r>
              <a:rPr sz="3200" spc="-10" dirty="0">
                <a:latin typeface="Arial"/>
                <a:cs typeface="Arial"/>
              </a:rPr>
              <a:t>Fixed Part </a:t>
            </a:r>
            <a:r>
              <a:rPr sz="3200" dirty="0">
                <a:latin typeface="Arial"/>
                <a:cs typeface="Arial"/>
              </a:rPr>
              <a:t>+  </a:t>
            </a:r>
            <a:r>
              <a:rPr sz="3200" spc="-10" dirty="0">
                <a:latin typeface="Arial"/>
                <a:cs typeface="Arial"/>
              </a:rPr>
              <a:t>Variable</a:t>
            </a:r>
            <a:r>
              <a:rPr sz="3200" spc="-1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Part.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8323" y="434276"/>
            <a:ext cx="515810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51330" algn="l"/>
              </a:tabLst>
            </a:pPr>
            <a:r>
              <a:rPr spc="-90" dirty="0"/>
              <a:t>SPACE	</a:t>
            </a:r>
            <a:r>
              <a:rPr spc="-40" dirty="0"/>
              <a:t>COMPLEXITY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63763" y="1549689"/>
            <a:ext cx="8707120" cy="408559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0" marR="7620" indent="-368935" algn="just">
              <a:lnSpc>
                <a:spcPct val="100800"/>
              </a:lnSpc>
              <a:spcBef>
                <a:spcPts val="70"/>
              </a:spcBef>
              <a:buClr>
                <a:srgbClr val="CC9900"/>
              </a:buClr>
              <a:buSzPct val="69642"/>
              <a:buFont typeface="Arial"/>
              <a:buChar char="■"/>
              <a:tabLst>
                <a:tab pos="517525" algn="l"/>
              </a:tabLst>
            </a:pPr>
            <a:r>
              <a:rPr dirty="0"/>
              <a:t>	</a:t>
            </a:r>
            <a:r>
              <a:rPr sz="2800" dirty="0">
                <a:latin typeface="Arial"/>
                <a:cs typeface="Arial"/>
              </a:rPr>
              <a:t>A </a:t>
            </a:r>
            <a:r>
              <a:rPr sz="2800" b="1" dirty="0">
                <a:latin typeface="Arial"/>
                <a:cs typeface="Arial"/>
              </a:rPr>
              <a:t>fixed </a:t>
            </a:r>
            <a:r>
              <a:rPr sz="2800" b="1" spc="-5" dirty="0">
                <a:latin typeface="Arial"/>
                <a:cs typeface="Arial"/>
              </a:rPr>
              <a:t>part </a:t>
            </a:r>
            <a:r>
              <a:rPr sz="2800" spc="-5" dirty="0">
                <a:latin typeface="Arial"/>
                <a:cs typeface="Arial"/>
              </a:rPr>
              <a:t>is </a:t>
            </a:r>
            <a:r>
              <a:rPr sz="2800" dirty="0">
                <a:latin typeface="Arial"/>
                <a:cs typeface="Arial"/>
              </a:rPr>
              <a:t>a space required </a:t>
            </a:r>
            <a:r>
              <a:rPr sz="2800" spc="-5" dirty="0">
                <a:latin typeface="Arial"/>
                <a:cs typeface="Arial"/>
              </a:rPr>
              <a:t>to </a:t>
            </a:r>
            <a:r>
              <a:rPr sz="2800" dirty="0">
                <a:latin typeface="Arial"/>
                <a:cs typeface="Arial"/>
              </a:rPr>
              <a:t>store certain  </a:t>
            </a:r>
            <a:r>
              <a:rPr sz="2800" spc="-5" dirty="0">
                <a:latin typeface="Arial"/>
                <a:cs typeface="Arial"/>
              </a:rPr>
              <a:t>data and </a:t>
            </a:r>
            <a:r>
              <a:rPr sz="2800" dirty="0">
                <a:latin typeface="Arial"/>
                <a:cs typeface="Arial"/>
              </a:rPr>
              <a:t>variables, </a:t>
            </a:r>
            <a:r>
              <a:rPr sz="2800" spc="-5" dirty="0">
                <a:latin typeface="Arial"/>
                <a:cs typeface="Arial"/>
              </a:rPr>
              <a:t>that are independent of the </a:t>
            </a:r>
            <a:r>
              <a:rPr sz="2800" dirty="0">
                <a:latin typeface="Arial"/>
                <a:cs typeface="Arial"/>
              </a:rPr>
              <a:t>size  </a:t>
            </a:r>
            <a:r>
              <a:rPr sz="2800" spc="-5" dirty="0">
                <a:latin typeface="Arial"/>
                <a:cs typeface="Arial"/>
              </a:rPr>
              <a:t>of the problem. </a:t>
            </a:r>
            <a:r>
              <a:rPr sz="2800" spc="-10" dirty="0">
                <a:latin typeface="Arial"/>
                <a:cs typeface="Arial"/>
              </a:rPr>
              <a:t>Eg: Simple </a:t>
            </a:r>
            <a:r>
              <a:rPr sz="2800" dirty="0">
                <a:latin typeface="Arial"/>
                <a:cs typeface="Arial"/>
              </a:rPr>
              <a:t>variables &amp; constant  </a:t>
            </a:r>
            <a:r>
              <a:rPr sz="2800" spc="-5" dirty="0">
                <a:latin typeface="Arial"/>
                <a:cs typeface="Arial"/>
              </a:rPr>
              <a:t>used, program </a:t>
            </a:r>
            <a:r>
              <a:rPr sz="2800" dirty="0">
                <a:latin typeface="Arial"/>
                <a:cs typeface="Arial"/>
              </a:rPr>
              <a:t>size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etc.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har char="■"/>
            </a:pPr>
            <a:endParaRPr sz="4000">
              <a:latin typeface="Arial"/>
              <a:cs typeface="Arial"/>
            </a:endParaRPr>
          </a:p>
          <a:p>
            <a:pPr marL="381000" marR="41275" indent="-367030" algn="just">
              <a:lnSpc>
                <a:spcPts val="3340"/>
              </a:lnSpc>
              <a:buClr>
                <a:srgbClr val="CC9900"/>
              </a:buClr>
              <a:buSzPct val="64285"/>
              <a:buChar char="■"/>
              <a:tabLst>
                <a:tab pos="381635" algn="l"/>
              </a:tabLst>
            </a:pPr>
            <a:r>
              <a:rPr sz="2800" dirty="0">
                <a:latin typeface="Arial"/>
                <a:cs typeface="Arial"/>
              </a:rPr>
              <a:t>A </a:t>
            </a:r>
            <a:r>
              <a:rPr sz="2800" b="1" spc="-5" dirty="0">
                <a:latin typeface="Arial"/>
                <a:cs typeface="Arial"/>
              </a:rPr>
              <a:t>variable part </a:t>
            </a:r>
            <a:r>
              <a:rPr sz="2800" spc="-5" dirty="0">
                <a:latin typeface="Arial"/>
                <a:cs typeface="Arial"/>
              </a:rPr>
              <a:t>is </a:t>
            </a:r>
            <a:r>
              <a:rPr sz="2800" dirty="0">
                <a:latin typeface="Arial"/>
                <a:cs typeface="Arial"/>
              </a:rPr>
              <a:t>a space required </a:t>
            </a:r>
            <a:r>
              <a:rPr sz="2800" spc="-5" dirty="0">
                <a:latin typeface="Arial"/>
                <a:cs typeface="Arial"/>
              </a:rPr>
              <a:t>by </a:t>
            </a:r>
            <a:r>
              <a:rPr sz="2800" dirty="0">
                <a:latin typeface="Arial"/>
                <a:cs typeface="Arial"/>
              </a:rPr>
              <a:t>variables,  </a:t>
            </a:r>
            <a:r>
              <a:rPr sz="2800" spc="-5" dirty="0">
                <a:latin typeface="Arial"/>
                <a:cs typeface="Arial"/>
              </a:rPr>
              <a:t>whose </a:t>
            </a:r>
            <a:r>
              <a:rPr sz="2800" dirty="0">
                <a:latin typeface="Arial"/>
                <a:cs typeface="Arial"/>
              </a:rPr>
              <a:t>size </a:t>
            </a:r>
            <a:r>
              <a:rPr sz="2800" spc="-5" dirty="0">
                <a:latin typeface="Arial"/>
                <a:cs typeface="Arial"/>
              </a:rPr>
              <a:t>depends on the </a:t>
            </a:r>
            <a:r>
              <a:rPr sz="2800" dirty="0">
                <a:latin typeface="Arial"/>
                <a:cs typeface="Arial"/>
              </a:rPr>
              <a:t>size </a:t>
            </a:r>
            <a:r>
              <a:rPr sz="2800" spc="-5" dirty="0">
                <a:latin typeface="Arial"/>
                <a:cs typeface="Arial"/>
              </a:rPr>
              <a:t>of the</a:t>
            </a:r>
            <a:r>
              <a:rPr sz="2800" spc="-6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problem.</a:t>
            </a:r>
            <a:endParaRPr sz="2800">
              <a:latin typeface="Arial"/>
              <a:cs typeface="Arial"/>
            </a:endParaRPr>
          </a:p>
          <a:p>
            <a:pPr marL="38100" marR="5080" indent="398780">
              <a:lnSpc>
                <a:spcPts val="3340"/>
              </a:lnSpc>
              <a:spcBef>
                <a:spcPts val="595"/>
              </a:spcBef>
              <a:tabLst>
                <a:tab pos="1202055" algn="l"/>
                <a:tab pos="2817495" algn="l"/>
                <a:tab pos="4335145" algn="l"/>
                <a:tab pos="6168390" algn="l"/>
                <a:tab pos="7863840" algn="l"/>
              </a:tabLst>
            </a:pPr>
            <a:r>
              <a:rPr sz="2800" spc="-10" dirty="0">
                <a:latin typeface="Arial"/>
                <a:cs typeface="Arial"/>
              </a:rPr>
              <a:t>Eg</a:t>
            </a:r>
            <a:r>
              <a:rPr sz="2800" dirty="0">
                <a:latin typeface="Arial"/>
                <a:cs typeface="Arial"/>
              </a:rPr>
              <a:t>.	</a:t>
            </a:r>
            <a:r>
              <a:rPr sz="2800" spc="-5" dirty="0">
                <a:latin typeface="Arial"/>
                <a:cs typeface="Arial"/>
              </a:rPr>
              <a:t>Dynami</a:t>
            </a:r>
            <a:r>
              <a:rPr sz="2800" dirty="0">
                <a:latin typeface="Arial"/>
                <a:cs typeface="Arial"/>
              </a:rPr>
              <a:t>c	memory	</a:t>
            </a:r>
            <a:r>
              <a:rPr sz="2800" spc="-5" dirty="0">
                <a:latin typeface="Arial"/>
                <a:cs typeface="Arial"/>
              </a:rPr>
              <a:t>allocation</a:t>
            </a:r>
            <a:r>
              <a:rPr sz="2800" dirty="0">
                <a:latin typeface="Arial"/>
                <a:cs typeface="Arial"/>
              </a:rPr>
              <a:t>,	recursion	stack  space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etc.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8323" y="434276"/>
            <a:ext cx="515810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51330" algn="l"/>
              </a:tabLst>
            </a:pPr>
            <a:r>
              <a:rPr spc="-90" dirty="0"/>
              <a:t>SPACE	</a:t>
            </a:r>
            <a:r>
              <a:rPr spc="-40" dirty="0"/>
              <a:t>COMPLEXITY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62130" y="1444530"/>
            <a:ext cx="8702675" cy="3373120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488315" indent="-474980">
              <a:lnSpc>
                <a:spcPct val="100000"/>
              </a:lnSpc>
              <a:spcBef>
                <a:spcPts val="760"/>
              </a:spcBef>
              <a:buClr>
                <a:srgbClr val="CC9900"/>
              </a:buClr>
              <a:buSzPct val="60937"/>
              <a:buChar char="■"/>
              <a:tabLst>
                <a:tab pos="488315" algn="l"/>
                <a:tab pos="488950" algn="l"/>
              </a:tabLst>
            </a:pPr>
            <a:r>
              <a:rPr sz="3200" spc="-10" dirty="0">
                <a:latin typeface="Arial"/>
                <a:cs typeface="Arial"/>
              </a:rPr>
              <a:t>Space </a:t>
            </a:r>
            <a:r>
              <a:rPr sz="3200" dirty="0">
                <a:latin typeface="Arial"/>
                <a:cs typeface="Arial"/>
              </a:rPr>
              <a:t>complexity </a:t>
            </a:r>
            <a:r>
              <a:rPr sz="3200" b="1" spc="-10" dirty="0">
                <a:latin typeface="Arial"/>
                <a:cs typeface="Arial"/>
              </a:rPr>
              <a:t>S(P) </a:t>
            </a:r>
            <a:r>
              <a:rPr sz="3200" spc="-5" dirty="0">
                <a:latin typeface="Arial"/>
                <a:cs typeface="Arial"/>
              </a:rPr>
              <a:t>of any algorithm </a:t>
            </a:r>
            <a:r>
              <a:rPr sz="3200" b="1" dirty="0">
                <a:latin typeface="Arial"/>
                <a:cs typeface="Arial"/>
              </a:rPr>
              <a:t>P</a:t>
            </a:r>
            <a:r>
              <a:rPr sz="3200" b="1" spc="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is,</a:t>
            </a:r>
            <a:endParaRPr sz="3200">
              <a:latin typeface="Arial"/>
              <a:cs typeface="Arial"/>
            </a:endParaRPr>
          </a:p>
          <a:p>
            <a:pPr marL="940435">
              <a:lnSpc>
                <a:spcPct val="100000"/>
              </a:lnSpc>
              <a:spcBef>
                <a:spcPts val="660"/>
              </a:spcBef>
            </a:pPr>
            <a:r>
              <a:rPr sz="3200" b="1" spc="-10" dirty="0">
                <a:latin typeface="Arial"/>
                <a:cs typeface="Arial"/>
              </a:rPr>
              <a:t>S(P) </a:t>
            </a:r>
            <a:r>
              <a:rPr sz="3200" b="1" dirty="0">
                <a:latin typeface="Arial"/>
                <a:cs typeface="Arial"/>
              </a:rPr>
              <a:t>= C +</a:t>
            </a:r>
            <a:r>
              <a:rPr sz="3200" b="1" spc="-3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SP(I)</a:t>
            </a:r>
            <a:endParaRPr sz="3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4450">
              <a:latin typeface="Arial"/>
              <a:cs typeface="Arial"/>
            </a:endParaRPr>
          </a:p>
          <a:p>
            <a:pPr marL="382905" indent="-370840">
              <a:lnSpc>
                <a:spcPct val="100000"/>
              </a:lnSpc>
              <a:buClr>
                <a:srgbClr val="CC9900"/>
              </a:buClr>
              <a:buSzPct val="64062"/>
              <a:buChar char="■"/>
              <a:tabLst>
                <a:tab pos="382905" algn="l"/>
                <a:tab pos="383540" algn="l"/>
              </a:tabLst>
            </a:pPr>
            <a:r>
              <a:rPr sz="3200" spc="-10" dirty="0">
                <a:latin typeface="Arial"/>
                <a:cs typeface="Arial"/>
              </a:rPr>
              <a:t>Where </a:t>
            </a:r>
            <a:r>
              <a:rPr sz="3200" b="1" dirty="0">
                <a:latin typeface="Arial"/>
                <a:cs typeface="Arial"/>
              </a:rPr>
              <a:t>C </a:t>
            </a:r>
            <a:r>
              <a:rPr sz="3200" spc="-5" dirty="0">
                <a:latin typeface="Arial"/>
                <a:cs typeface="Arial"/>
              </a:rPr>
              <a:t>is </a:t>
            </a:r>
            <a:r>
              <a:rPr sz="3200" spc="-10" dirty="0">
                <a:latin typeface="Arial"/>
                <a:cs typeface="Arial"/>
              </a:rPr>
              <a:t>the fixed </a:t>
            </a:r>
            <a:r>
              <a:rPr sz="3200" spc="-5" dirty="0">
                <a:latin typeface="Arial"/>
                <a:cs typeface="Arial"/>
              </a:rPr>
              <a:t>part</a:t>
            </a:r>
            <a:r>
              <a:rPr sz="320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and</a:t>
            </a:r>
            <a:endParaRPr sz="3200">
              <a:latin typeface="Arial"/>
              <a:cs typeface="Arial"/>
            </a:endParaRPr>
          </a:p>
          <a:p>
            <a:pPr marL="382905" marR="5080" indent="-370840">
              <a:lnSpc>
                <a:spcPct val="100499"/>
              </a:lnSpc>
              <a:spcBef>
                <a:spcPts val="640"/>
              </a:spcBef>
              <a:buClr>
                <a:srgbClr val="CC9900"/>
              </a:buClr>
              <a:buSzPct val="64062"/>
              <a:buFont typeface="Arial"/>
              <a:buChar char="■"/>
              <a:tabLst>
                <a:tab pos="498475" algn="l"/>
                <a:tab pos="499109" algn="l"/>
              </a:tabLst>
            </a:pPr>
            <a:r>
              <a:rPr dirty="0"/>
              <a:t>	</a:t>
            </a:r>
            <a:r>
              <a:rPr sz="3200" b="1" spc="-10" dirty="0">
                <a:latin typeface="Arial"/>
                <a:cs typeface="Arial"/>
              </a:rPr>
              <a:t>S(I) </a:t>
            </a:r>
            <a:r>
              <a:rPr sz="3200" spc="-5" dirty="0">
                <a:latin typeface="Arial"/>
                <a:cs typeface="Arial"/>
              </a:rPr>
              <a:t>is </a:t>
            </a:r>
            <a:r>
              <a:rPr sz="3200" spc="-10" dirty="0">
                <a:latin typeface="Arial"/>
                <a:cs typeface="Arial"/>
              </a:rPr>
              <a:t>the </a:t>
            </a:r>
            <a:r>
              <a:rPr sz="3200" dirty="0">
                <a:latin typeface="Arial"/>
                <a:cs typeface="Arial"/>
              </a:rPr>
              <a:t>variable </a:t>
            </a:r>
            <a:r>
              <a:rPr sz="3200" spc="-5" dirty="0">
                <a:latin typeface="Arial"/>
                <a:cs typeface="Arial"/>
              </a:rPr>
              <a:t>part of </a:t>
            </a:r>
            <a:r>
              <a:rPr sz="3200" spc="-10" dirty="0">
                <a:latin typeface="Arial"/>
                <a:cs typeface="Arial"/>
              </a:rPr>
              <a:t>the </a:t>
            </a:r>
            <a:r>
              <a:rPr sz="3200" spc="-5" dirty="0">
                <a:latin typeface="Arial"/>
                <a:cs typeface="Arial"/>
              </a:rPr>
              <a:t>algorithm which  depends on instance </a:t>
            </a:r>
            <a:r>
              <a:rPr sz="3200" dirty="0">
                <a:latin typeface="Arial"/>
                <a:cs typeface="Arial"/>
              </a:rPr>
              <a:t>characteristic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I</a:t>
            </a:r>
            <a:r>
              <a:rPr sz="3200" spc="-5" dirty="0">
                <a:latin typeface="Arial"/>
                <a:cs typeface="Arial"/>
              </a:rPr>
              <a:t>.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2749" y="380999"/>
            <a:ext cx="8915400" cy="609600"/>
          </a:xfrm>
          <a:custGeom>
            <a:avLst/>
            <a:gdLst/>
            <a:ahLst/>
            <a:cxnLst/>
            <a:rect l="l" t="t" r="r" b="b"/>
            <a:pathLst>
              <a:path w="8915400" h="609600">
                <a:moveTo>
                  <a:pt x="0" y="609598"/>
                </a:moveTo>
                <a:lnTo>
                  <a:pt x="0" y="0"/>
                </a:lnTo>
                <a:lnTo>
                  <a:pt x="8915382" y="0"/>
                </a:lnTo>
              </a:path>
            </a:pathLst>
          </a:custGeom>
          <a:ln w="19049">
            <a:solidFill>
              <a:srgbClr val="CC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68323" y="434276"/>
            <a:ext cx="515810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51330" algn="l"/>
              </a:tabLst>
            </a:pPr>
            <a:r>
              <a:rPr spc="-90" dirty="0"/>
              <a:t>SPACE	</a:t>
            </a:r>
            <a:r>
              <a:rPr spc="-40" dirty="0"/>
              <a:t>COMPLEXITY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63763" y="1448089"/>
            <a:ext cx="8959850" cy="520700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81000" indent="-368935">
              <a:lnSpc>
                <a:spcPct val="100000"/>
              </a:lnSpc>
              <a:spcBef>
                <a:spcPts val="700"/>
              </a:spcBef>
              <a:buClr>
                <a:srgbClr val="CC9900"/>
              </a:buClr>
              <a:buSzPct val="65000"/>
              <a:buChar char="■"/>
              <a:tabLst>
                <a:tab pos="381000" algn="l"/>
                <a:tab pos="381635" algn="l"/>
              </a:tabLst>
            </a:pPr>
            <a:r>
              <a:rPr sz="3000" b="1" spc="-5" dirty="0">
                <a:latin typeface="Arial"/>
                <a:cs typeface="Arial"/>
              </a:rPr>
              <a:t>Example</a:t>
            </a:r>
            <a:endParaRPr sz="3000">
              <a:latin typeface="Arial"/>
              <a:cs typeface="Arial"/>
            </a:endParaRPr>
          </a:p>
          <a:p>
            <a:pPr marL="565785" marR="4755515" indent="-106045">
              <a:lnSpc>
                <a:spcPts val="4200"/>
              </a:lnSpc>
              <a:spcBef>
                <a:spcPts val="240"/>
              </a:spcBef>
            </a:pPr>
            <a:r>
              <a:rPr sz="3000" spc="-10" dirty="0">
                <a:latin typeface="Arial"/>
                <a:cs typeface="Arial"/>
              </a:rPr>
              <a:t>Algorithm: SUM </a:t>
            </a:r>
            <a:r>
              <a:rPr sz="3000" dirty="0">
                <a:latin typeface="Arial"/>
                <a:cs typeface="Arial"/>
              </a:rPr>
              <a:t>(A,</a:t>
            </a:r>
            <a:r>
              <a:rPr sz="3000" spc="-85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B)  </a:t>
            </a:r>
            <a:r>
              <a:rPr sz="3000" spc="-10" dirty="0">
                <a:latin typeface="Arial"/>
                <a:cs typeface="Arial"/>
              </a:rPr>
              <a:t>Step </a:t>
            </a:r>
            <a:r>
              <a:rPr sz="3000" dirty="0">
                <a:latin typeface="Arial"/>
                <a:cs typeface="Arial"/>
              </a:rPr>
              <a:t>1 –</a:t>
            </a:r>
            <a:r>
              <a:rPr sz="3000" spc="-35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START</a:t>
            </a:r>
            <a:endParaRPr sz="3000">
              <a:latin typeface="Arial"/>
              <a:cs typeface="Arial"/>
            </a:endParaRPr>
          </a:p>
          <a:p>
            <a:pPr marL="565785">
              <a:lnSpc>
                <a:spcPct val="100000"/>
              </a:lnSpc>
              <a:spcBef>
                <a:spcPts val="359"/>
              </a:spcBef>
            </a:pPr>
            <a:r>
              <a:rPr sz="3000" spc="-10" dirty="0">
                <a:latin typeface="Arial"/>
                <a:cs typeface="Arial"/>
              </a:rPr>
              <a:t>Step </a:t>
            </a:r>
            <a:r>
              <a:rPr sz="3000" dirty="0">
                <a:latin typeface="Arial"/>
                <a:cs typeface="Arial"/>
              </a:rPr>
              <a:t>2 - C ← A + B +</a:t>
            </a:r>
            <a:r>
              <a:rPr sz="3000" spc="-80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10</a:t>
            </a:r>
            <a:endParaRPr sz="3000">
              <a:latin typeface="Arial"/>
              <a:cs typeface="Arial"/>
            </a:endParaRPr>
          </a:p>
          <a:p>
            <a:pPr marL="671195">
              <a:lnSpc>
                <a:spcPct val="100000"/>
              </a:lnSpc>
              <a:spcBef>
                <a:spcPts val="600"/>
              </a:spcBef>
            </a:pPr>
            <a:r>
              <a:rPr sz="3000" spc="-10" dirty="0">
                <a:latin typeface="Arial"/>
                <a:cs typeface="Arial"/>
              </a:rPr>
              <a:t>Step </a:t>
            </a:r>
            <a:r>
              <a:rPr sz="3000" dirty="0">
                <a:latin typeface="Arial"/>
                <a:cs typeface="Arial"/>
              </a:rPr>
              <a:t>3 –</a:t>
            </a:r>
            <a:r>
              <a:rPr sz="3000" spc="-15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Stop.</a:t>
            </a:r>
            <a:endParaRPr sz="3000">
              <a:latin typeface="Arial"/>
              <a:cs typeface="Arial"/>
            </a:endParaRPr>
          </a:p>
          <a:p>
            <a:pPr marL="381000" marR="935355" indent="-368935">
              <a:lnSpc>
                <a:spcPct val="100000"/>
              </a:lnSpc>
              <a:spcBef>
                <a:spcPts val="600"/>
              </a:spcBef>
              <a:buClr>
                <a:srgbClr val="CC9900"/>
              </a:buClr>
              <a:buSzPct val="65000"/>
              <a:buChar char="■"/>
              <a:tabLst>
                <a:tab pos="381000" algn="l"/>
                <a:tab pos="381635" algn="l"/>
              </a:tabLst>
            </a:pPr>
            <a:r>
              <a:rPr sz="3000" spc="-5" dirty="0">
                <a:latin typeface="Arial"/>
                <a:cs typeface="Arial"/>
              </a:rPr>
              <a:t>Here we have three </a:t>
            </a:r>
            <a:r>
              <a:rPr sz="3000" dirty="0">
                <a:latin typeface="Arial"/>
                <a:cs typeface="Arial"/>
              </a:rPr>
              <a:t>variables </a:t>
            </a:r>
            <a:r>
              <a:rPr sz="3000" spc="-5" dirty="0">
                <a:latin typeface="Arial"/>
                <a:cs typeface="Arial"/>
              </a:rPr>
              <a:t>A, </a:t>
            </a:r>
            <a:r>
              <a:rPr sz="3000" dirty="0">
                <a:latin typeface="Arial"/>
                <a:cs typeface="Arial"/>
              </a:rPr>
              <a:t>B </a:t>
            </a:r>
            <a:r>
              <a:rPr sz="3000" spc="-5" dirty="0">
                <a:latin typeface="Arial"/>
                <a:cs typeface="Arial"/>
              </a:rPr>
              <a:t>and </a:t>
            </a:r>
            <a:r>
              <a:rPr sz="3000" dirty="0">
                <a:latin typeface="Arial"/>
                <a:cs typeface="Arial"/>
              </a:rPr>
              <a:t>C</a:t>
            </a:r>
            <a:r>
              <a:rPr sz="3000" spc="-105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and  one</a:t>
            </a:r>
            <a:r>
              <a:rPr sz="3000" spc="-10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constant.</a:t>
            </a:r>
            <a:endParaRPr sz="3000">
              <a:latin typeface="Arial"/>
              <a:cs typeface="Arial"/>
            </a:endParaRPr>
          </a:p>
          <a:p>
            <a:pPr marL="381000" indent="-368935">
              <a:lnSpc>
                <a:spcPct val="100000"/>
              </a:lnSpc>
              <a:spcBef>
                <a:spcPts val="600"/>
              </a:spcBef>
              <a:buClr>
                <a:srgbClr val="CC9900"/>
              </a:buClr>
              <a:buSzPct val="65000"/>
              <a:buChar char="■"/>
              <a:tabLst>
                <a:tab pos="381000" algn="l"/>
                <a:tab pos="381635" algn="l"/>
              </a:tabLst>
            </a:pPr>
            <a:r>
              <a:rPr sz="3000" spc="-5" dirty="0">
                <a:latin typeface="Arial"/>
                <a:cs typeface="Arial"/>
              </a:rPr>
              <a:t>Hence </a:t>
            </a:r>
            <a:r>
              <a:rPr sz="3000" b="1" spc="-10" dirty="0">
                <a:latin typeface="Arial"/>
                <a:cs typeface="Arial"/>
              </a:rPr>
              <a:t>S(P) </a:t>
            </a:r>
            <a:r>
              <a:rPr sz="3000" b="1" dirty="0">
                <a:latin typeface="Arial"/>
                <a:cs typeface="Arial"/>
              </a:rPr>
              <a:t>=</a:t>
            </a:r>
            <a:r>
              <a:rPr sz="3000" b="1" spc="-10" dirty="0">
                <a:latin typeface="Arial"/>
                <a:cs typeface="Arial"/>
              </a:rPr>
              <a:t> </a:t>
            </a:r>
            <a:r>
              <a:rPr sz="3000" b="1" spc="5" dirty="0">
                <a:latin typeface="Arial"/>
                <a:cs typeface="Arial"/>
              </a:rPr>
              <a:t>1+3</a:t>
            </a:r>
            <a:r>
              <a:rPr sz="3000" spc="5" dirty="0">
                <a:latin typeface="Arial"/>
                <a:cs typeface="Arial"/>
              </a:rPr>
              <a:t>.</a:t>
            </a:r>
            <a:endParaRPr sz="3000">
              <a:latin typeface="Arial"/>
              <a:cs typeface="Arial"/>
            </a:endParaRPr>
          </a:p>
          <a:p>
            <a:pPr marL="381000" indent="-368935">
              <a:lnSpc>
                <a:spcPct val="100000"/>
              </a:lnSpc>
              <a:spcBef>
                <a:spcPts val="600"/>
              </a:spcBef>
              <a:buClr>
                <a:srgbClr val="CC9900"/>
              </a:buClr>
              <a:buSzPct val="65000"/>
              <a:buChar char="■"/>
              <a:tabLst>
                <a:tab pos="381000" algn="l"/>
                <a:tab pos="381635" algn="l"/>
                <a:tab pos="2343150" algn="l"/>
              </a:tabLst>
            </a:pPr>
            <a:r>
              <a:rPr sz="3000" spc="-5" dirty="0">
                <a:latin typeface="Arial"/>
                <a:cs typeface="Arial"/>
              </a:rPr>
              <a:t>Therefore,	</a:t>
            </a:r>
            <a:r>
              <a:rPr sz="3000" dirty="0">
                <a:latin typeface="Arial"/>
                <a:cs typeface="Arial"/>
              </a:rPr>
              <a:t>space </a:t>
            </a:r>
            <a:r>
              <a:rPr sz="3000" spc="-5" dirty="0">
                <a:latin typeface="Arial"/>
                <a:cs typeface="Arial"/>
              </a:rPr>
              <a:t>depends on data types</a:t>
            </a:r>
            <a:r>
              <a:rPr sz="3000" spc="-40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of</a:t>
            </a:r>
            <a:endParaRPr sz="3000">
              <a:latin typeface="Arial"/>
              <a:cs typeface="Arial"/>
            </a:endParaRPr>
          </a:p>
          <a:p>
            <a:pPr marL="31115">
              <a:lnSpc>
                <a:spcPct val="100000"/>
              </a:lnSpc>
              <a:tabLst>
                <a:tab pos="381000" algn="l"/>
                <a:tab pos="8946515" algn="l"/>
              </a:tabLst>
            </a:pPr>
            <a:r>
              <a:rPr sz="3000" strike="sngStrike" dirty="0">
                <a:latin typeface="Times New Roman"/>
                <a:cs typeface="Times New Roman"/>
              </a:rPr>
              <a:t> 	</a:t>
            </a:r>
            <a:r>
              <a:rPr sz="3000" strike="sngStrike" spc="-5" dirty="0">
                <a:latin typeface="Arial"/>
                <a:cs typeface="Arial"/>
              </a:rPr>
              <a:t>given </a:t>
            </a:r>
            <a:r>
              <a:rPr sz="3000" strike="sngStrike" dirty="0">
                <a:latin typeface="Arial"/>
                <a:cs typeface="Arial"/>
              </a:rPr>
              <a:t>variables </a:t>
            </a:r>
            <a:r>
              <a:rPr sz="3000" strike="sngStrike" spc="-5" dirty="0">
                <a:latin typeface="Arial"/>
                <a:cs typeface="Arial"/>
              </a:rPr>
              <a:t>and </a:t>
            </a:r>
            <a:r>
              <a:rPr sz="3000" strike="sngStrike" dirty="0">
                <a:latin typeface="Arial"/>
                <a:cs typeface="Arial"/>
              </a:rPr>
              <a:t>constant</a:t>
            </a:r>
            <a:r>
              <a:rPr sz="3000" strike="sngStrike" spc="-95" dirty="0">
                <a:latin typeface="Arial"/>
                <a:cs typeface="Arial"/>
              </a:rPr>
              <a:t> </a:t>
            </a:r>
            <a:r>
              <a:rPr sz="3000" strike="sngStrike" spc="-5" dirty="0">
                <a:latin typeface="Arial"/>
                <a:cs typeface="Arial"/>
              </a:rPr>
              <a:t>types.	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8323" y="434276"/>
            <a:ext cx="367347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29" dirty="0"/>
              <a:t>CLASS </a:t>
            </a:r>
            <a:r>
              <a:rPr spc="-30" dirty="0"/>
              <a:t>WORK</a:t>
            </a:r>
            <a:r>
              <a:rPr spc="130" dirty="0"/>
              <a:t> </a:t>
            </a:r>
            <a:r>
              <a:rPr spc="-135" dirty="0"/>
              <a:t>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63763" y="1524289"/>
            <a:ext cx="8150225" cy="3606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0" marR="5080" indent="-368935">
              <a:lnSpc>
                <a:spcPct val="100000"/>
              </a:lnSpc>
              <a:spcBef>
                <a:spcPts val="100"/>
              </a:spcBef>
              <a:buClr>
                <a:srgbClr val="CC9900"/>
              </a:buClr>
              <a:buSzPct val="65000"/>
              <a:buChar char="■"/>
              <a:tabLst>
                <a:tab pos="381000" algn="l"/>
                <a:tab pos="381635" algn="l"/>
              </a:tabLst>
            </a:pPr>
            <a:r>
              <a:rPr sz="3000" b="1" spc="-5" dirty="0">
                <a:latin typeface="Arial"/>
                <a:cs typeface="Arial"/>
              </a:rPr>
              <a:t>Question: Find </a:t>
            </a:r>
            <a:r>
              <a:rPr sz="3000" b="1" dirty="0">
                <a:latin typeface="Arial"/>
                <a:cs typeface="Arial"/>
              </a:rPr>
              <a:t>the </a:t>
            </a:r>
            <a:r>
              <a:rPr sz="3000" b="1" spc="-5" dirty="0">
                <a:latin typeface="Arial"/>
                <a:cs typeface="Arial"/>
              </a:rPr>
              <a:t>space complexity in</a:t>
            </a:r>
            <a:r>
              <a:rPr sz="3000" b="1" spc="-100" dirty="0">
                <a:latin typeface="Arial"/>
                <a:cs typeface="Arial"/>
              </a:rPr>
              <a:t> </a:t>
            </a:r>
            <a:r>
              <a:rPr sz="3000" b="1" dirty="0">
                <a:latin typeface="Arial"/>
                <a:cs typeface="Arial"/>
              </a:rPr>
              <a:t>the  </a:t>
            </a:r>
            <a:r>
              <a:rPr sz="3000" b="1" spc="-5" dirty="0">
                <a:latin typeface="Arial"/>
                <a:cs typeface="Arial"/>
              </a:rPr>
              <a:t>algorithm given</a:t>
            </a:r>
            <a:r>
              <a:rPr sz="3000" b="1" spc="-15" dirty="0">
                <a:latin typeface="Arial"/>
                <a:cs typeface="Arial"/>
              </a:rPr>
              <a:t> </a:t>
            </a:r>
            <a:r>
              <a:rPr sz="3000" b="1" spc="-5" dirty="0">
                <a:latin typeface="Arial"/>
                <a:cs typeface="Arial"/>
              </a:rPr>
              <a:t>below:</a:t>
            </a:r>
            <a:endParaRPr sz="3000">
              <a:latin typeface="Arial"/>
              <a:cs typeface="Arial"/>
            </a:endParaRPr>
          </a:p>
          <a:p>
            <a:pPr marL="565785" marR="2487295" indent="-106045">
              <a:lnSpc>
                <a:spcPts val="4200"/>
              </a:lnSpc>
              <a:spcBef>
                <a:spcPts val="240"/>
              </a:spcBef>
            </a:pPr>
            <a:r>
              <a:rPr sz="3000" spc="-10" dirty="0">
                <a:latin typeface="Arial"/>
                <a:cs typeface="Arial"/>
              </a:rPr>
              <a:t>Algorithm: Addition </a:t>
            </a:r>
            <a:r>
              <a:rPr sz="3000" spc="-5" dirty="0">
                <a:latin typeface="Arial"/>
                <a:cs typeface="Arial"/>
              </a:rPr>
              <a:t>of numbers  </a:t>
            </a:r>
            <a:r>
              <a:rPr sz="3000" spc="-10" dirty="0">
                <a:latin typeface="Arial"/>
                <a:cs typeface="Arial"/>
              </a:rPr>
              <a:t>Step </a:t>
            </a:r>
            <a:r>
              <a:rPr sz="3000" dirty="0">
                <a:latin typeface="Arial"/>
                <a:cs typeface="Arial"/>
              </a:rPr>
              <a:t>1 –</a:t>
            </a:r>
            <a:r>
              <a:rPr sz="3000" spc="-25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START</a:t>
            </a:r>
            <a:endParaRPr sz="3000">
              <a:latin typeface="Arial"/>
              <a:cs typeface="Arial"/>
            </a:endParaRPr>
          </a:p>
          <a:p>
            <a:pPr marL="565785">
              <a:lnSpc>
                <a:spcPct val="100000"/>
              </a:lnSpc>
              <a:spcBef>
                <a:spcPts val="359"/>
              </a:spcBef>
            </a:pPr>
            <a:r>
              <a:rPr sz="3000" spc="-10" dirty="0">
                <a:latin typeface="Arial"/>
                <a:cs typeface="Arial"/>
              </a:rPr>
              <a:t>Step </a:t>
            </a:r>
            <a:r>
              <a:rPr sz="3000" dirty="0">
                <a:latin typeface="Arial"/>
                <a:cs typeface="Arial"/>
              </a:rPr>
              <a:t>2 – a =</a:t>
            </a:r>
            <a:r>
              <a:rPr sz="3000" spc="-35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40</a:t>
            </a:r>
            <a:endParaRPr sz="3000">
              <a:latin typeface="Arial"/>
              <a:cs typeface="Arial"/>
            </a:endParaRPr>
          </a:p>
          <a:p>
            <a:pPr marL="671195" marR="3423920" indent="-106045">
              <a:lnSpc>
                <a:spcPts val="4200"/>
              </a:lnSpc>
              <a:spcBef>
                <a:spcPts val="240"/>
              </a:spcBef>
              <a:tabLst>
                <a:tab pos="2001520" algn="l"/>
              </a:tabLst>
            </a:pPr>
            <a:r>
              <a:rPr sz="3000" spc="-10" dirty="0">
                <a:latin typeface="Arial"/>
                <a:cs typeface="Arial"/>
              </a:rPr>
              <a:t>Step </a:t>
            </a:r>
            <a:r>
              <a:rPr sz="3000" spc="-5" dirty="0">
                <a:latin typeface="Arial"/>
                <a:cs typeface="Arial"/>
              </a:rPr>
              <a:t>3-	</a:t>
            </a:r>
            <a:r>
              <a:rPr sz="3000" dirty="0">
                <a:latin typeface="Arial"/>
                <a:cs typeface="Arial"/>
              </a:rPr>
              <a:t>M← a + b </a:t>
            </a:r>
            <a:r>
              <a:rPr sz="3000" spc="-10" dirty="0">
                <a:latin typeface="Arial"/>
                <a:cs typeface="Arial"/>
              </a:rPr>
              <a:t>+c+</a:t>
            </a:r>
            <a:r>
              <a:rPr sz="3000" spc="-120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d  </a:t>
            </a:r>
            <a:r>
              <a:rPr sz="3000" spc="-10" dirty="0">
                <a:latin typeface="Arial"/>
                <a:cs typeface="Arial"/>
              </a:rPr>
              <a:t>Step </a:t>
            </a:r>
            <a:r>
              <a:rPr sz="3000" dirty="0">
                <a:latin typeface="Arial"/>
                <a:cs typeface="Arial"/>
              </a:rPr>
              <a:t>4 –</a:t>
            </a:r>
            <a:r>
              <a:rPr sz="3000" spc="-25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Stop.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8323" y="437325"/>
            <a:ext cx="72942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80" dirty="0"/>
              <a:t>Steps involved </a:t>
            </a:r>
            <a:r>
              <a:rPr sz="3600" spc="-70" dirty="0"/>
              <a:t>in algorithm</a:t>
            </a:r>
            <a:r>
              <a:rPr sz="3600" spc="245" dirty="0"/>
              <a:t> </a:t>
            </a:r>
            <a:r>
              <a:rPr sz="3600" spc="-45" dirty="0"/>
              <a:t>development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349957" y="1551431"/>
            <a:ext cx="9442450" cy="475805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77825" marR="5715" indent="-365760">
              <a:lnSpc>
                <a:spcPct val="101000"/>
              </a:lnSpc>
              <a:spcBef>
                <a:spcPts val="65"/>
              </a:spcBef>
              <a:buClr>
                <a:srgbClr val="CC9900"/>
              </a:buClr>
              <a:buSzPct val="63461"/>
              <a:buChar char="■"/>
              <a:tabLst>
                <a:tab pos="377825" algn="l"/>
                <a:tab pos="378460" algn="l"/>
                <a:tab pos="1584325" algn="l"/>
                <a:tab pos="2004695" algn="l"/>
                <a:tab pos="4089400" algn="l"/>
                <a:tab pos="6373495" algn="l"/>
                <a:tab pos="6775450" algn="l"/>
                <a:tab pos="7653655" algn="l"/>
              </a:tabLst>
            </a:pPr>
            <a:r>
              <a:rPr sz="2600" b="1" spc="-10" dirty="0">
                <a:latin typeface="Arial"/>
                <a:cs typeface="Arial"/>
              </a:rPr>
              <a:t>Step4	</a:t>
            </a:r>
            <a:r>
              <a:rPr sz="2600" b="1" dirty="0">
                <a:latin typeface="Arial"/>
                <a:cs typeface="Arial"/>
              </a:rPr>
              <a:t>:	</a:t>
            </a:r>
            <a:r>
              <a:rPr sz="2600" b="1" spc="-10" dirty="0">
                <a:latin typeface="Arial"/>
                <a:cs typeface="Arial"/>
              </a:rPr>
              <a:t>Processing	</a:t>
            </a:r>
            <a:r>
              <a:rPr sz="2600" b="1" spc="-5" dirty="0">
                <a:latin typeface="Arial"/>
                <a:cs typeface="Arial"/>
              </a:rPr>
              <a:t>Definiteness	</a:t>
            </a:r>
            <a:r>
              <a:rPr sz="2600" dirty="0">
                <a:latin typeface="Arial"/>
                <a:cs typeface="Arial"/>
              </a:rPr>
              <a:t>:	</a:t>
            </a:r>
            <a:r>
              <a:rPr sz="2600" spc="-5" dirty="0">
                <a:latin typeface="Arial"/>
                <a:cs typeface="Arial"/>
              </a:rPr>
              <a:t>The	instructions  </a:t>
            </a:r>
            <a:r>
              <a:rPr sz="2600" dirty="0">
                <a:latin typeface="Arial"/>
                <a:cs typeface="Arial"/>
              </a:rPr>
              <a:t>composing </a:t>
            </a:r>
            <a:r>
              <a:rPr sz="2600" spc="-5" dirty="0">
                <a:latin typeface="Arial"/>
                <a:cs typeface="Arial"/>
              </a:rPr>
              <a:t>the algorithm </a:t>
            </a:r>
            <a:r>
              <a:rPr sz="2600" dirty="0">
                <a:latin typeface="Arial"/>
                <a:cs typeface="Arial"/>
              </a:rPr>
              <a:t>must </a:t>
            </a:r>
            <a:r>
              <a:rPr sz="2600" spc="-5" dirty="0">
                <a:latin typeface="Arial"/>
                <a:cs typeface="Arial"/>
              </a:rPr>
              <a:t>be </a:t>
            </a:r>
            <a:r>
              <a:rPr sz="2600" dirty="0">
                <a:latin typeface="Arial"/>
                <a:cs typeface="Arial"/>
              </a:rPr>
              <a:t>clear </a:t>
            </a:r>
            <a:r>
              <a:rPr sz="2600" spc="-5" dirty="0">
                <a:latin typeface="Arial"/>
                <a:cs typeface="Arial"/>
              </a:rPr>
              <a:t>and there </a:t>
            </a:r>
            <a:r>
              <a:rPr sz="2600" dirty="0">
                <a:latin typeface="Arial"/>
                <a:cs typeface="Arial"/>
              </a:rPr>
              <a:t>should </a:t>
            </a:r>
            <a:r>
              <a:rPr sz="2600" spc="-5" dirty="0">
                <a:latin typeface="Arial"/>
                <a:cs typeface="Arial"/>
              </a:rPr>
              <a:t>not  be any ambiguity in</a:t>
            </a:r>
            <a:r>
              <a:rPr sz="2600" spc="-15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them.</a:t>
            </a:r>
            <a:endParaRPr sz="26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CC9900"/>
              </a:buClr>
              <a:buFont typeface="Arial"/>
              <a:buChar char="■"/>
            </a:pPr>
            <a:endParaRPr sz="3650">
              <a:latin typeface="Arial"/>
              <a:cs typeface="Arial"/>
            </a:endParaRPr>
          </a:p>
          <a:p>
            <a:pPr marL="377825" marR="12065" indent="-365760" algn="just">
              <a:lnSpc>
                <a:spcPct val="101000"/>
              </a:lnSpc>
              <a:buClr>
                <a:srgbClr val="CC9900"/>
              </a:buClr>
              <a:buSzPct val="63461"/>
              <a:buChar char="■"/>
              <a:tabLst>
                <a:tab pos="378460" algn="l"/>
              </a:tabLst>
            </a:pPr>
            <a:r>
              <a:rPr sz="2600" b="1" spc="-10" dirty="0">
                <a:latin typeface="Arial"/>
                <a:cs typeface="Arial"/>
              </a:rPr>
              <a:t>Step5 </a:t>
            </a:r>
            <a:r>
              <a:rPr sz="2600" b="1" dirty="0">
                <a:latin typeface="Arial"/>
                <a:cs typeface="Arial"/>
              </a:rPr>
              <a:t>: </a:t>
            </a:r>
            <a:r>
              <a:rPr sz="2600" b="1" spc="-10" dirty="0">
                <a:latin typeface="Arial"/>
                <a:cs typeface="Arial"/>
              </a:rPr>
              <a:t>Processing </a:t>
            </a:r>
            <a:r>
              <a:rPr sz="2600" b="1" spc="-5" dirty="0">
                <a:latin typeface="Arial"/>
                <a:cs typeface="Arial"/>
              </a:rPr>
              <a:t>Finiteness </a:t>
            </a:r>
            <a:r>
              <a:rPr sz="2600" dirty="0">
                <a:latin typeface="Arial"/>
                <a:cs typeface="Arial"/>
              </a:rPr>
              <a:t>: </a:t>
            </a:r>
            <a:r>
              <a:rPr sz="2600" spc="-5" dirty="0">
                <a:latin typeface="Arial"/>
                <a:cs typeface="Arial"/>
              </a:rPr>
              <a:t>If we go through the  algorithm, then for all </a:t>
            </a:r>
            <a:r>
              <a:rPr sz="2600" dirty="0">
                <a:latin typeface="Arial"/>
                <a:cs typeface="Arial"/>
              </a:rPr>
              <a:t>cases, </a:t>
            </a:r>
            <a:r>
              <a:rPr sz="2600" spc="-5" dirty="0">
                <a:latin typeface="Arial"/>
                <a:cs typeface="Arial"/>
              </a:rPr>
              <a:t>the algorithm </a:t>
            </a:r>
            <a:r>
              <a:rPr sz="2600" dirty="0">
                <a:latin typeface="Arial"/>
                <a:cs typeface="Arial"/>
              </a:rPr>
              <a:t>should </a:t>
            </a:r>
            <a:r>
              <a:rPr sz="2600" spc="-5" dirty="0">
                <a:latin typeface="Arial"/>
                <a:cs typeface="Arial"/>
              </a:rPr>
              <a:t>terminate  after </a:t>
            </a:r>
            <a:r>
              <a:rPr sz="2600" dirty="0">
                <a:latin typeface="Arial"/>
                <a:cs typeface="Arial"/>
              </a:rPr>
              <a:t>a </a:t>
            </a:r>
            <a:r>
              <a:rPr sz="2600" spc="-5" dirty="0">
                <a:latin typeface="Arial"/>
                <a:cs typeface="Arial"/>
              </a:rPr>
              <a:t>finite number of</a:t>
            </a:r>
            <a:r>
              <a:rPr sz="2600" spc="-2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steps.</a:t>
            </a:r>
            <a:endParaRPr sz="2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CC9900"/>
              </a:buClr>
              <a:buFont typeface="Arial"/>
              <a:buChar char="■"/>
            </a:pPr>
            <a:endParaRPr sz="3700">
              <a:latin typeface="Arial"/>
              <a:cs typeface="Arial"/>
            </a:endParaRPr>
          </a:p>
          <a:p>
            <a:pPr marL="377825" marR="5080" indent="-365760" algn="just">
              <a:lnSpc>
                <a:spcPct val="100699"/>
              </a:lnSpc>
              <a:buClr>
                <a:srgbClr val="CC9900"/>
              </a:buClr>
              <a:buSzPct val="63461"/>
              <a:buChar char="■"/>
              <a:tabLst>
                <a:tab pos="378460" algn="l"/>
              </a:tabLst>
            </a:pPr>
            <a:r>
              <a:rPr sz="2600" b="1" spc="-10" dirty="0">
                <a:latin typeface="Arial"/>
                <a:cs typeface="Arial"/>
              </a:rPr>
              <a:t>Step6 </a:t>
            </a:r>
            <a:r>
              <a:rPr sz="2600" b="1" dirty="0">
                <a:latin typeface="Arial"/>
                <a:cs typeface="Arial"/>
              </a:rPr>
              <a:t>: </a:t>
            </a:r>
            <a:r>
              <a:rPr sz="2600" b="1" spc="-10" dirty="0">
                <a:latin typeface="Arial"/>
                <a:cs typeface="Arial"/>
              </a:rPr>
              <a:t>Possessing Effectiveness </a:t>
            </a:r>
            <a:r>
              <a:rPr sz="2600" b="1" dirty="0">
                <a:latin typeface="Arial"/>
                <a:cs typeface="Arial"/>
              </a:rPr>
              <a:t>: </a:t>
            </a:r>
            <a:r>
              <a:rPr sz="2600" spc="-5" dirty="0">
                <a:latin typeface="Arial"/>
                <a:cs typeface="Arial"/>
              </a:rPr>
              <a:t>The instructions in the  algorithm </a:t>
            </a:r>
            <a:r>
              <a:rPr sz="2600" dirty="0">
                <a:latin typeface="Arial"/>
                <a:cs typeface="Arial"/>
              </a:rPr>
              <a:t>must </a:t>
            </a:r>
            <a:r>
              <a:rPr sz="2600" spc="-5" dirty="0">
                <a:latin typeface="Arial"/>
                <a:cs typeface="Arial"/>
              </a:rPr>
              <a:t>be </a:t>
            </a:r>
            <a:r>
              <a:rPr sz="2600" dirty="0">
                <a:latin typeface="Arial"/>
                <a:cs typeface="Arial"/>
              </a:rPr>
              <a:t>sufficiently </a:t>
            </a:r>
            <a:r>
              <a:rPr sz="2600" spc="-5" dirty="0">
                <a:latin typeface="Arial"/>
                <a:cs typeface="Arial"/>
              </a:rPr>
              <a:t>basic and in practice they </a:t>
            </a:r>
            <a:r>
              <a:rPr sz="2600" dirty="0">
                <a:latin typeface="Arial"/>
                <a:cs typeface="Arial"/>
              </a:rPr>
              <a:t>can  </a:t>
            </a:r>
            <a:r>
              <a:rPr sz="2600" spc="-5" dirty="0">
                <a:latin typeface="Arial"/>
                <a:cs typeface="Arial"/>
              </a:rPr>
              <a:t>be </a:t>
            </a:r>
            <a:r>
              <a:rPr sz="2600" dirty="0">
                <a:latin typeface="Arial"/>
                <a:cs typeface="Arial"/>
              </a:rPr>
              <a:t>carries </a:t>
            </a:r>
            <a:r>
              <a:rPr sz="2600" spc="-5" dirty="0">
                <a:latin typeface="Arial"/>
                <a:cs typeface="Arial"/>
              </a:rPr>
              <a:t>out</a:t>
            </a:r>
            <a:r>
              <a:rPr sz="2600" spc="-15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easily</a:t>
            </a:r>
            <a:r>
              <a:rPr sz="3000" spc="-5" dirty="0">
                <a:latin typeface="Arial"/>
                <a:cs typeface="Arial"/>
              </a:rPr>
              <a:t>.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8323" y="434276"/>
            <a:ext cx="754570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923155" algn="l"/>
              </a:tabLst>
            </a:pPr>
            <a:r>
              <a:rPr spc="-40" dirty="0"/>
              <a:t>Method</a:t>
            </a:r>
            <a:r>
              <a:rPr spc="15" dirty="0"/>
              <a:t> </a:t>
            </a:r>
            <a:r>
              <a:rPr spc="-10" dirty="0"/>
              <a:t>for</a:t>
            </a:r>
            <a:r>
              <a:rPr spc="10" dirty="0"/>
              <a:t> </a:t>
            </a:r>
            <a:r>
              <a:rPr spc="-90" dirty="0"/>
              <a:t>developing	</a:t>
            </a:r>
            <a:r>
              <a:rPr spc="-60" dirty="0"/>
              <a:t>an</a:t>
            </a:r>
            <a:r>
              <a:rPr spc="-90" dirty="0"/>
              <a:t> </a:t>
            </a:r>
            <a:r>
              <a:rPr spc="-80" dirty="0"/>
              <a:t>algorithm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6511" y="1026161"/>
            <a:ext cx="9446260" cy="528193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81000" marR="29845" indent="-368935" algn="just">
              <a:lnSpc>
                <a:spcPct val="100400"/>
              </a:lnSpc>
              <a:spcBef>
                <a:spcPts val="85"/>
              </a:spcBef>
              <a:buClr>
                <a:srgbClr val="CC9900"/>
              </a:buClr>
              <a:buSzPct val="65000"/>
              <a:buChar char="■"/>
              <a:tabLst>
                <a:tab pos="381635" algn="l"/>
              </a:tabLst>
            </a:pPr>
            <a:r>
              <a:rPr sz="3000" spc="-5" dirty="0">
                <a:latin typeface="Arial"/>
                <a:cs typeface="Arial"/>
              </a:rPr>
              <a:t>1. </a:t>
            </a:r>
            <a:r>
              <a:rPr sz="2600" spc="-5" dirty="0">
                <a:latin typeface="Arial"/>
                <a:cs typeface="Arial"/>
              </a:rPr>
              <a:t>Define the problem: </a:t>
            </a:r>
            <a:r>
              <a:rPr sz="2600" spc="-10" dirty="0">
                <a:latin typeface="Arial"/>
                <a:cs typeface="Arial"/>
              </a:rPr>
              <a:t>State </a:t>
            </a:r>
            <a:r>
              <a:rPr sz="2600" spc="-5" dirty="0">
                <a:latin typeface="Arial"/>
                <a:cs typeface="Arial"/>
              </a:rPr>
              <a:t>the problem that </a:t>
            </a:r>
            <a:r>
              <a:rPr sz="2600" dirty="0">
                <a:latin typeface="Arial"/>
                <a:cs typeface="Arial"/>
              </a:rPr>
              <a:t>you </a:t>
            </a:r>
            <a:r>
              <a:rPr sz="2600" spc="-5" dirty="0">
                <a:latin typeface="Arial"/>
                <a:cs typeface="Arial"/>
              </a:rPr>
              <a:t>are trying  to </a:t>
            </a:r>
            <a:r>
              <a:rPr sz="2600" dirty="0">
                <a:latin typeface="Arial"/>
                <a:cs typeface="Arial"/>
              </a:rPr>
              <a:t>solve </a:t>
            </a:r>
            <a:r>
              <a:rPr sz="2600" spc="-5" dirty="0">
                <a:latin typeface="Arial"/>
                <a:cs typeface="Arial"/>
              </a:rPr>
              <a:t>in </a:t>
            </a:r>
            <a:r>
              <a:rPr sz="2600" dirty="0">
                <a:latin typeface="Arial"/>
                <a:cs typeface="Arial"/>
              </a:rPr>
              <a:t>clear </a:t>
            </a:r>
            <a:r>
              <a:rPr sz="2600" spc="-5" dirty="0">
                <a:latin typeface="Arial"/>
                <a:cs typeface="Arial"/>
              </a:rPr>
              <a:t>and </a:t>
            </a:r>
            <a:r>
              <a:rPr sz="2600" dirty="0">
                <a:latin typeface="Arial"/>
                <a:cs typeface="Arial"/>
              </a:rPr>
              <a:t>concise</a:t>
            </a:r>
            <a:r>
              <a:rPr sz="2600" spc="-35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terms.</a:t>
            </a:r>
            <a:endParaRPr sz="2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har char="■"/>
            </a:pPr>
            <a:endParaRPr sz="3600">
              <a:latin typeface="Arial"/>
              <a:cs typeface="Arial"/>
            </a:endParaRPr>
          </a:p>
          <a:p>
            <a:pPr marL="381000" marR="6350" indent="-365760" algn="just">
              <a:lnSpc>
                <a:spcPct val="101099"/>
              </a:lnSpc>
              <a:buClr>
                <a:srgbClr val="CC9900"/>
              </a:buClr>
              <a:buSzPct val="63461"/>
              <a:buChar char="■"/>
              <a:tabLst>
                <a:tab pos="381635" algn="l"/>
              </a:tabLst>
            </a:pPr>
            <a:r>
              <a:rPr sz="2600" spc="-5" dirty="0">
                <a:latin typeface="Arial"/>
                <a:cs typeface="Arial"/>
              </a:rPr>
              <a:t>2. List the inputs </a:t>
            </a:r>
            <a:r>
              <a:rPr sz="2600" dirty="0">
                <a:latin typeface="Arial"/>
                <a:cs typeface="Arial"/>
              </a:rPr>
              <a:t>(information </a:t>
            </a:r>
            <a:r>
              <a:rPr sz="2600" spc="-5" dirty="0">
                <a:latin typeface="Arial"/>
                <a:cs typeface="Arial"/>
              </a:rPr>
              <a:t>needed to </a:t>
            </a:r>
            <a:r>
              <a:rPr sz="2600" dirty="0">
                <a:latin typeface="Arial"/>
                <a:cs typeface="Arial"/>
              </a:rPr>
              <a:t>solve </a:t>
            </a:r>
            <a:r>
              <a:rPr sz="2600" spc="-5" dirty="0">
                <a:latin typeface="Arial"/>
                <a:cs typeface="Arial"/>
              </a:rPr>
              <a:t>the problem)  and the outputs </a:t>
            </a:r>
            <a:r>
              <a:rPr sz="2600" dirty="0">
                <a:latin typeface="Arial"/>
                <a:cs typeface="Arial"/>
              </a:rPr>
              <a:t>(what </a:t>
            </a:r>
            <a:r>
              <a:rPr sz="2600" spc="-5" dirty="0">
                <a:latin typeface="Arial"/>
                <a:cs typeface="Arial"/>
              </a:rPr>
              <a:t>the algorithm will produce as </a:t>
            </a:r>
            <a:r>
              <a:rPr sz="2600" dirty="0">
                <a:latin typeface="Arial"/>
                <a:cs typeface="Arial"/>
              </a:rPr>
              <a:t>a</a:t>
            </a:r>
            <a:r>
              <a:rPr sz="2600" spc="-6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result)</a:t>
            </a:r>
            <a:endParaRPr sz="2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har char="■"/>
            </a:pPr>
            <a:endParaRPr sz="3600">
              <a:latin typeface="Arial"/>
              <a:cs typeface="Arial"/>
            </a:endParaRPr>
          </a:p>
          <a:p>
            <a:pPr marL="381000" marR="5080" indent="-365760" algn="just">
              <a:lnSpc>
                <a:spcPct val="101000"/>
              </a:lnSpc>
              <a:buClr>
                <a:srgbClr val="CC9900"/>
              </a:buClr>
              <a:buSzPct val="63461"/>
              <a:buChar char="■"/>
              <a:tabLst>
                <a:tab pos="381635" algn="l"/>
              </a:tabLst>
            </a:pPr>
            <a:r>
              <a:rPr sz="2600" spc="-5" dirty="0">
                <a:latin typeface="Arial"/>
                <a:cs typeface="Arial"/>
              </a:rPr>
              <a:t>3. Describe the </a:t>
            </a:r>
            <a:r>
              <a:rPr sz="2600" dirty="0">
                <a:latin typeface="Arial"/>
                <a:cs typeface="Arial"/>
              </a:rPr>
              <a:t>steps </a:t>
            </a:r>
            <a:r>
              <a:rPr sz="2600" spc="-5" dirty="0">
                <a:latin typeface="Arial"/>
                <a:cs typeface="Arial"/>
              </a:rPr>
              <a:t>needed to </a:t>
            </a:r>
            <a:r>
              <a:rPr sz="2600" dirty="0">
                <a:latin typeface="Arial"/>
                <a:cs typeface="Arial"/>
              </a:rPr>
              <a:t>convert </a:t>
            </a:r>
            <a:r>
              <a:rPr sz="2600" spc="-5" dirty="0">
                <a:latin typeface="Arial"/>
                <a:cs typeface="Arial"/>
              </a:rPr>
              <a:t>or </a:t>
            </a:r>
            <a:r>
              <a:rPr sz="2600" dirty="0">
                <a:latin typeface="Arial"/>
                <a:cs typeface="Arial"/>
              </a:rPr>
              <a:t>manipulate </a:t>
            </a:r>
            <a:r>
              <a:rPr sz="2600" spc="-5" dirty="0">
                <a:latin typeface="Arial"/>
                <a:cs typeface="Arial"/>
              </a:rPr>
              <a:t>the  inputs or produce the outputs. </a:t>
            </a:r>
            <a:r>
              <a:rPr sz="2600" spc="-10" dirty="0">
                <a:latin typeface="Arial"/>
                <a:cs typeface="Arial"/>
              </a:rPr>
              <a:t>Start </a:t>
            </a:r>
            <a:r>
              <a:rPr sz="2600" spc="-5" dirty="0">
                <a:latin typeface="Arial"/>
                <a:cs typeface="Arial"/>
              </a:rPr>
              <a:t>at </a:t>
            </a:r>
            <a:r>
              <a:rPr sz="2600" dirty="0">
                <a:latin typeface="Arial"/>
                <a:cs typeface="Arial"/>
              </a:rPr>
              <a:t>a </a:t>
            </a:r>
            <a:r>
              <a:rPr sz="2600" spc="-5" dirty="0">
                <a:latin typeface="Arial"/>
                <a:cs typeface="Arial"/>
              </a:rPr>
              <a:t>high level first and  </a:t>
            </a:r>
            <a:r>
              <a:rPr sz="2600" dirty="0">
                <a:latin typeface="Arial"/>
                <a:cs typeface="Arial"/>
              </a:rPr>
              <a:t>keep refining </a:t>
            </a:r>
            <a:r>
              <a:rPr sz="2600" spc="-5" dirty="0">
                <a:latin typeface="Arial"/>
                <a:cs typeface="Arial"/>
              </a:rPr>
              <a:t>the </a:t>
            </a:r>
            <a:r>
              <a:rPr sz="2600" dirty="0">
                <a:latin typeface="Arial"/>
                <a:cs typeface="Arial"/>
              </a:rPr>
              <a:t>steps </a:t>
            </a:r>
            <a:r>
              <a:rPr sz="2600" spc="-5" dirty="0">
                <a:latin typeface="Arial"/>
                <a:cs typeface="Arial"/>
              </a:rPr>
              <a:t>until they are effectively </a:t>
            </a:r>
            <a:r>
              <a:rPr sz="2600" dirty="0">
                <a:latin typeface="Arial"/>
                <a:cs typeface="Arial"/>
              </a:rPr>
              <a:t>computable  </a:t>
            </a:r>
            <a:r>
              <a:rPr sz="2600" spc="-5" dirty="0">
                <a:latin typeface="Arial"/>
                <a:cs typeface="Arial"/>
              </a:rPr>
              <a:t>operations.</a:t>
            </a:r>
            <a:endParaRPr sz="2600">
              <a:latin typeface="Arial"/>
              <a:cs typeface="Arial"/>
            </a:endParaRPr>
          </a:p>
          <a:p>
            <a:pPr marL="381000" marR="347980" indent="-368935" algn="just">
              <a:lnSpc>
                <a:spcPct val="100400"/>
              </a:lnSpc>
              <a:spcBef>
                <a:spcPts val="600"/>
              </a:spcBef>
              <a:buClr>
                <a:srgbClr val="CC9900"/>
              </a:buClr>
              <a:buSzPct val="65000"/>
              <a:buChar char="■"/>
              <a:tabLst>
                <a:tab pos="381635" algn="l"/>
              </a:tabLst>
            </a:pPr>
            <a:r>
              <a:rPr sz="3000" spc="-5" dirty="0">
                <a:latin typeface="Arial"/>
                <a:cs typeface="Arial"/>
              </a:rPr>
              <a:t>4. </a:t>
            </a:r>
            <a:r>
              <a:rPr sz="2600" spc="-5" dirty="0">
                <a:latin typeface="Arial"/>
                <a:cs typeface="Arial"/>
              </a:rPr>
              <a:t>Test the algorithm: Choose data </a:t>
            </a:r>
            <a:r>
              <a:rPr sz="2600" dirty="0">
                <a:latin typeface="Arial"/>
                <a:cs typeface="Arial"/>
              </a:rPr>
              <a:t>sets </a:t>
            </a:r>
            <a:r>
              <a:rPr sz="2600" spc="-5" dirty="0">
                <a:latin typeface="Arial"/>
                <a:cs typeface="Arial"/>
              </a:rPr>
              <a:t>and </a:t>
            </a:r>
            <a:r>
              <a:rPr sz="2600" dirty="0">
                <a:latin typeface="Arial"/>
                <a:cs typeface="Arial"/>
              </a:rPr>
              <a:t>verify </a:t>
            </a:r>
            <a:r>
              <a:rPr sz="2600" spc="-5" dirty="0">
                <a:latin typeface="Arial"/>
                <a:cs typeface="Arial"/>
              </a:rPr>
              <a:t>that </a:t>
            </a:r>
            <a:r>
              <a:rPr sz="2600" dirty="0">
                <a:latin typeface="Arial"/>
                <a:cs typeface="Arial"/>
              </a:rPr>
              <a:t>your  </a:t>
            </a:r>
            <a:r>
              <a:rPr sz="2600" spc="-5" dirty="0">
                <a:latin typeface="Arial"/>
                <a:cs typeface="Arial"/>
              </a:rPr>
              <a:t>algorithm</a:t>
            </a:r>
            <a:r>
              <a:rPr sz="2600" spc="-10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works.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8323" y="434276"/>
            <a:ext cx="532701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0" dirty="0"/>
              <a:t>Example </a:t>
            </a:r>
            <a:r>
              <a:rPr spc="-5" dirty="0"/>
              <a:t>of </a:t>
            </a:r>
            <a:r>
              <a:rPr spc="-60" dirty="0"/>
              <a:t>an</a:t>
            </a:r>
            <a:r>
              <a:rPr spc="-5" dirty="0"/>
              <a:t> </a:t>
            </a:r>
            <a:r>
              <a:rPr spc="-85" dirty="0"/>
              <a:t>Algorithm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134435" y="4359491"/>
            <a:ext cx="52069" cy="41275"/>
            <a:chOff x="2134435" y="4359491"/>
            <a:chExt cx="52069" cy="41275"/>
          </a:xfrm>
        </p:grpSpPr>
        <p:sp>
          <p:nvSpPr>
            <p:cNvPr id="4" name="object 4"/>
            <p:cNvSpPr/>
            <p:nvPr/>
          </p:nvSpPr>
          <p:spPr>
            <a:xfrm>
              <a:off x="2140785" y="4365841"/>
              <a:ext cx="39370" cy="28575"/>
            </a:xfrm>
            <a:custGeom>
              <a:avLst/>
              <a:gdLst/>
              <a:ahLst/>
              <a:cxnLst/>
              <a:rect l="l" t="t" r="r" b="b"/>
              <a:pathLst>
                <a:path w="39369" h="28575">
                  <a:moveTo>
                    <a:pt x="39184" y="28574"/>
                  </a:moveTo>
                  <a:lnTo>
                    <a:pt x="0" y="14149"/>
                  </a:lnTo>
                  <a:lnTo>
                    <a:pt x="39294" y="0"/>
                  </a:lnTo>
                  <a:lnTo>
                    <a:pt x="24957" y="14224"/>
                  </a:lnTo>
                  <a:lnTo>
                    <a:pt x="39184" y="2857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140785" y="4365841"/>
              <a:ext cx="39370" cy="28575"/>
            </a:xfrm>
            <a:custGeom>
              <a:avLst/>
              <a:gdLst/>
              <a:ahLst/>
              <a:cxnLst/>
              <a:rect l="l" t="t" r="r" b="b"/>
              <a:pathLst>
                <a:path w="39369" h="28575">
                  <a:moveTo>
                    <a:pt x="24957" y="14224"/>
                  </a:moveTo>
                  <a:lnTo>
                    <a:pt x="39294" y="0"/>
                  </a:lnTo>
                  <a:lnTo>
                    <a:pt x="0" y="14149"/>
                  </a:lnTo>
                  <a:lnTo>
                    <a:pt x="39184" y="28574"/>
                  </a:lnTo>
                  <a:lnTo>
                    <a:pt x="24957" y="14224"/>
                  </a:lnTo>
                  <a:close/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601531" y="4380778"/>
          <a:ext cx="3869054" cy="8369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737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75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164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2449">
                <a:tc>
                  <a:txBody>
                    <a:bodyPr/>
                    <a:lstStyle/>
                    <a:p>
                      <a:pPr marL="31750">
                        <a:lnSpc>
                          <a:spcPts val="2880"/>
                        </a:lnSpc>
                      </a:pPr>
                      <a:r>
                        <a:rPr sz="2600" spc="-10" dirty="0">
                          <a:latin typeface="Arial"/>
                          <a:cs typeface="Arial"/>
                        </a:rPr>
                        <a:t>Step3: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ts val="2880"/>
                        </a:lnSpc>
                      </a:pPr>
                      <a:r>
                        <a:rPr sz="2600" spc="-10" dirty="0">
                          <a:latin typeface="Arial"/>
                          <a:cs typeface="Arial"/>
                        </a:rPr>
                        <a:t>PI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47345">
                        <a:lnSpc>
                          <a:spcPts val="2880"/>
                        </a:lnSpc>
                      </a:pPr>
                      <a:r>
                        <a:rPr sz="2600" spc="-5" dirty="0">
                          <a:latin typeface="Arial"/>
                          <a:cs typeface="Arial"/>
                        </a:rPr>
                        <a:t>3.142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3855">
                <a:tc>
                  <a:txBody>
                    <a:bodyPr/>
                    <a:lstStyle/>
                    <a:p>
                      <a:pPr marL="31750">
                        <a:lnSpc>
                          <a:spcPts val="2920"/>
                        </a:lnSpc>
                      </a:pPr>
                      <a:r>
                        <a:rPr sz="2600" spc="-10" dirty="0">
                          <a:latin typeface="Arial"/>
                          <a:cs typeface="Arial"/>
                        </a:rPr>
                        <a:t>Step4: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ts val="2920"/>
                        </a:lnSpc>
                      </a:pPr>
                      <a:r>
                        <a:rPr sz="2600" spc="-10" dirty="0">
                          <a:latin typeface="Arial"/>
                          <a:cs typeface="Arial"/>
                        </a:rPr>
                        <a:t>Area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31520">
                        <a:lnSpc>
                          <a:spcPts val="2920"/>
                        </a:lnSpc>
                      </a:pPr>
                      <a:r>
                        <a:rPr sz="2600" spc="-5" dirty="0">
                          <a:latin typeface="Arial"/>
                          <a:cs typeface="Arial"/>
                        </a:rPr>
                        <a:t>PI </a:t>
                      </a:r>
                      <a:r>
                        <a:rPr sz="2600" dirty="0">
                          <a:latin typeface="Arial"/>
                          <a:cs typeface="Arial"/>
                        </a:rPr>
                        <a:t>* r *</a:t>
                      </a:r>
                      <a:r>
                        <a:rPr sz="2600" spc="-114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dirty="0">
                          <a:latin typeface="Arial"/>
                          <a:cs typeface="Arial"/>
                        </a:rPr>
                        <a:t>r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277682" y="1001205"/>
            <a:ext cx="8215630" cy="5158105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0"/>
              </a:spcBef>
            </a:pPr>
            <a:r>
              <a:rPr sz="2600" spc="-5" dirty="0">
                <a:latin typeface="Arial"/>
                <a:cs typeface="Arial"/>
              </a:rPr>
              <a:t>Write an algorithm to find the area of </a:t>
            </a:r>
            <a:r>
              <a:rPr sz="2600" dirty="0">
                <a:latin typeface="Arial"/>
                <a:cs typeface="Arial"/>
              </a:rPr>
              <a:t>a </a:t>
            </a:r>
            <a:r>
              <a:rPr sz="2600" spc="-5" dirty="0">
                <a:latin typeface="Arial"/>
                <a:cs typeface="Arial"/>
              </a:rPr>
              <a:t>Circle of </a:t>
            </a:r>
            <a:r>
              <a:rPr sz="2600" dirty="0">
                <a:latin typeface="Arial"/>
                <a:cs typeface="Arial"/>
              </a:rPr>
              <a:t>radius</a:t>
            </a:r>
            <a:r>
              <a:rPr sz="2600" spc="-8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r.</a:t>
            </a:r>
            <a:endParaRPr sz="2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50"/>
              </a:spcBef>
            </a:pPr>
            <a:r>
              <a:rPr sz="2600" b="1" spc="-5" dirty="0">
                <a:latin typeface="Arial"/>
                <a:cs typeface="Arial"/>
              </a:rPr>
              <a:t>Inputs </a:t>
            </a:r>
            <a:r>
              <a:rPr sz="2600" b="1" dirty="0">
                <a:latin typeface="Arial"/>
                <a:cs typeface="Arial"/>
              </a:rPr>
              <a:t>to the </a:t>
            </a:r>
            <a:r>
              <a:rPr sz="2600" b="1" spc="-5" dirty="0">
                <a:latin typeface="Arial"/>
                <a:cs typeface="Arial"/>
              </a:rPr>
              <a:t>algorithm</a:t>
            </a:r>
            <a:r>
              <a:rPr sz="2600" spc="-5" dirty="0">
                <a:latin typeface="Arial"/>
                <a:cs typeface="Arial"/>
              </a:rPr>
              <a:t>: Radius </a:t>
            </a:r>
            <a:r>
              <a:rPr sz="2600" dirty="0">
                <a:latin typeface="Arial"/>
                <a:cs typeface="Arial"/>
              </a:rPr>
              <a:t>r </a:t>
            </a:r>
            <a:r>
              <a:rPr sz="2600" spc="-5" dirty="0">
                <a:latin typeface="Arial"/>
                <a:cs typeface="Arial"/>
              </a:rPr>
              <a:t>of the</a:t>
            </a:r>
            <a:r>
              <a:rPr sz="2600" spc="-55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Circle.</a:t>
            </a:r>
            <a:endParaRPr sz="2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55"/>
              </a:spcBef>
            </a:pPr>
            <a:r>
              <a:rPr sz="2600" b="1" spc="-10" dirty="0">
                <a:latin typeface="Arial"/>
                <a:cs typeface="Arial"/>
              </a:rPr>
              <a:t>Expected </a:t>
            </a:r>
            <a:r>
              <a:rPr sz="2600" b="1" dirty="0">
                <a:latin typeface="Arial"/>
                <a:cs typeface="Arial"/>
              </a:rPr>
              <a:t>output</a:t>
            </a:r>
            <a:r>
              <a:rPr sz="2600" dirty="0">
                <a:latin typeface="Arial"/>
                <a:cs typeface="Arial"/>
              </a:rPr>
              <a:t>: </a:t>
            </a:r>
            <a:r>
              <a:rPr sz="2600" spc="-10" dirty="0">
                <a:latin typeface="Arial"/>
                <a:cs typeface="Arial"/>
              </a:rPr>
              <a:t>Area </a:t>
            </a:r>
            <a:r>
              <a:rPr sz="2600" spc="-5" dirty="0">
                <a:latin typeface="Arial"/>
                <a:cs typeface="Arial"/>
              </a:rPr>
              <a:t>of the</a:t>
            </a:r>
            <a:r>
              <a:rPr sz="2600" spc="-30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Circle</a:t>
            </a:r>
            <a:endParaRPr sz="2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150">
              <a:latin typeface="Arial"/>
              <a:cs typeface="Arial"/>
            </a:endParaRPr>
          </a:p>
          <a:p>
            <a:pPr marL="354965" marR="6113780" indent="-342900">
              <a:lnSpc>
                <a:spcPct val="117800"/>
              </a:lnSpc>
            </a:pPr>
            <a:r>
              <a:rPr sz="2600" b="1" spc="-5" dirty="0">
                <a:latin typeface="Arial"/>
                <a:cs typeface="Arial"/>
              </a:rPr>
              <a:t>Algorithm</a:t>
            </a:r>
            <a:r>
              <a:rPr sz="2600" spc="-5" dirty="0">
                <a:latin typeface="Arial"/>
                <a:cs typeface="Arial"/>
              </a:rPr>
              <a:t>:  </a:t>
            </a:r>
            <a:r>
              <a:rPr sz="2600" spc="-10" dirty="0">
                <a:latin typeface="Arial"/>
                <a:cs typeface="Arial"/>
              </a:rPr>
              <a:t>Step1:</a:t>
            </a:r>
            <a:r>
              <a:rPr sz="2600" spc="-95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Start</a:t>
            </a:r>
            <a:endParaRPr sz="2600">
              <a:latin typeface="Arial"/>
              <a:cs typeface="Arial"/>
            </a:endParaRPr>
          </a:p>
          <a:p>
            <a:pPr marL="354965">
              <a:lnSpc>
                <a:spcPct val="100000"/>
              </a:lnSpc>
              <a:spcBef>
                <a:spcPts val="555"/>
              </a:spcBef>
            </a:pPr>
            <a:r>
              <a:rPr sz="2600" spc="-10" dirty="0">
                <a:latin typeface="Arial"/>
                <a:cs typeface="Arial"/>
              </a:rPr>
              <a:t>Step </a:t>
            </a:r>
            <a:r>
              <a:rPr sz="2600" spc="-5" dirty="0">
                <a:latin typeface="Arial"/>
                <a:cs typeface="Arial"/>
              </a:rPr>
              <a:t>2: Input the Radius </a:t>
            </a:r>
            <a:r>
              <a:rPr sz="2600" dirty="0">
                <a:latin typeface="Arial"/>
                <a:cs typeface="Arial"/>
              </a:rPr>
              <a:t>r </a:t>
            </a:r>
            <a:r>
              <a:rPr sz="2600" spc="-5" dirty="0">
                <a:latin typeface="Arial"/>
                <a:cs typeface="Arial"/>
              </a:rPr>
              <a:t>and PI of the</a:t>
            </a:r>
            <a:r>
              <a:rPr sz="2600" spc="-55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Circle</a:t>
            </a:r>
            <a:endParaRPr sz="2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9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450">
              <a:latin typeface="Arial"/>
              <a:cs typeface="Arial"/>
            </a:endParaRPr>
          </a:p>
          <a:p>
            <a:pPr marL="354965" marR="5033645">
              <a:lnSpc>
                <a:spcPct val="117800"/>
              </a:lnSpc>
            </a:pPr>
            <a:r>
              <a:rPr sz="2600" spc="-10" dirty="0">
                <a:latin typeface="Arial"/>
                <a:cs typeface="Arial"/>
              </a:rPr>
              <a:t>Step5: </a:t>
            </a:r>
            <a:r>
              <a:rPr sz="2600" spc="-5" dirty="0">
                <a:latin typeface="Arial"/>
                <a:cs typeface="Arial"/>
              </a:rPr>
              <a:t>Output</a:t>
            </a:r>
            <a:r>
              <a:rPr sz="2600" spc="-95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Area  </a:t>
            </a:r>
            <a:r>
              <a:rPr sz="2600" spc="-10" dirty="0">
                <a:latin typeface="Arial"/>
                <a:cs typeface="Arial"/>
              </a:rPr>
              <a:t>Step6:</a:t>
            </a:r>
            <a:r>
              <a:rPr sz="2600" spc="-20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Stop</a:t>
            </a:r>
            <a:endParaRPr sz="260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543744" y="4811940"/>
            <a:ext cx="52069" cy="41275"/>
            <a:chOff x="2543744" y="4811940"/>
            <a:chExt cx="52069" cy="41275"/>
          </a:xfrm>
        </p:grpSpPr>
        <p:sp>
          <p:nvSpPr>
            <p:cNvPr id="9" name="object 9"/>
            <p:cNvSpPr/>
            <p:nvPr/>
          </p:nvSpPr>
          <p:spPr>
            <a:xfrm>
              <a:off x="2550094" y="4818290"/>
              <a:ext cx="39370" cy="28575"/>
            </a:xfrm>
            <a:custGeom>
              <a:avLst/>
              <a:gdLst/>
              <a:ahLst/>
              <a:cxnLst/>
              <a:rect l="l" t="t" r="r" b="b"/>
              <a:pathLst>
                <a:path w="39369" h="28575">
                  <a:moveTo>
                    <a:pt x="39174" y="28549"/>
                  </a:moveTo>
                  <a:lnTo>
                    <a:pt x="0" y="14124"/>
                  </a:lnTo>
                  <a:lnTo>
                    <a:pt x="39299" y="0"/>
                  </a:lnTo>
                  <a:lnTo>
                    <a:pt x="24949" y="14224"/>
                  </a:lnTo>
                  <a:lnTo>
                    <a:pt x="39174" y="2854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550094" y="4818290"/>
              <a:ext cx="39370" cy="28575"/>
            </a:xfrm>
            <a:custGeom>
              <a:avLst/>
              <a:gdLst/>
              <a:ahLst/>
              <a:cxnLst/>
              <a:rect l="l" t="t" r="r" b="b"/>
              <a:pathLst>
                <a:path w="39369" h="28575">
                  <a:moveTo>
                    <a:pt x="24949" y="14224"/>
                  </a:moveTo>
                  <a:lnTo>
                    <a:pt x="39299" y="0"/>
                  </a:lnTo>
                  <a:lnTo>
                    <a:pt x="0" y="14124"/>
                  </a:lnTo>
                  <a:lnTo>
                    <a:pt x="39174" y="28549"/>
                  </a:lnTo>
                  <a:lnTo>
                    <a:pt x="24949" y="14224"/>
                  </a:lnTo>
                  <a:close/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8323" y="434276"/>
            <a:ext cx="532701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0" dirty="0"/>
              <a:t>Example </a:t>
            </a:r>
            <a:r>
              <a:rPr spc="-5" dirty="0"/>
              <a:t>of </a:t>
            </a:r>
            <a:r>
              <a:rPr spc="-60" dirty="0"/>
              <a:t>an</a:t>
            </a:r>
            <a:r>
              <a:rPr spc="-5" dirty="0"/>
              <a:t> </a:t>
            </a:r>
            <a:r>
              <a:rPr spc="-85" dirty="0"/>
              <a:t>Algorithm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93157" y="986346"/>
            <a:ext cx="8617585" cy="5262245"/>
          </a:xfrm>
          <a:prstGeom prst="rect">
            <a:avLst/>
          </a:prstGeom>
        </p:spPr>
        <p:txBody>
          <a:bodyPr vert="horz" wrap="square" lIns="0" tIns="698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0"/>
              </a:spcBef>
            </a:pPr>
            <a:r>
              <a:rPr sz="2400" spc="-5" dirty="0">
                <a:latin typeface="Arial"/>
                <a:cs typeface="Arial"/>
              </a:rPr>
              <a:t>Write an algorithm to find the Sum of two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numbers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50"/>
              </a:spcBef>
            </a:pPr>
            <a:r>
              <a:rPr sz="2400" b="1" spc="-5" dirty="0">
                <a:latin typeface="Arial"/>
                <a:cs typeface="Arial"/>
              </a:rPr>
              <a:t>Initialization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2400" b="1" spc="-5" dirty="0">
                <a:latin typeface="Arial"/>
                <a:cs typeface="Arial"/>
              </a:rPr>
              <a:t>Inputs </a:t>
            </a:r>
            <a:r>
              <a:rPr sz="2400" b="1" dirty="0">
                <a:latin typeface="Arial"/>
                <a:cs typeface="Arial"/>
              </a:rPr>
              <a:t>to the </a:t>
            </a:r>
            <a:r>
              <a:rPr sz="2400" b="1" spc="-5" dirty="0">
                <a:latin typeface="Arial"/>
                <a:cs typeface="Arial"/>
              </a:rPr>
              <a:t>algorithm</a:t>
            </a:r>
            <a:r>
              <a:rPr sz="2400" spc="-5" dirty="0">
                <a:latin typeface="Arial"/>
                <a:cs typeface="Arial"/>
              </a:rPr>
              <a:t>: First number </a:t>
            </a:r>
            <a:r>
              <a:rPr sz="2400" dirty="0">
                <a:latin typeface="Arial"/>
                <a:cs typeface="Arial"/>
              </a:rPr>
              <a:t>= </a:t>
            </a:r>
            <a:r>
              <a:rPr sz="2400" spc="-5" dirty="0">
                <a:latin typeface="Arial"/>
                <a:cs typeface="Arial"/>
              </a:rPr>
              <a:t>A. Second number </a:t>
            </a:r>
            <a:r>
              <a:rPr sz="2400" dirty="0">
                <a:latin typeface="Arial"/>
                <a:cs typeface="Arial"/>
              </a:rPr>
              <a:t>=</a:t>
            </a:r>
            <a:r>
              <a:rPr sz="2400" spc="-8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B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2400" b="1" spc="-5" dirty="0">
                <a:latin typeface="Arial"/>
                <a:cs typeface="Arial"/>
              </a:rPr>
              <a:t>Expected </a:t>
            </a:r>
            <a:r>
              <a:rPr sz="2400" b="1" dirty="0">
                <a:latin typeface="Arial"/>
                <a:cs typeface="Arial"/>
              </a:rPr>
              <a:t>output</a:t>
            </a:r>
            <a:r>
              <a:rPr sz="2400" dirty="0">
                <a:latin typeface="Arial"/>
                <a:cs typeface="Arial"/>
              </a:rPr>
              <a:t>: </a:t>
            </a:r>
            <a:r>
              <a:rPr sz="2400" spc="-5" dirty="0">
                <a:latin typeface="Arial"/>
                <a:cs typeface="Arial"/>
              </a:rPr>
              <a:t>Sum of </a:t>
            </a:r>
            <a:r>
              <a:rPr sz="2400" dirty="0">
                <a:latin typeface="Arial"/>
                <a:cs typeface="Arial"/>
              </a:rPr>
              <a:t>A </a:t>
            </a:r>
            <a:r>
              <a:rPr sz="2400" spc="-5" dirty="0">
                <a:latin typeface="Arial"/>
                <a:cs typeface="Arial"/>
              </a:rPr>
              <a:t>and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B</a:t>
            </a:r>
            <a:endParaRPr sz="2400">
              <a:latin typeface="Arial"/>
              <a:cs typeface="Arial"/>
            </a:endParaRPr>
          </a:p>
          <a:p>
            <a:pPr marL="118110">
              <a:lnSpc>
                <a:spcPct val="100000"/>
              </a:lnSpc>
              <a:spcBef>
                <a:spcPts val="1190"/>
              </a:spcBef>
            </a:pPr>
            <a:r>
              <a:rPr sz="2400" b="1" spc="-5" dirty="0">
                <a:latin typeface="Arial"/>
                <a:cs typeface="Arial"/>
              </a:rPr>
              <a:t>Algorithm</a:t>
            </a:r>
            <a:r>
              <a:rPr sz="2400" spc="-5" dirty="0">
                <a:latin typeface="Arial"/>
                <a:cs typeface="Arial"/>
              </a:rPr>
              <a:t>: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2400" spc="-5" dirty="0">
                <a:latin typeface="Arial"/>
                <a:cs typeface="Arial"/>
              </a:rPr>
              <a:t>Step 1: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Start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2400" spc="-5" dirty="0">
                <a:latin typeface="Arial"/>
                <a:cs typeface="Arial"/>
              </a:rPr>
              <a:t>Step 2: Sum </a:t>
            </a:r>
            <a:r>
              <a:rPr sz="2400" dirty="0">
                <a:latin typeface="Arial"/>
                <a:cs typeface="Arial"/>
              </a:rPr>
              <a:t>=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0</a:t>
            </a:r>
            <a:endParaRPr sz="2400">
              <a:latin typeface="Arial"/>
              <a:cs typeface="Arial"/>
            </a:endParaRPr>
          </a:p>
          <a:p>
            <a:pPr marL="12700" marR="4928235" algn="just">
              <a:lnSpc>
                <a:spcPct val="117200"/>
              </a:lnSpc>
            </a:pPr>
            <a:r>
              <a:rPr sz="2400" spc="-5" dirty="0">
                <a:latin typeface="Arial"/>
                <a:cs typeface="Arial"/>
              </a:rPr>
              <a:t>Step 3: Input the </a:t>
            </a:r>
            <a:r>
              <a:rPr sz="2400" dirty="0">
                <a:latin typeface="Arial"/>
                <a:cs typeface="Arial"/>
              </a:rPr>
              <a:t>value </a:t>
            </a:r>
            <a:r>
              <a:rPr sz="2400" spc="-5" dirty="0">
                <a:latin typeface="Arial"/>
                <a:cs typeface="Arial"/>
              </a:rPr>
              <a:t>of</a:t>
            </a:r>
            <a:r>
              <a:rPr sz="2400" spc="-10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  </a:t>
            </a:r>
            <a:r>
              <a:rPr sz="2400" spc="-5" dirty="0">
                <a:latin typeface="Arial"/>
                <a:cs typeface="Arial"/>
              </a:rPr>
              <a:t>Step 4: Input the </a:t>
            </a:r>
            <a:r>
              <a:rPr sz="2400" dirty="0">
                <a:latin typeface="Arial"/>
                <a:cs typeface="Arial"/>
              </a:rPr>
              <a:t>value </a:t>
            </a:r>
            <a:r>
              <a:rPr sz="2400" spc="-5" dirty="0">
                <a:latin typeface="Arial"/>
                <a:cs typeface="Arial"/>
              </a:rPr>
              <a:t>of</a:t>
            </a:r>
            <a:r>
              <a:rPr sz="2400" spc="-10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B  </a:t>
            </a:r>
            <a:r>
              <a:rPr sz="2400" spc="-5" dirty="0">
                <a:latin typeface="Arial"/>
                <a:cs typeface="Arial"/>
              </a:rPr>
              <a:t>Step 5: Sum </a:t>
            </a:r>
            <a:r>
              <a:rPr sz="2400" dirty="0">
                <a:latin typeface="Arial"/>
                <a:cs typeface="Arial"/>
              </a:rPr>
              <a:t>= A +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B</a:t>
            </a:r>
            <a:endParaRPr sz="2400">
              <a:latin typeface="Arial"/>
              <a:cs typeface="Arial"/>
            </a:endParaRPr>
          </a:p>
          <a:p>
            <a:pPr marL="12700" marR="5927090">
              <a:lnSpc>
                <a:spcPct val="117200"/>
              </a:lnSpc>
            </a:pPr>
            <a:r>
              <a:rPr sz="2400" spc="-5" dirty="0">
                <a:latin typeface="Arial"/>
                <a:cs typeface="Arial"/>
              </a:rPr>
              <a:t>Step 6: Output</a:t>
            </a:r>
            <a:r>
              <a:rPr sz="2400" spc="-1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Sum  Step 7: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End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95298" y="6400787"/>
            <a:ext cx="8915400" cy="0"/>
          </a:xfrm>
          <a:custGeom>
            <a:avLst/>
            <a:gdLst/>
            <a:ahLst/>
            <a:cxnLst/>
            <a:rect l="l" t="t" r="r" b="b"/>
            <a:pathLst>
              <a:path w="8915400">
                <a:moveTo>
                  <a:pt x="0" y="0"/>
                </a:moveTo>
                <a:lnTo>
                  <a:pt x="8915382" y="0"/>
                </a:lnTo>
              </a:path>
            </a:pathLst>
          </a:custGeom>
          <a:ln w="19049">
            <a:solidFill>
              <a:srgbClr val="CC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0049" y="6200"/>
            <a:ext cx="8940800" cy="6019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894080" algn="l"/>
                <a:tab pos="8927465" algn="l"/>
              </a:tabLst>
            </a:pPr>
            <a:r>
              <a:rPr sz="3750" strike="sngStrike" spc="5" dirty="0"/>
              <a:t> 	</a:t>
            </a:r>
            <a:r>
              <a:rPr sz="3750" strike="sngStrike" spc="-50" dirty="0"/>
              <a:t>Example	</a:t>
            </a:r>
            <a:endParaRPr sz="375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79095" marR="5080" indent="-367030">
              <a:lnSpc>
                <a:spcPct val="100400"/>
              </a:lnSpc>
              <a:spcBef>
                <a:spcPts val="85"/>
              </a:spcBef>
              <a:buClr>
                <a:srgbClr val="CC9900"/>
              </a:buClr>
              <a:buSzPct val="64285"/>
              <a:buChar char="■"/>
              <a:tabLst>
                <a:tab pos="379095" algn="l"/>
                <a:tab pos="379730" algn="l"/>
              </a:tabLst>
            </a:pPr>
            <a:r>
              <a:rPr spc="-5" dirty="0"/>
              <a:t>Design an algorithm to add these test </a:t>
            </a:r>
            <a:r>
              <a:rPr dirty="0"/>
              <a:t>scores: </a:t>
            </a:r>
            <a:r>
              <a:rPr spc="-5" dirty="0"/>
              <a:t>26, 49, 98,  87, 62, 75 and obtain the </a:t>
            </a:r>
            <a:r>
              <a:rPr spc="-10" dirty="0"/>
              <a:t>Average</a:t>
            </a:r>
            <a:r>
              <a:rPr spc="-30" dirty="0"/>
              <a:t> </a:t>
            </a:r>
            <a:r>
              <a:rPr dirty="0"/>
              <a:t>score</a:t>
            </a: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850"/>
          </a:p>
          <a:p>
            <a:pPr marL="36195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1.Start</a:t>
            </a:r>
          </a:p>
          <a:p>
            <a:pPr marL="36195">
              <a:lnSpc>
                <a:spcPct val="100000"/>
              </a:lnSpc>
              <a:spcBef>
                <a:spcPts val="540"/>
              </a:spcBef>
              <a:tabLst>
                <a:tab pos="1751330" algn="l"/>
              </a:tabLst>
            </a:pPr>
            <a:r>
              <a:rPr spc="-5" dirty="0"/>
              <a:t>2. </a:t>
            </a:r>
            <a:r>
              <a:rPr spc="-10" dirty="0"/>
              <a:t>Sum	</a:t>
            </a:r>
            <a:r>
              <a:rPr dirty="0"/>
              <a:t>0</a:t>
            </a:r>
          </a:p>
          <a:p>
            <a:pPr marL="36195">
              <a:lnSpc>
                <a:spcPct val="100000"/>
              </a:lnSpc>
              <a:spcBef>
                <a:spcPts val="540"/>
              </a:spcBef>
            </a:pPr>
            <a:r>
              <a:rPr spc="-5" dirty="0"/>
              <a:t>3. Input 26, 49, 98, 87, 62,</a:t>
            </a:r>
            <a:r>
              <a:rPr spc="-20" dirty="0"/>
              <a:t> </a:t>
            </a:r>
            <a:r>
              <a:rPr spc="-5" dirty="0"/>
              <a:t>75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34181" y="4097078"/>
            <a:ext cx="114935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latin typeface="Arial"/>
                <a:cs typeface="Arial"/>
              </a:rPr>
              <a:t>4.</a:t>
            </a:r>
            <a:r>
              <a:rPr sz="2800" spc="-90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Sum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34181" y="4592377"/>
            <a:ext cx="17399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latin typeface="Arial"/>
                <a:cs typeface="Arial"/>
              </a:rPr>
              <a:t>5.</a:t>
            </a:r>
            <a:r>
              <a:rPr sz="2800" spc="-90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Average</a:t>
            </a:r>
            <a:endParaRPr sz="2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247585" y="4028498"/>
            <a:ext cx="3436620" cy="1016000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40"/>
              </a:spcBef>
            </a:pPr>
            <a:r>
              <a:rPr sz="2800" spc="-5" dirty="0">
                <a:latin typeface="Arial"/>
                <a:cs typeface="Arial"/>
              </a:rPr>
              <a:t>26+49+98+87+62+75</a:t>
            </a:r>
            <a:endParaRPr sz="2800">
              <a:latin typeface="Arial"/>
              <a:cs typeface="Arial"/>
            </a:endParaRPr>
          </a:p>
          <a:p>
            <a:pPr marL="274320">
              <a:lnSpc>
                <a:spcPct val="100000"/>
              </a:lnSpc>
              <a:spcBef>
                <a:spcPts val="540"/>
              </a:spcBef>
              <a:tabLst>
                <a:tab pos="746125" algn="l"/>
              </a:tabLst>
            </a:pPr>
            <a:r>
              <a:rPr sz="28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2800" spc="-28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Arial"/>
                <a:cs typeface="Arial"/>
              </a:rPr>
              <a:t>Sum/6</a:t>
            </a:r>
            <a:endParaRPr sz="2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34181" y="5019096"/>
            <a:ext cx="2905125" cy="1016000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407034" indent="-394970">
              <a:lnSpc>
                <a:spcPct val="100000"/>
              </a:lnSpc>
              <a:spcBef>
                <a:spcPts val="640"/>
              </a:spcBef>
              <a:buAutoNum type="arabicPeriod" startAt="6"/>
              <a:tabLst>
                <a:tab pos="407670" algn="l"/>
              </a:tabLst>
            </a:pPr>
            <a:r>
              <a:rPr sz="2800" spc="-5" dirty="0">
                <a:latin typeface="Arial"/>
                <a:cs typeface="Arial"/>
              </a:rPr>
              <a:t>Output</a:t>
            </a:r>
            <a:r>
              <a:rPr sz="2800" spc="-9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Average</a:t>
            </a:r>
            <a:endParaRPr sz="2800">
              <a:latin typeface="Arial"/>
              <a:cs typeface="Arial"/>
            </a:endParaRPr>
          </a:p>
          <a:p>
            <a:pPr marL="407034" indent="-394970">
              <a:lnSpc>
                <a:spcPct val="100000"/>
              </a:lnSpc>
              <a:spcBef>
                <a:spcPts val="540"/>
              </a:spcBef>
              <a:buAutoNum type="arabicPeriod" startAt="6"/>
              <a:tabLst>
                <a:tab pos="407670" algn="l"/>
              </a:tabLst>
            </a:pPr>
            <a:r>
              <a:rPr sz="2800" spc="-5" dirty="0">
                <a:latin typeface="Arial"/>
                <a:cs typeface="Arial"/>
              </a:rPr>
              <a:t>Stop</a:t>
            </a:r>
            <a:endParaRPr sz="2800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726846" y="3405418"/>
            <a:ext cx="401955" cy="41275"/>
            <a:chOff x="1726846" y="3405418"/>
            <a:chExt cx="401955" cy="41275"/>
          </a:xfrm>
        </p:grpSpPr>
        <p:sp>
          <p:nvSpPr>
            <p:cNvPr id="10" name="object 10"/>
            <p:cNvSpPr/>
            <p:nvPr/>
          </p:nvSpPr>
          <p:spPr>
            <a:xfrm>
              <a:off x="1758153" y="3425993"/>
              <a:ext cx="364490" cy="1905"/>
            </a:xfrm>
            <a:custGeom>
              <a:avLst/>
              <a:gdLst/>
              <a:ahLst/>
              <a:cxnLst/>
              <a:rect l="l" t="t" r="r" b="b"/>
              <a:pathLst>
                <a:path w="364489" h="1904">
                  <a:moveTo>
                    <a:pt x="364064" y="1424"/>
                  </a:moveTo>
                  <a:lnTo>
                    <a:pt x="0" y="0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733196" y="3411768"/>
              <a:ext cx="39370" cy="28575"/>
            </a:xfrm>
            <a:custGeom>
              <a:avLst/>
              <a:gdLst/>
              <a:ahLst/>
              <a:cxnLst/>
              <a:rect l="l" t="t" r="r" b="b"/>
              <a:pathLst>
                <a:path w="39369" h="28575">
                  <a:moveTo>
                    <a:pt x="39182" y="28549"/>
                  </a:moveTo>
                  <a:lnTo>
                    <a:pt x="0" y="14124"/>
                  </a:lnTo>
                  <a:lnTo>
                    <a:pt x="39294" y="0"/>
                  </a:lnTo>
                  <a:lnTo>
                    <a:pt x="24957" y="14224"/>
                  </a:lnTo>
                  <a:lnTo>
                    <a:pt x="39182" y="2854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733196" y="3411768"/>
              <a:ext cx="39370" cy="28575"/>
            </a:xfrm>
            <a:custGeom>
              <a:avLst/>
              <a:gdLst/>
              <a:ahLst/>
              <a:cxnLst/>
              <a:rect l="l" t="t" r="r" b="b"/>
              <a:pathLst>
                <a:path w="39369" h="28575">
                  <a:moveTo>
                    <a:pt x="24957" y="14224"/>
                  </a:moveTo>
                  <a:lnTo>
                    <a:pt x="39294" y="0"/>
                  </a:lnTo>
                  <a:lnTo>
                    <a:pt x="0" y="14124"/>
                  </a:lnTo>
                  <a:lnTo>
                    <a:pt x="39182" y="28549"/>
                  </a:lnTo>
                  <a:lnTo>
                    <a:pt x="24957" y="14224"/>
                  </a:lnTo>
                  <a:close/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1718246" y="4394416"/>
            <a:ext cx="410845" cy="41275"/>
            <a:chOff x="1718246" y="4394416"/>
            <a:chExt cx="410845" cy="41275"/>
          </a:xfrm>
        </p:grpSpPr>
        <p:sp>
          <p:nvSpPr>
            <p:cNvPr id="14" name="object 14"/>
            <p:cNvSpPr/>
            <p:nvPr/>
          </p:nvSpPr>
          <p:spPr>
            <a:xfrm>
              <a:off x="1749553" y="4414991"/>
              <a:ext cx="372745" cy="1905"/>
            </a:xfrm>
            <a:custGeom>
              <a:avLst/>
              <a:gdLst/>
              <a:ahLst/>
              <a:cxnLst/>
              <a:rect l="l" t="t" r="r" b="b"/>
              <a:pathLst>
                <a:path w="372744" h="1904">
                  <a:moveTo>
                    <a:pt x="372666" y="1424"/>
                  </a:moveTo>
                  <a:lnTo>
                    <a:pt x="0" y="0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724596" y="4400766"/>
              <a:ext cx="39370" cy="28575"/>
            </a:xfrm>
            <a:custGeom>
              <a:avLst/>
              <a:gdLst/>
              <a:ahLst/>
              <a:cxnLst/>
              <a:rect l="l" t="t" r="r" b="b"/>
              <a:pathLst>
                <a:path w="39369" h="28575">
                  <a:moveTo>
                    <a:pt x="39184" y="28574"/>
                  </a:moveTo>
                  <a:lnTo>
                    <a:pt x="0" y="14124"/>
                  </a:lnTo>
                  <a:lnTo>
                    <a:pt x="39294" y="0"/>
                  </a:lnTo>
                  <a:lnTo>
                    <a:pt x="24957" y="14224"/>
                  </a:lnTo>
                  <a:lnTo>
                    <a:pt x="39184" y="2857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724596" y="4400766"/>
              <a:ext cx="39370" cy="28575"/>
            </a:xfrm>
            <a:custGeom>
              <a:avLst/>
              <a:gdLst/>
              <a:ahLst/>
              <a:cxnLst/>
              <a:rect l="l" t="t" r="r" b="b"/>
              <a:pathLst>
                <a:path w="39369" h="28575">
                  <a:moveTo>
                    <a:pt x="24957" y="14224"/>
                  </a:moveTo>
                  <a:lnTo>
                    <a:pt x="39294" y="0"/>
                  </a:lnTo>
                  <a:lnTo>
                    <a:pt x="0" y="14124"/>
                  </a:lnTo>
                  <a:lnTo>
                    <a:pt x="39184" y="28574"/>
                  </a:lnTo>
                  <a:lnTo>
                    <a:pt x="24957" y="14224"/>
                  </a:lnTo>
                  <a:close/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" name="object 17"/>
          <p:cNvGrpSpPr/>
          <p:nvPr/>
        </p:nvGrpSpPr>
        <p:grpSpPr>
          <a:xfrm>
            <a:off x="2497320" y="4929415"/>
            <a:ext cx="52069" cy="41275"/>
            <a:chOff x="2497320" y="4929415"/>
            <a:chExt cx="52069" cy="41275"/>
          </a:xfrm>
        </p:grpSpPr>
        <p:sp>
          <p:nvSpPr>
            <p:cNvPr id="18" name="object 18"/>
            <p:cNvSpPr/>
            <p:nvPr/>
          </p:nvSpPr>
          <p:spPr>
            <a:xfrm>
              <a:off x="2503670" y="4935764"/>
              <a:ext cx="39370" cy="28575"/>
            </a:xfrm>
            <a:custGeom>
              <a:avLst/>
              <a:gdLst/>
              <a:ahLst/>
              <a:cxnLst/>
              <a:rect l="l" t="t" r="r" b="b"/>
              <a:pathLst>
                <a:path w="39369" h="28575">
                  <a:moveTo>
                    <a:pt x="39174" y="28549"/>
                  </a:moveTo>
                  <a:lnTo>
                    <a:pt x="0" y="14124"/>
                  </a:lnTo>
                  <a:lnTo>
                    <a:pt x="39274" y="0"/>
                  </a:lnTo>
                  <a:lnTo>
                    <a:pt x="24949" y="14224"/>
                  </a:lnTo>
                  <a:lnTo>
                    <a:pt x="39174" y="2854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503670" y="4935764"/>
              <a:ext cx="39370" cy="28575"/>
            </a:xfrm>
            <a:custGeom>
              <a:avLst/>
              <a:gdLst/>
              <a:ahLst/>
              <a:cxnLst/>
              <a:rect l="l" t="t" r="r" b="b"/>
              <a:pathLst>
                <a:path w="39369" h="28575">
                  <a:moveTo>
                    <a:pt x="24949" y="14224"/>
                  </a:moveTo>
                  <a:lnTo>
                    <a:pt x="39274" y="0"/>
                  </a:lnTo>
                  <a:lnTo>
                    <a:pt x="0" y="14124"/>
                  </a:lnTo>
                  <a:lnTo>
                    <a:pt x="39174" y="28549"/>
                  </a:lnTo>
                  <a:lnTo>
                    <a:pt x="24949" y="14224"/>
                  </a:lnTo>
                  <a:close/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8323" y="434276"/>
            <a:ext cx="510730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>
                <a:solidFill>
                  <a:srgbClr val="0070BF"/>
                </a:solidFill>
                <a:latin typeface="Carlito"/>
                <a:cs typeface="Carlito"/>
              </a:rPr>
              <a:t>Properties </a:t>
            </a:r>
            <a:r>
              <a:rPr spc="-5" dirty="0">
                <a:solidFill>
                  <a:srgbClr val="0070BF"/>
                </a:solidFill>
                <a:latin typeface="Carlito"/>
                <a:cs typeface="Carlito"/>
              </a:rPr>
              <a:t>of</a:t>
            </a:r>
            <a:r>
              <a:rPr spc="-85" dirty="0">
                <a:solidFill>
                  <a:srgbClr val="0070BF"/>
                </a:solidFill>
                <a:latin typeface="Carlito"/>
                <a:cs typeface="Carlito"/>
              </a:rPr>
              <a:t> </a:t>
            </a:r>
            <a:r>
              <a:rPr spc="-5" dirty="0">
                <a:solidFill>
                  <a:srgbClr val="0070BF"/>
                </a:solidFill>
                <a:latin typeface="Carlito"/>
                <a:cs typeface="Carlito"/>
              </a:rPr>
              <a:t>Algorithm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9124" y="1027170"/>
            <a:ext cx="9508490" cy="471614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79095" indent="-367030" algn="just">
              <a:lnSpc>
                <a:spcPct val="100000"/>
              </a:lnSpc>
              <a:spcBef>
                <a:spcPts val="675"/>
              </a:spcBef>
              <a:buClr>
                <a:srgbClr val="CC9900"/>
              </a:buClr>
              <a:buSzPct val="64285"/>
              <a:buFont typeface="Arial"/>
              <a:buChar char="■"/>
              <a:tabLst>
                <a:tab pos="379730" algn="l"/>
              </a:tabLst>
            </a:pPr>
            <a:r>
              <a:rPr sz="2800" spc="-5" dirty="0">
                <a:solidFill>
                  <a:srgbClr val="FF0000"/>
                </a:solidFill>
                <a:latin typeface="Carlito"/>
                <a:cs typeface="Carlito"/>
              </a:rPr>
              <a:t>Correctness</a:t>
            </a:r>
            <a:endParaRPr sz="2800">
              <a:latin typeface="Carlito"/>
              <a:cs typeface="Carlito"/>
            </a:endParaRPr>
          </a:p>
          <a:p>
            <a:pPr marL="379095" marR="6985" indent="-16510" algn="just">
              <a:lnSpc>
                <a:spcPts val="3340"/>
              </a:lnSpc>
              <a:spcBef>
                <a:spcPts val="700"/>
              </a:spcBef>
            </a:pPr>
            <a:r>
              <a:rPr sz="2800" spc="-5" dirty="0">
                <a:latin typeface="Carlito"/>
                <a:cs typeface="Carlito"/>
              </a:rPr>
              <a:t>Correctness is </a:t>
            </a:r>
            <a:r>
              <a:rPr sz="2800" spc="-10" dirty="0">
                <a:latin typeface="Carlito"/>
                <a:cs typeface="Carlito"/>
              </a:rPr>
              <a:t>the </a:t>
            </a:r>
            <a:r>
              <a:rPr sz="2800" spc="-5" dirty="0">
                <a:latin typeface="Carlito"/>
                <a:cs typeface="Carlito"/>
              </a:rPr>
              <a:t>property reflecting </a:t>
            </a:r>
            <a:r>
              <a:rPr sz="2800" spc="-10" dirty="0">
                <a:latin typeface="Carlito"/>
                <a:cs typeface="Carlito"/>
              </a:rPr>
              <a:t>the </a:t>
            </a:r>
            <a:r>
              <a:rPr sz="2800" spc="-5" dirty="0">
                <a:latin typeface="Carlito"/>
                <a:cs typeface="Carlito"/>
              </a:rPr>
              <a:t>extent to which </a:t>
            </a:r>
            <a:r>
              <a:rPr sz="2800" spc="-10" dirty="0">
                <a:latin typeface="Carlito"/>
                <a:cs typeface="Carlito"/>
              </a:rPr>
              <a:t>the  </a:t>
            </a:r>
            <a:r>
              <a:rPr sz="2800" dirty="0">
                <a:latin typeface="Carlito"/>
                <a:cs typeface="Carlito"/>
              </a:rPr>
              <a:t>algorithm </a:t>
            </a:r>
            <a:r>
              <a:rPr sz="2800" spc="-5" dirty="0">
                <a:latin typeface="Carlito"/>
                <a:cs typeface="Carlito"/>
              </a:rPr>
              <a:t>is </a:t>
            </a:r>
            <a:r>
              <a:rPr sz="2800" dirty="0">
                <a:latin typeface="Carlito"/>
                <a:cs typeface="Carlito"/>
              </a:rPr>
              <a:t>able </a:t>
            </a:r>
            <a:r>
              <a:rPr sz="2800" spc="-5" dirty="0">
                <a:latin typeface="Carlito"/>
                <a:cs typeface="Carlito"/>
              </a:rPr>
              <a:t>to reach </a:t>
            </a:r>
            <a:r>
              <a:rPr sz="2800" dirty="0">
                <a:latin typeface="Carlito"/>
                <a:cs typeface="Carlito"/>
              </a:rPr>
              <a:t>a </a:t>
            </a:r>
            <a:r>
              <a:rPr sz="2800" spc="-5" dirty="0">
                <a:latin typeface="Carlito"/>
                <a:cs typeface="Carlito"/>
              </a:rPr>
              <a:t>solution without</a:t>
            </a:r>
            <a:r>
              <a:rPr sz="2800" spc="-50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errors.</a:t>
            </a:r>
            <a:endParaRPr sz="2800">
              <a:latin typeface="Carlito"/>
              <a:cs typeface="Carlito"/>
            </a:endParaRPr>
          </a:p>
          <a:p>
            <a:pPr marL="379095" indent="-367030" algn="just">
              <a:lnSpc>
                <a:spcPct val="100000"/>
              </a:lnSpc>
              <a:spcBef>
                <a:spcPts val="470"/>
              </a:spcBef>
              <a:buClr>
                <a:srgbClr val="CC9900"/>
              </a:buClr>
              <a:buSzPct val="64285"/>
              <a:buFont typeface="Arial"/>
              <a:buChar char="■"/>
              <a:tabLst>
                <a:tab pos="379730" algn="l"/>
              </a:tabLst>
            </a:pPr>
            <a:r>
              <a:rPr sz="2800" spc="-5" dirty="0">
                <a:solidFill>
                  <a:srgbClr val="FF0000"/>
                </a:solidFill>
                <a:latin typeface="Carlito"/>
                <a:cs typeface="Carlito"/>
              </a:rPr>
              <a:t>Efficiency</a:t>
            </a:r>
            <a:endParaRPr sz="2800">
              <a:latin typeface="Carlito"/>
              <a:cs typeface="Carlito"/>
            </a:endParaRPr>
          </a:p>
          <a:p>
            <a:pPr marL="379095" marR="5080" indent="40640" algn="just">
              <a:lnSpc>
                <a:spcPts val="3340"/>
              </a:lnSpc>
              <a:spcBef>
                <a:spcPts val="665"/>
              </a:spcBef>
            </a:pPr>
            <a:r>
              <a:rPr sz="2800" spc="-5" dirty="0">
                <a:latin typeface="Carlito"/>
                <a:cs typeface="Carlito"/>
              </a:rPr>
              <a:t>The efficiency of </a:t>
            </a:r>
            <a:r>
              <a:rPr sz="2800" dirty="0">
                <a:latin typeface="Carlito"/>
                <a:cs typeface="Carlito"/>
              </a:rPr>
              <a:t>an algorithm </a:t>
            </a:r>
            <a:r>
              <a:rPr sz="2800" spc="-5" dirty="0">
                <a:latin typeface="Carlito"/>
                <a:cs typeface="Carlito"/>
              </a:rPr>
              <a:t>is </a:t>
            </a:r>
            <a:r>
              <a:rPr sz="2800" spc="-10" dirty="0">
                <a:latin typeface="Carlito"/>
                <a:cs typeface="Carlito"/>
              </a:rPr>
              <a:t>the </a:t>
            </a:r>
            <a:r>
              <a:rPr sz="2800" spc="-5" dirty="0">
                <a:latin typeface="Carlito"/>
                <a:cs typeface="Carlito"/>
              </a:rPr>
              <a:t>property </a:t>
            </a:r>
            <a:r>
              <a:rPr sz="2800" spc="-10" dirty="0">
                <a:latin typeface="Carlito"/>
                <a:cs typeface="Carlito"/>
              </a:rPr>
              <a:t>that </a:t>
            </a:r>
            <a:r>
              <a:rPr sz="2800" spc="-5" dirty="0">
                <a:latin typeface="Carlito"/>
                <a:cs typeface="Carlito"/>
              </a:rPr>
              <a:t>regards </a:t>
            </a:r>
            <a:r>
              <a:rPr sz="2800" spc="-10" dirty="0">
                <a:latin typeface="Carlito"/>
                <a:cs typeface="Carlito"/>
              </a:rPr>
              <a:t>the  </a:t>
            </a:r>
            <a:r>
              <a:rPr sz="2800" spc="-5" dirty="0">
                <a:latin typeface="Carlito"/>
                <a:cs typeface="Carlito"/>
              </a:rPr>
              <a:t>rapidity by which </a:t>
            </a:r>
            <a:r>
              <a:rPr sz="2800" dirty="0">
                <a:latin typeface="Carlito"/>
                <a:cs typeface="Carlito"/>
              </a:rPr>
              <a:t>a </a:t>
            </a:r>
            <a:r>
              <a:rPr sz="2800" spc="-5" dirty="0">
                <a:latin typeface="Carlito"/>
                <a:cs typeface="Carlito"/>
              </a:rPr>
              <a:t>solution is</a:t>
            </a:r>
            <a:r>
              <a:rPr sz="2800" spc="-20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reached.</a:t>
            </a:r>
            <a:endParaRPr sz="2800">
              <a:latin typeface="Carlito"/>
              <a:cs typeface="Carlito"/>
            </a:endParaRPr>
          </a:p>
          <a:p>
            <a:pPr marL="379095" indent="-367030" algn="just">
              <a:lnSpc>
                <a:spcPct val="100000"/>
              </a:lnSpc>
              <a:spcBef>
                <a:spcPts val="470"/>
              </a:spcBef>
              <a:buClr>
                <a:srgbClr val="CC9900"/>
              </a:buClr>
              <a:buSzPct val="64285"/>
              <a:buFont typeface="Arial"/>
              <a:buChar char="■"/>
              <a:tabLst>
                <a:tab pos="379730" algn="l"/>
              </a:tabLst>
            </a:pPr>
            <a:r>
              <a:rPr sz="2800" spc="-5" dirty="0">
                <a:solidFill>
                  <a:srgbClr val="FF0000"/>
                </a:solidFill>
                <a:latin typeface="Carlito"/>
                <a:cs typeface="Carlito"/>
              </a:rPr>
              <a:t>Generality</a:t>
            </a:r>
            <a:endParaRPr sz="2800">
              <a:latin typeface="Carlito"/>
              <a:cs typeface="Carlito"/>
            </a:endParaRPr>
          </a:p>
          <a:p>
            <a:pPr marL="379095" marR="5080" indent="91440" algn="just">
              <a:lnSpc>
                <a:spcPct val="99900"/>
              </a:lnSpc>
              <a:spcBef>
                <a:spcPts val="540"/>
              </a:spcBef>
            </a:pPr>
            <a:r>
              <a:rPr sz="2800" spc="-5" dirty="0">
                <a:latin typeface="Carlito"/>
                <a:cs typeface="Carlito"/>
              </a:rPr>
              <a:t>This means </a:t>
            </a:r>
            <a:r>
              <a:rPr sz="2800" spc="-10" dirty="0">
                <a:latin typeface="Carlito"/>
                <a:cs typeface="Carlito"/>
              </a:rPr>
              <a:t>that </a:t>
            </a:r>
            <a:r>
              <a:rPr sz="2800" spc="-5" dirty="0">
                <a:latin typeface="Carlito"/>
                <a:cs typeface="Carlito"/>
              </a:rPr>
              <a:t>it must solve every instance of </a:t>
            </a:r>
            <a:r>
              <a:rPr sz="2800" spc="-10" dirty="0">
                <a:latin typeface="Carlito"/>
                <a:cs typeface="Carlito"/>
              </a:rPr>
              <a:t>the </a:t>
            </a:r>
            <a:r>
              <a:rPr sz="2800" spc="-5" dirty="0">
                <a:latin typeface="Carlito"/>
                <a:cs typeface="Carlito"/>
              </a:rPr>
              <a:t>problem.  For example, </a:t>
            </a:r>
            <a:r>
              <a:rPr sz="2800" dirty="0">
                <a:latin typeface="Carlito"/>
                <a:cs typeface="Carlito"/>
              </a:rPr>
              <a:t>a </a:t>
            </a:r>
            <a:r>
              <a:rPr sz="2800" spc="-5" dirty="0">
                <a:latin typeface="Carlito"/>
                <a:cs typeface="Carlito"/>
              </a:rPr>
              <a:t>program </a:t>
            </a:r>
            <a:r>
              <a:rPr sz="2800" spc="-10" dirty="0">
                <a:latin typeface="Carlito"/>
                <a:cs typeface="Carlito"/>
              </a:rPr>
              <a:t>that </a:t>
            </a:r>
            <a:r>
              <a:rPr sz="2800" spc="-5" dirty="0">
                <a:latin typeface="Carlito"/>
                <a:cs typeface="Carlito"/>
              </a:rPr>
              <a:t>computes </a:t>
            </a:r>
            <a:r>
              <a:rPr sz="2800" spc="-10" dirty="0">
                <a:latin typeface="Carlito"/>
                <a:cs typeface="Carlito"/>
              </a:rPr>
              <a:t>the </a:t>
            </a:r>
            <a:r>
              <a:rPr sz="2800" dirty="0">
                <a:latin typeface="Carlito"/>
                <a:cs typeface="Carlito"/>
              </a:rPr>
              <a:t>area </a:t>
            </a:r>
            <a:r>
              <a:rPr sz="2800" spc="-5" dirty="0">
                <a:latin typeface="Carlito"/>
                <a:cs typeface="Carlito"/>
              </a:rPr>
              <a:t>of </a:t>
            </a:r>
            <a:r>
              <a:rPr sz="2800" dirty="0">
                <a:latin typeface="Carlito"/>
                <a:cs typeface="Carlito"/>
              </a:rPr>
              <a:t>a </a:t>
            </a:r>
            <a:r>
              <a:rPr sz="2800" spc="-5" dirty="0">
                <a:latin typeface="Carlito"/>
                <a:cs typeface="Carlito"/>
              </a:rPr>
              <a:t>rectangle  should work on </a:t>
            </a:r>
            <a:r>
              <a:rPr sz="2800" dirty="0">
                <a:latin typeface="Carlito"/>
                <a:cs typeface="Carlito"/>
              </a:rPr>
              <a:t>all </a:t>
            </a:r>
            <a:r>
              <a:rPr sz="2800" spc="-5" dirty="0">
                <a:latin typeface="Carlito"/>
                <a:cs typeface="Carlito"/>
              </a:rPr>
              <a:t>possible dimensions of </a:t>
            </a:r>
            <a:r>
              <a:rPr sz="2800" spc="-10" dirty="0">
                <a:latin typeface="Carlito"/>
                <a:cs typeface="Carlito"/>
              </a:rPr>
              <a:t>the</a:t>
            </a:r>
            <a:r>
              <a:rPr sz="2800" spc="-40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rectangle.</a:t>
            </a:r>
            <a:endParaRPr sz="2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5642" y="1041023"/>
            <a:ext cx="9382760" cy="4335780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382905" indent="-370840">
              <a:lnSpc>
                <a:spcPct val="100000"/>
              </a:lnSpc>
              <a:spcBef>
                <a:spcPts val="725"/>
              </a:spcBef>
              <a:buClr>
                <a:srgbClr val="CC9900"/>
              </a:buClr>
              <a:buSzPct val="64062"/>
              <a:buFont typeface="Arial"/>
              <a:buChar char="■"/>
              <a:tabLst>
                <a:tab pos="382905" algn="l"/>
                <a:tab pos="383540" algn="l"/>
              </a:tabLst>
            </a:pPr>
            <a:r>
              <a:rPr sz="3200" spc="-5" dirty="0">
                <a:solidFill>
                  <a:srgbClr val="FF0000"/>
                </a:solidFill>
                <a:latin typeface="Carlito"/>
                <a:cs typeface="Carlito"/>
              </a:rPr>
              <a:t>Effectiveness</a:t>
            </a:r>
            <a:endParaRPr sz="3200">
              <a:latin typeface="Carlito"/>
              <a:cs typeface="Carlito"/>
            </a:endParaRPr>
          </a:p>
          <a:p>
            <a:pPr marL="382905" marR="5080" indent="-4445">
              <a:lnSpc>
                <a:spcPct val="100499"/>
              </a:lnSpc>
              <a:spcBef>
                <a:spcPts val="605"/>
              </a:spcBef>
            </a:pPr>
            <a:r>
              <a:rPr sz="3200" spc="-5" dirty="0">
                <a:latin typeface="Carlito"/>
                <a:cs typeface="Carlito"/>
              </a:rPr>
              <a:t>This </a:t>
            </a:r>
            <a:r>
              <a:rPr sz="3200" spc="-10" dirty="0">
                <a:latin typeface="Carlito"/>
                <a:cs typeface="Carlito"/>
              </a:rPr>
              <a:t>means that </a:t>
            </a:r>
            <a:r>
              <a:rPr sz="3200" dirty="0">
                <a:latin typeface="Carlito"/>
                <a:cs typeface="Carlito"/>
              </a:rPr>
              <a:t>an algorithm </a:t>
            </a:r>
            <a:r>
              <a:rPr sz="3200" spc="-10" dirty="0">
                <a:latin typeface="Carlito"/>
                <a:cs typeface="Carlito"/>
              </a:rPr>
              <a:t>must </a:t>
            </a:r>
            <a:r>
              <a:rPr sz="3200" spc="-5" dirty="0">
                <a:latin typeface="Carlito"/>
                <a:cs typeface="Carlito"/>
              </a:rPr>
              <a:t>provide </a:t>
            </a:r>
            <a:r>
              <a:rPr sz="3200" spc="-10" dirty="0">
                <a:latin typeface="Carlito"/>
                <a:cs typeface="Carlito"/>
              </a:rPr>
              <a:t>the correct  </a:t>
            </a:r>
            <a:r>
              <a:rPr sz="3200" dirty="0">
                <a:latin typeface="Carlito"/>
                <a:cs typeface="Carlito"/>
              </a:rPr>
              <a:t>answer </a:t>
            </a:r>
            <a:r>
              <a:rPr sz="3200" spc="-5" dirty="0">
                <a:latin typeface="Carlito"/>
                <a:cs typeface="Carlito"/>
              </a:rPr>
              <a:t>to </a:t>
            </a:r>
            <a:r>
              <a:rPr sz="3200" spc="-10" dirty="0">
                <a:latin typeface="Carlito"/>
                <a:cs typeface="Carlito"/>
              </a:rPr>
              <a:t>the</a:t>
            </a:r>
            <a:r>
              <a:rPr sz="3200" spc="-25" dirty="0">
                <a:latin typeface="Carlito"/>
                <a:cs typeface="Carlito"/>
              </a:rPr>
              <a:t> </a:t>
            </a:r>
            <a:r>
              <a:rPr sz="3200" spc="-5" dirty="0">
                <a:latin typeface="Carlito"/>
                <a:cs typeface="Carlito"/>
              </a:rPr>
              <a:t>problem.</a:t>
            </a:r>
            <a:endParaRPr sz="3200">
              <a:latin typeface="Carlito"/>
              <a:cs typeface="Carlito"/>
            </a:endParaRPr>
          </a:p>
          <a:p>
            <a:pPr marL="382905" indent="-370840">
              <a:lnSpc>
                <a:spcPct val="100000"/>
              </a:lnSpc>
              <a:spcBef>
                <a:spcPts val="625"/>
              </a:spcBef>
              <a:buClr>
                <a:srgbClr val="CC9900"/>
              </a:buClr>
              <a:buSzPct val="64062"/>
              <a:buFont typeface="Arial"/>
              <a:buChar char="■"/>
              <a:tabLst>
                <a:tab pos="382905" algn="l"/>
                <a:tab pos="383540" algn="l"/>
              </a:tabLst>
            </a:pPr>
            <a:r>
              <a:rPr sz="3200" spc="-5" dirty="0">
                <a:solidFill>
                  <a:srgbClr val="FF0000"/>
                </a:solidFill>
                <a:latin typeface="Carlito"/>
                <a:cs typeface="Carlito"/>
              </a:rPr>
              <a:t>Comprehensible</a:t>
            </a:r>
            <a:endParaRPr sz="3200">
              <a:latin typeface="Carlito"/>
              <a:cs typeface="Carlito"/>
            </a:endParaRPr>
          </a:p>
          <a:p>
            <a:pPr marL="382905" marR="274955" indent="24130">
              <a:lnSpc>
                <a:spcPct val="100499"/>
              </a:lnSpc>
              <a:spcBef>
                <a:spcPts val="640"/>
              </a:spcBef>
            </a:pPr>
            <a:r>
              <a:rPr sz="3200" spc="-5" dirty="0">
                <a:latin typeface="Carlito"/>
                <a:cs typeface="Carlito"/>
              </a:rPr>
              <a:t>Finally </a:t>
            </a:r>
            <a:r>
              <a:rPr sz="3200" spc="-10" dirty="0">
                <a:latin typeface="Carlito"/>
                <a:cs typeface="Carlito"/>
              </a:rPr>
              <a:t>the </a:t>
            </a:r>
            <a:r>
              <a:rPr sz="3200" dirty="0">
                <a:latin typeface="Carlito"/>
                <a:cs typeface="Carlito"/>
              </a:rPr>
              <a:t>algorithm </a:t>
            </a:r>
            <a:r>
              <a:rPr sz="3200" spc="-10" dirty="0">
                <a:latin typeface="Carlito"/>
                <a:cs typeface="Carlito"/>
              </a:rPr>
              <a:t>must </a:t>
            </a:r>
            <a:r>
              <a:rPr sz="3200" spc="-5" dirty="0">
                <a:latin typeface="Carlito"/>
                <a:cs typeface="Carlito"/>
              </a:rPr>
              <a:t>be </a:t>
            </a:r>
            <a:r>
              <a:rPr sz="3200" spc="-10" dirty="0">
                <a:latin typeface="Carlito"/>
                <a:cs typeface="Carlito"/>
              </a:rPr>
              <a:t>comprehensible </a:t>
            </a:r>
            <a:r>
              <a:rPr sz="3200" spc="-5" dirty="0">
                <a:latin typeface="Carlito"/>
                <a:cs typeface="Carlito"/>
              </a:rPr>
              <a:t>by </a:t>
            </a:r>
            <a:r>
              <a:rPr sz="3200" spc="-10" dirty="0">
                <a:latin typeface="Carlito"/>
                <a:cs typeface="Carlito"/>
              </a:rPr>
              <a:t>the  </a:t>
            </a:r>
            <a:r>
              <a:rPr sz="3200" spc="-5" dirty="0">
                <a:latin typeface="Carlito"/>
                <a:cs typeface="Carlito"/>
              </a:rPr>
              <a:t>one </a:t>
            </a:r>
            <a:r>
              <a:rPr sz="3200" spc="-10" dirty="0">
                <a:latin typeface="Carlito"/>
                <a:cs typeface="Carlito"/>
              </a:rPr>
              <a:t>who </a:t>
            </a:r>
            <a:r>
              <a:rPr sz="3200" spc="-5" dirty="0">
                <a:latin typeface="Carlito"/>
                <a:cs typeface="Carlito"/>
              </a:rPr>
              <a:t>performs</a:t>
            </a:r>
            <a:r>
              <a:rPr sz="3200" spc="-10" dirty="0">
                <a:latin typeface="Carlito"/>
                <a:cs typeface="Carlito"/>
              </a:rPr>
              <a:t> </a:t>
            </a:r>
            <a:r>
              <a:rPr sz="3200" spc="-5" dirty="0">
                <a:latin typeface="Carlito"/>
                <a:cs typeface="Carlito"/>
              </a:rPr>
              <a:t>it.</a:t>
            </a:r>
            <a:endParaRPr sz="3200">
              <a:latin typeface="Carlito"/>
              <a:cs typeface="Carlito"/>
            </a:endParaRPr>
          </a:p>
          <a:p>
            <a:pPr marL="382905" marR="749300">
              <a:lnSpc>
                <a:spcPct val="100499"/>
              </a:lnSpc>
              <a:spcBef>
                <a:spcPts val="605"/>
              </a:spcBef>
            </a:pPr>
            <a:r>
              <a:rPr sz="3200" spc="-5" dirty="0">
                <a:latin typeface="Carlito"/>
                <a:cs typeface="Carlito"/>
              </a:rPr>
              <a:t>It </a:t>
            </a:r>
            <a:r>
              <a:rPr sz="3200" spc="-10" dirty="0">
                <a:latin typeface="Carlito"/>
                <a:cs typeface="Carlito"/>
              </a:rPr>
              <a:t>must </a:t>
            </a:r>
            <a:r>
              <a:rPr sz="3200" spc="-5" dirty="0">
                <a:latin typeface="Carlito"/>
                <a:cs typeface="Carlito"/>
              </a:rPr>
              <a:t>describe in </a:t>
            </a:r>
            <a:r>
              <a:rPr sz="3200" dirty="0">
                <a:latin typeface="Carlito"/>
                <a:cs typeface="Carlito"/>
              </a:rPr>
              <a:t>all </a:t>
            </a:r>
            <a:r>
              <a:rPr sz="3200" spc="-5" dirty="0">
                <a:latin typeface="Carlito"/>
                <a:cs typeface="Carlito"/>
              </a:rPr>
              <a:t>details, </a:t>
            </a:r>
            <a:r>
              <a:rPr sz="3200" spc="-10" dirty="0">
                <a:latin typeface="Carlito"/>
                <a:cs typeface="Carlito"/>
              </a:rPr>
              <a:t>the </a:t>
            </a:r>
            <a:r>
              <a:rPr sz="3200" dirty="0">
                <a:latin typeface="Carlito"/>
                <a:cs typeface="Carlito"/>
              </a:rPr>
              <a:t>actions and </a:t>
            </a:r>
            <a:r>
              <a:rPr sz="3200" spc="-10" dirty="0">
                <a:latin typeface="Carlito"/>
                <a:cs typeface="Carlito"/>
              </a:rPr>
              <a:t>the  </a:t>
            </a:r>
            <a:r>
              <a:rPr sz="3200" spc="-5" dirty="0">
                <a:latin typeface="Carlito"/>
                <a:cs typeface="Carlito"/>
              </a:rPr>
              <a:t>entities necessary for </a:t>
            </a:r>
            <a:r>
              <a:rPr sz="3200" spc="-10" dirty="0">
                <a:latin typeface="Carlito"/>
                <a:cs typeface="Carlito"/>
              </a:rPr>
              <a:t>the </a:t>
            </a:r>
            <a:r>
              <a:rPr sz="3200" spc="-5" dirty="0">
                <a:latin typeface="Carlito"/>
                <a:cs typeface="Carlito"/>
              </a:rPr>
              <a:t>resolution of </a:t>
            </a:r>
            <a:r>
              <a:rPr sz="3200" dirty="0">
                <a:latin typeface="Carlito"/>
                <a:cs typeface="Carlito"/>
              </a:rPr>
              <a:t>a</a:t>
            </a:r>
            <a:r>
              <a:rPr sz="3200" spc="-70" dirty="0">
                <a:latin typeface="Carlito"/>
                <a:cs typeface="Carlito"/>
              </a:rPr>
              <a:t> </a:t>
            </a:r>
            <a:r>
              <a:rPr sz="3200" spc="-5" dirty="0">
                <a:latin typeface="Carlito"/>
                <a:cs typeface="Carlito"/>
              </a:rPr>
              <a:t>problem.</a:t>
            </a:r>
            <a:endParaRPr sz="3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918</Words>
  <Application>Microsoft Macintosh PowerPoint</Application>
  <PresentationFormat>A4 Paper (210x297 mm)</PresentationFormat>
  <Paragraphs>160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Carlito</vt:lpstr>
      <vt:lpstr>DejaVu Sans</vt:lpstr>
      <vt:lpstr>Times New Roman</vt:lpstr>
      <vt:lpstr>Office Theme</vt:lpstr>
      <vt:lpstr>CSC 101 : Introduction to Computer Science</vt:lpstr>
      <vt:lpstr>Steps involved in algorithm development</vt:lpstr>
      <vt:lpstr>Steps involved in algorithm development</vt:lpstr>
      <vt:lpstr>Method for developing an algorithm</vt:lpstr>
      <vt:lpstr>Example of an Algorithm</vt:lpstr>
      <vt:lpstr>Example of an Algorithm</vt:lpstr>
      <vt:lpstr>  Example </vt:lpstr>
      <vt:lpstr>Properties of Algorithm</vt:lpstr>
      <vt:lpstr>PowerPoint Presentation</vt:lpstr>
      <vt:lpstr>Categories of Algorithm</vt:lpstr>
      <vt:lpstr>One problem(multiple solutions)</vt:lpstr>
      <vt:lpstr>Algorithm Analysis</vt:lpstr>
      <vt:lpstr>Algorithm Analysis</vt:lpstr>
      <vt:lpstr>Algorithm Analysis</vt:lpstr>
      <vt:lpstr>Algorithm Analysis</vt:lpstr>
      <vt:lpstr>Priori Analysis</vt:lpstr>
      <vt:lpstr>Posterior Analysis</vt:lpstr>
      <vt:lpstr>ALGORITHM COMPLEXITY</vt:lpstr>
      <vt:lpstr>ALGORITHM COMPLEXITY</vt:lpstr>
      <vt:lpstr>SPACE COMPLEXITY</vt:lpstr>
      <vt:lpstr>SPACE COMPLEXITY</vt:lpstr>
      <vt:lpstr>SPACE COMPLEXITY</vt:lpstr>
      <vt:lpstr>SPACE COMPLEXITY</vt:lpstr>
      <vt:lpstr>CLASS WORK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 101 : Introduction to Computer Science</dc:title>
  <cp:lastModifiedBy>Microsoft Office User</cp:lastModifiedBy>
  <cp:revision>1</cp:revision>
  <dcterms:created xsi:type="dcterms:W3CDTF">2023-06-30T08:53:14Z</dcterms:created>
  <dcterms:modified xsi:type="dcterms:W3CDTF">2023-06-30T08:55:14Z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  <property fmtid="{D5CDD505-2E9C-101B-9397-08002B2CF9AE}" pid="3" name="LastSaved">
    <vt:filetime>2023-06-30T00:00:00Z</vt:filetime>
  </property>
</Properties>
</file>