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437" r:id="rId3"/>
    <p:sldId id="439" r:id="rId4"/>
    <p:sldId id="440" r:id="rId5"/>
    <p:sldId id="441" r:id="rId6"/>
    <p:sldId id="442" r:id="rId7"/>
    <p:sldId id="444" r:id="rId8"/>
    <p:sldId id="446" r:id="rId9"/>
    <p:sldId id="445" r:id="rId10"/>
    <p:sldId id="448" r:id="rId11"/>
    <p:sldId id="449" r:id="rId12"/>
    <p:sldId id="450" r:id="rId13"/>
    <p:sldId id="451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F69A793-C048-4338-B344-1A0E1255FD23}" type="datetimeFigureOut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651743-289D-49A5-923A-38F9A2F707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06286"/>
            <a:ext cx="9144000" cy="1763486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Course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10833"/>
            <a:ext cx="9144000" cy="544286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Course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49"/>
            <a:ext cx="100148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48B6C-6333-41DC-A5AB-690088D55522}" type="datetime1">
              <a:rPr lang="en-GB"/>
              <a:pPr>
                <a:defRPr/>
              </a:pPr>
              <a:t>06/12/2021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8657" y="6356347"/>
            <a:ext cx="72934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868C-DBAB-44A5-9584-FB1E38851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445909"/>
            <a:ext cx="9144000" cy="53340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655" y="5032783"/>
            <a:ext cx="2220688" cy="17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609605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A1118-C773-4F1B-83C8-B5F601CB1C93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6AA9-A9C5-4DA5-B0D9-2828F0D93E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0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99B8A-7DCF-4DBC-84FE-B1AE0F06EA43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3A4B-0E36-4FD2-80FA-F5FD7D40D1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DC0EA-0F8C-459C-9CFE-72F6D564D42F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78DD-8E91-4BDF-8853-60155D42D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8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0302-9542-4753-BDDD-DC27044E9367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3FB5-2BDB-4FBC-852C-7166CE92BC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1AE96-CA50-4369-AA67-B0EE29FE99BB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8C30-871B-42BB-8564-8E14F940E9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1243-421E-4B57-A532-316F3F42F429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029-19C2-40BB-8A55-058EC5DDB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4FEA0-7689-4ACF-9DAC-FD179811A151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1916-E015-4EDE-BF23-80AC25EA9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1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8058-ADAE-4CA9-8E5D-F1253B3FFD6B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CFE86-5545-4104-9575-CECF740198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29DC-403A-4E7C-864B-ED4942263B83}" type="datetime1">
              <a:rPr lang="en-GB"/>
              <a:pPr>
                <a:defRPr/>
              </a:pPr>
              <a:t>06/12/2021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1112-DBFF-40B5-9939-1CEDBEC5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341-2DE7-418A-9DE8-F3D28F35C351}" type="datetime1">
              <a:rPr lang="en-GB"/>
              <a:pPr>
                <a:defRPr/>
              </a:pPr>
              <a:t>06/12/2021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3C450-8724-4F68-889F-842235830A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F32539-A5B8-4603-BC69-8FCF8EB4D3A3}" type="datetime1">
              <a:rPr lang="en-GB"/>
              <a:pPr>
                <a:defRPr/>
              </a:pPr>
              <a:t>06/12/2021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27E9AC-3D96-486A-A250-305033BDB8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8A35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800" b="0" dirty="0" smtClean="0"/>
              <a:t/>
            </a:r>
            <a:br>
              <a:rPr lang="en-US" sz="4800" b="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General Physics</a:t>
            </a:r>
            <a:r>
              <a:rPr lang="en-US" sz="4800" b="0" dirty="0" smtClean="0"/>
              <a:t/>
            </a:r>
            <a:br>
              <a:rPr lang="en-US" sz="4800" b="0" dirty="0" smtClean="0"/>
            </a:br>
            <a:endParaRPr lang="en-GB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Phs</a:t>
            </a:r>
            <a:r>
              <a:rPr lang="en-US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101 (A)/ </a:t>
            </a:r>
            <a:r>
              <a:rPr lang="en-US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Physics</a:t>
            </a:r>
            <a:endParaRPr lang="en-US" sz="2800" b="1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066E-7ECF-4DCE-9B5F-3406699D848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. C. OKEYODE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779" y="-44736"/>
            <a:ext cx="10515600" cy="690789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0486" y="406115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a)    For the Free </a:t>
            </a:r>
            <a:r>
              <a:rPr lang="en-US" sz="3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Body Diagram</a:t>
            </a: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</a:t>
            </a:r>
            <a:r>
              <a:rPr lang="en-US" sz="3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diagram below, W is the weight of the box, N the normal force exerted by the inclined plane on the box, </a:t>
            </a:r>
            <a:r>
              <a:rPr lang="en-US" sz="36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3600" baseline="-250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is the force applied to have the box in equilibrium and F</a:t>
            </a:r>
            <a:r>
              <a:rPr lang="en-US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 the force of friction opposite F</a:t>
            </a:r>
            <a:r>
              <a:rPr lang="en-US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4119"/>
          <a:stretch/>
        </p:blipFill>
        <p:spPr>
          <a:xfrm>
            <a:off x="1980064" y="3645128"/>
            <a:ext cx="8157029" cy="24852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13773" y="5974489"/>
            <a:ext cx="4586514" cy="53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FIGURE </a:t>
            </a:r>
            <a:r>
              <a:rPr lang="en-US" sz="2000" b="1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For the Free Body Diagram 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259"/>
          <a:stretch/>
        </p:blipFill>
        <p:spPr>
          <a:xfrm>
            <a:off x="2061370" y="411507"/>
            <a:ext cx="6484938" cy="41089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43022" y="4673495"/>
            <a:ext cx="5398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FIGURE </a:t>
            </a:r>
            <a:r>
              <a:rPr lang="en-US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For the Free Body </a:t>
            </a:r>
            <a:r>
              <a:rPr lang="en-US" b="1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Diagram of the forces 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38629" y="232229"/>
            <a:ext cx="115533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box is at </a:t>
            </a:r>
            <a:r>
              <a:rPr 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rest,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hence its </a:t>
            </a:r>
            <a:r>
              <a:rPr lang="en-US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acceleration is equal to 0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endParaRPr lang="en-US" sz="3200" dirty="0" smtClean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herefore 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sum of all forces 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acting on the box is equal to its </a:t>
            </a:r>
            <a:r>
              <a:rPr 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mass times its acceleration 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which is </a:t>
            </a:r>
            <a:r>
              <a:rPr 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zero.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 Newton's second law)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    </a:t>
            </a: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SUM( F = ma), but a=0     so,      F</a:t>
            </a:r>
            <a:r>
              <a:rPr lang="en-US" sz="3200" baseline="-250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+ W + N + F</a:t>
            </a:r>
            <a:r>
              <a:rPr lang="en-US" sz="3200" baseline="-250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= </a:t>
            </a: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sz="3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components form of all forces 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(vectors) acting on the box are: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    F</a:t>
            </a:r>
            <a:r>
              <a:rPr lang="en-US" sz="3200" baseline="-250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= (30 , 0</a:t>
            </a: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		</a:t>
            </a:r>
            <a:r>
              <a:rPr lang="en-US" sz="32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i.e</a:t>
            </a: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in (</a:t>
            </a:r>
            <a:r>
              <a:rPr lang="en-US" sz="32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x,y</a:t>
            </a: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components form 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    |W| = 5 × 10 = 50 N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    W = (</a:t>
            </a:r>
            <a:r>
              <a:rPr lang="en-US" sz="32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3200" baseline="-250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, </a:t>
            </a:r>
            <a:r>
              <a:rPr lang="en-US" sz="32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sz="3200" baseline="-250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</a:t>
            </a: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( - |W| sin(30°) , - |W| cos(30°)) = (- 50 sin (30°) , - 50 cos (30°) )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    N = (0 , |N</a:t>
            </a:r>
            <a:r>
              <a:rPr lang="en-US" sz="32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|)	(No component along the x direction)</a:t>
            </a:r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257" y="508000"/>
            <a:ext cx="114227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F</a:t>
            </a:r>
            <a:r>
              <a:rPr lang="en-US" sz="3200" baseline="-250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= (-|F| , 0</a:t>
            </a:r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) 		(opposite direction to motion so –</a:t>
            </a:r>
            <a:r>
              <a:rPr lang="en-US" sz="3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ve</a:t>
            </a:r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along x)</a:t>
            </a:r>
          </a:p>
          <a:p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So,   The 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3200" baseline="-25000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+ W + N + Fs = 0 in components </a:t>
            </a:r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form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is shown below</a:t>
            </a:r>
          </a:p>
          <a:p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				(</a:t>
            </a:r>
            <a:r>
              <a:rPr lang="en-US" sz="3200" baseline="-25000" dirty="0" err="1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Wx,Wy</a:t>
            </a:r>
            <a:r>
              <a:rPr lang="en-US" sz="3200" baseline="-250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			N		Fs</a:t>
            </a:r>
            <a:endParaRPr lang="en-US" sz="3200" baseline="-25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    (30 , 0) + (- 50 sin (30°) , - 50 cos (30°) ) + (0 , |N|) + (-|F| , 0) = </a:t>
            </a:r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</a:p>
          <a:p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x components: 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30 - 50 sin(30) + 0 - |F| = 0</a:t>
            </a:r>
          </a:p>
          <a:p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    |F| = - 50 sin(30) + 30 = 5 N</a:t>
            </a:r>
          </a:p>
          <a:p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 components equation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    0 - 50 cos (30) + |N| + 0 = 0</a:t>
            </a:r>
          </a:p>
          <a:p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    |N| = 50 cos (30) = 25 √3 ≈ 43.3 N</a:t>
            </a:r>
          </a:p>
        </p:txBody>
      </p:sp>
    </p:spTree>
    <p:extLst>
      <p:ext uri="{BB962C8B-B14F-4D97-AF65-F5344CB8AC3E}">
        <p14:creationId xmlns:p14="http://schemas.microsoft.com/office/powerpoint/2010/main" val="19438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2743" y="2485622"/>
            <a:ext cx="7456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8A3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FRICTIONAL FORCE</a:t>
            </a:r>
            <a:endParaRPr lang="en-US" sz="4800" b="1" dirty="0">
              <a:solidFill>
                <a:srgbClr val="008A35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4" y="1055914"/>
            <a:ext cx="11704599" cy="29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75" y="532145"/>
            <a:ext cx="10515600" cy="5001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 smtClean="0"/>
              <a:t> </a:t>
            </a:r>
            <a:r>
              <a:rPr lang="en-US" sz="3200" dirty="0"/>
              <a:t>Friction opposes </a:t>
            </a:r>
            <a:r>
              <a:rPr lang="en-US" sz="3200" dirty="0" smtClean="0"/>
              <a:t>motion between the surface. 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/>
              <a:t>Friction is independent of the area of </a:t>
            </a:r>
            <a:r>
              <a:rPr lang="en-US" sz="3200" dirty="0" smtClean="0"/>
              <a:t>surface in contact.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/>
              <a:t>Friction is independent of </a:t>
            </a:r>
            <a:r>
              <a:rPr lang="en-US" sz="3200" dirty="0" smtClean="0"/>
              <a:t>the velocity between the surface.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/>
              <a:t>Friction depends on the nature of the </a:t>
            </a:r>
            <a:r>
              <a:rPr lang="en-US" sz="3200" dirty="0" smtClean="0"/>
              <a:t>surface </a:t>
            </a:r>
            <a:r>
              <a:rPr lang="en-US" sz="3200" dirty="0"/>
              <a:t>in </a:t>
            </a:r>
            <a:r>
              <a:rPr lang="en-US" sz="3200" dirty="0" smtClean="0"/>
              <a:t>contact</a:t>
            </a:r>
          </a:p>
          <a:p>
            <a:r>
              <a:rPr lang="en-US" sz="3200" dirty="0"/>
              <a:t>Friction </a:t>
            </a:r>
            <a:r>
              <a:rPr lang="en-US" sz="3200" dirty="0" smtClean="0"/>
              <a:t>is proportional to the normal reaction.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1" y="3980303"/>
            <a:ext cx="9628094" cy="23760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3682" y="457200"/>
            <a:ext cx="7221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A3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Laws of Friction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64" y="-121023"/>
            <a:ext cx="10564906" cy="68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5" y="174811"/>
            <a:ext cx="10578353" cy="2353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2259956"/>
            <a:ext cx="11062447" cy="45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0" y="817019"/>
            <a:ext cx="11201401" cy="5126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7898" y="522105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06471" y="4182035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9165" y="5405718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b="1" dirty="0">
                <a:solidFill>
                  <a:srgbClr val="008A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059" y="185026"/>
            <a:ext cx="10582835" cy="4379063"/>
          </a:xfrm>
          <a:prstGeom prst="rect">
            <a:avLst/>
          </a:prstGeom>
        </p:spPr>
      </p:pic>
      <p:pic>
        <p:nvPicPr>
          <p:cNvPr id="9" name="Picture 2" descr="https://qph.fs.quoracdn.net/main-qimg-2baebc66a29c65619a776897e96ee12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72" y="4040561"/>
            <a:ext cx="3778263" cy="258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C78DD-8E91-4BDF-8853-60155D42D3B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286000" y="376518"/>
            <a:ext cx="7691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EXAMPLE</a:t>
            </a:r>
            <a:endParaRPr lang="en-US" sz="44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657" y="1378857"/>
            <a:ext cx="115243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 particle of mass 5 Kg rests on a 30° inclined plane with the horizontal. A force F</a:t>
            </a:r>
            <a:r>
              <a:rPr lang="en-US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 of magnitude 30 N acts on the particle in the direction parallel and up the inclined plane.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a) Draw a Free Body Diagram including the particle, the inclined plane and all forces acting on the particle with their labels.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b) Find the 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force of friction acting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on the particle.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01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44219BA-2CD9-49B0-9481-DC0DB4F5D7D5}" vid="{AFEAB001-F536-4F94-883C-001EB5E6A7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20405</TotalTime>
  <Words>168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Times</vt:lpstr>
      <vt:lpstr>Times New Roman</vt:lpstr>
      <vt:lpstr>Office Theme</vt:lpstr>
      <vt:lpstr>  General Physics </vt:lpstr>
      <vt:lpstr>PowerPoint Presentation</vt:lpstr>
      <vt:lpstr>FRICTION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Abati</dc:creator>
  <cp:lastModifiedBy>Microsoft account</cp:lastModifiedBy>
  <cp:revision>589</cp:revision>
  <dcterms:created xsi:type="dcterms:W3CDTF">2020-05-07T09:47:26Z</dcterms:created>
  <dcterms:modified xsi:type="dcterms:W3CDTF">2021-12-06T19:01:58Z</dcterms:modified>
</cp:coreProperties>
</file>