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82" r:id="rId2"/>
    <p:sldId id="383" r:id="rId3"/>
    <p:sldId id="412" r:id="rId4"/>
    <p:sldId id="414" r:id="rId5"/>
    <p:sldId id="416" r:id="rId6"/>
    <p:sldId id="418" r:id="rId7"/>
    <p:sldId id="420" r:id="rId8"/>
    <p:sldId id="384" r:id="rId9"/>
    <p:sldId id="392" r:id="rId10"/>
    <p:sldId id="395" r:id="rId11"/>
    <p:sldId id="422" r:id="rId12"/>
    <p:sldId id="398" r:id="rId13"/>
    <p:sldId id="399" r:id="rId14"/>
    <p:sldId id="404" r:id="rId15"/>
    <p:sldId id="423" r:id="rId16"/>
    <p:sldId id="427" r:id="rId17"/>
    <p:sldId id="426" r:id="rId18"/>
    <p:sldId id="424" r:id="rId19"/>
    <p:sldId id="428" r:id="rId20"/>
    <p:sldId id="429" r:id="rId21"/>
    <p:sldId id="430" r:id="rId22"/>
    <p:sldId id="431" r:id="rId23"/>
    <p:sldId id="432" r:id="rId24"/>
    <p:sldId id="433" r:id="rId2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F69A793-C048-4338-B344-1A0E1255FD23}" type="datetimeFigureOut">
              <a:rPr lang="en-GB"/>
              <a:pPr>
                <a:defRPr/>
              </a:pPr>
              <a:t>21/02/2021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F651743-289D-49A5-923A-38F9A2F7079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224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B89B8E-F1DD-4C73-9762-704F5AA8E73E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741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878DB3-440C-480A-B6DA-8DBF4DE7BB1A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542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53A3A2B-8773-4708-AED1-725EBC92BFAC}" type="slidenum">
              <a:rPr lang="en-US" altLang="en-US"/>
              <a:pPr eaLnBrk="1" hangingPunct="1"/>
              <a:t>12</a:t>
            </a:fld>
            <a:endParaRPr lang="en-US" altLang="en-US" dirty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950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A7888A-89D0-4EA7-B7F2-AE67077888C5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261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306286"/>
            <a:ext cx="9144000" cy="1763486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en-US" dirty="0"/>
              <a:t>Course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210833"/>
            <a:ext cx="9144000" cy="544286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Course Code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0" y="6356349"/>
            <a:ext cx="100148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48B6C-6333-41DC-A5AB-690088D55522}" type="datetime1">
              <a:rPr lang="en-GB"/>
              <a:pPr>
                <a:defRPr/>
              </a:pPr>
              <a:t>21/02/2021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38657" y="6356347"/>
            <a:ext cx="72934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6868C-DBAB-44A5-9584-FB1E388519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523999" y="4445909"/>
            <a:ext cx="9144000" cy="53340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 dirty="0"/>
              <a:t>Presenter</a:t>
            </a:r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5655" y="5032783"/>
            <a:ext cx="2220688" cy="171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2192000" cy="609605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89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A1118-C773-4F1B-83C8-B5F601CB1C93}" type="datetime1">
              <a:rPr lang="en-GB"/>
              <a:pPr>
                <a:defRPr/>
              </a:pPr>
              <a:t>21/02/2021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86AA9-A9C5-4DA5-B0D9-2828F0D93E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0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209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99B8A-7DCF-4DBC-84FE-B1AE0F06EA43}" type="datetime1">
              <a:rPr lang="en-GB"/>
              <a:pPr>
                <a:defRPr/>
              </a:pPr>
              <a:t>21/02/2021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93A4B-0E36-4FD2-80FA-F5FD7D40D1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28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789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DC0EA-0F8C-459C-9CFE-72F6D564D42F}" type="datetime1">
              <a:rPr lang="en-GB"/>
              <a:pPr>
                <a:defRPr/>
              </a:pPr>
              <a:t>21/02/2021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C78DD-8E91-4BDF-8853-60155D42D3B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98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80302-9542-4753-BDDD-DC27044E9367}" type="datetime1">
              <a:rPr lang="en-GB"/>
              <a:pPr>
                <a:defRPr/>
              </a:pPr>
              <a:t>21/02/2021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63FB5-2BDB-4FBC-852C-7166CE92BCF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19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1AE96-CA50-4369-AA67-B0EE29FE99BB}" type="datetime1">
              <a:rPr lang="en-GB"/>
              <a:pPr>
                <a:defRPr/>
              </a:pPr>
              <a:t>21/02/2021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78C30-871B-42BB-8564-8E14F940E92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3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93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41243-421E-4B57-A532-316F3F42F429}" type="datetime1">
              <a:rPr lang="en-GB"/>
              <a:pPr>
                <a:defRPr/>
              </a:pPr>
              <a:t>21/02/2021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50029-19C2-40BB-8A55-058EC5DDBC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5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7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4FEA0-7689-4ACF-9DAC-FD179811A151}" type="datetime1">
              <a:rPr lang="en-GB"/>
              <a:pPr>
                <a:defRPr/>
              </a:pPr>
              <a:t>21/02/2021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C1916-E015-4EDE-BF23-80AC25EA987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13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38058-ADAE-4CA9-8E5D-F1253B3FFD6B}" type="datetime1">
              <a:rPr lang="en-GB"/>
              <a:pPr>
                <a:defRPr/>
              </a:pPr>
              <a:t>21/02/2021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CFE86-5545-4104-9575-CECF740198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0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642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C29DC-403A-4E7C-864B-ED4942263B83}" type="datetime1">
              <a:rPr lang="en-GB"/>
              <a:pPr>
                <a:defRPr/>
              </a:pPr>
              <a:t>21/02/2021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31112-DBFF-40B5-9939-1CEDBEC549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3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7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13341-2DE7-418A-9DE8-F3D28F35C351}" type="datetime1">
              <a:rPr lang="en-GB"/>
              <a:pPr>
                <a:defRPr/>
              </a:pPr>
              <a:t>21/02/2021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3C450-8724-4F68-889F-842235830A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7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  <a:endParaRPr lang="en-GB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34343" y="6356350"/>
            <a:ext cx="1110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9F32539-A5B8-4603-BC69-8FCF8EB4D3A3}" type="datetime1">
              <a:rPr lang="en-GB"/>
              <a:pPr>
                <a:defRPr/>
              </a:pPr>
              <a:t>21/02/2021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599" y="6356350"/>
            <a:ext cx="62919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24456" y="6356350"/>
            <a:ext cx="7293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527E9AC-3D96-486A-A250-305033BDB8A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rgbClr val="008A35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 noGrp="1"/>
          </p:cNvSpPr>
          <p:nvPr>
            <p:ph type="ctr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4800" b="0" dirty="0" smtClean="0"/>
              <a:t/>
            </a:r>
            <a:br>
              <a:rPr lang="en-US" sz="4800" b="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General Physics</a:t>
            </a:r>
            <a:r>
              <a:rPr lang="en-US" sz="4800" b="0" dirty="0" smtClean="0"/>
              <a:t/>
            </a:r>
            <a:br>
              <a:rPr lang="en-US" sz="4800" b="0" dirty="0" smtClean="0"/>
            </a:br>
            <a:endParaRPr lang="en-GB" sz="48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b="1" err="1">
                <a:solidFill>
                  <a:srgbClr val="000000"/>
                </a:solidFill>
                <a:latin typeface="Garamond" panose="02020404030301010803" pitchFamily="18" charset="0"/>
              </a:rPr>
              <a:t>Phs</a:t>
            </a:r>
            <a:r>
              <a:rPr lang="en-US" sz="2800" b="1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Garamond" panose="02020404030301010803" pitchFamily="18" charset="0"/>
              </a:rPr>
              <a:t>101 (A)/ </a:t>
            </a:r>
            <a:r>
              <a:rPr lang="en-US" sz="2800" b="1" dirty="0">
                <a:solidFill>
                  <a:srgbClr val="000000"/>
                </a:solidFill>
                <a:latin typeface="Garamond" panose="02020404030301010803" pitchFamily="18" charset="0"/>
              </a:rPr>
              <a:t>Physics</a:t>
            </a:r>
            <a:endParaRPr lang="en-US" sz="2800" b="1" dirty="0"/>
          </a:p>
          <a:p>
            <a:r>
              <a:rPr lang="en-US" sz="2800" dirty="0"/>
              <a:t/>
            </a:r>
            <a:br>
              <a:rPr lang="en-US" sz="2800" dirty="0"/>
            </a:br>
            <a:endParaRPr lang="en-GB" sz="2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Dr. ( </a:t>
            </a:r>
            <a:r>
              <a:rPr lang="en-US" dirty="0" err="1" smtClean="0"/>
              <a:t>Mrs</a:t>
            </a:r>
            <a:r>
              <a:rPr lang="en-US" dirty="0" smtClean="0"/>
              <a:t>). I. C. OKEYODE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9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00B050"/>
                </a:solidFill>
                <a:latin typeface="Bookman Old Style" pitchFamily="1" charset="0"/>
              </a:rPr>
              <a:t>Newton’s First Law of Motion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75657"/>
            <a:ext cx="11255062" cy="50013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>
                <a:latin typeface="Bookman Old Style" panose="02050604050505020204" pitchFamily="18" charset="0"/>
              </a:rPr>
              <a:t>  </a:t>
            </a:r>
            <a:r>
              <a:rPr lang="en-US" altLang="en-US" sz="3600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States that: </a:t>
            </a:r>
            <a:r>
              <a:rPr lang="en-US" altLang="en-US" sz="4400" dirty="0" smtClean="0">
                <a:solidFill>
                  <a:schemeClr val="tx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An object in motion tends to stay in  motion and an object at rest tends to stay at rest unless acted upon by an  unbalanced force.</a:t>
            </a:r>
          </a:p>
          <a:p>
            <a:pPr eaLnBrk="1" hangingPunct="1">
              <a:buFontTx/>
              <a:buNone/>
            </a:pPr>
            <a:endParaRPr lang="en-US" altLang="en-US" sz="4400" dirty="0" smtClean="0">
              <a:solidFill>
                <a:schemeClr val="tx2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en-US" sz="3600" dirty="0" smtClean="0">
                <a:latin typeface="Times" panose="02020603050405020304" pitchFamily="18" charset="0"/>
                <a:cs typeface="Times" panose="02020603050405020304" pitchFamily="18" charset="0"/>
              </a:rPr>
              <a:t> If </a:t>
            </a:r>
            <a:r>
              <a:rPr lang="en-US" altLang="en-US" sz="3600" dirty="0">
                <a:latin typeface="Times" panose="02020603050405020304" pitchFamily="18" charset="0"/>
                <a:cs typeface="Times" panose="02020603050405020304" pitchFamily="18" charset="0"/>
              </a:rPr>
              <a:t>the </a:t>
            </a:r>
            <a:r>
              <a:rPr lang="en-US" altLang="en-US" sz="36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object was sitting still</a:t>
            </a:r>
            <a:r>
              <a:rPr lang="en-US" altLang="en-US" sz="3600" dirty="0">
                <a:latin typeface="Times" panose="02020603050405020304" pitchFamily="18" charset="0"/>
                <a:cs typeface="Times" panose="02020603050405020304" pitchFamily="18" charset="0"/>
              </a:rPr>
              <a:t>, it </a:t>
            </a:r>
            <a:r>
              <a:rPr lang="en-US" altLang="en-US" sz="36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will </a:t>
            </a:r>
            <a:r>
              <a:rPr lang="en-US" altLang="en-US" sz="3600" i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remain stationary</a:t>
            </a:r>
            <a:r>
              <a:rPr lang="en-US" altLang="en-US" sz="3600" dirty="0">
                <a:latin typeface="Times" panose="02020603050405020304" pitchFamily="18" charset="0"/>
                <a:cs typeface="Times" panose="02020603050405020304" pitchFamily="18" charset="0"/>
              </a:rPr>
              <a:t>.  If it was </a:t>
            </a:r>
            <a:r>
              <a:rPr lang="en-US" altLang="en-US" sz="36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moving at a </a:t>
            </a:r>
            <a:r>
              <a:rPr lang="en-US" altLang="en-US" sz="3600" b="1" u="sng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constant velocity</a:t>
            </a:r>
            <a:r>
              <a:rPr lang="en-US" altLang="en-US" sz="3600" dirty="0">
                <a:latin typeface="Times" panose="02020603050405020304" pitchFamily="18" charset="0"/>
                <a:cs typeface="Times" panose="02020603050405020304" pitchFamily="18" charset="0"/>
              </a:rPr>
              <a:t>, it will </a:t>
            </a:r>
            <a:r>
              <a:rPr lang="en-US" altLang="en-US" sz="3600" b="1" i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keep moving</a:t>
            </a:r>
            <a:r>
              <a:rPr lang="en-US" altLang="en-US" sz="36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>
              <a:buNone/>
            </a:pPr>
            <a:endParaRPr lang="en-US" altLang="en-US" sz="3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buNone/>
            </a:pPr>
            <a:r>
              <a:rPr lang="en-US" altLang="en-US" sz="3600" dirty="0">
                <a:latin typeface="Times" panose="02020603050405020304" pitchFamily="18" charset="0"/>
                <a:cs typeface="Times" panose="02020603050405020304" pitchFamily="18" charset="0"/>
              </a:rPr>
              <a:t>It takes </a:t>
            </a:r>
            <a:r>
              <a:rPr lang="en-US" altLang="en-US" sz="3600" b="1" i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force</a:t>
            </a:r>
            <a:r>
              <a:rPr lang="en-US" altLang="en-US" sz="3600" dirty="0">
                <a:latin typeface="Times" panose="02020603050405020304" pitchFamily="18" charset="0"/>
                <a:cs typeface="Times" panose="02020603050405020304" pitchFamily="18" charset="0"/>
              </a:rPr>
              <a:t> to </a:t>
            </a:r>
            <a:r>
              <a:rPr lang="en-US" altLang="en-US" sz="36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change the motion </a:t>
            </a:r>
            <a:r>
              <a:rPr lang="en-US" altLang="en-US" sz="3600" dirty="0">
                <a:latin typeface="Times" panose="02020603050405020304" pitchFamily="18" charset="0"/>
                <a:cs typeface="Times" panose="02020603050405020304" pitchFamily="18" charset="0"/>
              </a:rPr>
              <a:t>of an object.</a:t>
            </a:r>
          </a:p>
          <a:p>
            <a:pPr>
              <a:buNone/>
            </a:pPr>
            <a:endParaRPr lang="en-US" altLang="en-US" sz="4400" dirty="0">
              <a:latin typeface="Bookman Old Style" panose="02050604050505020204" pitchFamily="18" charset="0"/>
            </a:endParaRPr>
          </a:p>
          <a:p>
            <a:pPr eaLnBrk="1" hangingPunct="1">
              <a:buFontTx/>
              <a:buNone/>
            </a:pPr>
            <a:endParaRPr lang="en-US" altLang="en-US" sz="4400" dirty="0" smtClean="0">
              <a:solidFill>
                <a:schemeClr val="tx2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55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2579" y="117276"/>
            <a:ext cx="1150942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>
                <a:solidFill>
                  <a:srgbClr val="00B050"/>
                </a:solidFill>
                <a:latin typeface="Bookman Old Style" pitchFamily="1" charset="0"/>
              </a:rPr>
              <a:t>Newton’s First Law is also called the </a:t>
            </a:r>
            <a:r>
              <a:rPr lang="en-US" sz="4000" i="1" dirty="0">
                <a:solidFill>
                  <a:srgbClr val="00B050"/>
                </a:solidFill>
                <a:latin typeface="Bookman Old Style" pitchFamily="1" charset="0"/>
              </a:rPr>
              <a:t>Law of Inertia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82579" y="1260276"/>
            <a:ext cx="11320530" cy="402453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u="sng" dirty="0" smtClean="0">
                <a:latin typeface="Bookman Old Style" panose="02050604050505020204" pitchFamily="18" charset="0"/>
              </a:rPr>
              <a:t>Inertia</a:t>
            </a:r>
            <a:r>
              <a:rPr lang="en-US" altLang="en-US" dirty="0" smtClean="0">
                <a:latin typeface="Bookman Old Style" panose="02050604050505020204" pitchFamily="18" charset="0"/>
              </a:rPr>
              <a:t>: the tendency of an object to resist changes in its state of motion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 smtClean="0">
              <a:latin typeface="Bookman Old Style" panose="0205060405050502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Bookman Old Style" panose="02050604050505020204" pitchFamily="18" charset="0"/>
              </a:rPr>
              <a:t>The </a:t>
            </a:r>
            <a:r>
              <a:rPr lang="en-US" altLang="en-US" b="1" dirty="0" smtClean="0">
                <a:latin typeface="Bookman Old Style" panose="02050604050505020204" pitchFamily="18" charset="0"/>
              </a:rPr>
              <a:t>First Law states that </a:t>
            </a:r>
            <a:r>
              <a:rPr lang="en-US" altLang="en-US" b="1" i="1" dirty="0" smtClean="0">
                <a:latin typeface="Bookman Old Style" panose="02050604050505020204" pitchFamily="18" charset="0"/>
              </a:rPr>
              <a:t>all objects have inertia</a:t>
            </a:r>
            <a:r>
              <a:rPr lang="en-US" altLang="en-US" dirty="0" smtClean="0">
                <a:latin typeface="Bookman Old Style" panose="02050604050505020204" pitchFamily="18" charset="0"/>
              </a:rPr>
              <a:t>.  The more </a:t>
            </a:r>
            <a:r>
              <a:rPr lang="en-US" altLang="en-US" b="1" dirty="0" smtClean="0">
                <a:latin typeface="Bookman Old Style" panose="02050604050505020204" pitchFamily="18" charset="0"/>
              </a:rPr>
              <a:t>mass </a:t>
            </a:r>
            <a:r>
              <a:rPr lang="en-US" altLang="en-US" dirty="0" smtClean="0">
                <a:latin typeface="Bookman Old Style" panose="02050604050505020204" pitchFamily="18" charset="0"/>
              </a:rPr>
              <a:t>an object </a:t>
            </a:r>
            <a:r>
              <a:rPr lang="en-US" altLang="en-US" b="1" dirty="0" smtClean="0">
                <a:latin typeface="Bookman Old Style" panose="02050604050505020204" pitchFamily="18" charset="0"/>
              </a:rPr>
              <a:t>has, the more inertia</a:t>
            </a:r>
            <a:r>
              <a:rPr lang="en-US" altLang="en-US" dirty="0" smtClean="0">
                <a:latin typeface="Bookman Old Style" panose="02050604050505020204" pitchFamily="18" charset="0"/>
              </a:rPr>
              <a:t> it has (and the harder it is to change its motion).</a:t>
            </a:r>
          </a:p>
        </p:txBody>
      </p:sp>
      <p:sp>
        <p:nvSpPr>
          <p:cNvPr id="2" name="Rectangle 1"/>
          <p:cNvSpPr/>
          <p:nvPr/>
        </p:nvSpPr>
        <p:spPr>
          <a:xfrm>
            <a:off x="682579" y="4255745"/>
            <a:ext cx="11719775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i="1" dirty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altLang="en-US" sz="2800" i="1" dirty="0" smtClean="0">
                <a:latin typeface="Times" panose="02020603050405020304" pitchFamily="18" charset="0"/>
                <a:cs typeface="Times" panose="02020603050405020304" pitchFamily="18" charset="0"/>
              </a:rPr>
              <a:t>ote that Things don’t keep moving forever because there’s almost always </a:t>
            </a:r>
            <a:r>
              <a:rPr lang="en-US" altLang="en-US" sz="2800" b="1" i="1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an unbalanced force acting upon it</a:t>
            </a:r>
            <a:r>
              <a:rPr lang="en-US" altLang="en-US" sz="2800" i="1" dirty="0" smtClean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Bookman Old Style" panose="02050604050505020204" pitchFamily="18" charset="0"/>
              </a:rPr>
              <a:t>A book sliding across a table slows down and stops because of the effect of the </a:t>
            </a:r>
            <a:r>
              <a:rPr lang="en-US" altLang="en-US" sz="2800" i="1" dirty="0" smtClean="0">
                <a:latin typeface="Bookman Old Style" panose="02050604050505020204" pitchFamily="18" charset="0"/>
              </a:rPr>
              <a:t>friction</a:t>
            </a:r>
            <a:r>
              <a:rPr lang="en-US" altLang="en-US" sz="2800" dirty="0" smtClean="0">
                <a:latin typeface="Bookman Old Style" panose="02050604050505020204" pitchFamily="18" charset="0"/>
              </a:rPr>
              <a:t>al force.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800" dirty="0" smtClean="0">
              <a:latin typeface="Bookman Old Style" panose="02050604050505020204" pitchFamily="18" charset="0"/>
            </a:endParaRPr>
          </a:p>
          <a:p>
            <a:pPr marL="914400" lvl="1" indent="-457200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Bookman Old Style" panose="02050604050505020204" pitchFamily="18" charset="0"/>
              </a:rPr>
              <a:t> If a ball is thrown upwards it will later slow down and fall because of the force of </a:t>
            </a:r>
            <a:r>
              <a:rPr lang="en-US" altLang="en-US" sz="2800" i="1" dirty="0" smtClean="0">
                <a:latin typeface="Bookman Old Style" panose="02050604050505020204" pitchFamily="18" charset="0"/>
              </a:rPr>
              <a:t>gravity.	 </a:t>
            </a:r>
            <a:endParaRPr lang="en-US" altLang="en-US" sz="2800" dirty="0" smtClean="0">
              <a:latin typeface="Bookman Old Style" panose="02050604050505020204" pitchFamily="18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800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939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0927" y="94669"/>
            <a:ext cx="10515600" cy="690789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>
                <a:latin typeface="Bookman Old Style" pitchFamily="1" charset="0"/>
              </a:rPr>
              <a:t>What is meant by </a:t>
            </a:r>
            <a:r>
              <a:rPr lang="en-US" sz="4000" i="1" dirty="0">
                <a:latin typeface="Bookman Old Style" pitchFamily="1" charset="0"/>
              </a:rPr>
              <a:t>unbalanced force?</a:t>
            </a:r>
          </a:p>
        </p:txBody>
      </p:sp>
      <p:pic>
        <p:nvPicPr>
          <p:cNvPr id="102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989" y="785458"/>
            <a:ext cx="6722771" cy="3318520"/>
          </a:xfrm>
          <a:noFill/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38200" y="4194220"/>
            <a:ext cx="11449319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Bookman Old Style" panose="02050604050505020204" pitchFamily="18" charset="0"/>
              </a:rPr>
              <a:t>If the </a:t>
            </a:r>
            <a:r>
              <a:rPr lang="en-US" altLang="en-US" sz="3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forces</a:t>
            </a:r>
            <a:r>
              <a:rPr lang="en-US" altLang="en-US" sz="3200" dirty="0">
                <a:latin typeface="Bookman Old Style" panose="02050604050505020204" pitchFamily="18" charset="0"/>
              </a:rPr>
              <a:t> on an object are </a:t>
            </a:r>
            <a:r>
              <a:rPr lang="en-US" altLang="en-US" sz="3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equal and opposite</a:t>
            </a:r>
            <a:r>
              <a:rPr lang="en-US" altLang="en-US" sz="3200" dirty="0">
                <a:latin typeface="Bookman Old Style" panose="02050604050505020204" pitchFamily="18" charset="0"/>
              </a:rPr>
              <a:t>, they are said to be </a:t>
            </a:r>
            <a:r>
              <a:rPr lang="en-US" altLang="en-US" sz="3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balanced</a:t>
            </a:r>
            <a:r>
              <a:rPr lang="en-US" altLang="en-US" sz="3200" dirty="0">
                <a:latin typeface="Bookman Old Style" panose="02050604050505020204" pitchFamily="18" charset="0"/>
              </a:rPr>
              <a:t>, and the </a:t>
            </a:r>
            <a:r>
              <a:rPr lang="en-US" altLang="en-US" sz="3200" b="1" u="sng" dirty="0">
                <a:solidFill>
                  <a:srgbClr val="FF0000"/>
                </a:solidFill>
                <a:latin typeface="Bookman Old Style" panose="02050604050505020204" pitchFamily="18" charset="0"/>
              </a:rPr>
              <a:t>object experiences no change in motion</a:t>
            </a:r>
            <a:r>
              <a:rPr lang="en-US" altLang="en-US" sz="3200" dirty="0">
                <a:latin typeface="Bookman Old Style" panose="02050604050505020204" pitchFamily="18" charset="0"/>
              </a:rPr>
              <a:t>.  If they are </a:t>
            </a:r>
            <a:r>
              <a:rPr lang="en-US" altLang="en-US" sz="3200" b="1" dirty="0">
                <a:latin typeface="Bookman Old Style" panose="02050604050505020204" pitchFamily="18" charset="0"/>
              </a:rPr>
              <a:t>not equal and opposite</a:t>
            </a:r>
            <a:r>
              <a:rPr lang="en-US" altLang="en-US" sz="3200" dirty="0">
                <a:latin typeface="Bookman Old Style" panose="02050604050505020204" pitchFamily="18" charset="0"/>
              </a:rPr>
              <a:t>, then the </a:t>
            </a:r>
            <a:r>
              <a:rPr lang="en-US" altLang="en-US" sz="3200" b="1" dirty="0" smtClean="0">
                <a:latin typeface="Bookman Old Style" panose="02050604050505020204" pitchFamily="18" charset="0"/>
              </a:rPr>
              <a:t>forces are unbalanced </a:t>
            </a:r>
            <a:r>
              <a:rPr lang="en-US" altLang="en-US" sz="3200" dirty="0" smtClean="0">
                <a:latin typeface="Bookman Old Style" panose="02050604050505020204" pitchFamily="18" charset="0"/>
              </a:rPr>
              <a:t>and </a:t>
            </a:r>
            <a:r>
              <a:rPr lang="en-US" altLang="en-US" sz="3200" dirty="0">
                <a:latin typeface="Bookman Old Style" panose="02050604050505020204" pitchFamily="18" charset="0"/>
              </a:rPr>
              <a:t>the </a:t>
            </a:r>
            <a:r>
              <a:rPr lang="en-US" altLang="en-US" sz="3200" b="1" dirty="0">
                <a:latin typeface="Bookman Old Style" panose="02050604050505020204" pitchFamily="18" charset="0"/>
              </a:rPr>
              <a:t>motion</a:t>
            </a:r>
            <a:r>
              <a:rPr lang="en-US" altLang="en-US" sz="3200" dirty="0">
                <a:latin typeface="Bookman Old Style" panose="02050604050505020204" pitchFamily="18" charset="0"/>
              </a:rPr>
              <a:t> of </a:t>
            </a:r>
            <a:r>
              <a:rPr lang="en-US" altLang="en-US" sz="3200" dirty="0" smtClean="0">
                <a:latin typeface="Bookman Old Style" panose="02050604050505020204" pitchFamily="18" charset="0"/>
              </a:rPr>
              <a:t>the object </a:t>
            </a:r>
            <a:r>
              <a:rPr lang="en-US" altLang="en-US" sz="3200" b="1" u="sng" dirty="0">
                <a:latin typeface="Bookman Old Style" panose="02050604050505020204" pitchFamily="18" charset="0"/>
              </a:rPr>
              <a:t>changes</a:t>
            </a:r>
            <a:r>
              <a:rPr lang="en-US" altLang="en-US" sz="3200" dirty="0">
                <a:latin typeface="Bookman Old Style" panose="02050604050505020204" pitchFamily="18" charset="0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198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0759" y="4495801"/>
            <a:ext cx="11552349" cy="1858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Bookman Old Style" panose="02050604050505020204" pitchFamily="18" charset="0"/>
              </a:rPr>
              <a:t>   </a:t>
            </a:r>
            <a:r>
              <a:rPr lang="en-US" altLang="en-US" sz="3200" dirty="0">
                <a:latin typeface="Times" panose="02020603050405020304" pitchFamily="18" charset="0"/>
                <a:cs typeface="Times" panose="02020603050405020304" pitchFamily="18" charset="0"/>
              </a:rPr>
              <a:t>Two teams are playing tug of war.  They are both exerting equal force on the rope in opposite directions.  This balanced force results in no change of motion.</a:t>
            </a:r>
          </a:p>
        </p:txBody>
      </p:sp>
      <p:pic>
        <p:nvPicPr>
          <p:cNvPr id="12298" name="Picture 10" descr="MCBD06997_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81400"/>
            <a:ext cx="42608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2" descr="MCj0292476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450" y="1970086"/>
            <a:ext cx="1747838" cy="149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 Box 14"/>
          <p:cNvSpPr txBox="1">
            <a:spLocks noChangeArrowheads="1"/>
          </p:cNvSpPr>
          <p:nvPr/>
        </p:nvSpPr>
        <p:spPr bwMode="auto">
          <a:xfrm>
            <a:off x="450760" y="619208"/>
            <a:ext cx="11552349" cy="268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6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Illustrations on </a:t>
            </a:r>
            <a:r>
              <a:rPr lang="en-US" altLang="en-US" sz="3600" b="1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Newton;s</a:t>
            </a:r>
            <a:r>
              <a:rPr lang="en-US" altLang="en-US" sz="36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Law of motion: 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400" dirty="0">
              <a:latin typeface="Bookman Old Style" panose="020506040505050202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800" dirty="0" smtClean="0">
                <a:latin typeface="Times" panose="02020603050405020304" pitchFamily="18" charset="0"/>
                <a:cs typeface="Times" panose="02020603050405020304" pitchFamily="18" charset="0"/>
              </a:rPr>
              <a:t>For a football that is at rest on the floor. </a:t>
            </a:r>
            <a:r>
              <a:rPr lang="en-US" altLang="en-US" sz="2800" dirty="0">
                <a:latin typeface="Times" panose="02020603050405020304" pitchFamily="18" charset="0"/>
                <a:cs typeface="Times" panose="02020603050405020304" pitchFamily="18" charset="0"/>
              </a:rPr>
              <a:t>It </a:t>
            </a:r>
            <a:r>
              <a:rPr lang="en-US" altLang="en-US" sz="2800" dirty="0" smtClean="0">
                <a:latin typeface="Times" panose="02020603050405020304" pitchFamily="18" charset="0"/>
                <a:cs typeface="Times" panose="02020603050405020304" pitchFamily="18" charset="0"/>
              </a:rPr>
              <a:t>will take </a:t>
            </a:r>
            <a:r>
              <a:rPr lang="en-US" altLang="en-US" sz="2800" dirty="0">
                <a:latin typeface="Times" panose="02020603050405020304" pitchFamily="18" charset="0"/>
                <a:cs typeface="Times" panose="02020603050405020304" pitchFamily="18" charset="0"/>
              </a:rPr>
              <a:t>an </a:t>
            </a:r>
            <a:r>
              <a:rPr lang="en-US" altLang="en-US" sz="28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unbalanced</a:t>
            </a:r>
            <a:r>
              <a:rPr lang="en-US" altLang="en-US" sz="28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force</a:t>
            </a:r>
            <a:r>
              <a:rPr lang="en-US" altLang="en-US" sz="28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of a kick </a:t>
            </a:r>
            <a:r>
              <a:rPr lang="en-US" altLang="en-US" sz="2800" dirty="0">
                <a:latin typeface="Times" panose="02020603050405020304" pitchFamily="18" charset="0"/>
                <a:cs typeface="Times" panose="02020603050405020304" pitchFamily="18" charset="0"/>
              </a:rPr>
              <a:t>to change its motion.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762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000" dirty="0"/>
              <a:t>What is the relationship </a:t>
            </a:r>
            <a:r>
              <a:rPr lang="en-US" altLang="en-US" sz="4000" dirty="0" smtClean="0"/>
              <a:t>between inertia and mass of a substance?</a:t>
            </a:r>
          </a:p>
          <a:p>
            <a:r>
              <a:rPr lang="en-US" altLang="en-US" sz="4000" dirty="0" smtClean="0"/>
              <a:t> </a:t>
            </a:r>
          </a:p>
          <a:p>
            <a:pPr marL="0" indent="0">
              <a:buNone/>
            </a:pP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7535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61" y="31692"/>
            <a:ext cx="10515600" cy="690789"/>
          </a:xfrm>
        </p:spPr>
        <p:txBody>
          <a:bodyPr/>
          <a:lstStyle/>
          <a:p>
            <a:r>
              <a:rPr lang="en-US" dirty="0"/>
              <a:t>Newton’s Second </a:t>
            </a:r>
            <a:r>
              <a:rPr lang="en-US" dirty="0" smtClean="0"/>
              <a:t>Law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95745"/>
                <a:ext cx="11762509" cy="5628970"/>
              </a:xfrm>
            </p:spPr>
            <p:txBody>
              <a:bodyPr/>
              <a:lstStyle/>
              <a:p>
                <a:r>
                  <a:rPr lang="en-US" dirty="0" smtClean="0"/>
                  <a:t>The </a:t>
                </a:r>
                <a:r>
                  <a:rPr lang="en-US" dirty="0"/>
                  <a:t>Second Law was </a:t>
                </a:r>
                <a:r>
                  <a:rPr lang="en-US" dirty="0" smtClean="0"/>
                  <a:t>formed in </a:t>
                </a:r>
                <a:r>
                  <a:rPr lang="en-US" dirty="0"/>
                  <a:t>terms of the concept of </a:t>
                </a:r>
                <a:r>
                  <a:rPr lang="en-US" dirty="0" smtClean="0"/>
                  <a:t>momentum.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F </a:t>
                </a:r>
                <a:r>
                  <a:rPr lang="el-GR" dirty="0" smtClean="0"/>
                  <a:t>α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 smtClean="0"/>
                  <a:t>		</a:t>
                </a:r>
                <a:r>
                  <a:rPr lang="en-US" dirty="0"/>
                  <a:t>F </a:t>
                </a:r>
                <a:r>
                  <a:rPr lang="el-GR" dirty="0" smtClean="0"/>
                  <a:t>α</a:t>
                </a:r>
                <a:r>
                  <a:rPr lang="en-US" dirty="0" smtClean="0"/>
                  <a:t> m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 smtClean="0"/>
                  <a:t>		since dv/</a:t>
                </a:r>
                <a:r>
                  <a:rPr lang="en-US" dirty="0" err="1" smtClean="0"/>
                  <a:t>dt</a:t>
                </a:r>
                <a:r>
                  <a:rPr lang="en-US" dirty="0" smtClean="0"/>
                  <a:t> = a</a:t>
                </a:r>
              </a:p>
              <a:p>
                <a:r>
                  <a:rPr lang="en-US" dirty="0"/>
                  <a:t>If </a:t>
                </a:r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net force </a:t>
                </a:r>
                <a:r>
                  <a:rPr lang="en-US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acting on an object </a:t>
                </a:r>
                <a:r>
                  <a:rPr lang="en-US" dirty="0"/>
                  <a:t>of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mass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m </a:t>
                </a:r>
                <a:r>
                  <a:rPr lang="en-US" b="1" dirty="0">
                    <a:solidFill>
                      <a:srgbClr val="FF0000"/>
                    </a:solidFill>
                  </a:rPr>
                  <a:t>is not zero</a:t>
                </a:r>
                <a:r>
                  <a:rPr lang="en-US" dirty="0"/>
                  <a:t>, the </a:t>
                </a:r>
                <a:r>
                  <a:rPr lang="en-US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object accelerates in the direction of the force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The</a:t>
                </a:r>
                <a:r>
                  <a:rPr lang="en-US" dirty="0"/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acceleration</a:t>
                </a:r>
                <a:r>
                  <a:rPr lang="en-US" dirty="0" smtClean="0"/>
                  <a:t> </a:t>
                </a:r>
                <a:r>
                  <a:rPr lang="en-US" dirty="0"/>
                  <a:t>is </a:t>
                </a:r>
                <a:r>
                  <a:rPr lang="en-US" b="1" i="1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proportional to the force</a:t>
                </a:r>
                <a:r>
                  <a:rPr lang="en-US" dirty="0"/>
                  <a:t> and </a:t>
                </a:r>
                <a:r>
                  <a:rPr lang="en-US" dirty="0" smtClean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inversely proportional </a:t>
                </a:r>
                <a:r>
                  <a:rPr lang="en-US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to </a:t>
                </a:r>
                <a:r>
                  <a:rPr lang="en-US" dirty="0" smtClean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the mass</a:t>
                </a:r>
                <a:r>
                  <a:rPr lang="en-US" dirty="0" smtClean="0"/>
                  <a:t> </a:t>
                </a:r>
                <a:r>
                  <a:rPr lang="en-US" dirty="0"/>
                  <a:t>of the object.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95745"/>
                <a:ext cx="11762509" cy="5628970"/>
              </a:xfrm>
              <a:blipFill rotWithShape="0">
                <a:blip r:embed="rId2"/>
                <a:stretch>
                  <a:fillRect l="-933" t="-1950" r="-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417" y="3034837"/>
            <a:ext cx="8049491" cy="13316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91" y="4880759"/>
            <a:ext cx="10331456" cy="12561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55" y="4342983"/>
            <a:ext cx="11430000" cy="6811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19052" y="4295984"/>
            <a:ext cx="207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75082" y="6136875"/>
            <a:ext cx="10463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" panose="02020603050405020304" pitchFamily="18" charset="0"/>
                <a:cs typeface="Times" panose="02020603050405020304" pitchFamily="18" charset="0"/>
              </a:rPr>
              <a:t>The forces are the component of the NET external force on the body</a:t>
            </a:r>
            <a:endParaRPr lang="en-US" sz="2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5641" y="-139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91" y="0"/>
            <a:ext cx="10515600" cy="690789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Acceleration:</a:t>
            </a:r>
            <a:endParaRPr lang="en-US" dirty="0">
              <a:solidFill>
                <a:srgbClr val="00B05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281" y="1371553"/>
            <a:ext cx="11339945" cy="5001306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An </a:t>
            </a: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external force 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acts from outside the </a:t>
            </a: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system 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of interest</a:t>
            </a: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An </a:t>
            </a:r>
            <a:r>
              <a:rPr lang="en-US" b="1" i="1" u="sng" dirty="0" smtClean="0">
                <a:solidFill>
                  <a:srgbClr val="FF0000"/>
                </a:solidFill>
              </a:rPr>
              <a:t>unbalanced force </a:t>
            </a:r>
            <a:r>
              <a:rPr lang="en-US" b="1" dirty="0" smtClean="0"/>
              <a:t>causes something to </a:t>
            </a:r>
            <a:r>
              <a:rPr lang="en-US" b="1" i="1" dirty="0" smtClean="0">
                <a:solidFill>
                  <a:srgbClr val="FF0000"/>
                </a:solidFill>
              </a:rPr>
              <a:t>accelerate. 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/>
              <a:t>A </a:t>
            </a:r>
            <a:r>
              <a:rPr lang="en-US" dirty="0"/>
              <a:t>force can cause motion only if it is met with an 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unbalanced force</a:t>
            </a:r>
            <a:r>
              <a:rPr lang="en-US" dirty="0"/>
              <a:t>.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/>
              <a:t>For Forces to </a:t>
            </a:r>
            <a:r>
              <a:rPr lang="en-US" dirty="0"/>
              <a:t>be balanced or </a:t>
            </a:r>
            <a:r>
              <a:rPr lang="en-US" dirty="0" smtClean="0"/>
              <a:t>unbalanced, it depends on the </a:t>
            </a:r>
            <a:r>
              <a:rPr lang="en-US" b="1" dirty="0" smtClean="0"/>
              <a:t>net force </a:t>
            </a:r>
            <a:r>
              <a:rPr lang="en-US" dirty="0" smtClean="0"/>
              <a:t>acting on the object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b="1" dirty="0" smtClean="0"/>
              <a:t>Net force (</a:t>
            </a:r>
            <a:r>
              <a:rPr lang="en-US" b="1" dirty="0" err="1" smtClean="0"/>
              <a:t>F</a:t>
            </a:r>
            <a:r>
              <a:rPr lang="en-US" b="1" baseline="-25000" dirty="0" err="1" smtClean="0"/>
              <a:t>net</a:t>
            </a:r>
            <a:r>
              <a:rPr lang="en-US" b="1" dirty="0" smtClean="0"/>
              <a:t>) </a:t>
            </a:r>
            <a:r>
              <a:rPr lang="en-US" dirty="0" smtClean="0"/>
              <a:t>is the sum total and direction of all forces acting on the object.</a:t>
            </a:r>
          </a:p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b="1" dirty="0"/>
              <a:t>Net forces:  Always cause acceleration.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658091" y="690789"/>
            <a:ext cx="112083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 It is a </a:t>
            </a:r>
            <a:r>
              <a:rPr lang="en-US" altLang="en-US" sz="3200" dirty="0">
                <a:latin typeface="Times" panose="02020603050405020304" pitchFamily="18" charset="0"/>
                <a:cs typeface="Times" panose="02020603050405020304" pitchFamily="18" charset="0"/>
              </a:rPr>
              <a:t>measurement of how quickly an object is changing speed. </a:t>
            </a:r>
            <a:endParaRPr 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95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Balanced Versus Unbalanced</a:t>
            </a:r>
            <a:endParaRPr lang="en-US" dirty="0"/>
          </a:p>
        </p:txBody>
      </p:sp>
      <p:pic>
        <p:nvPicPr>
          <p:cNvPr id="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1400" y="1219201"/>
            <a:ext cx="3962400" cy="3317875"/>
          </a:xfrm>
          <a:noFill/>
        </p:spPr>
      </p:pic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1981200" y="5534026"/>
            <a:ext cx="73914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/>
              <a:t>Balanced forces cause no acceleration.</a:t>
            </a:r>
          </a:p>
        </p:txBody>
      </p:sp>
      <p:sp>
        <p:nvSpPr>
          <p:cNvPr id="6" name="AutoShape 14"/>
          <p:cNvSpPr>
            <a:spLocks noChangeArrowheads="1"/>
          </p:cNvSpPr>
          <p:nvPr/>
        </p:nvSpPr>
        <p:spPr bwMode="auto">
          <a:xfrm>
            <a:off x="5105400" y="4495800"/>
            <a:ext cx="914400" cy="1143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978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23456" y="2452255"/>
            <a:ext cx="1145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Forces come in pairs</a:t>
            </a:r>
            <a:r>
              <a:rPr 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, for each force, exerted on a body, there is an equal but OPPOSITE force acting on it.  </a:t>
            </a:r>
            <a:endParaRPr 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456" y="279645"/>
            <a:ext cx="1131916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Newton’s Third Law of Motion:</a:t>
            </a:r>
            <a:endParaRPr lang="en-US" sz="3200" b="1" dirty="0">
              <a:solidFill>
                <a:srgbClr val="00B05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This </a:t>
            </a:r>
            <a:r>
              <a:rPr lang="en-US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is the law of action and reaction.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r>
              <a:rPr lang="en-US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The </a:t>
            </a:r>
            <a:r>
              <a:rPr lang="en-US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force exerted on A by B is equal and opposite to the force exerted </a:t>
            </a:r>
            <a:r>
              <a:rPr lang="en-US" sz="2800" dirty="0">
                <a:latin typeface="Times New Roman" panose="02020603050405020304" pitchFamily="18" charset="0"/>
                <a:ea typeface="SimSun" panose="02010600030101010101" pitchFamily="2" charset="-122"/>
              </a:rPr>
              <a:t>on B by A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780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AC78DD-8E91-4BDF-8853-60155D42D3B2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234560"/>
              </p:ext>
            </p:extLst>
          </p:nvPr>
        </p:nvGraphicFramePr>
        <p:xfrm>
          <a:off x="3537725" y="2133838"/>
          <a:ext cx="3713018" cy="1067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7" r:id="rId3" imgW="17068800" imgH="9448800" progId="Equation.3">
                  <p:embed/>
                </p:oleObj>
              </mc:Choice>
              <mc:Fallback>
                <p:oleObj r:id="rId3" imgW="17068800" imgH="9448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7725" y="2133838"/>
                        <a:ext cx="3713018" cy="10679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29241"/>
              </p:ext>
            </p:extLst>
          </p:nvPr>
        </p:nvGraphicFramePr>
        <p:xfrm>
          <a:off x="1607208" y="3392822"/>
          <a:ext cx="4142347" cy="621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8" r:id="rId5" imgW="36576000" imgH="5486400" progId="Equation.3">
                  <p:embed/>
                </p:oleObj>
              </mc:Choice>
              <mc:Fallback>
                <p:oleObj r:id="rId5" imgW="36576000" imgH="548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7208" y="3392822"/>
                        <a:ext cx="4142347" cy="621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87927" y="319810"/>
            <a:ext cx="50063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Newton’s Law of Gravitation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883235" y="1936493"/>
            <a:ext cx="535032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387927" y="23608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1164" y="708971"/>
            <a:ext cx="115408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 states that between any two point particles with masses 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 (kg)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 (kg),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separated by a distance 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r(m) there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an attractive 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force (Newton) whose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magnitude is given by</a:t>
            </a:r>
            <a:endParaRPr lang="en-US" altLang="zh-CN" sz="32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818" y="4065948"/>
            <a:ext cx="9402831" cy="7676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69818" y="4973782"/>
            <a:ext cx="7121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" panose="02020603050405020304" pitchFamily="18" charset="0"/>
                <a:cs typeface="Times" panose="02020603050405020304" pitchFamily="18" charset="0"/>
              </a:rPr>
              <a:t>t</a:t>
            </a:r>
            <a:r>
              <a:rPr lang="en-US" sz="2800" dirty="0" smtClean="0">
                <a:latin typeface="Times" panose="02020603050405020304" pitchFamily="18" charset="0"/>
                <a:cs typeface="Times" panose="02020603050405020304" pitchFamily="18" charset="0"/>
              </a:rPr>
              <a:t>he planet. Unit is Newton.</a:t>
            </a:r>
            <a:endParaRPr lang="en-US" sz="2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7208" y="5674960"/>
            <a:ext cx="10584792" cy="104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96956"/>
            <a:ext cx="10515600" cy="690789"/>
          </a:xfrm>
        </p:spPr>
        <p:txBody>
          <a:bodyPr/>
          <a:lstStyle/>
          <a:p>
            <a:r>
              <a:rPr lang="en-US" sz="5400" dirty="0">
                <a:latin typeface="Bookman Old Style" pitchFamily="1" charset="0"/>
              </a:rPr>
              <a:t>Newton’s Laws of </a:t>
            </a:r>
            <a:r>
              <a:rPr lang="en-US" sz="5400" dirty="0" smtClean="0">
                <a:latin typeface="Bookman Old Style" pitchFamily="1" charset="0"/>
              </a:rPr>
              <a:t>Motion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7589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414" y="184908"/>
            <a:ext cx="10818882" cy="13299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AC78DD-8E91-4BDF-8853-60155D42D3B2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52" y="2244070"/>
            <a:ext cx="10088348" cy="7992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5" y="3171790"/>
            <a:ext cx="11172825" cy="7436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414" y="4392762"/>
            <a:ext cx="5378161" cy="120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5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AC78DD-8E91-4BDF-8853-60155D42D3B2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55" y="248255"/>
            <a:ext cx="10833769" cy="6325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0050" y="1362389"/>
            <a:ext cx="9296400" cy="7142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289" y="2201432"/>
            <a:ext cx="9171736" cy="9893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7089" y="3190776"/>
            <a:ext cx="76485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Free Body diagram </a:t>
            </a:r>
            <a:r>
              <a:rPr lang="en-US" sz="2800" dirty="0" smtClean="0">
                <a:latin typeface="Times" panose="02020603050405020304" pitchFamily="18" charset="0"/>
                <a:cs typeface="Times" panose="02020603050405020304" pitchFamily="18" charset="0"/>
              </a:rPr>
              <a:t>is a graphical tool that is used to analyze mechanical systems.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" panose="02020603050405020304" pitchFamily="18" charset="0"/>
                <a:cs typeface="Times" panose="02020603050405020304" pitchFamily="18" charset="0"/>
              </a:rPr>
              <a:t>The </a:t>
            </a:r>
            <a:r>
              <a:rPr lang="en-US" sz="2800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first step </a:t>
            </a:r>
            <a:r>
              <a:rPr lang="en-US" sz="2800" dirty="0" smtClean="0">
                <a:latin typeface="Times" panose="02020603050405020304" pitchFamily="18" charset="0"/>
                <a:cs typeface="Times" panose="02020603050405020304" pitchFamily="18" charset="0"/>
              </a:rPr>
              <a:t>in that diagram for any object </a:t>
            </a:r>
            <a:r>
              <a:rPr lang="en-US" sz="2800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acted upon </a:t>
            </a:r>
            <a:r>
              <a:rPr lang="en-US" sz="2800" dirty="0" smtClean="0">
                <a:latin typeface="Times" panose="02020603050405020304" pitchFamily="18" charset="0"/>
                <a:cs typeface="Times" panose="02020603050405020304" pitchFamily="18" charset="0"/>
              </a:rPr>
              <a:t>by </a:t>
            </a:r>
            <a:r>
              <a:rPr lang="en-US" sz="2800" b="1" dirty="0" smtClean="0">
                <a:latin typeface="Times" panose="02020603050405020304" pitchFamily="18" charset="0"/>
                <a:cs typeface="Times" panose="02020603050405020304" pitchFamily="18" charset="0"/>
              </a:rPr>
              <a:t>some forces</a:t>
            </a:r>
            <a:r>
              <a:rPr lang="en-US" sz="2800" dirty="0" smtClean="0">
                <a:latin typeface="Times" panose="02020603050405020304" pitchFamily="18" charset="0"/>
                <a:cs typeface="Times" panose="02020603050405020304" pitchFamily="18" charset="0"/>
              </a:rPr>
              <a:t> is to </a:t>
            </a:r>
            <a:r>
              <a:rPr lang="en-US" sz="2800" b="1" i="1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isolate that object</a:t>
            </a:r>
            <a:r>
              <a:rPr lang="en-US" sz="2800" dirty="0" smtClean="0">
                <a:latin typeface="Times" panose="02020603050405020304" pitchFamily="18" charset="0"/>
                <a:cs typeface="Times" panose="02020603050405020304" pitchFamily="18" charset="0"/>
              </a:rPr>
              <a:t> from its </a:t>
            </a:r>
            <a:r>
              <a:rPr lang="en-US" sz="2800" b="1" i="1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physical environment</a:t>
            </a:r>
            <a:r>
              <a:rPr lang="en-US" sz="2800" dirty="0" smtClean="0">
                <a:latin typeface="Times" panose="02020603050405020304" pitchFamily="18" charset="0"/>
                <a:cs typeface="Times" panose="02020603050405020304" pitchFamily="18" charset="0"/>
              </a:rPr>
              <a:t>, by removing all the physical contacts that act on the body.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70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527" y="124448"/>
            <a:ext cx="10515600" cy="690789"/>
          </a:xfrm>
        </p:spPr>
        <p:txBody>
          <a:bodyPr/>
          <a:lstStyle/>
          <a:p>
            <a:pPr lvl="0" eaLnBrk="0" hangingPunct="0">
              <a:lnSpc>
                <a:spcPct val="100000"/>
              </a:lnSpc>
            </a:pPr>
            <a:r>
              <a:rPr lang="en-US" altLang="zh-CN" b="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</a:t>
            </a:r>
            <a:endParaRPr lang="en-US" altLang="zh-CN" sz="4000" b="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475" y="815237"/>
            <a:ext cx="10515600" cy="5001306"/>
          </a:xfrm>
        </p:spPr>
        <p:txBody>
          <a:bodyPr/>
          <a:lstStyle/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1200kg car is stalled on an icy patch of road. Two ropes attached to it are used to exert forces F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800N at 35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of E and F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600N at 25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 of E. What is the acceleration of the car?</a:t>
            </a:r>
            <a:endParaRPr lang="en-US" altLang="zh-CN" sz="2400" dirty="0"/>
          </a:p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</a:t>
            </a:r>
            <a:endParaRPr lang="en-US" altLang="zh-CN" sz="2400" dirty="0"/>
          </a:p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Vector form of Newton’s Second Law of Motion is </a:t>
            </a:r>
            <a:endParaRPr lang="en-US" altLang="zh-CN" sz="4000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AC78DD-8E91-4BDF-8853-60155D42D3B2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457279"/>
              </p:ext>
            </p:extLst>
          </p:nvPr>
        </p:nvGraphicFramePr>
        <p:xfrm>
          <a:off x="1828800" y="3582646"/>
          <a:ext cx="2933700" cy="556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r:id="rId3" imgW="31394400" imgH="6096000" progId="Equation.3">
                  <p:embed/>
                </p:oleObj>
              </mc:Choice>
              <mc:Fallback>
                <p:oleObj r:id="rId3" imgW="31394400" imgH="6096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82646"/>
                        <a:ext cx="2933700" cy="5567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444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components of this equation are</a:t>
            </a:r>
            <a:endParaRPr lang="en-US" altLang="zh-CN" sz="24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AC78DD-8E91-4BDF-8853-60155D42D3B2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069958"/>
              </p:ext>
            </p:extLst>
          </p:nvPr>
        </p:nvGraphicFramePr>
        <p:xfrm>
          <a:off x="5038726" y="2166145"/>
          <a:ext cx="3638550" cy="4641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" r:id="rId3" imgW="51511200" imgH="65532000" progId="Equation.3">
                  <p:embed/>
                </p:oleObj>
              </mc:Choice>
              <mc:Fallback>
                <p:oleObj r:id="rId3" imgW="51511200" imgH="6553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726" y="2166145"/>
                        <a:ext cx="3638550" cy="46411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30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AC78DD-8E91-4BDF-8853-60155D42D3B2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42975" y="459982"/>
            <a:ext cx="48768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457200" algn="l"/>
                <a:tab pos="742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457200" algn="l"/>
                <a:tab pos="742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457200" algn="l"/>
                <a:tab pos="742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457200" algn="l"/>
                <a:tab pos="742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457200" algn="l"/>
                <a:tab pos="742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742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742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742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742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742950" algn="l"/>
              </a:tabLst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The resultant acceleration is a, 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742950" algn="l"/>
              </a:tabLst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742950" algn="l"/>
              </a:tabLst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277161"/>
              </p:ext>
            </p:extLst>
          </p:nvPr>
        </p:nvGraphicFramePr>
        <p:xfrm>
          <a:off x="1771649" y="1800216"/>
          <a:ext cx="2965894" cy="504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4" r:id="rId3" imgW="32308800" imgH="5486400" progId="Equation.3">
                  <p:embed/>
                </p:oleObj>
              </mc:Choice>
              <mc:Fallback>
                <p:oleObj r:id="rId3" imgW="32308800" imgH="5486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49" y="1800216"/>
                        <a:ext cx="2965894" cy="5048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631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0"/>
            <a:ext cx="11573814" cy="5521357"/>
          </a:xfrm>
        </p:spPr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i="1" dirty="0"/>
              <a:t>force</a:t>
            </a:r>
            <a:r>
              <a:rPr lang="en-US" altLang="en-US" dirty="0"/>
              <a:t> is an </a:t>
            </a:r>
            <a:r>
              <a:rPr lang="en-US" altLang="en-US" b="1" dirty="0">
                <a:solidFill>
                  <a:srgbClr val="FF0000"/>
                </a:solidFill>
              </a:rPr>
              <a:t>external influence that changes the motion</a:t>
            </a:r>
            <a:r>
              <a:rPr lang="en-US" altLang="en-US" b="1" dirty="0"/>
              <a:t> </a:t>
            </a:r>
            <a:r>
              <a:rPr lang="en-US" altLang="en-US" dirty="0"/>
              <a:t>of an object,</a:t>
            </a:r>
          </a:p>
          <a:p>
            <a:pPr marL="0" indent="0" eaLnBrk="1" hangingPunct="1">
              <a:buNone/>
            </a:pPr>
            <a:r>
              <a:rPr lang="en-US" altLang="en-US" dirty="0" smtClean="0"/>
              <a:t> </a:t>
            </a:r>
            <a:r>
              <a:rPr lang="en-US" altLang="en-US" dirty="0"/>
              <a:t>or of a system of </a:t>
            </a:r>
            <a:r>
              <a:rPr lang="en-US" altLang="en-US" dirty="0" err="1" smtClean="0"/>
              <a:t>objects.The</a:t>
            </a:r>
            <a:r>
              <a:rPr lang="en-US" altLang="en-US" dirty="0" smtClean="0"/>
              <a:t> </a:t>
            </a:r>
            <a:r>
              <a:rPr lang="en-US" altLang="en-US" dirty="0"/>
              <a:t>SI unit </a:t>
            </a:r>
            <a:r>
              <a:rPr lang="en-US" altLang="en-US" dirty="0" smtClean="0"/>
              <a:t>of force </a:t>
            </a:r>
            <a:r>
              <a:rPr lang="en-US" altLang="en-US" dirty="0"/>
              <a:t>is the Newton (</a:t>
            </a:r>
            <a:r>
              <a:rPr lang="en-US" altLang="en-US" i="1" dirty="0"/>
              <a:t>N</a:t>
            </a:r>
            <a:r>
              <a:rPr lang="en-US" altLang="en-US" dirty="0" smtClean="0"/>
              <a:t>).  1 </a:t>
            </a:r>
            <a:r>
              <a:rPr lang="en-US" altLang="en-US" dirty="0"/>
              <a:t>N = </a:t>
            </a:r>
            <a:r>
              <a:rPr lang="en-US" altLang="en-US" dirty="0" err="1" smtClean="0"/>
              <a:t>kgm</a:t>
            </a:r>
            <a:r>
              <a:rPr lang="en-US" altLang="en-US" dirty="0" smtClean="0"/>
              <a:t>/s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.</a:t>
            </a:r>
            <a:endParaRPr lang="en-US" altLang="en-US" baseline="30000" dirty="0"/>
          </a:p>
          <a:p>
            <a:pPr marL="0" indent="0" eaLnBrk="1" hangingPunct="1">
              <a:buNone/>
            </a:pPr>
            <a:endParaRPr lang="en-US" altLang="en-US" dirty="0" smtClean="0"/>
          </a:p>
          <a:p>
            <a:r>
              <a:rPr lang="en-US" dirty="0"/>
              <a:t>The forces that affect the motion of moving objects and systems are</a:t>
            </a:r>
            <a:r>
              <a:rPr lang="en-US" b="1" dirty="0"/>
              <a:t> </a:t>
            </a:r>
            <a:r>
              <a:rPr lang="en-US" dirty="0"/>
              <a:t>considered by  </a:t>
            </a:r>
            <a:r>
              <a:rPr lang="en-US" b="1" dirty="0">
                <a:solidFill>
                  <a:srgbClr val="008A35"/>
                </a:solidFill>
              </a:rPr>
              <a:t>Dynamics</a:t>
            </a:r>
            <a:r>
              <a:rPr lang="en-US" b="1" dirty="0" smtClean="0">
                <a:solidFill>
                  <a:srgbClr val="008A35"/>
                </a:solidFill>
              </a:rPr>
              <a:t>. </a:t>
            </a:r>
            <a:r>
              <a:rPr lang="en-US" b="1" dirty="0" err="1" smtClean="0">
                <a:solidFill>
                  <a:srgbClr val="008A35"/>
                </a:solidFill>
              </a:rPr>
              <a:t>i.e</a:t>
            </a:r>
            <a:r>
              <a:rPr lang="en-US" b="1" dirty="0" smtClean="0">
                <a:solidFill>
                  <a:srgbClr val="008A35"/>
                </a:solidFill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of motion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produced by 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termed 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There </a:t>
            </a:r>
            <a:r>
              <a:rPr lang="en-US" altLang="en-US" dirty="0"/>
              <a:t>are </a:t>
            </a:r>
            <a:r>
              <a:rPr lang="en-US" altLang="en-US" b="1" i="1" dirty="0">
                <a:solidFill>
                  <a:srgbClr val="FF0000"/>
                </a:solidFill>
              </a:rPr>
              <a:t>four fundamental forces in </a:t>
            </a:r>
            <a:r>
              <a:rPr lang="en-US" altLang="en-US" b="1" i="1" dirty="0" smtClean="0">
                <a:solidFill>
                  <a:srgbClr val="FF0000"/>
                </a:solidFill>
              </a:rPr>
              <a:t>nature</a:t>
            </a:r>
            <a:r>
              <a:rPr lang="en-US" altLang="en-US" dirty="0" smtClean="0"/>
              <a:t>;</a:t>
            </a:r>
          </a:p>
          <a:p>
            <a:r>
              <a:rPr lang="en-US" altLang="en-US" b="1" dirty="0" smtClean="0">
                <a:solidFill>
                  <a:srgbClr val="FF0000"/>
                </a:solidFill>
              </a:rPr>
              <a:t>Electromagnetic </a:t>
            </a:r>
            <a:r>
              <a:rPr lang="en-US" altLang="en-US" b="1" i="1" dirty="0" smtClean="0">
                <a:solidFill>
                  <a:srgbClr val="FF0000"/>
                </a:solidFill>
              </a:rPr>
              <a:t>force </a:t>
            </a:r>
            <a:r>
              <a:rPr lang="en-US" altLang="en-US" dirty="0" smtClean="0"/>
              <a:t>- </a:t>
            </a:r>
            <a:r>
              <a:rPr lang="en-US" altLang="en-US" dirty="0"/>
              <a:t>caused </a:t>
            </a:r>
            <a:r>
              <a:rPr lang="en-US" altLang="en-US" dirty="0" smtClean="0"/>
              <a:t>by electric </a:t>
            </a:r>
            <a:r>
              <a:rPr lang="en-US" altLang="en-US" dirty="0"/>
              <a:t>and magnetic </a:t>
            </a:r>
            <a:r>
              <a:rPr lang="en-US" altLang="en-US" dirty="0" smtClean="0"/>
              <a:t>interactions</a:t>
            </a:r>
            <a:endParaRPr lang="en-US" altLang="en-US" dirty="0"/>
          </a:p>
          <a:p>
            <a:r>
              <a:rPr lang="en-US" altLang="en-US" b="1" dirty="0">
                <a:solidFill>
                  <a:srgbClr val="FF0000"/>
                </a:solidFill>
              </a:rPr>
              <a:t>Strong </a:t>
            </a:r>
            <a:r>
              <a:rPr lang="en-US" altLang="en-US" b="1" dirty="0" smtClean="0">
                <a:solidFill>
                  <a:srgbClr val="FF0000"/>
                </a:solidFill>
              </a:rPr>
              <a:t>Nuclear f</a:t>
            </a:r>
            <a:r>
              <a:rPr lang="en-US" altLang="en-US" b="1" i="1" dirty="0" smtClean="0">
                <a:solidFill>
                  <a:srgbClr val="FF0000"/>
                </a:solidFill>
              </a:rPr>
              <a:t>orce: </a:t>
            </a:r>
            <a:r>
              <a:rPr lang="en-US" altLang="en-US" b="1" dirty="0" smtClean="0">
                <a:solidFill>
                  <a:srgbClr val="FF0000"/>
                </a:solidFill>
              </a:rPr>
              <a:t>- </a:t>
            </a:r>
            <a:r>
              <a:rPr lang="en-US" altLang="en-US" dirty="0"/>
              <a:t>Responsible for holding </a:t>
            </a:r>
            <a:r>
              <a:rPr lang="en-US" altLang="en-US" dirty="0" smtClean="0"/>
              <a:t>nucleons </a:t>
            </a:r>
            <a:r>
              <a:rPr lang="en-US" altLang="en-US" dirty="0"/>
              <a:t>together in </a:t>
            </a:r>
            <a:r>
              <a:rPr lang="en-US" altLang="en-US" dirty="0" smtClean="0"/>
              <a:t>the nucleus of an </a:t>
            </a:r>
            <a:r>
              <a:rPr lang="en-US" altLang="en-US" dirty="0"/>
              <a:t>atom; </a:t>
            </a:r>
            <a:r>
              <a:rPr lang="en-US" altLang="en-US" dirty="0" smtClean="0"/>
              <a:t> force strength is strongest between the </a:t>
            </a:r>
            <a:r>
              <a:rPr lang="en-US" altLang="en-US" dirty="0"/>
              <a:t>shortest </a:t>
            </a:r>
            <a:r>
              <a:rPr lang="en-US" altLang="en-US" dirty="0" smtClean="0"/>
              <a:t>distance.</a:t>
            </a:r>
            <a:endParaRPr lang="en-US" altLang="en-US" dirty="0"/>
          </a:p>
          <a:p>
            <a:r>
              <a:rPr lang="en-US" altLang="en-US" b="1" dirty="0" smtClean="0">
                <a:solidFill>
                  <a:srgbClr val="FF0000"/>
                </a:solidFill>
              </a:rPr>
              <a:t>Gravitational force</a:t>
            </a:r>
            <a:r>
              <a:rPr lang="en-US" altLang="en-US" dirty="0" smtClean="0"/>
              <a:t>- The </a:t>
            </a:r>
            <a:r>
              <a:rPr lang="en-US" altLang="en-US" b="1" dirty="0" smtClean="0"/>
              <a:t>weakest force </a:t>
            </a:r>
            <a:r>
              <a:rPr lang="en-US" altLang="en-US" dirty="0" smtClean="0"/>
              <a:t>out of them ; </a:t>
            </a:r>
            <a:r>
              <a:rPr lang="en-US" altLang="en-US" dirty="0"/>
              <a:t>acts over </a:t>
            </a:r>
            <a:r>
              <a:rPr lang="en-US" altLang="en-US" dirty="0" smtClean="0"/>
              <a:t>the longest </a:t>
            </a:r>
            <a:r>
              <a:rPr lang="en-US" altLang="en-US" dirty="0"/>
              <a:t>distance</a:t>
            </a:r>
          </a:p>
          <a:p>
            <a:r>
              <a:rPr lang="en-US" altLang="en-US" dirty="0" smtClean="0"/>
              <a:t>      </a:t>
            </a:r>
            <a:r>
              <a:rPr lang="en-US" altLang="en-US" b="1" dirty="0" smtClean="0">
                <a:solidFill>
                  <a:srgbClr val="FF0000"/>
                </a:solidFill>
              </a:rPr>
              <a:t>Weak Nuclear force: -</a:t>
            </a:r>
            <a:r>
              <a:rPr lang="en-US" altLang="en-US" b="1" dirty="0" smtClean="0"/>
              <a:t>This is</a:t>
            </a:r>
            <a:r>
              <a:rPr lang="en-US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en-US" b="1" dirty="0" smtClean="0"/>
              <a:t>r</a:t>
            </a:r>
            <a:r>
              <a:rPr lang="en-US" altLang="en-US" dirty="0" smtClean="0"/>
              <a:t>esponsible </a:t>
            </a:r>
            <a:r>
              <a:rPr lang="en-US" altLang="en-US" dirty="0"/>
              <a:t>for radioactivity in </a:t>
            </a:r>
            <a:r>
              <a:rPr lang="en-US" altLang="en-US" dirty="0" smtClean="0"/>
              <a:t>atoms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966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141" y="1402670"/>
            <a:ext cx="10515600" cy="69078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Types of Forces</a:t>
            </a:r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z="3200" dirty="0" smtClean="0"/>
          </a:p>
          <a:p>
            <a:endParaRPr lang="en-US" altLang="en-US" sz="3200" dirty="0"/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There </a:t>
            </a:r>
            <a:r>
              <a:rPr lang="en-US" altLang="en-US" sz="3200" dirty="0"/>
              <a:t>are </a:t>
            </a:r>
            <a:r>
              <a:rPr lang="en-US" altLang="en-US" sz="3200" b="1" i="1" dirty="0"/>
              <a:t>two main types of forces</a:t>
            </a:r>
          </a:p>
          <a:p>
            <a:pPr lvl="1"/>
            <a:r>
              <a:rPr lang="en-US" altLang="en-US" sz="3200" dirty="0" smtClean="0"/>
              <a:t>Contact </a:t>
            </a:r>
            <a:r>
              <a:rPr lang="en-US" altLang="en-US" sz="3200" dirty="0"/>
              <a:t>forces</a:t>
            </a:r>
          </a:p>
          <a:p>
            <a:pPr marL="457200" lvl="1" indent="0">
              <a:buNone/>
            </a:pPr>
            <a:endParaRPr lang="en-US" altLang="en-US" sz="3200" dirty="0"/>
          </a:p>
          <a:p>
            <a:pPr lvl="1"/>
            <a:r>
              <a:rPr lang="en-US" altLang="en-US" sz="3200" dirty="0" smtClean="0"/>
              <a:t>Field </a:t>
            </a:r>
            <a:r>
              <a:rPr lang="en-US" altLang="en-US" sz="3200" dirty="0"/>
              <a:t>forces</a:t>
            </a:r>
          </a:p>
          <a:p>
            <a:pPr lvl="1"/>
            <a:endParaRPr lang="en-US" altLang="en-US" sz="3200" dirty="0"/>
          </a:p>
          <a:p>
            <a:endParaRPr lang="en-US" altLang="en-US" dirty="0" smtClean="0"/>
          </a:p>
        </p:txBody>
      </p:sp>
      <p:pic>
        <p:nvPicPr>
          <p:cNvPr id="6148" name="Picture 2" descr="http://www.waukesha.k12.wi.us/South/Physics1/1.3/n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071" y="3603626"/>
            <a:ext cx="54102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5358" y="171564"/>
            <a:ext cx="1135916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" panose="02020603050405020304" pitchFamily="18" charset="0"/>
                <a:cs typeface="Times" panose="02020603050405020304" pitchFamily="18" charset="0"/>
              </a:rPr>
              <a:t>All particles of matter interact through one or more of these four</a:t>
            </a:r>
          </a:p>
          <a:p>
            <a:pPr eaLnBrk="1" hangingPunct="1"/>
            <a:r>
              <a:rPr lang="en-US" altLang="en-US" sz="2800" dirty="0">
                <a:latin typeface="Times" panose="02020603050405020304" pitchFamily="18" charset="0"/>
                <a:cs typeface="Times" panose="02020603050405020304" pitchFamily="18" charset="0"/>
              </a:rPr>
              <a:t>fundamental forces.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548"/>
            <a:ext cx="10515600" cy="69078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Contact Forces</a:t>
            </a:r>
            <a:endParaRPr 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838200" y="669548"/>
            <a:ext cx="10515600" cy="5001306"/>
          </a:xfrm>
        </p:spPr>
        <p:txBody>
          <a:bodyPr/>
          <a:lstStyle/>
          <a:p>
            <a:r>
              <a:rPr lang="en-US" altLang="en-US" dirty="0"/>
              <a:t>Contact Force</a:t>
            </a:r>
          </a:p>
          <a:p>
            <a:pPr lvl="1"/>
            <a:r>
              <a:rPr lang="en-US" altLang="en-US" sz="2800" dirty="0" smtClean="0"/>
              <a:t>It Exists </a:t>
            </a:r>
            <a:r>
              <a:rPr lang="en-US" altLang="en-US" sz="2800" dirty="0"/>
              <a:t>when an </a:t>
            </a:r>
            <a:r>
              <a:rPr lang="en-US" altLang="en-US" sz="2800" b="1" dirty="0">
                <a:solidFill>
                  <a:srgbClr val="FF0000"/>
                </a:solidFill>
              </a:rPr>
              <a:t>object from the external world touches a system and exerts a force</a:t>
            </a:r>
            <a:r>
              <a:rPr lang="en-US" altLang="en-US" sz="2800" dirty="0"/>
              <a:t> on </a:t>
            </a:r>
            <a:r>
              <a:rPr lang="en-US" altLang="en-US" sz="2800" dirty="0" smtClean="0"/>
              <a:t>it</a:t>
            </a:r>
          </a:p>
          <a:p>
            <a:pPr marL="457200" lvl="1" indent="0">
              <a:buNone/>
            </a:pPr>
            <a:endParaRPr lang="en-US" altLang="en-US" sz="2800" dirty="0"/>
          </a:p>
          <a:p>
            <a:r>
              <a:rPr lang="en-US" altLang="en-US" dirty="0" smtClean="0"/>
              <a:t> </a:t>
            </a:r>
            <a:r>
              <a:rPr lang="en-US" altLang="en-US" dirty="0" err="1" smtClean="0"/>
              <a:t>e.g</a:t>
            </a:r>
            <a:r>
              <a:rPr lang="en-US" altLang="en-US" dirty="0" smtClean="0"/>
              <a:t> consider a Book placed </a:t>
            </a:r>
            <a:r>
              <a:rPr lang="en-US" altLang="en-US" dirty="0"/>
              <a:t>on a Table</a:t>
            </a:r>
          </a:p>
          <a:p>
            <a:pPr lvl="1"/>
            <a:r>
              <a:rPr lang="en-US" altLang="en-US" sz="2800" dirty="0"/>
              <a:t>If </a:t>
            </a:r>
            <a:r>
              <a:rPr lang="en-US" altLang="en-US" sz="2800" b="1" dirty="0"/>
              <a:t>you push </a:t>
            </a:r>
            <a:r>
              <a:rPr lang="en-US" altLang="en-US" sz="2800" dirty="0"/>
              <a:t>it, you are exerting a </a:t>
            </a:r>
            <a:r>
              <a:rPr lang="en-US" altLang="en-US" sz="2800" b="1" dirty="0"/>
              <a:t>contact </a:t>
            </a:r>
            <a:r>
              <a:rPr lang="en-US" altLang="en-US" sz="2800" b="1" dirty="0" smtClean="0"/>
              <a:t>force</a:t>
            </a:r>
          </a:p>
          <a:p>
            <a:pPr marL="457200" lvl="1" indent="0">
              <a:buNone/>
            </a:pPr>
            <a:endParaRPr lang="en-US" altLang="en-US" sz="2800" b="1" dirty="0"/>
          </a:p>
          <a:p>
            <a:pPr lvl="1"/>
            <a:r>
              <a:rPr lang="en-US" altLang="en-US" sz="2800" dirty="0" smtClean="0"/>
              <a:t>But If </a:t>
            </a:r>
            <a:r>
              <a:rPr lang="en-US" altLang="en-US" sz="2800" dirty="0"/>
              <a:t>you </a:t>
            </a:r>
            <a:r>
              <a:rPr lang="en-US" altLang="en-US" sz="2800" b="1" dirty="0"/>
              <a:t>put it </a:t>
            </a:r>
            <a:r>
              <a:rPr lang="en-US" altLang="en-US" sz="2800" b="1" dirty="0" smtClean="0"/>
              <a:t>down and no interaction,</a:t>
            </a:r>
            <a:r>
              <a:rPr lang="en-US" altLang="en-US" sz="2800" dirty="0" smtClean="0"/>
              <a:t> then there is </a:t>
            </a:r>
            <a:r>
              <a:rPr lang="en-US" altLang="en-US" sz="2800" b="1" dirty="0">
                <a:solidFill>
                  <a:srgbClr val="FF0000"/>
                </a:solidFill>
              </a:rPr>
              <a:t>no more force from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you</a:t>
            </a:r>
            <a:r>
              <a:rPr lang="en-US" altLang="en-US" sz="2800" dirty="0" smtClean="0"/>
              <a:t>.</a:t>
            </a:r>
          </a:p>
          <a:p>
            <a:pPr marL="457200" lvl="1" indent="0">
              <a:buNone/>
            </a:pPr>
            <a:endParaRPr lang="en-US" altLang="en-US" sz="2800" dirty="0"/>
          </a:p>
          <a:p>
            <a:pPr lvl="1"/>
            <a:r>
              <a:rPr lang="en-US" altLang="en-US" sz="2800" dirty="0"/>
              <a:t>But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now, the table </a:t>
            </a:r>
            <a:r>
              <a:rPr lang="en-US" altLang="en-US" sz="2800" dirty="0"/>
              <a:t>is </a:t>
            </a:r>
            <a:r>
              <a:rPr lang="en-US" altLang="en-US" sz="2800" dirty="0" smtClean="0"/>
              <a:t>having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contact with it- therefore the table </a:t>
            </a:r>
            <a:r>
              <a:rPr lang="en-US" altLang="en-US" sz="2800" b="1" dirty="0">
                <a:solidFill>
                  <a:srgbClr val="FF0000"/>
                </a:solidFill>
              </a:rPr>
              <a:t>is now exerting a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force </a:t>
            </a:r>
            <a:r>
              <a:rPr lang="en-US" altLang="en-US" sz="2800" dirty="0" smtClean="0"/>
              <a:t>on it.</a:t>
            </a:r>
            <a:endParaRPr lang="en-US" altLang="en-US" sz="2800" dirty="0"/>
          </a:p>
          <a:p>
            <a:pPr marL="0" indent="0">
              <a:buNone/>
              <a:defRPr/>
            </a:pPr>
            <a:r>
              <a:rPr lang="en-US" b="1" dirty="0" smtClean="0">
                <a:solidFill>
                  <a:srgbClr val="008A35"/>
                </a:solidFill>
              </a:rPr>
              <a:t>     	Examples </a:t>
            </a:r>
            <a:r>
              <a:rPr lang="en-US" b="1" dirty="0">
                <a:solidFill>
                  <a:srgbClr val="008A35"/>
                </a:solidFill>
              </a:rPr>
              <a:t>of Contact </a:t>
            </a:r>
            <a:r>
              <a:rPr lang="en-US" b="1" dirty="0" smtClean="0">
                <a:solidFill>
                  <a:srgbClr val="008A35"/>
                </a:solidFill>
              </a:rPr>
              <a:t>Forces:        </a:t>
            </a:r>
            <a:r>
              <a:rPr lang="en-US" dirty="0" smtClean="0"/>
              <a:t>Friction forces	and		                                                                         						      Tension ( applied spring)</a:t>
            </a:r>
            <a:endParaRPr lang="en-US" dirty="0"/>
          </a:p>
          <a:p>
            <a:endParaRPr lang="en-US" altLang="en-US" b="1" dirty="0" smtClean="0">
              <a:solidFill>
                <a:srgbClr val="008A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7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9078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Field Forces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838200" y="690789"/>
            <a:ext cx="10515600" cy="5581222"/>
          </a:xfrm>
        </p:spPr>
        <p:txBody>
          <a:bodyPr/>
          <a:lstStyle/>
          <a:p>
            <a:r>
              <a:rPr lang="en-US" altLang="en-US" sz="3200" dirty="0">
                <a:latin typeface="Times" panose="02020603050405020304" pitchFamily="18" charset="0"/>
                <a:cs typeface="Times" panose="02020603050405020304" pitchFamily="18" charset="0"/>
              </a:rPr>
              <a:t>An object can move without something directly touching it</a:t>
            </a:r>
          </a:p>
          <a:p>
            <a:r>
              <a:rPr lang="en-US" altLang="en-US" sz="3200" dirty="0">
                <a:latin typeface="Times" panose="02020603050405020304" pitchFamily="18" charset="0"/>
                <a:cs typeface="Times" panose="02020603050405020304" pitchFamily="18" charset="0"/>
              </a:rPr>
              <a:t>What if you </a:t>
            </a:r>
            <a:r>
              <a:rPr lang="en-US" altLang="en-US" sz="3200" b="1" dirty="0">
                <a:latin typeface="Times" panose="02020603050405020304" pitchFamily="18" charset="0"/>
                <a:cs typeface="Times" panose="02020603050405020304" pitchFamily="18" charset="0"/>
              </a:rPr>
              <a:t>dropped the book</a:t>
            </a:r>
            <a:r>
              <a:rPr lang="en-US" altLang="en-US" sz="3200" b="1" dirty="0" smtClean="0">
                <a:latin typeface="Times" panose="02020603050405020304" pitchFamily="18" charset="0"/>
                <a:cs typeface="Times" panose="02020603050405020304" pitchFamily="18" charset="0"/>
              </a:rPr>
              <a:t>? </a:t>
            </a:r>
            <a:r>
              <a:rPr lang="en-US" altLang="en-US" sz="3200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What happens</a:t>
            </a:r>
            <a:r>
              <a:rPr lang="en-US" alt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?</a:t>
            </a:r>
            <a:endParaRPr lang="en-US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en-US" sz="3200" b="1" i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It falls due to </a:t>
            </a:r>
            <a:r>
              <a:rPr lang="en-US" altLang="en-US" sz="3200" b="1" i="1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gravity (due to gravitational force)</a:t>
            </a:r>
          </a:p>
          <a:p>
            <a:pPr marL="457200" lvl="1" indent="0">
              <a:buNone/>
            </a:pPr>
            <a:endParaRPr lang="en-US" altLang="en-US" sz="3200" b="1" i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 Therefore, </a:t>
            </a:r>
            <a:r>
              <a:rPr lang="en-US" altLang="en-US" sz="3200" b="1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Gravitational </a:t>
            </a:r>
            <a:r>
              <a:rPr lang="en-US" altLang="en-US" sz="32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Force</a:t>
            </a:r>
            <a:r>
              <a:rPr lang="en-US" altLang="en-US" sz="3200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en-US" sz="3200" dirty="0">
                <a:latin typeface="Times" panose="02020603050405020304" pitchFamily="18" charset="0"/>
                <a:cs typeface="Times" panose="02020603050405020304" pitchFamily="18" charset="0"/>
              </a:rPr>
              <a:t>is a </a:t>
            </a:r>
            <a:r>
              <a:rPr lang="en-US" altLang="en-US" sz="3200" b="1" dirty="0">
                <a:latin typeface="Times" panose="02020603050405020304" pitchFamily="18" charset="0"/>
                <a:cs typeface="Times" panose="02020603050405020304" pitchFamily="18" charset="0"/>
              </a:rPr>
              <a:t>field force</a:t>
            </a:r>
            <a:r>
              <a:rPr lang="en-US" alt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en-US" sz="3200" dirty="0">
                <a:latin typeface="Times" panose="02020603050405020304" pitchFamily="18" charset="0"/>
                <a:cs typeface="Times" panose="02020603050405020304" pitchFamily="18" charset="0"/>
              </a:rPr>
              <a:t>They affect movement without being in physical </a:t>
            </a:r>
            <a:r>
              <a:rPr lang="en-US" alt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contact</a:t>
            </a:r>
          </a:p>
          <a:p>
            <a:r>
              <a:rPr lang="en-US" altLang="en-US" sz="3200" b="1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Other Examples of field forces </a:t>
            </a:r>
            <a:r>
              <a:rPr lang="en-US" alt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are the</a:t>
            </a:r>
            <a:endParaRPr lang="en-US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en-US" sz="3200" dirty="0">
                <a:latin typeface="Times" panose="02020603050405020304" pitchFamily="18" charset="0"/>
                <a:cs typeface="Times" panose="02020603050405020304" pitchFamily="18" charset="0"/>
              </a:rPr>
              <a:t>Magnetic </a:t>
            </a:r>
            <a:r>
              <a:rPr lang="en-US" alt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fields Forces</a:t>
            </a:r>
            <a:endParaRPr lang="en-US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en-US" sz="3200" dirty="0">
                <a:latin typeface="Times" panose="02020603050405020304" pitchFamily="18" charset="0"/>
                <a:cs typeface="Times" panose="02020603050405020304" pitchFamily="18" charset="0"/>
              </a:rPr>
              <a:t>Electric fields </a:t>
            </a:r>
            <a:r>
              <a:rPr lang="en-US" alt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Forces</a:t>
            </a:r>
            <a:endParaRPr lang="en-US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Nuclear </a:t>
            </a:r>
            <a:r>
              <a:rPr lang="en-US" altLang="en-US" sz="3200" dirty="0">
                <a:latin typeface="Times" panose="02020603050405020304" pitchFamily="18" charset="0"/>
                <a:cs typeface="Times" panose="02020603050405020304" pitchFamily="18" charset="0"/>
              </a:rPr>
              <a:t>fields</a:t>
            </a:r>
            <a:r>
              <a:rPr lang="en-US" alt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 Forces</a:t>
            </a:r>
            <a:endParaRPr 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endParaRPr lang="en-US" altLang="en-US" dirty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6607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053C1BD-F9C2-4AD0-BD21-1A7A5F69C248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671706" y="264402"/>
            <a:ext cx="1271866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800" b="1" dirty="0" smtClean="0">
                <a:solidFill>
                  <a:srgbClr val="008A35"/>
                </a:solidFill>
              </a:rPr>
              <a:t>The following are Two </a:t>
            </a:r>
            <a:r>
              <a:rPr lang="en-US" altLang="en-US" sz="2800" b="1" dirty="0">
                <a:solidFill>
                  <a:srgbClr val="008A35"/>
                </a:solidFill>
              </a:rPr>
              <a:t>of the attributes of </a:t>
            </a:r>
            <a:r>
              <a:rPr lang="en-US" altLang="en-US" sz="2800" b="1" dirty="0" smtClean="0">
                <a:solidFill>
                  <a:srgbClr val="008A35"/>
                </a:solidFill>
              </a:rPr>
              <a:t>matter :</a:t>
            </a:r>
          </a:p>
          <a:p>
            <a:pPr marL="0" indent="0" eaLnBrk="1" hangingPunct="1"/>
            <a:endParaRPr lang="en-US" altLang="en-US" sz="2800" b="1" dirty="0" smtClean="0">
              <a:solidFill>
                <a:srgbClr val="008A35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Matter resists </a:t>
            </a:r>
            <a:r>
              <a:rPr lang="en-US" altLang="en-US" sz="2800" dirty="0"/>
              <a:t>changes in its motion</a:t>
            </a:r>
            <a:r>
              <a:rPr lang="en-US" altLang="en-US" sz="2800" dirty="0" smtClean="0"/>
              <a:t>—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i.e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matter </a:t>
            </a:r>
            <a:r>
              <a:rPr lang="en-US" altLang="en-US" sz="2800" b="1" dirty="0">
                <a:solidFill>
                  <a:srgbClr val="FF0000"/>
                </a:solidFill>
              </a:rPr>
              <a:t>has </a:t>
            </a:r>
            <a:r>
              <a:rPr lang="en-US" altLang="en-US" sz="2800" b="1" i="1" dirty="0">
                <a:solidFill>
                  <a:srgbClr val="FF0000"/>
                </a:solidFill>
              </a:rPr>
              <a:t>inertia</a:t>
            </a:r>
            <a:r>
              <a:rPr lang="en-US" altLang="en-US" sz="2800" dirty="0"/>
              <a:t>, and </a:t>
            </a:r>
            <a:endParaRPr lang="en-US" altLang="en-US" sz="2800" dirty="0" smtClean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 A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force </a:t>
            </a:r>
            <a:r>
              <a:rPr lang="en-US" altLang="en-US" sz="2800" b="1" dirty="0">
                <a:solidFill>
                  <a:srgbClr val="FF0000"/>
                </a:solidFill>
              </a:rPr>
              <a:t>acts between any two pieces of matter</a:t>
            </a:r>
            <a:r>
              <a:rPr lang="en-US" altLang="en-US" sz="2800" dirty="0" smtClean="0"/>
              <a:t>— </a:t>
            </a:r>
            <a:r>
              <a:rPr lang="en-US" altLang="en-US" sz="2800" dirty="0" err="1" smtClean="0"/>
              <a:t>i.e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objects or particles </a:t>
            </a:r>
          </a:p>
          <a:p>
            <a:pPr eaLnBrk="1" hangingPunct="1"/>
            <a:r>
              <a:rPr lang="en-US" altLang="en-US" sz="2800" dirty="0"/>
              <a:t>       </a:t>
            </a:r>
            <a:r>
              <a:rPr lang="en-US" altLang="en-US" sz="2800" dirty="0" smtClean="0"/>
              <a:t>exert forces </a:t>
            </a:r>
            <a:r>
              <a:rPr lang="en-US" altLang="en-US" sz="2800" dirty="0"/>
              <a:t>on each other.  </a:t>
            </a: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1472486" y="2987211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671706" y="3402708"/>
            <a:ext cx="115202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800" dirty="0"/>
              <a:t>The quantitative measure of inertia is called the </a:t>
            </a:r>
            <a:r>
              <a:rPr lang="en-US" altLang="en-US" sz="2800" i="1" dirty="0"/>
              <a:t>inertial mass</a:t>
            </a:r>
            <a:r>
              <a:rPr lang="en-US" altLang="en-US" sz="2800" dirty="0"/>
              <a:t> of a particle.</a:t>
            </a:r>
          </a:p>
          <a:p>
            <a:pPr eaLnBrk="1" hangingPunct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977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527" y="25758"/>
            <a:ext cx="11375036" cy="5001306"/>
          </a:xfrm>
        </p:spPr>
        <p:txBody>
          <a:bodyPr/>
          <a:lstStyle/>
          <a:p>
            <a:r>
              <a:rPr lang="en-US" sz="4000" dirty="0">
                <a:solidFill>
                  <a:srgbClr val="008A35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Force and mass</a:t>
            </a:r>
            <a:endParaRPr lang="en-US" sz="4000" dirty="0" smtClean="0">
              <a:solidFill>
                <a:srgbClr val="008A35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en-US" dirty="0">
                <a:latin typeface="Times" panose="02020603050405020304" pitchFamily="18" charset="0"/>
                <a:cs typeface="Times" panose="02020603050405020304" pitchFamily="18" charset="0"/>
              </a:rPr>
              <a:t>Mass – measurement of how </a:t>
            </a:r>
            <a:r>
              <a:rPr lang="en-US" altLang="en-US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difficult</a:t>
            </a:r>
            <a:r>
              <a:rPr lang="en-US" altLang="en-US" dirty="0">
                <a:latin typeface="Times" panose="02020603050405020304" pitchFamily="18" charset="0"/>
                <a:cs typeface="Times" panose="02020603050405020304" pitchFamily="18" charset="0"/>
              </a:rPr>
              <a:t> it is to </a:t>
            </a:r>
            <a:r>
              <a:rPr lang="en-US" altLang="en-US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change the objects velocity</a:t>
            </a:r>
          </a:p>
          <a:p>
            <a:r>
              <a:rPr lang="en-US" altLang="en-US" dirty="0">
                <a:latin typeface="Times" panose="02020603050405020304" pitchFamily="18" charset="0"/>
                <a:cs typeface="Times" panose="02020603050405020304" pitchFamily="18" charset="0"/>
              </a:rPr>
              <a:t>Inertia – </a:t>
            </a:r>
            <a:r>
              <a:rPr lang="en-US" altLang="en-US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resistance to change in </a:t>
            </a:r>
            <a:r>
              <a:rPr lang="en-US" altLang="en-US" b="1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velocity</a:t>
            </a:r>
            <a:endParaRPr lang="en-US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en-US" dirty="0">
                <a:latin typeface="Times" panose="02020603050405020304" pitchFamily="18" charset="0"/>
                <a:cs typeface="Times" panose="02020603050405020304" pitchFamily="18" charset="0"/>
              </a:rPr>
              <a:t>So </a:t>
            </a:r>
            <a:r>
              <a:rPr lang="en-US" altLang="en-US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mass</a:t>
            </a:r>
            <a:r>
              <a:rPr lang="en-US" altLang="en-US" dirty="0">
                <a:latin typeface="Times" panose="02020603050405020304" pitchFamily="18" charset="0"/>
                <a:cs typeface="Times" panose="02020603050405020304" pitchFamily="18" charset="0"/>
              </a:rPr>
              <a:t> is a measurement of </a:t>
            </a:r>
            <a:r>
              <a:rPr lang="en-US" altLang="en-US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an object’s inertia</a:t>
            </a:r>
          </a:p>
          <a:p>
            <a:pPr marL="0" indent="0">
              <a:buNone/>
            </a:pPr>
            <a:endParaRPr lang="en-US" b="1" dirty="0" smtClean="0">
              <a:solidFill>
                <a:srgbClr val="008A35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The 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foundation </a:t>
            </a: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of </a:t>
            </a:r>
            <a:r>
              <a:rPr lang="en-US" b="1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dynamics</a:t>
            </a: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 is the </a:t>
            </a:r>
            <a:r>
              <a:rPr lang="en-US" b="1" i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Newton’s laws of </a:t>
            </a:r>
            <a:r>
              <a:rPr lang="en-US" b="1" i="1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motion</a:t>
            </a: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Newton’s first law is completely general and can be applied to anything from an object sliding on a table to a satellite in </a:t>
            </a: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orbit. </a:t>
            </a:r>
          </a:p>
          <a:p>
            <a:pPr marL="0" indent="0">
              <a:buNone/>
            </a:pPr>
            <a:endParaRPr lang="en-US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b="1" dirty="0" smtClean="0">
                <a:solidFill>
                  <a:srgbClr val="008A35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Inertia</a:t>
            </a:r>
            <a:r>
              <a:rPr lang="en-US" dirty="0" smtClean="0">
                <a:solidFill>
                  <a:srgbClr val="008A35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is </a:t>
            </a:r>
            <a:r>
              <a:rPr lang="en-US" b="1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property of a body 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to remain </a:t>
            </a:r>
            <a:r>
              <a:rPr lang="en-US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at rest 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or to </a:t>
            </a:r>
            <a:r>
              <a:rPr lang="en-US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remain in motion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   	with </a:t>
            </a:r>
            <a:r>
              <a:rPr lang="en-US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constant </a:t>
            </a:r>
            <a:r>
              <a:rPr lang="en-US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velocity</a:t>
            </a: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AC78DD-8E91-4BDF-8853-60155D42D3B2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85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77212" y="1681766"/>
            <a:ext cx="1110051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Sir Isaac Newton (1643-1727) an English scientist and a mathematician  who was famous for his discovery of the law of  gravity also discovered the three </a:t>
            </a:r>
            <a:r>
              <a:rPr lang="en-US" i="1" dirty="0" smtClean="0">
                <a:latin typeface="Times" panose="02020603050405020304" pitchFamily="18" charset="0"/>
                <a:cs typeface="Times" panose="02020603050405020304" pitchFamily="18" charset="0"/>
              </a:rPr>
              <a:t>laws of motion</a:t>
            </a: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. 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Today 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these laws are known as </a:t>
            </a:r>
            <a:r>
              <a:rPr lang="en-US" i="1" dirty="0">
                <a:latin typeface="Times" panose="02020603050405020304" pitchFamily="18" charset="0"/>
                <a:cs typeface="Times" panose="02020603050405020304" pitchFamily="18" charset="0"/>
              </a:rPr>
              <a:t>Newton’s Laws of Motion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and describe the </a:t>
            </a: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motions 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of all objects on the scale we experience in our everyday lives.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>
              <a:latin typeface="Bookman Old Style" pitchFamily="1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9555" y="296214"/>
            <a:ext cx="5550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8A35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Newton’s Laws</a:t>
            </a:r>
          </a:p>
        </p:txBody>
      </p:sp>
    </p:spTree>
    <p:extLst>
      <p:ext uri="{BB962C8B-B14F-4D97-AF65-F5344CB8AC3E}">
        <p14:creationId xmlns:p14="http://schemas.microsoft.com/office/powerpoint/2010/main" val="34323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9|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4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4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844219BA-2CD9-49B0-9481-DC0DB4F5D7D5}" vid="{AFEAB001-F536-4F94-883C-001EB5E6A7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19394</TotalTime>
  <Words>1165</Words>
  <Application>Microsoft Office PowerPoint</Application>
  <PresentationFormat>Widescreen</PresentationFormat>
  <Paragraphs>141</Paragraphs>
  <Slides>24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宋体</vt:lpstr>
      <vt:lpstr>宋体</vt:lpstr>
      <vt:lpstr>Arial</vt:lpstr>
      <vt:lpstr>Bookman Old Style</vt:lpstr>
      <vt:lpstr>Calibri</vt:lpstr>
      <vt:lpstr>Calibri Light</vt:lpstr>
      <vt:lpstr>Cambria Math</vt:lpstr>
      <vt:lpstr>Garamond</vt:lpstr>
      <vt:lpstr>Times</vt:lpstr>
      <vt:lpstr>Times New Roman</vt:lpstr>
      <vt:lpstr>Office Theme</vt:lpstr>
      <vt:lpstr>Equation.3</vt:lpstr>
      <vt:lpstr>  General Physics </vt:lpstr>
      <vt:lpstr>Newton’s Laws of Motion</vt:lpstr>
      <vt:lpstr>PowerPoint Presentation</vt:lpstr>
      <vt:lpstr>Types of Forces</vt:lpstr>
      <vt:lpstr>Contact Forces</vt:lpstr>
      <vt:lpstr>Field Forces</vt:lpstr>
      <vt:lpstr>PowerPoint Presentation</vt:lpstr>
      <vt:lpstr>PowerPoint Presentation</vt:lpstr>
      <vt:lpstr>PowerPoint Presentation</vt:lpstr>
      <vt:lpstr>Newton’s First Law of Motion</vt:lpstr>
      <vt:lpstr>Newton’s First Law is also called the Law of Inertia</vt:lpstr>
      <vt:lpstr>What is meant by unbalanced force?</vt:lpstr>
      <vt:lpstr>PowerPoint Presentation</vt:lpstr>
      <vt:lpstr>Questions</vt:lpstr>
      <vt:lpstr>Newton’s Second Law</vt:lpstr>
      <vt:lpstr>Acceleration:</vt:lpstr>
      <vt:lpstr>Balanced Versus Unbalanced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Abati</dc:creator>
  <cp:lastModifiedBy>USER</cp:lastModifiedBy>
  <cp:revision>491</cp:revision>
  <dcterms:created xsi:type="dcterms:W3CDTF">2020-05-07T09:47:26Z</dcterms:created>
  <dcterms:modified xsi:type="dcterms:W3CDTF">2021-02-21T18:56:34Z</dcterms:modified>
</cp:coreProperties>
</file>