
<file path=[Content_Types].xml><?xml version="1.0" encoding="utf-8"?>
<Types xmlns="http://schemas.openxmlformats.org/package/2006/content-types">
  <Default Extension="bin" ContentType="application/vnd.openxmlformats-officedocument.oleObject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51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2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4319D-33F5-4440-BA2B-0180DF4A58BC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1048673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4867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D7276-B2EF-41CB-859B-2CBE4D06A81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1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Having been able to list possible outcome in a sample space, and generate its subsets, then we proceed to measure the assurance that the subset events </a:t>
            </a:r>
            <a:r>
              <a:rPr lang="en-US">
                <a:solidFill>
                  <a:schemeClr val="tx1"/>
                </a:solidFill>
              </a:rPr>
              <a:t>will occur.  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104860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D7276-B2EF-41CB-859B-2CBE4D06A81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5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04861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D7276-B2EF-41CB-859B-2CBE4D06A81B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2BF6-F668-4298-AA83-09B773F2341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0BD6-AB5A-484A-A1E4-C250EE8DAF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3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2BF6-F668-4298-AA83-09B773F2341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10486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0BD6-AB5A-484A-A1E4-C250EE8DAF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2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2BF6-F668-4298-AA83-09B773F2341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10486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0BD6-AB5A-484A-A1E4-C250EE8DAF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2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2BF6-F668-4298-AA83-09B773F2341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10486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0BD6-AB5A-484A-A1E4-C250EE8DAF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2BF6-F668-4298-AA83-09B773F2341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10486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0BD6-AB5A-484A-A1E4-C250EE8DAF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2BF6-F668-4298-AA83-09B773F2341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0BD6-AB5A-484A-A1E4-C250EE8DAF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2BF6-F668-4298-AA83-09B773F2341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104866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0BD6-AB5A-484A-A1E4-C250EE8DAF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1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2BF6-F668-4298-AA83-09B773F2341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104862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0BD6-AB5A-484A-A1E4-C250EE8DAF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2BF6-F668-4298-AA83-09B773F2341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104866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0BD6-AB5A-484A-A1E4-C250EE8DAF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6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2BF6-F668-4298-AA83-09B773F2341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104866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7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0BD6-AB5A-484A-A1E4-C250EE8DAF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3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2BF6-F668-4298-AA83-09B773F2341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104863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0BD6-AB5A-484A-A1E4-C250EE8DAF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82BF6-F668-4298-AA83-09B773F2341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90BD6-AB5A-484A-A1E4-C250EE8DAF8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29.bin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7" Type="http://schemas.openxmlformats.org/officeDocument/2006/relationships/image" Target="../media/image33.w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3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4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18.wmf"/><Relationship Id="rId18" Type="http://schemas.openxmlformats.org/officeDocument/2006/relationships/oleObject" Target="../embeddings/oleObject21.bin"/><Relationship Id="rId3" Type="http://schemas.openxmlformats.org/officeDocument/2006/relationships/image" Target="../media/image13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20.wmf"/><Relationship Id="rId2" Type="http://schemas.openxmlformats.org/officeDocument/2006/relationships/oleObject" Target="../embeddings/oleObject13.bin"/><Relationship Id="rId16" Type="http://schemas.openxmlformats.org/officeDocument/2006/relationships/oleObject" Target="../embeddings/oleObject20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5" Type="http://schemas.openxmlformats.org/officeDocument/2006/relationships/image" Target="../media/image19.wmf"/><Relationship Id="rId10" Type="http://schemas.openxmlformats.org/officeDocument/2006/relationships/oleObject" Target="../embeddings/oleObject17.bin"/><Relationship Id="rId19" Type="http://schemas.openxmlformats.org/officeDocument/2006/relationships/image" Target="../media/image21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19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828800"/>
          </a:xfrm>
        </p:spPr>
        <p:txBody>
          <a:bodyPr>
            <a:normAutofit/>
          </a:bodyPr>
          <a:lstStyle/>
          <a:p>
            <a:r>
              <a:rPr lang="en-US" dirty="0"/>
              <a:t>Module 1: Generation of Statistical events from Set Theory and Combinatorial Methods</a:t>
            </a:r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0" y="1828800"/>
            <a:ext cx="9144000" cy="48006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At the end of this module, students should be able to do the following:</a:t>
            </a:r>
          </a:p>
          <a:p>
            <a:pPr marL="514350" indent="-514350" algn="l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Identify all elements in a sample space e.g. a coin has a Head or a Tail, a dice has {1,2,3,4,5,6}.</a:t>
            </a:r>
          </a:p>
          <a:p>
            <a:pPr marL="514350" indent="-514350" algn="l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 List all the subset of a set or a sample space. </a:t>
            </a:r>
          </a:p>
          <a:p>
            <a:pPr marL="514350" indent="-514350" algn="l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 Represent the information about the subsets of a set in terms of items (x) and frequency (f). </a:t>
            </a:r>
          </a:p>
          <a:p>
            <a:pPr marL="514350" indent="-514350" algn="l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 Obtain the mean from                  and the variance from  </a:t>
            </a:r>
          </a:p>
        </p:txBody>
      </p:sp>
      <p:graphicFrame>
        <p:nvGraphicFramePr>
          <p:cNvPr id="4194304" name="Object 3"/>
          <p:cNvGraphicFramePr>
            <a:graphicFrameLocks noChangeAspect="1"/>
          </p:cNvGraphicFramePr>
          <p:nvPr/>
        </p:nvGraphicFramePr>
        <p:xfrm>
          <a:off x="4419600" y="5257800"/>
          <a:ext cx="14763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431640" progId="Equation.3">
                  <p:embed/>
                </p:oleObj>
              </mc:Choice>
              <mc:Fallback>
                <p:oleObj name="Equation" r:id="rId2" imgW="914400" imgH="431640" progId="Equation.3">
                  <p:embed/>
                  <p:pic>
                    <p:nvPicPr>
                      <p:cNvPr id="2097152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257800"/>
                        <a:ext cx="1476375" cy="609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05" name="Object 4"/>
          <p:cNvGraphicFramePr>
            <a:graphicFrameLocks noChangeAspect="1"/>
          </p:cNvGraphicFramePr>
          <p:nvPr/>
        </p:nvGraphicFramePr>
        <p:xfrm>
          <a:off x="1600200" y="5638800"/>
          <a:ext cx="1600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54080" imgH="431640" progId="Equation.3">
                  <p:embed/>
                </p:oleObj>
              </mc:Choice>
              <mc:Fallback>
                <p:oleObj name="Equation" r:id="rId4" imgW="1054080" imgH="431640" progId="Equation.3">
                  <p:embed/>
                  <p:pic>
                    <p:nvPicPr>
                      <p:cNvPr id="2097153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638800"/>
                        <a:ext cx="1600200" cy="685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Subtitle 2"/>
          <p:cNvSpPr>
            <a:spLocks noGrp="1"/>
          </p:cNvSpPr>
          <p:nvPr>
            <p:ph type="subTitle" idx="1"/>
          </p:nvPr>
        </p:nvSpPr>
        <p:spPr>
          <a:xfrm>
            <a:off x="228600" y="152400"/>
            <a:ext cx="8686800" cy="6705600"/>
          </a:xfrm>
        </p:spPr>
        <p:txBody>
          <a:bodyPr>
            <a:normAutofit fontScale="96875" lnSpcReduction="1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ii) Probability of any event       is                , 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marL="571500" indent="-571500" algn="l">
              <a:buAutoNum type="romanLcParenR" startAt="3"/>
            </a:pPr>
            <a:r>
              <a:rPr lang="en-US" dirty="0">
                <a:solidFill>
                  <a:schemeClr val="tx1"/>
                </a:solidFill>
              </a:rPr>
              <a:t>Probability of a complement set</a:t>
            </a:r>
          </a:p>
          <a:p>
            <a:pPr marL="571500" indent="-571500"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  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iv) If          then                 . So for every infinite B, there exist a finite A that is more practicable.</a:t>
            </a:r>
          </a:p>
        </p:txBody>
      </p:sp>
      <p:graphicFrame>
        <p:nvGraphicFramePr>
          <p:cNvPr id="4194332" name="Object 4"/>
          <p:cNvGraphicFramePr>
            <a:graphicFrameLocks noChangeAspect="1"/>
          </p:cNvGraphicFramePr>
          <p:nvPr/>
        </p:nvGraphicFramePr>
        <p:xfrm>
          <a:off x="5562600" y="228600"/>
          <a:ext cx="1320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12520" imgH="228600" progId="Equation.3">
                  <p:embed/>
                </p:oleObj>
              </mc:Choice>
              <mc:Fallback>
                <p:oleObj name="Equation" r:id="rId2" imgW="812520" imgH="228600" progId="Equation.3">
                  <p:embed/>
                  <p:pic>
                    <p:nvPicPr>
                      <p:cNvPr id="2097198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28600"/>
                        <a:ext cx="1320800" cy="41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33" name="Object 5"/>
          <p:cNvGraphicFramePr>
            <a:graphicFrameLocks noChangeAspect="1"/>
          </p:cNvGraphicFramePr>
          <p:nvPr/>
        </p:nvGraphicFramePr>
        <p:xfrm>
          <a:off x="4724400" y="304800"/>
          <a:ext cx="533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228600" progId="Equation.3">
                  <p:embed/>
                </p:oleObj>
              </mc:Choice>
              <mc:Fallback>
                <p:oleObj name="Equation" r:id="rId4" imgW="164880" imgH="228600" progId="Equation.3">
                  <p:embed/>
                  <p:pic>
                    <p:nvPicPr>
                      <p:cNvPr id="2097199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04800"/>
                        <a:ext cx="533400" cy="342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34" name="Object 6"/>
          <p:cNvGraphicFramePr>
            <a:graphicFrameLocks noChangeAspect="1"/>
          </p:cNvGraphicFramePr>
          <p:nvPr/>
        </p:nvGraphicFramePr>
        <p:xfrm>
          <a:off x="304800" y="762000"/>
          <a:ext cx="861060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00400" imgH="2006280" progId="Equation.3">
                  <p:embed/>
                </p:oleObj>
              </mc:Choice>
              <mc:Fallback>
                <p:oleObj name="Equation" r:id="rId6" imgW="3200400" imgH="2006280" progId="Equation.3">
                  <p:embed/>
                  <p:pic>
                    <p:nvPicPr>
                      <p:cNvPr id="209720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762000"/>
                        <a:ext cx="8610600" cy="2895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35" name="Object 7"/>
          <p:cNvGraphicFramePr>
            <a:graphicFrameLocks noChangeAspect="1"/>
          </p:cNvGraphicFramePr>
          <p:nvPr/>
        </p:nvGraphicFramePr>
        <p:xfrm>
          <a:off x="1524000" y="4191000"/>
          <a:ext cx="41910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17360" imgH="736560" progId="Equation.3">
                  <p:embed/>
                </p:oleObj>
              </mc:Choice>
              <mc:Fallback>
                <p:oleObj name="Equation" r:id="rId8" imgW="1917360" imgH="736560" progId="Equation.3">
                  <p:embed/>
                  <p:pic>
                    <p:nvPicPr>
                      <p:cNvPr id="2097201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191000"/>
                        <a:ext cx="4191000" cy="1219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36" name="Object 8"/>
          <p:cNvGraphicFramePr>
            <a:graphicFrameLocks noChangeAspect="1"/>
          </p:cNvGraphicFramePr>
          <p:nvPr/>
        </p:nvGraphicFramePr>
        <p:xfrm>
          <a:off x="1066800" y="5715000"/>
          <a:ext cx="685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1640" imgH="190440" progId="Equation.3">
                  <p:embed/>
                </p:oleObj>
              </mc:Choice>
              <mc:Fallback>
                <p:oleObj name="Equation" r:id="rId10" imgW="431640" imgH="190440" progId="Equation.3">
                  <p:embed/>
                  <p:pic>
                    <p:nvPicPr>
                      <p:cNvPr id="2097202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715000"/>
                        <a:ext cx="685800" cy="457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37" name="Object 9"/>
          <p:cNvGraphicFramePr>
            <a:graphicFrameLocks noChangeAspect="1"/>
          </p:cNvGraphicFramePr>
          <p:nvPr/>
        </p:nvGraphicFramePr>
        <p:xfrm>
          <a:off x="2667000" y="5715000"/>
          <a:ext cx="12906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12520" imgH="215640" progId="Equation.3">
                  <p:embed/>
                </p:oleObj>
              </mc:Choice>
              <mc:Fallback>
                <p:oleObj name="Equation" r:id="rId12" imgW="812520" imgH="215640" progId="Equation.3">
                  <p:embed/>
                  <p:pic>
                    <p:nvPicPr>
                      <p:cNvPr id="209720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715000"/>
                        <a:ext cx="1290638" cy="457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Subtitle 2"/>
          <p:cNvSpPr>
            <a:spLocks noGrp="1"/>
          </p:cNvSpPr>
          <p:nvPr>
            <p:ph type="subTitle" idx="1"/>
          </p:nvPr>
        </p:nvSpPr>
        <p:spPr>
          <a:xfrm>
            <a:off x="228600" y="304800"/>
            <a:ext cx="8610600" cy="60960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v)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In summary, set operation must be closed (that is give exact answer) under union, intersection</a:t>
            </a:r>
            <a:r>
              <a:rPr lang="en-US">
                <a:solidFill>
                  <a:schemeClr val="tx1"/>
                </a:solidFill>
              </a:rPr>
              <a:t>, complementation etc.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194338" name="Object 3"/>
          <p:cNvGraphicFramePr>
            <a:graphicFrameLocks noChangeAspect="1"/>
          </p:cNvGraphicFramePr>
          <p:nvPr/>
        </p:nvGraphicFramePr>
        <p:xfrm>
          <a:off x="762000" y="228600"/>
          <a:ext cx="80772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203360" imgH="711000" progId="Equation.3">
                  <p:embed/>
                </p:oleObj>
              </mc:Choice>
              <mc:Fallback>
                <p:oleObj name="Equation" r:id="rId2" imgW="4203360" imgH="711000" progId="Equation.3">
                  <p:embed/>
                  <p:pic>
                    <p:nvPicPr>
                      <p:cNvPr id="209721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8600"/>
                        <a:ext cx="8077200" cy="1371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ctrTitle"/>
          </p:nvPr>
        </p:nvSpPr>
        <p:spPr>
          <a:xfrm>
            <a:off x="228600" y="1"/>
            <a:ext cx="8915400" cy="1066800"/>
          </a:xfrm>
        </p:spPr>
        <p:txBody>
          <a:bodyPr/>
          <a:lstStyle/>
          <a:p>
            <a:r>
              <a:rPr lang="en-US" dirty="0"/>
              <a:t>Module 3: Random Variable</a:t>
            </a:r>
          </a:p>
        </p:txBody>
      </p:sp>
      <p:sp>
        <p:nvSpPr>
          <p:cNvPr id="1048610" name="Subtitle 2"/>
          <p:cNvSpPr>
            <a:spLocks noGrp="1"/>
          </p:cNvSpPr>
          <p:nvPr>
            <p:ph type="subTitle" idx="1"/>
          </p:nvPr>
        </p:nvSpPr>
        <p:spPr>
          <a:xfrm>
            <a:off x="152400" y="914400"/>
            <a:ext cx="8991600" cy="5562600"/>
          </a:xfrm>
        </p:spPr>
        <p:txBody>
          <a:bodyPr>
            <a:normAutofit fontScale="96875" lnSpcReduction="1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At the end of this module, students will  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Know that Random variable (</a:t>
            </a:r>
            <a:r>
              <a:rPr lang="en-US" dirty="0" err="1">
                <a:solidFill>
                  <a:schemeClr val="tx1"/>
                </a:solidFill>
              </a:rPr>
              <a:t>rv</a:t>
            </a:r>
            <a:r>
              <a:rPr lang="en-US" dirty="0">
                <a:solidFill>
                  <a:schemeClr val="tx1"/>
                </a:solidFill>
              </a:rPr>
              <a:t>) can be discrete or continuous.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Identify processes with discrete </a:t>
            </a:r>
            <a:r>
              <a:rPr lang="en-US" dirty="0" err="1">
                <a:solidFill>
                  <a:schemeClr val="tx1"/>
                </a:solidFill>
              </a:rPr>
              <a:t>rv</a:t>
            </a:r>
            <a:r>
              <a:rPr lang="en-US" dirty="0">
                <a:solidFill>
                  <a:schemeClr val="tx1"/>
                </a:solidFill>
              </a:rPr>
              <a:t> and those with continuous random variable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Mention distributions with discrete random variable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Mention distributions with continuous </a:t>
            </a:r>
            <a:r>
              <a:rPr lang="en-US" dirty="0" err="1">
                <a:solidFill>
                  <a:schemeClr val="tx1"/>
                </a:solidFill>
              </a:rPr>
              <a:t>rv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ctrTitle"/>
          </p:nvPr>
        </p:nvSpPr>
        <p:spPr>
          <a:xfrm>
            <a:off x="457200" y="1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 3: Random Variable</a:t>
            </a:r>
          </a:p>
        </p:txBody>
      </p:sp>
      <p:sp>
        <p:nvSpPr>
          <p:cNvPr id="1048612" name="Subtitle 2"/>
          <p:cNvSpPr>
            <a:spLocks noGrp="1"/>
          </p:cNvSpPr>
          <p:nvPr>
            <p:ph type="subTitle" idx="1"/>
          </p:nvPr>
        </p:nvSpPr>
        <p:spPr>
          <a:xfrm>
            <a:off x="152400" y="685800"/>
            <a:ext cx="8839200" cy="59436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A random variable (</a:t>
            </a:r>
            <a:r>
              <a:rPr lang="en-US" dirty="0" err="1">
                <a:solidFill>
                  <a:schemeClr val="tx1"/>
                </a:solidFill>
              </a:rPr>
              <a:t>rv</a:t>
            </a:r>
            <a:r>
              <a:rPr lang="en-US" dirty="0">
                <a:solidFill>
                  <a:schemeClr val="tx1"/>
                </a:solidFill>
              </a:rPr>
              <a:t>) is a function (F) that assigns real numbers(  ) to every event in a sample space       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to help in easy quantification of the event. For instance, suppose there are two major pot-holes on a road, we may decide to find out</a:t>
            </a:r>
          </a:p>
          <a:p>
            <a:pPr marL="571500" indent="-571500" algn="l">
              <a:buAutoNum type="romanLcParenR"/>
            </a:pPr>
            <a:r>
              <a:rPr lang="en-US" dirty="0">
                <a:solidFill>
                  <a:schemeClr val="tx1"/>
                </a:solidFill>
              </a:rPr>
              <a:t>The number of vehicles that successfully passes through the road in 10, 20, 30 minutes etc.</a:t>
            </a:r>
          </a:p>
          <a:p>
            <a:pPr marL="571500" indent="-571500" algn="l">
              <a:buAutoNum type="romanLcParenR"/>
            </a:pPr>
            <a:r>
              <a:rPr lang="en-US" dirty="0">
                <a:solidFill>
                  <a:schemeClr val="tx1"/>
                </a:solidFill>
              </a:rPr>
              <a:t>To determine the time taken for every vehicle to successfully passes through the road.  </a:t>
            </a:r>
          </a:p>
          <a:p>
            <a:pPr marL="571500" indent="-571500" algn="l"/>
            <a:r>
              <a:rPr lang="en-US" dirty="0">
                <a:solidFill>
                  <a:schemeClr val="tx1"/>
                </a:solidFill>
              </a:rPr>
              <a:t>Note that while 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) is a count; (ii) is a measurement.</a:t>
            </a:r>
          </a:p>
        </p:txBody>
      </p:sp>
      <p:graphicFrame>
        <p:nvGraphicFramePr>
          <p:cNvPr id="4194339" name="Object 3"/>
          <p:cNvGraphicFramePr>
            <a:graphicFrameLocks noChangeAspect="1"/>
          </p:cNvGraphicFramePr>
          <p:nvPr/>
        </p:nvGraphicFramePr>
        <p:xfrm>
          <a:off x="2438400" y="1295400"/>
          <a:ext cx="6159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4880" imgH="177480" progId="Equation.3">
                  <p:embed/>
                </p:oleObj>
              </mc:Choice>
              <mc:Fallback>
                <p:oleObj name="Equation" r:id="rId2" imgW="164880" imgH="177480" progId="Equation.3">
                  <p:embed/>
                  <p:pic>
                    <p:nvPicPr>
                      <p:cNvPr id="2097212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295400"/>
                        <a:ext cx="615950" cy="393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40" name="Object 4"/>
          <p:cNvGraphicFramePr>
            <a:graphicFrameLocks noChangeAspect="1"/>
          </p:cNvGraphicFramePr>
          <p:nvPr/>
        </p:nvGraphicFramePr>
        <p:xfrm>
          <a:off x="8305800" y="1295400"/>
          <a:ext cx="609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8280" imgH="215640" progId="Equation.3">
                  <p:embed/>
                </p:oleObj>
              </mc:Choice>
              <mc:Fallback>
                <p:oleObj name="Equation" r:id="rId4" imgW="368280" imgH="215640" progId="Equation.3">
                  <p:embed/>
                  <p:pic>
                    <p:nvPicPr>
                      <p:cNvPr id="2097213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1295400"/>
                        <a:ext cx="609600" cy="381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41" name="Object 5"/>
          <p:cNvGraphicFramePr>
            <a:graphicFrameLocks noChangeAspect="1"/>
          </p:cNvGraphicFramePr>
          <p:nvPr/>
        </p:nvGraphicFramePr>
        <p:xfrm>
          <a:off x="2667000" y="1828800"/>
          <a:ext cx="25146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01440" imgH="215640" progId="Equation.3">
                  <p:embed/>
                </p:oleObj>
              </mc:Choice>
              <mc:Fallback>
                <p:oleObj name="Equation" r:id="rId6" imgW="901440" imgH="215640" progId="Equation.3">
                  <p:embed/>
                  <p:pic>
                    <p:nvPicPr>
                      <p:cNvPr id="2097214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828800"/>
                        <a:ext cx="2514600" cy="488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Subtitle 2"/>
          <p:cNvSpPr>
            <a:spLocks noGrp="1"/>
          </p:cNvSpPr>
          <p:nvPr>
            <p:ph type="subTitle" idx="1"/>
          </p:nvPr>
        </p:nvSpPr>
        <p:spPr>
          <a:xfrm>
            <a:off x="152400" y="228600"/>
            <a:ext cx="8991600" cy="6629400"/>
          </a:xfrm>
        </p:spPr>
        <p:txBody>
          <a:bodyPr>
            <a:normAutofit fontScale="81250" lnSpcReduction="20000"/>
          </a:bodyPr>
          <a:lstStyle/>
          <a:p>
            <a:pPr algn="l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Any event that requires counting in integer form is said to be a discrete event and follows a discrete </a:t>
            </a:r>
            <a:r>
              <a:rPr lang="en-US" dirty="0" err="1">
                <a:solidFill>
                  <a:schemeClr val="tx1"/>
                </a:solidFill>
              </a:rPr>
              <a:t>rv</a:t>
            </a:r>
            <a:r>
              <a:rPr lang="en-US" dirty="0">
                <a:solidFill>
                  <a:schemeClr val="tx1"/>
                </a:solidFill>
              </a:rPr>
              <a:t>, e.g. Bernoulli, Binomial, Poisson etc.  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Any event that requires measurement on a calibrated scale is said to be a continuous event and follows a continuous </a:t>
            </a:r>
            <a:r>
              <a:rPr lang="en-US" dirty="0" err="1">
                <a:solidFill>
                  <a:schemeClr val="tx1"/>
                </a:solidFill>
              </a:rPr>
              <a:t>rv</a:t>
            </a:r>
            <a:r>
              <a:rPr lang="en-US" dirty="0">
                <a:solidFill>
                  <a:schemeClr val="tx1"/>
                </a:solidFill>
              </a:rPr>
              <a:t>, e.g. Normal, Gamma, Chi-square.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  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4194342" name="Object 3"/>
          <p:cNvGraphicFramePr>
            <a:graphicFrameLocks noChangeAspect="1"/>
          </p:cNvGraphicFramePr>
          <p:nvPr/>
        </p:nvGraphicFramePr>
        <p:xfrm>
          <a:off x="228600" y="1981200"/>
          <a:ext cx="262255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31560" imgH="660240" progId="Equation.3">
                  <p:embed/>
                </p:oleObj>
              </mc:Choice>
              <mc:Fallback>
                <p:oleObj name="Equation" r:id="rId3" imgW="1231560" imgH="660240" progId="Equation.3">
                  <p:embed/>
                  <p:pic>
                    <p:nvPicPr>
                      <p:cNvPr id="2097218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981200"/>
                        <a:ext cx="2622550" cy="10525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43" name="Table 4"/>
          <p:cNvGraphicFramePr>
            <a:graphicFrameLocks noGrp="1"/>
          </p:cNvGraphicFramePr>
          <p:nvPr/>
        </p:nvGraphicFramePr>
        <p:xfrm>
          <a:off x="3200400" y="2209800"/>
          <a:ext cx="533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94344" name="Object 3"/>
          <p:cNvGraphicFramePr>
            <a:graphicFrameLocks noChangeAspect="1"/>
          </p:cNvGraphicFramePr>
          <p:nvPr/>
        </p:nvGraphicFramePr>
        <p:xfrm>
          <a:off x="2971800" y="4495800"/>
          <a:ext cx="2270125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66680" imgH="558720" progId="Equation.3">
                  <p:embed/>
                </p:oleObj>
              </mc:Choice>
              <mc:Fallback>
                <p:oleObj name="Equation" r:id="rId5" imgW="1066680" imgH="558720" progId="Equation.3">
                  <p:embed/>
                  <p:pic>
                    <p:nvPicPr>
                      <p:cNvPr id="2097219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495800"/>
                        <a:ext cx="2270125" cy="10429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Subtitle 2"/>
          <p:cNvSpPr>
            <a:spLocks noGrp="1"/>
          </p:cNvSpPr>
          <p:nvPr>
            <p:ph type="subTitle" idx="1"/>
          </p:nvPr>
        </p:nvSpPr>
        <p:spPr>
          <a:xfrm>
            <a:off x="304800" y="914400"/>
            <a:ext cx="8686800" cy="17526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Next we determine few properties of the mentioned distribution using moment and characteristic function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1752600"/>
          </a:xfrm>
        </p:spPr>
        <p:txBody>
          <a:bodyPr>
            <a:normAutofit/>
          </a:bodyPr>
          <a:lstStyle/>
          <a:p>
            <a:r>
              <a:rPr lang="en-US" dirty="0"/>
              <a:t>Module 1: Generation of Statistical events from Set Theory and Combinatorial Methods</a:t>
            </a:r>
          </a:p>
        </p:txBody>
      </p:sp>
      <p:sp>
        <p:nvSpPr>
          <p:cNvPr id="1048589" name="Subtitle 2"/>
          <p:cNvSpPr>
            <a:spLocks noGrp="1"/>
          </p:cNvSpPr>
          <p:nvPr>
            <p:ph type="subTitle" idx="1"/>
          </p:nvPr>
        </p:nvSpPr>
        <p:spPr>
          <a:xfrm>
            <a:off x="152400" y="2133600"/>
            <a:ext cx="8839200" cy="4191000"/>
          </a:xfrm>
        </p:spPr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Set is a collection of well defined objects. That is for a set to exist, the elements\objects it contained must be identifiable within a definite sample space. For instance `Collection of Principals of secondary school’ is NOT a SET; but if you say `Collection of Principals of secondary school in </a:t>
            </a:r>
            <a:r>
              <a:rPr lang="en-US" dirty="0" err="1">
                <a:solidFill>
                  <a:schemeClr val="tx1"/>
                </a:solidFill>
              </a:rPr>
              <a:t>ogun</a:t>
            </a:r>
            <a:r>
              <a:rPr lang="en-US" dirty="0">
                <a:solidFill>
                  <a:schemeClr val="tx1"/>
                </a:solidFill>
              </a:rPr>
              <a:t> state’ then it becomes a SET because of well defined objects and the definite sample space (</a:t>
            </a:r>
            <a:r>
              <a:rPr lang="en-US" dirty="0" err="1">
                <a:solidFill>
                  <a:schemeClr val="tx1"/>
                </a:solidFill>
              </a:rPr>
              <a:t>ogun</a:t>
            </a:r>
            <a:r>
              <a:rPr lang="en-US" dirty="0">
                <a:solidFill>
                  <a:schemeClr val="tx1"/>
                </a:solidFill>
              </a:rPr>
              <a:t> state). 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ctrTitle"/>
          </p:nvPr>
        </p:nvSpPr>
        <p:spPr>
          <a:xfrm>
            <a:off x="228600" y="1"/>
            <a:ext cx="89154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Definition of Terms</a:t>
            </a:r>
          </a:p>
        </p:txBody>
      </p:sp>
      <p:sp>
        <p:nvSpPr>
          <p:cNvPr id="1048591" name="Subtitle 2"/>
          <p:cNvSpPr>
            <a:spLocks noGrp="1"/>
          </p:cNvSpPr>
          <p:nvPr>
            <p:ph type="subTitle" idx="1"/>
          </p:nvPr>
        </p:nvSpPr>
        <p:spPr>
          <a:xfrm>
            <a:off x="381000" y="762000"/>
            <a:ext cx="8534400" cy="58674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A Set can be a finite or an infinite set. 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A Set is finite if all its elements can be listed completely; otherwise the Set is infinite. 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Universal Set: A set containing all the elements\objects in a sample space is called a universal set. 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Empty Set is a set with no object    . 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Two set are equal if they contain the same element. 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If A is a Set of Nigerians and B is a set of people in West Africa, then A is a subset of B         .  </a:t>
            </a:r>
          </a:p>
        </p:txBody>
      </p:sp>
      <p:graphicFrame>
        <p:nvGraphicFramePr>
          <p:cNvPr id="4194306" name="Object 3"/>
          <p:cNvGraphicFramePr>
            <a:graphicFrameLocks noChangeAspect="1"/>
          </p:cNvGraphicFramePr>
          <p:nvPr/>
        </p:nvGraphicFramePr>
        <p:xfrm>
          <a:off x="6248400" y="3810000"/>
          <a:ext cx="254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00" imgH="304560" progId="Equation.3">
                  <p:embed/>
                </p:oleObj>
              </mc:Choice>
              <mc:Fallback>
                <p:oleObj name="Equation" r:id="rId2" imgW="253800" imgH="304560" progId="Equation.3">
                  <p:embed/>
                  <p:pic>
                    <p:nvPicPr>
                      <p:cNvPr id="2097156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810000"/>
                        <a:ext cx="254000" cy="304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07" name="Object 4"/>
          <p:cNvGraphicFramePr>
            <a:graphicFrameLocks noChangeAspect="1"/>
          </p:cNvGraphicFramePr>
          <p:nvPr/>
        </p:nvGraphicFramePr>
        <p:xfrm>
          <a:off x="6629400" y="5715000"/>
          <a:ext cx="785813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1640" imgH="164880" progId="Equation.3">
                  <p:embed/>
                </p:oleObj>
              </mc:Choice>
              <mc:Fallback>
                <p:oleObj name="Equation" r:id="rId4" imgW="431640" imgH="164880" progId="Equation.3">
                  <p:embed/>
                  <p:pic>
                    <p:nvPicPr>
                      <p:cNvPr id="2097157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715000"/>
                        <a:ext cx="785813" cy="3063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838200"/>
          </a:xfrm>
        </p:spPr>
        <p:txBody>
          <a:bodyPr/>
          <a:lstStyle/>
          <a:p>
            <a:r>
              <a:rPr lang="en-US" dirty="0"/>
              <a:t>Operations on Sets</a:t>
            </a:r>
          </a:p>
        </p:txBody>
      </p:sp>
      <p:sp>
        <p:nvSpPr>
          <p:cNvPr id="1048593" name="Subtitle 2"/>
          <p:cNvSpPr>
            <a:spLocks noGrp="1"/>
          </p:cNvSpPr>
          <p:nvPr>
            <p:ph type="subTitle" idx="1"/>
          </p:nvPr>
        </p:nvSpPr>
        <p:spPr>
          <a:xfrm>
            <a:off x="304800" y="762000"/>
            <a:ext cx="8686800" cy="57912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If                                      and                                    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then we can obtain the following: 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194308" name="Object 3"/>
          <p:cNvGraphicFramePr>
            <a:graphicFrameLocks noChangeAspect="1"/>
          </p:cNvGraphicFramePr>
          <p:nvPr/>
        </p:nvGraphicFramePr>
        <p:xfrm>
          <a:off x="762000" y="838200"/>
          <a:ext cx="3276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31560" imgH="215640" progId="Equation.3">
                  <p:embed/>
                </p:oleObj>
              </mc:Choice>
              <mc:Fallback>
                <p:oleObj name="Equation" r:id="rId2" imgW="1231560" imgH="215640" progId="Equation.3">
                  <p:embed/>
                  <p:pic>
                    <p:nvPicPr>
                      <p:cNvPr id="209716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838200"/>
                        <a:ext cx="3276600" cy="533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09" name="Object 4"/>
          <p:cNvGraphicFramePr>
            <a:graphicFrameLocks noChangeAspect="1"/>
          </p:cNvGraphicFramePr>
          <p:nvPr/>
        </p:nvGraphicFramePr>
        <p:xfrm>
          <a:off x="4724400" y="838200"/>
          <a:ext cx="4114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73120" imgH="215640" progId="Equation.3">
                  <p:embed/>
                </p:oleObj>
              </mc:Choice>
              <mc:Fallback>
                <p:oleObj name="Equation" r:id="rId4" imgW="1473120" imgH="215640" progId="Equation.3">
                  <p:embed/>
                  <p:pic>
                    <p:nvPicPr>
                      <p:cNvPr id="209716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838200"/>
                        <a:ext cx="4114800" cy="609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10" name="Object 5"/>
          <p:cNvGraphicFramePr>
            <a:graphicFrameLocks noChangeAspect="1"/>
          </p:cNvGraphicFramePr>
          <p:nvPr/>
        </p:nvGraphicFramePr>
        <p:xfrm>
          <a:off x="152400" y="1905000"/>
          <a:ext cx="876300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55520" imgH="2260440" progId="Equation.3">
                  <p:embed/>
                </p:oleObj>
              </mc:Choice>
              <mc:Fallback>
                <p:oleObj name="Equation" r:id="rId6" imgW="1955520" imgH="2260440" progId="Equation.3">
                  <p:embed/>
                  <p:pic>
                    <p:nvPicPr>
                      <p:cNvPr id="2097162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905000"/>
                        <a:ext cx="8763000" cy="4724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799"/>
          </a:xfrm>
        </p:spPr>
        <p:txBody>
          <a:bodyPr>
            <a:normAutofit fontScale="90000"/>
          </a:bodyPr>
          <a:lstStyle/>
          <a:p>
            <a:r>
              <a:rPr lang="en-US" dirty="0"/>
              <a:t>Operations on Sets</a:t>
            </a:r>
          </a:p>
        </p:txBody>
      </p:sp>
      <p:sp>
        <p:nvSpPr>
          <p:cNvPr id="1048595" name="Subtitle 2"/>
          <p:cNvSpPr>
            <a:spLocks noGrp="1"/>
          </p:cNvSpPr>
          <p:nvPr>
            <p:ph type="subTitle" idx="1"/>
          </p:nvPr>
        </p:nvSpPr>
        <p:spPr>
          <a:xfrm>
            <a:off x="228600" y="685800"/>
            <a:ext cx="8686800" cy="59436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Represent the subset of the set                  as a statistical event.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Solution:                    has the subsets say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                                                                 implying that           in-line with the rule number of elements in a subset of a set is      where k is the number of elements in the set. To represent the subset as a statistical event, we have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194311" name="Object 3"/>
          <p:cNvGraphicFramePr>
            <a:graphicFrameLocks noChangeAspect="1"/>
          </p:cNvGraphicFramePr>
          <p:nvPr/>
        </p:nvGraphicFramePr>
        <p:xfrm>
          <a:off x="5486400" y="762000"/>
          <a:ext cx="15811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23600" imgH="215640" progId="Equation.3">
                  <p:embed/>
                </p:oleObj>
              </mc:Choice>
              <mc:Fallback>
                <p:oleObj name="Equation" r:id="rId2" imgW="723600" imgH="215640" progId="Equation.3">
                  <p:embed/>
                  <p:pic>
                    <p:nvPicPr>
                      <p:cNvPr id="2097166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762000"/>
                        <a:ext cx="1581150" cy="412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12" name="Object 4"/>
          <p:cNvGraphicFramePr>
            <a:graphicFrameLocks noChangeAspect="1"/>
          </p:cNvGraphicFramePr>
          <p:nvPr/>
        </p:nvGraphicFramePr>
        <p:xfrm>
          <a:off x="1905000" y="1828800"/>
          <a:ext cx="15811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23600" imgH="215640" progId="Equation.3">
                  <p:embed/>
                </p:oleObj>
              </mc:Choice>
              <mc:Fallback>
                <p:oleObj name="Equation" r:id="rId4" imgW="723600" imgH="215640" progId="Equation.3">
                  <p:embed/>
                  <p:pic>
                    <p:nvPicPr>
                      <p:cNvPr id="209716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828800"/>
                        <a:ext cx="1581150" cy="412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13" name="Object 5"/>
          <p:cNvGraphicFramePr>
            <a:graphicFrameLocks noChangeAspect="1"/>
          </p:cNvGraphicFramePr>
          <p:nvPr/>
        </p:nvGraphicFramePr>
        <p:xfrm>
          <a:off x="246063" y="2362200"/>
          <a:ext cx="651986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39800" imgH="215640" progId="Equation.3">
                  <p:embed/>
                </p:oleObj>
              </mc:Choice>
              <mc:Fallback>
                <p:oleObj name="Equation" r:id="rId6" imgW="2539800" imgH="215640" progId="Equation.3">
                  <p:embed/>
                  <p:pic>
                    <p:nvPicPr>
                      <p:cNvPr id="2097168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3" y="2362200"/>
                        <a:ext cx="6519862" cy="609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14" name="Object 6"/>
          <p:cNvGraphicFramePr>
            <a:graphicFrameLocks noChangeAspect="1"/>
          </p:cNvGraphicFramePr>
          <p:nvPr/>
        </p:nvGraphicFramePr>
        <p:xfrm>
          <a:off x="1066800" y="2971800"/>
          <a:ext cx="914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58720" imgH="203040" progId="Equation.3">
                  <p:embed/>
                </p:oleObj>
              </mc:Choice>
              <mc:Fallback>
                <p:oleObj name="Equation" r:id="rId8" imgW="558720" imgH="203040" progId="Equation.3">
                  <p:embed/>
                  <p:pic>
                    <p:nvPicPr>
                      <p:cNvPr id="2097169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971800"/>
                        <a:ext cx="914400" cy="381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15" name="Object 7"/>
          <p:cNvGraphicFramePr>
            <a:graphicFrameLocks noChangeAspect="1"/>
          </p:cNvGraphicFramePr>
          <p:nvPr/>
        </p:nvGraphicFramePr>
        <p:xfrm>
          <a:off x="3810000" y="3429000"/>
          <a:ext cx="4699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7480" imgH="190440" progId="Equation.3">
                  <p:embed/>
                </p:oleObj>
              </mc:Choice>
              <mc:Fallback>
                <p:oleObj name="Equation" r:id="rId10" imgW="177480" imgH="190440" progId="Equation.3">
                  <p:embed/>
                  <p:pic>
                    <p:nvPicPr>
                      <p:cNvPr id="209717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429000"/>
                        <a:ext cx="469900" cy="323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16" name="Table 8"/>
          <p:cNvGraphicFramePr>
            <a:graphicFrameLocks noGrp="1"/>
          </p:cNvGraphicFramePr>
          <p:nvPr/>
        </p:nvGraphicFramePr>
        <p:xfrm>
          <a:off x="1143000" y="4800600"/>
          <a:ext cx="662940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9549">
                <a:tc>
                  <a:txBody>
                    <a:bodyPr/>
                    <a:lstStyle/>
                    <a:p>
                      <a:r>
                        <a:rPr lang="en-US" dirty="0"/>
                        <a:t>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549">
                <a:tc>
                  <a:txBody>
                    <a:bodyPr/>
                    <a:lstStyle/>
                    <a:p>
                      <a:r>
                        <a:rPr lang="en-US" dirty="0"/>
                        <a:t>Empty set (zero object)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549">
                <a:tc>
                  <a:txBody>
                    <a:bodyPr/>
                    <a:lstStyle/>
                    <a:p>
                      <a:r>
                        <a:rPr lang="en-US" dirty="0"/>
                        <a:t>Singleton </a:t>
                      </a:r>
                      <a:r>
                        <a:rPr lang="en-US" baseline="0" dirty="0"/>
                        <a:t> (one object)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549">
                <a:tc>
                  <a:txBody>
                    <a:bodyPr/>
                    <a:lstStyle/>
                    <a:p>
                      <a:r>
                        <a:rPr lang="en-US" dirty="0"/>
                        <a:t>Double elements </a:t>
                      </a:r>
                      <a:r>
                        <a:rPr lang="en-US" baseline="0" dirty="0"/>
                        <a:t> (two objects together)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404">
                <a:tc>
                  <a:txBody>
                    <a:bodyPr/>
                    <a:lstStyle/>
                    <a:p>
                      <a:r>
                        <a:rPr lang="en-US" dirty="0"/>
                        <a:t>Triple elements (three object together)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1"/>
          </a:xfrm>
        </p:spPr>
        <p:txBody>
          <a:bodyPr>
            <a:normAutofit fontScale="90000"/>
          </a:bodyPr>
          <a:lstStyle/>
          <a:p>
            <a:r>
              <a:rPr lang="en-US" dirty="0"/>
              <a:t>Operations on Sets</a:t>
            </a:r>
          </a:p>
        </p:txBody>
      </p:sp>
      <p:sp>
        <p:nvSpPr>
          <p:cNvPr id="1048597" name="Subtitle 2"/>
          <p:cNvSpPr>
            <a:spLocks noGrp="1"/>
          </p:cNvSpPr>
          <p:nvPr>
            <p:ph type="subTitle" idx="1"/>
          </p:nvPr>
        </p:nvSpPr>
        <p:spPr>
          <a:xfrm>
            <a:off x="152400" y="685800"/>
            <a:ext cx="8991600" cy="61722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Using combinatorial approach, obtain the statistical event for a set of four elements say                 . Solution: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After the table, you can now obtain the                    and the variance as                   . Recall your secondary school statistics.     </a:t>
            </a:r>
          </a:p>
        </p:txBody>
      </p:sp>
      <p:graphicFrame>
        <p:nvGraphicFramePr>
          <p:cNvPr id="4194317" name="Object 3"/>
          <p:cNvGraphicFramePr>
            <a:graphicFrameLocks noChangeAspect="1"/>
          </p:cNvGraphicFramePr>
          <p:nvPr/>
        </p:nvGraphicFramePr>
        <p:xfrm>
          <a:off x="6096000" y="1295400"/>
          <a:ext cx="1524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77760" imgH="215640" progId="Equation.3">
                  <p:embed/>
                </p:oleObj>
              </mc:Choice>
              <mc:Fallback>
                <p:oleObj name="Equation" r:id="rId2" imgW="977760" imgH="215640" progId="Equation.3">
                  <p:embed/>
                  <p:pic>
                    <p:nvPicPr>
                      <p:cNvPr id="2097176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295400"/>
                        <a:ext cx="1524000" cy="381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18" name="Table 4"/>
          <p:cNvGraphicFramePr>
            <a:graphicFrameLocks noGrp="1"/>
          </p:cNvGraphicFramePr>
          <p:nvPr/>
        </p:nvGraphicFramePr>
        <p:xfrm>
          <a:off x="1371600" y="2286000"/>
          <a:ext cx="60960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Combination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Single 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Two joint objects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Three joint objects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Four joint objects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194319" name="Object 5"/>
          <p:cNvGraphicFramePr>
            <a:graphicFrameLocks noChangeAspect="1"/>
          </p:cNvGraphicFramePr>
          <p:nvPr/>
        </p:nvGraphicFramePr>
        <p:xfrm>
          <a:off x="3962400" y="2667000"/>
          <a:ext cx="10668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1960" imgH="190440" progId="Equation.3">
                  <p:embed/>
                </p:oleObj>
              </mc:Choice>
              <mc:Fallback>
                <p:oleObj name="Equation" r:id="rId4" imgW="291960" imgH="190440" progId="Equation.3">
                  <p:embed/>
                  <p:pic>
                    <p:nvPicPr>
                      <p:cNvPr id="2097177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667000"/>
                        <a:ext cx="1066800" cy="323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20" name="Object 6"/>
          <p:cNvGraphicFramePr>
            <a:graphicFrameLocks noChangeAspect="1"/>
          </p:cNvGraphicFramePr>
          <p:nvPr/>
        </p:nvGraphicFramePr>
        <p:xfrm>
          <a:off x="3886200" y="3048000"/>
          <a:ext cx="10668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1960" imgH="190440" progId="Equation.3">
                  <p:embed/>
                </p:oleObj>
              </mc:Choice>
              <mc:Fallback>
                <p:oleObj name="Equation" r:id="rId6" imgW="291960" imgH="190440" progId="Equation.3">
                  <p:embed/>
                  <p:pic>
                    <p:nvPicPr>
                      <p:cNvPr id="209717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048000"/>
                        <a:ext cx="1066800" cy="323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21" name="Object 7"/>
          <p:cNvGraphicFramePr>
            <a:graphicFrameLocks noChangeAspect="1"/>
          </p:cNvGraphicFramePr>
          <p:nvPr/>
        </p:nvGraphicFramePr>
        <p:xfrm>
          <a:off x="3940175" y="3581400"/>
          <a:ext cx="1112838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04560" imgH="190440" progId="Equation.3">
                  <p:embed/>
                </p:oleObj>
              </mc:Choice>
              <mc:Fallback>
                <p:oleObj name="Equation" r:id="rId8" imgW="304560" imgH="190440" progId="Equation.3">
                  <p:embed/>
                  <p:pic>
                    <p:nvPicPr>
                      <p:cNvPr id="2097179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0175" y="3581400"/>
                        <a:ext cx="1112838" cy="323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22" name="Object 8"/>
          <p:cNvGraphicFramePr>
            <a:graphicFrameLocks noChangeAspect="1"/>
          </p:cNvGraphicFramePr>
          <p:nvPr/>
        </p:nvGraphicFramePr>
        <p:xfrm>
          <a:off x="3886200" y="4114800"/>
          <a:ext cx="111283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04560" imgH="190440" progId="Equation.3">
                  <p:embed/>
                </p:oleObj>
              </mc:Choice>
              <mc:Fallback>
                <p:oleObj name="Equation" r:id="rId10" imgW="304560" imgH="190440" progId="Equation.3">
                  <p:embed/>
                  <p:pic>
                    <p:nvPicPr>
                      <p:cNvPr id="209718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114800"/>
                        <a:ext cx="1112838" cy="476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23" name="Object 9"/>
          <p:cNvGraphicFramePr>
            <a:graphicFrameLocks noChangeAspect="1"/>
          </p:cNvGraphicFramePr>
          <p:nvPr/>
        </p:nvGraphicFramePr>
        <p:xfrm>
          <a:off x="4060825" y="4800600"/>
          <a:ext cx="10668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91960" imgH="190440" progId="Equation.3">
                  <p:embed/>
                </p:oleObj>
              </mc:Choice>
              <mc:Fallback>
                <p:oleObj name="Equation" r:id="rId12" imgW="291960" imgH="190440" progId="Equation.3">
                  <p:embed/>
                  <p:pic>
                    <p:nvPicPr>
                      <p:cNvPr id="2097181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0825" y="4800600"/>
                        <a:ext cx="1066800" cy="476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24" name="Object 10"/>
          <p:cNvGraphicFramePr>
            <a:graphicFrameLocks noChangeAspect="1"/>
          </p:cNvGraphicFramePr>
          <p:nvPr/>
        </p:nvGraphicFramePr>
        <p:xfrm>
          <a:off x="1828800" y="1752600"/>
          <a:ext cx="990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58720" imgH="203040" progId="Equation.3">
                  <p:embed/>
                </p:oleObj>
              </mc:Choice>
              <mc:Fallback>
                <p:oleObj name="Equation" r:id="rId14" imgW="558720" imgH="203040" progId="Equation.3">
                  <p:embed/>
                  <p:pic>
                    <p:nvPicPr>
                      <p:cNvPr id="2097182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752600"/>
                        <a:ext cx="990600" cy="355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25" name="Object 11"/>
          <p:cNvGraphicFramePr>
            <a:graphicFrameLocks noChangeAspect="1"/>
          </p:cNvGraphicFramePr>
          <p:nvPr/>
        </p:nvGraphicFramePr>
        <p:xfrm>
          <a:off x="6781800" y="5334000"/>
          <a:ext cx="167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041120" imgH="253800" progId="Equation.3">
                  <p:embed/>
                </p:oleObj>
              </mc:Choice>
              <mc:Fallback>
                <p:oleObj name="Equation" r:id="rId16" imgW="1041120" imgH="253800" progId="Equation.3">
                  <p:embed/>
                  <p:pic>
                    <p:nvPicPr>
                      <p:cNvPr id="2097183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5334000"/>
                        <a:ext cx="1676400" cy="457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26" name="Object 12"/>
          <p:cNvGraphicFramePr>
            <a:graphicFrameLocks noChangeAspect="1"/>
          </p:cNvGraphicFramePr>
          <p:nvPr/>
        </p:nvGraphicFramePr>
        <p:xfrm>
          <a:off x="3505200" y="5867400"/>
          <a:ext cx="1600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193760" imgH="266400" progId="Equation.3">
                  <p:embed/>
                </p:oleObj>
              </mc:Choice>
              <mc:Fallback>
                <p:oleObj name="Equation" r:id="rId18" imgW="1193760" imgH="266400" progId="Equation.3">
                  <p:embed/>
                  <p:pic>
                    <p:nvPicPr>
                      <p:cNvPr id="2097184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867400"/>
                        <a:ext cx="1600200" cy="381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Assignment</a:t>
            </a:r>
          </a:p>
        </p:txBody>
      </p:sp>
      <p:sp>
        <p:nvSpPr>
          <p:cNvPr id="1048599" name="Subtitle 2"/>
          <p:cNvSpPr>
            <a:spLocks noGrp="1"/>
          </p:cNvSpPr>
          <p:nvPr>
            <p:ph type="subTitle" idx="1"/>
          </p:nvPr>
        </p:nvSpPr>
        <p:spPr>
          <a:xfrm>
            <a:off x="228600" y="762000"/>
            <a:ext cx="8763000" cy="6096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1.) Supposing you are to toss a coin and cast a die; list the outcome in the sample space, if the procedure was to be </a:t>
            </a:r>
          </a:p>
          <a:p>
            <a:pPr marL="571500" indent="-571500" algn="l">
              <a:buAutoNum type="romanLcParenR"/>
            </a:pPr>
            <a:r>
              <a:rPr lang="en-US" dirty="0">
                <a:solidFill>
                  <a:schemeClr val="tx1"/>
                </a:solidFill>
              </a:rPr>
              <a:t>Intermittent.</a:t>
            </a:r>
          </a:p>
          <a:p>
            <a:pPr marL="571500" indent="-571500" algn="l">
              <a:buAutoNum type="romanLcParenR"/>
            </a:pPr>
            <a:r>
              <a:rPr lang="en-US" dirty="0">
                <a:solidFill>
                  <a:schemeClr val="tx1"/>
                </a:solidFill>
              </a:rPr>
              <a:t>Simultaneous. </a:t>
            </a:r>
          </a:p>
          <a:p>
            <a:pPr marL="571500" indent="-571500" algn="l"/>
            <a:r>
              <a:rPr lang="en-US" dirty="0">
                <a:solidFill>
                  <a:schemeClr val="tx1"/>
                </a:solidFill>
              </a:rPr>
              <a:t>2.) Obtain the sample space for two coins tossed simultaneously. Generate its statistical event and determine its mean and variance. </a:t>
            </a:r>
          </a:p>
          <a:p>
            <a:pPr marL="571500" indent="-571500" algn="l"/>
            <a:endParaRPr lang="en-US" dirty="0">
              <a:solidFill>
                <a:schemeClr val="tx1"/>
              </a:solidFill>
            </a:endParaRPr>
          </a:p>
          <a:p>
            <a:pPr marL="571500" indent="-571500" algn="l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295400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 2: Elementary Principles of Probability and Probability Laws </a:t>
            </a:r>
          </a:p>
        </p:txBody>
      </p:sp>
      <p:sp>
        <p:nvSpPr>
          <p:cNvPr id="1048604" name="Subtitle 2"/>
          <p:cNvSpPr>
            <a:spLocks noGrp="1"/>
          </p:cNvSpPr>
          <p:nvPr>
            <p:ph type="subTitle" idx="1"/>
          </p:nvPr>
        </p:nvSpPr>
        <p:spPr>
          <a:xfrm>
            <a:off x="228600" y="1447800"/>
            <a:ext cx="8915400" cy="5181600"/>
          </a:xfrm>
        </p:spPr>
        <p:txBody>
          <a:bodyPr>
            <a:normAutofit fontScale="96875" lnSpcReduction="2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This module aimed at helping the student to: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1.) Understand that probability lies between 0 and 1.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2.) Establish that total probability of a sample space must be less than or equal to 1. 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3.) Confirm that probability values must be closed or give exact solution under some set operations.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ctrTitle"/>
          </p:nvPr>
        </p:nvSpPr>
        <p:spPr>
          <a:xfrm>
            <a:off x="152400" y="228600"/>
            <a:ext cx="8839200" cy="1470025"/>
          </a:xfrm>
        </p:spPr>
        <p:txBody>
          <a:bodyPr>
            <a:normAutofit/>
          </a:bodyPr>
          <a:lstStyle/>
          <a:p>
            <a:r>
              <a:rPr lang="en-US" dirty="0"/>
              <a:t>Module 2: Elementary Principles of Probability and Probability Laws </a:t>
            </a:r>
          </a:p>
        </p:txBody>
      </p:sp>
      <p:sp>
        <p:nvSpPr>
          <p:cNvPr id="1048606" name="Subtitle 2"/>
          <p:cNvSpPr>
            <a:spLocks noGrp="1"/>
          </p:cNvSpPr>
          <p:nvPr>
            <p:ph type="subTitle" idx="1"/>
          </p:nvPr>
        </p:nvSpPr>
        <p:spPr>
          <a:xfrm>
            <a:off x="0" y="1676400"/>
            <a:ext cx="9144000" cy="49530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A probability is a measure (function) that assigns (matches) real numbers between 0 and 1 (fractions), to every element (outcome) in a sample space. </a:t>
            </a:r>
          </a:p>
          <a:p>
            <a:pPr marL="571500" indent="-571500" algn="l">
              <a:buAutoNum type="romanLcParenR"/>
            </a:pPr>
            <a:r>
              <a:rPr lang="en-US" dirty="0">
                <a:solidFill>
                  <a:schemeClr val="tx1"/>
                </a:solidFill>
              </a:rPr>
              <a:t>Total probability in a sample space is one              . </a:t>
            </a:r>
          </a:p>
          <a:p>
            <a:pPr marL="571500" indent="-571500" algn="l"/>
            <a:r>
              <a:rPr lang="en-US" dirty="0">
                <a:solidFill>
                  <a:schemeClr val="tx1"/>
                </a:solidFill>
              </a:rPr>
              <a:t>Sample space of a die  </a:t>
            </a:r>
          </a:p>
          <a:p>
            <a:pPr marL="571500" indent="-571500" algn="l"/>
            <a:endParaRPr lang="en-US" dirty="0">
              <a:solidFill>
                <a:schemeClr val="tx1"/>
              </a:solidFill>
            </a:endParaRPr>
          </a:p>
          <a:p>
            <a:pPr marL="571500" indent="-571500" algn="l"/>
            <a:r>
              <a:rPr lang="en-US" dirty="0">
                <a:solidFill>
                  <a:schemeClr val="tx1"/>
                </a:solidFill>
              </a:rPr>
              <a:t>Sample space of tossing two fair coin together</a:t>
            </a:r>
          </a:p>
          <a:p>
            <a:pPr marL="571500" indent="-571500" algn="l"/>
            <a:r>
              <a:rPr lang="en-US" dirty="0">
                <a:solidFill>
                  <a:schemeClr val="tx1"/>
                </a:solidFill>
              </a:rPr>
              <a:t>                          </a:t>
            </a:r>
          </a:p>
          <a:p>
            <a:pPr marL="571500" indent="-571500" algn="l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194327" name="Object 4"/>
          <p:cNvGraphicFramePr>
            <a:graphicFrameLocks noChangeAspect="1"/>
          </p:cNvGraphicFramePr>
          <p:nvPr/>
        </p:nvGraphicFramePr>
        <p:xfrm>
          <a:off x="7467600" y="3352800"/>
          <a:ext cx="1219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58720" imgH="215640" progId="Equation.3">
                  <p:embed/>
                </p:oleObj>
              </mc:Choice>
              <mc:Fallback>
                <p:oleObj name="Equation" r:id="rId2" imgW="558720" imgH="215640" progId="Equation.3">
                  <p:embed/>
                  <p:pic>
                    <p:nvPicPr>
                      <p:cNvPr id="2097194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3352800"/>
                        <a:ext cx="1219200" cy="368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28" name="Table 5"/>
          <p:cNvGraphicFramePr>
            <a:graphicFrameLocks noGrp="1"/>
          </p:cNvGraphicFramePr>
          <p:nvPr/>
        </p:nvGraphicFramePr>
        <p:xfrm>
          <a:off x="990600" y="44196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94329" name="Object 6"/>
          <p:cNvGraphicFramePr>
            <a:graphicFrameLocks noChangeAspect="1"/>
          </p:cNvGraphicFramePr>
          <p:nvPr/>
        </p:nvGraphicFramePr>
        <p:xfrm>
          <a:off x="3810000" y="3886200"/>
          <a:ext cx="1828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36560" imgH="215640" progId="Equation.3">
                  <p:embed/>
                </p:oleObj>
              </mc:Choice>
              <mc:Fallback>
                <p:oleObj name="Equation" r:id="rId4" imgW="736560" imgH="215640" progId="Equation.3">
                  <p:embed/>
                  <p:pic>
                    <p:nvPicPr>
                      <p:cNvPr id="2097195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886200"/>
                        <a:ext cx="1828800" cy="368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30" name="Table 7"/>
          <p:cNvGraphicFramePr>
            <a:graphicFrameLocks noGrp="1"/>
          </p:cNvGraphicFramePr>
          <p:nvPr/>
        </p:nvGraphicFramePr>
        <p:xfrm>
          <a:off x="457200" y="5562600"/>
          <a:ext cx="1828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194331" name="Table 8"/>
          <p:cNvGraphicFramePr>
            <a:graphicFrameLocks noGrp="1"/>
          </p:cNvGraphicFramePr>
          <p:nvPr/>
        </p:nvGraphicFramePr>
        <p:xfrm>
          <a:off x="2514600" y="5715000"/>
          <a:ext cx="381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(heads)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1055</Words>
  <Application>Microsoft Office PowerPoint</Application>
  <PresentationFormat>On-screen Show (4:3)</PresentationFormat>
  <Paragraphs>186</Paragraphs>
  <Slides>15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Wingdings</vt:lpstr>
      <vt:lpstr>Office Theme</vt:lpstr>
      <vt:lpstr>Equation</vt:lpstr>
      <vt:lpstr>Module 1: Generation of Statistical events from Set Theory and Combinatorial Methods</vt:lpstr>
      <vt:lpstr>Module 1: Generation of Statistical events from Set Theory and Combinatorial Methods</vt:lpstr>
      <vt:lpstr>Definition of Terms</vt:lpstr>
      <vt:lpstr>Operations on Sets</vt:lpstr>
      <vt:lpstr>Operations on Sets</vt:lpstr>
      <vt:lpstr>Operations on Sets</vt:lpstr>
      <vt:lpstr>Assignment</vt:lpstr>
      <vt:lpstr>Module 2: Elementary Principles of Probability and Probability Laws </vt:lpstr>
      <vt:lpstr>Module 2: Elementary Principles of Probability and Probability Laws </vt:lpstr>
      <vt:lpstr>PowerPoint Presentation</vt:lpstr>
      <vt:lpstr>PowerPoint Presentation</vt:lpstr>
      <vt:lpstr>Module 3: Random Variable</vt:lpstr>
      <vt:lpstr>Module 3: Random Variable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Mr Soyinka</dc:creator>
  <cp:lastModifiedBy>daniel ariyibi</cp:lastModifiedBy>
  <cp:revision>1</cp:revision>
  <dcterms:created xsi:type="dcterms:W3CDTF">2021-01-14T09:06:35Z</dcterms:created>
  <dcterms:modified xsi:type="dcterms:W3CDTF">2023-06-05T00:45:35Z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c224ef1bf29b47b3b396fd0f5c17fe22</vt:lpwstr>
  </property>
</Properties>
</file>