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drawings/vmlDrawing1.vml" ContentType="application/vnd.openxmlformats-officedocument.vmlDrawi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drawings/vmlDrawing2.vml" ContentType="application/vnd.openxmlformats-officedocument.vmlDrawing"/>
  <Override PartName="/ppt/slides/slide4.xml" ContentType="application/vnd.openxmlformats-officedocument.presentationml.slide+xml"/>
  <Override PartName="/ppt/drawings/vmlDrawing3.vml" ContentType="application/vnd.openxmlformats-officedocument.vmlDrawing"/>
  <Override PartName="/ppt/slides/slide5.xml" ContentType="application/vnd.openxmlformats-officedocument.presentationml.slide+xml"/>
  <Override PartName="/ppt/drawings/vmlDrawing4.vml" ContentType="application/vnd.openxmlformats-officedocument.vmlDrawing"/>
  <Override PartName="/ppt/slides/slide6.xml" ContentType="application/vnd.openxmlformats-officedocument.presentationml.slide+xml"/>
  <Override PartName="/ppt/drawings/vmlDrawing5.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rawings/vmlDrawing6.vml" ContentType="application/vnd.openxmlformats-officedocument.vmlDrawin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drawings/vmlDrawing7.vml" ContentType="application/vnd.openxmlformats-officedocument.vmlDrawin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drawings/vmlDrawing8.vml" ContentType="application/vnd.openxmlformats-officedocument.vmlDrawing"/>
  <Override PartName="/ppt/slides/slide15.xml" ContentType="application/vnd.openxmlformats-officedocument.presentationml.slide+xml"/>
  <Override PartName="/ppt/drawings/vmlDrawing9.vml" ContentType="application/vnd.openxmlformats-officedocument.vmlDrawing"/>
  <Override PartName="/ppt/slides/slide16.xml" ContentType="application/vnd.openxmlformats-officedocument.presentationml.slide+xml"/>
  <Override PartName="/ppt/drawings/vmlDrawing10.vml" ContentType="application/vnd.openxmlformats-officedocument.vmlDrawin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drawings/vmlDrawing11.vml" ContentType="application/vnd.openxmlformats-officedocument.vmlDrawing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rawings/vmlDrawing12.vml" ContentType="application/vnd.openxmlformats-officedocument.vmlDrawing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-9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drawings/_rels/vmlDrawing1.vml.rels><?xml version="1.0" encoding="UTF-8" standalone="yes"?>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4.vml.rels><?xml version="1.0" encoding="UTF-8" standalone="yes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5.wmf"/></Relationships>
</file>

<file path=ppt/drawings/_rels/vmlDrawing5.vml.rels><?xml version="1.0" encoding="UTF-8" standalone="yes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6.wmf"/></Relationships>
</file>

<file path=ppt/drawings/_rels/vmlDrawing6.vml.rels><?xml version="1.0" encoding="UTF-8" standalone="yes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7.vml.rels><?xml version="1.0" encoding="UTF-8" standalone="yes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4" Type="http://schemas.openxmlformats.org/officeDocument/2006/relationships/image" Target="../media/image12.wmf"/></Relationships>
</file>

<file path=ppt/drawings/_rels/vmlDrawing8.vml.rels><?xml version="1.0" encoding="UTF-8" standalone="yes"?>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64ADEE-0CD6-46DA-83AD-6852D0AEBAB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18881E-FCE1-452F-A6D5-5473EE270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64ADEE-0CD6-46DA-83AD-6852D0AEBAB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10487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18881E-FCE1-452F-A6D5-5473EE270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64ADEE-0CD6-46DA-83AD-6852D0AEBAB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10487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18881E-FCE1-452F-A6D5-5473EE270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828801"/>
            <a:ext cx="5384800" cy="430212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828801"/>
            <a:ext cx="5384800" cy="2074863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4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56063"/>
            <a:ext cx="5384800" cy="2074862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5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235200" cy="457200"/>
          </a:xfrm>
        </p:spPr>
        <p:txBody>
          <a:bodyPr/>
          <a:p>
            <a:endParaRPr lang="en-US"/>
          </a:p>
        </p:txBody>
      </p:sp>
      <p:sp>
        <p:nvSpPr>
          <p:cNvPr id="104858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p>
            <a:endParaRPr lang="en-US"/>
          </a:p>
        </p:txBody>
      </p:sp>
      <p:sp>
        <p:nvSpPr>
          <p:cNvPr id="104858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p>
            <a:fld id="{B292E60C-7AD9-4722-BC35-2A15CB81514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6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828801"/>
            <a:ext cx="5384800" cy="430212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7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30212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8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235200" cy="457200"/>
          </a:xfrm>
        </p:spPr>
        <p:txBody>
          <a:bodyPr/>
          <a:p>
            <a:endParaRPr lang="en-US"/>
          </a:p>
        </p:txBody>
      </p:sp>
      <p:sp>
        <p:nvSpPr>
          <p:cNvPr id="104867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p>
            <a:endParaRPr lang="en-US"/>
          </a:p>
        </p:txBody>
      </p:sp>
      <p:sp>
        <p:nvSpPr>
          <p:cNvPr id="104868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p>
            <a:fld id="{CD985183-096C-44AC-BFD6-F2A5B68B1ED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64ADEE-0CD6-46DA-83AD-6852D0AEBAB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18881E-FCE1-452F-A6D5-5473EE270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64ADEE-0CD6-46DA-83AD-6852D0AEBAB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10487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18881E-FCE1-452F-A6D5-5473EE270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64ADEE-0CD6-46DA-83AD-6852D0AEBAB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10487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18881E-FCE1-452F-A6D5-5473EE270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2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64ADEE-0CD6-46DA-83AD-6852D0AEBAB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104872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18881E-FCE1-452F-A6D5-5473EE270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64ADEE-0CD6-46DA-83AD-6852D0AEBAB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10487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18881E-FCE1-452F-A6D5-5473EE270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64ADEE-0CD6-46DA-83AD-6852D0AEBAB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10487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18881E-FCE1-452F-A6D5-5473EE270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1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4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64ADEE-0CD6-46DA-83AD-6852D0AEBAB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10487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18881E-FCE1-452F-A6D5-5473EE270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8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0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664ADEE-0CD6-46DA-83AD-6852D0AEBAB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18881E-FCE1-452F-A6D5-5473EE270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ADEE-0CD6-46DA-83AD-6852D0AEBAB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8881E-FCE1-452F-A6D5-5473EE2705E3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0.bin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2.xml"/><Relationship Id="rId4" Type="http://schemas.openxmlformats.org/officeDocument/2006/relationships/vmlDrawing" Target="../drawings/vmlDrawing1.v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3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5" Type="http://schemas.openxmlformats.org/officeDocument/2006/relationships/slideLayout" Target="../slideLayouts/slideLayout12.xml"/><Relationship Id="rId6" Type="http://schemas.openxmlformats.org/officeDocument/2006/relationships/vmlDrawing" Target="../drawings/vmlDrawing6.v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3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2.wmf"/><Relationship Id="rId9" Type="http://schemas.openxmlformats.org/officeDocument/2006/relationships/slideLayout" Target="../slideLayouts/slideLayout12.xml"/><Relationship Id="rId10" Type="http://schemas.openxmlformats.org/officeDocument/2006/relationships/vmlDrawing" Target="../drawings/vmlDrawing7.v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14.bin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13.xml"/><Relationship Id="rId4" Type="http://schemas.openxmlformats.org/officeDocument/2006/relationships/vmlDrawing" Target="../drawings/vmlDrawing8.v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3" Type="http://schemas.openxmlformats.org/officeDocument/2006/relationships/slideLayout" Target="../slideLayouts/slideLayout13.xml"/><Relationship Id="rId4" Type="http://schemas.openxmlformats.org/officeDocument/2006/relationships/vmlDrawing" Target="../drawings/vmlDrawing9.v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16.bin"/><Relationship Id="rId2" Type="http://schemas.openxmlformats.org/officeDocument/2006/relationships/image" Target="../media/image15.wmf"/><Relationship Id="rId3" Type="http://schemas.openxmlformats.org/officeDocument/2006/relationships/slideLayout" Target="../slideLayouts/slideLayout12.xml"/><Relationship Id="rId4" Type="http://schemas.openxmlformats.org/officeDocument/2006/relationships/vmlDrawing" Target="../drawings/vmlDrawing10.v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17.bin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13.xml"/><Relationship Id="rId4" Type="http://schemas.openxmlformats.org/officeDocument/2006/relationships/vmlDrawing" Target="../drawings/vmlDrawing11.v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18.bin"/><Relationship Id="rId2" Type="http://schemas.openxmlformats.org/officeDocument/2006/relationships/image" Target="../media/image19.wmf"/><Relationship Id="rId3" Type="http://schemas.openxmlformats.org/officeDocument/2006/relationships/slideLayout" Target="../slideLayouts/slideLayout13.xml"/><Relationship Id="rId4" Type="http://schemas.openxmlformats.org/officeDocument/2006/relationships/vmlDrawing" Target="../drawings/vmlDrawing12.v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2.xml"/><Relationship Id="rId4" Type="http://schemas.openxmlformats.org/officeDocument/2006/relationships/vmlDrawing" Target="../drawings/vmlDrawing2.v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5" Type="http://schemas.openxmlformats.org/officeDocument/2006/relationships/slideLayout" Target="../slideLayouts/slideLayout12.xml"/><Relationship Id="rId6" Type="http://schemas.openxmlformats.org/officeDocument/2006/relationships/vmlDrawing" Target="../drawings/vmlDrawing3.v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3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5" Type="http://schemas.openxmlformats.org/officeDocument/2006/relationships/slideLayout" Target="../slideLayouts/slideLayout12.xml"/><Relationship Id="rId6" Type="http://schemas.openxmlformats.org/officeDocument/2006/relationships/vmlDrawing" Target="../drawings/vmlDrawing4.v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6.bin"/><Relationship Id="rId2" Type="http://schemas.openxmlformats.org/officeDocument/2006/relationships/image" Target="../media/image3.wmf"/><Relationship Id="rId3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5" Type="http://schemas.openxmlformats.org/officeDocument/2006/relationships/slideLayout" Target="../slideLayouts/slideLayout12.xml"/><Relationship Id="rId6" Type="http://schemas.openxmlformats.org/officeDocument/2006/relationships/vmlDrawing" Target="../drawings/vmlDrawing5.v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1"/>
            <a:ext cx="10871200" cy="4302125"/>
          </a:xfrm>
        </p:spPr>
        <p:txBody>
          <a:bodyPr/>
          <a:p>
            <a:r>
              <a:rPr altLang="zh-CN" sz="2000" lang="en-US">
                <a:ea typeface="宋体" charset="-122"/>
              </a:rPr>
              <a:t>Given two events A and B and suppose that Pr(A) &gt; 0. Then</a:t>
            </a:r>
          </a:p>
          <a:p>
            <a:pPr>
              <a:buFont typeface="Wingdings" pitchFamily="2" charset="2"/>
              <a:buNone/>
            </a:pPr>
            <a:endParaRPr altLang="zh-CN" sz="2000" lang="en-US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altLang="zh-CN" sz="2000" lang="en-US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altLang="zh-CN" sz="2000" lang="en-US">
              <a:ea typeface="宋体" charset="-122"/>
            </a:endParaRPr>
          </a:p>
          <a:p>
            <a:r>
              <a:rPr altLang="zh-CN" sz="2000" lang="en-US">
                <a:ea typeface="宋体" charset="-122"/>
              </a:rPr>
              <a:t>Example:</a:t>
            </a:r>
          </a:p>
          <a:p>
            <a:pPr>
              <a:buFont typeface="Wingdings" pitchFamily="2" charset="2"/>
              <a:buNone/>
            </a:pPr>
            <a:endParaRPr altLang="en-US" baseline="-25000" sz="2000" lang="zh-CN">
              <a:ea typeface="宋体" charset="-122"/>
            </a:endParaRPr>
          </a:p>
        </p:txBody>
      </p:sp>
      <p:sp>
        <p:nvSpPr>
          <p:cNvPr id="104858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zh-CN" lang="en-US">
                <a:ea typeface="宋体" charset="-122"/>
              </a:rPr>
              <a:t>Bayes’ Rule</a:t>
            </a:r>
          </a:p>
        </p:txBody>
      </p:sp>
      <p:graphicFrame>
        <p:nvGraphicFramePr>
          <p:cNvPr id="4194304" name="Group 28"/>
          <p:cNvGraphicFramePr>
            <a:graphicFrameLocks noGrp="1"/>
          </p:cNvGraphicFramePr>
          <p:nvPr/>
        </p:nvGraphicFramePr>
        <p:xfrm>
          <a:off x="1117600" y="4419600"/>
          <a:ext cx="5079999" cy="1524000"/>
        </p:xfrm>
        <a:graphic>
          <a:graphicData uri="http://schemas.openxmlformats.org/drawingml/2006/table">
            <a:tbl>
              <a:tblPr/>
              <a:tblGrid>
                <a:gridCol w="1693333"/>
                <a:gridCol w="1693333"/>
                <a:gridCol w="1693333"/>
              </a:tblGrid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dirty="0" sz="2000" i="0" kumimoji="0" lang="en-US" normalizeH="0" err="1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</a:t>
                      </a: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(W|R)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W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8590" name="Text Box 25"/>
          <p:cNvSpPr txBox="1">
            <a:spLocks noChangeArrowheads="1"/>
          </p:cNvSpPr>
          <p:nvPr/>
        </p:nvSpPr>
        <p:spPr bwMode="auto">
          <a:xfrm>
            <a:off x="6705600" y="4114801"/>
            <a:ext cx="3556000" cy="1311275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000" lang="en-US"/>
              <a:t>R: It is a rainy day</a:t>
            </a:r>
          </a:p>
          <a:p>
            <a:pPr>
              <a:spcBef>
                <a:spcPct val="50000"/>
              </a:spcBef>
            </a:pPr>
            <a:r>
              <a:rPr sz="2000" lang="en-US"/>
              <a:t>W: The grass is wet</a:t>
            </a:r>
          </a:p>
          <a:p>
            <a:pPr>
              <a:spcBef>
                <a:spcPct val="50000"/>
              </a:spcBef>
            </a:pPr>
            <a:r>
              <a:rPr sz="2000" lang="en-US"/>
              <a:t>Pr(R|W) = ?</a:t>
            </a:r>
          </a:p>
        </p:txBody>
      </p:sp>
      <p:sp>
        <p:nvSpPr>
          <p:cNvPr id="1048591" name="Text Box 26"/>
          <p:cNvSpPr txBox="1">
            <a:spLocks noChangeArrowheads="1"/>
          </p:cNvSpPr>
          <p:nvPr/>
        </p:nvSpPr>
        <p:spPr bwMode="auto">
          <a:xfrm>
            <a:off x="1117600" y="3962401"/>
            <a:ext cx="2438400" cy="396875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000" lang="en-US"/>
              <a:t>Pr(R) = 0.8</a:t>
            </a:r>
          </a:p>
        </p:txBody>
      </p:sp>
      <p:graphicFrame>
        <p:nvGraphicFramePr>
          <p:cNvPr id="4194305" name="Object 30"/>
          <p:cNvGraphicFramePr>
            <a:graphicFrameLocks noChangeAspect="1"/>
          </p:cNvGraphicFramePr>
          <p:nvPr/>
        </p:nvGraphicFramePr>
        <p:xfrm>
          <a:off x="2844800" y="2362200"/>
          <a:ext cx="61976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4099" imgH="419040" imgW="2273040" progId="Equation.3">
                  <p:embed/>
                </p:oleObj>
              </mc:Choice>
              <mc:Fallback>
                <p:oleObj name="Equation" r:id="rId1" spid="" imgH="419040" imgW="2273040" progId="Equation.3">
                  <p:embed/>
                  <p:pic>
                    <p:nvPicPr>
                      <p:cNvPr id="2097152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2362200"/>
                        <a:ext cx="6197600" cy="857250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zh-CN" lang="en-US">
                <a:ea typeface="宋体" charset="-122"/>
              </a:rPr>
              <a:t>Random Variable and Distribution</a:t>
            </a:r>
          </a:p>
        </p:txBody>
      </p:sp>
      <p:sp>
        <p:nvSpPr>
          <p:cNvPr id="10486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1"/>
            <a:ext cx="11176000" cy="4302125"/>
          </a:xfrm>
        </p:spPr>
        <p:txBody>
          <a:bodyPr/>
          <a:p>
            <a:r>
              <a:rPr altLang="zh-CN" sz="2800" lang="en-US">
                <a:ea typeface="宋体" charset="-122"/>
              </a:rPr>
              <a:t>A </a:t>
            </a:r>
            <a:r>
              <a:rPr altLang="zh-CN" b="1" sz="2800" i="1" lang="en-US">
                <a:ea typeface="宋体" charset="-122"/>
              </a:rPr>
              <a:t>random variable X</a:t>
            </a:r>
            <a:r>
              <a:rPr altLang="zh-CN" sz="2800" i="1" lang="en-US">
                <a:ea typeface="宋体" charset="-122"/>
              </a:rPr>
              <a:t> </a:t>
            </a:r>
            <a:r>
              <a:rPr altLang="zh-CN" sz="2800" lang="en-US">
                <a:ea typeface="宋体" charset="-122"/>
              </a:rPr>
              <a:t>is a numerical outcome of a random experiment</a:t>
            </a:r>
          </a:p>
          <a:p>
            <a:r>
              <a:rPr altLang="zh-CN" sz="2800" lang="en-US">
                <a:ea typeface="宋体" charset="-122"/>
              </a:rPr>
              <a:t>The </a:t>
            </a:r>
            <a:r>
              <a:rPr altLang="zh-CN" b="1" sz="2800" i="1" lang="en-US">
                <a:ea typeface="宋体" charset="-122"/>
              </a:rPr>
              <a:t>distribution</a:t>
            </a:r>
            <a:r>
              <a:rPr altLang="zh-CN" sz="2800" i="1" lang="en-US">
                <a:ea typeface="宋体" charset="-122"/>
              </a:rPr>
              <a:t> </a:t>
            </a:r>
            <a:r>
              <a:rPr altLang="zh-CN" sz="2800" lang="en-US">
                <a:ea typeface="宋体" charset="-122"/>
              </a:rPr>
              <a:t>of a random variable is the collection of possible outcomes along with their probabilities: </a:t>
            </a:r>
          </a:p>
          <a:p>
            <a:pPr lvl="1"/>
            <a:r>
              <a:rPr altLang="zh-CN" sz="2400" lang="en-US">
                <a:ea typeface="宋体" charset="-122"/>
              </a:rPr>
              <a:t>Discrete case:</a:t>
            </a:r>
          </a:p>
          <a:p>
            <a:pPr lvl="1"/>
            <a:r>
              <a:rPr altLang="zh-CN" sz="2400" lang="en-US">
                <a:ea typeface="宋体" charset="-122"/>
              </a:rPr>
              <a:t>Continuous case: </a:t>
            </a:r>
            <a:endParaRPr altLang="zh-CN" sz="2400" lang="en-US">
              <a:ea typeface="宋体" charset="-122"/>
              <a:sym typeface="Symbol" pitchFamily="18" charset="2"/>
            </a:endParaRPr>
          </a:p>
        </p:txBody>
      </p:sp>
      <p:graphicFrame>
        <p:nvGraphicFramePr>
          <p:cNvPr id="419432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950885" y="3749675"/>
          <a:ext cx="269663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9220" imgH="190440" imgW="990360" progId="Equation.BREE4">
                  <p:embed/>
                </p:oleObj>
              </mc:Choice>
              <mc:Fallback>
                <p:oleObj name="Equation" r:id="rId1" spid="" imgH="190440" imgW="990360" progId="Equation.BREE4">
                  <p:embed/>
                  <p:pic>
                    <p:nvPicPr>
                      <p:cNvPr id="2097168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885" y="3749675"/>
                        <a:ext cx="2696633" cy="388938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5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4999567" y="4038601"/>
          <a:ext cx="4019551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_x0000_s9221" imgH="291960" imgW="1422360" progId="Equation.BREE4">
                  <p:embed/>
                </p:oleObj>
              </mc:Choice>
              <mc:Fallback>
                <p:oleObj name="Equation" r:id="rId3" spid="" imgH="291960" imgW="1422360" progId="Equation.BREE4">
                  <p:embed/>
                  <p:pic>
                    <p:nvPicPr>
                      <p:cNvPr id="2097169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567" y="4038601"/>
                        <a:ext cx="4019551" cy="619125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zh-CN" lang="en-US">
                <a:ea typeface="宋体" charset="-122"/>
              </a:rPr>
              <a:t>Random Variable: Example</a:t>
            </a:r>
          </a:p>
        </p:txBody>
      </p:sp>
      <p:sp>
        <p:nvSpPr>
          <p:cNvPr id="104867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r>
              <a:rPr altLang="zh-CN" sz="2800" lang="en-US">
                <a:ea typeface="宋体" charset="-122"/>
              </a:rPr>
              <a:t>Let S be the set of all sequences of three rolls of a die. Let X be the sum of the number of dots on the three rolls.</a:t>
            </a:r>
          </a:p>
          <a:p>
            <a:r>
              <a:rPr altLang="zh-CN" sz="2800" lang="en-US">
                <a:ea typeface="宋体" charset="-122"/>
              </a:rPr>
              <a:t>What are the possible values for X?</a:t>
            </a:r>
          </a:p>
          <a:p>
            <a:r>
              <a:rPr altLang="zh-CN" sz="2800" lang="en-US">
                <a:ea typeface="宋体" charset="-122"/>
              </a:rPr>
              <a:t>Pr(X = 5) = ?, Pr(X = 10) = ?</a:t>
            </a:r>
          </a:p>
          <a:p>
            <a:endParaRPr altLang="en-US" sz="2800" lang="zh-CN">
              <a:ea typeface="宋体" charset="-122"/>
            </a:endParaRP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zh-CN" lang="en-US">
                <a:ea typeface="宋体" charset="-122"/>
              </a:rPr>
              <a:t>Expectation</a:t>
            </a:r>
          </a:p>
        </p:txBody>
      </p:sp>
      <p:sp>
        <p:nvSpPr>
          <p:cNvPr id="10486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1"/>
            <a:ext cx="11176000" cy="4302125"/>
          </a:xfrm>
        </p:spPr>
        <p:txBody>
          <a:bodyPr/>
          <a:p>
            <a:r>
              <a:rPr altLang="zh-CN" sz="2400" lang="en-US">
                <a:ea typeface="宋体" charset="-122"/>
              </a:rPr>
              <a:t>A random variable X~Pr(X=x). Then, its expectation is</a:t>
            </a:r>
          </a:p>
          <a:p>
            <a:pPr>
              <a:buFont typeface="Wingdings" pitchFamily="2" charset="2"/>
              <a:buNone/>
            </a:pPr>
            <a:r>
              <a:rPr altLang="zh-CN" sz="2400" lang="en-US">
                <a:ea typeface="宋体" charset="-122"/>
              </a:rPr>
              <a:t>		</a:t>
            </a:r>
          </a:p>
          <a:p>
            <a:pPr lvl="1"/>
            <a:endParaRPr altLang="zh-CN" sz="2000" lang="en-US">
              <a:ea typeface="宋体" charset="-122"/>
            </a:endParaRPr>
          </a:p>
          <a:p>
            <a:pPr lvl="1"/>
            <a:r>
              <a:rPr altLang="zh-CN" sz="2000" lang="en-US">
                <a:ea typeface="宋体" charset="-122"/>
              </a:rPr>
              <a:t>In an empirical sample, x1, x2,…, xN, </a:t>
            </a:r>
          </a:p>
          <a:p>
            <a:pPr>
              <a:buFont typeface="Wingdings" pitchFamily="2" charset="2"/>
              <a:buNone/>
            </a:pPr>
            <a:endParaRPr altLang="zh-CN" sz="2400" lang="en-US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altLang="zh-CN" sz="2400" lang="en-US">
              <a:ea typeface="宋体" charset="-122"/>
            </a:endParaRPr>
          </a:p>
          <a:p>
            <a:r>
              <a:rPr altLang="zh-CN" sz="2400" lang="en-US">
                <a:ea typeface="宋体" charset="-122"/>
              </a:rPr>
              <a:t>Continuous case:</a:t>
            </a:r>
          </a:p>
          <a:p>
            <a:endParaRPr altLang="zh-CN" sz="2400" lang="en-US">
              <a:ea typeface="宋体" charset="-122"/>
            </a:endParaRPr>
          </a:p>
          <a:p>
            <a:r>
              <a:rPr altLang="zh-CN" sz="2400" lang="en-US">
                <a:ea typeface="宋体" charset="-122"/>
              </a:rPr>
              <a:t> Expectation of sum of random variables</a:t>
            </a:r>
          </a:p>
          <a:p>
            <a:endParaRPr altLang="zh-CN" sz="2400" lang="en-US">
              <a:ea typeface="宋体" charset="-122"/>
            </a:endParaRPr>
          </a:p>
          <a:p>
            <a:endParaRPr altLang="en-US" sz="2400" lang="zh-CN">
              <a:ea typeface="宋体" charset="-122"/>
            </a:endParaRPr>
          </a:p>
        </p:txBody>
      </p:sp>
      <p:graphicFrame>
        <p:nvGraphicFramePr>
          <p:cNvPr id="419432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657600" y="2432050"/>
          <a:ext cx="3454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10246" imgH="228600" imgW="1244520" progId="Equation.BREE4">
                  <p:embed/>
                </p:oleObj>
              </mc:Choice>
              <mc:Fallback>
                <p:oleObj name="Equation" r:id="rId1" spid="" imgH="228600" imgW="1244520" progId="Equation.BREE4">
                  <p:embed/>
                  <p:pic>
                    <p:nvPicPr>
                      <p:cNvPr id="2097172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32050"/>
                        <a:ext cx="3454400" cy="477838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7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3454400" y="3513138"/>
          <a:ext cx="28448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_x0000_s10247" imgH="330120" imgW="965160" progId="Equation.BREE4">
                  <p:embed/>
                </p:oleObj>
              </mc:Choice>
              <mc:Fallback>
                <p:oleObj name="Equation" r:id="rId3" spid="" imgH="330120" imgW="965160" progId="Equation.BREE4">
                  <p:embed/>
                  <p:pic>
                    <p:nvPicPr>
                      <p:cNvPr id="2097173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513138"/>
                        <a:ext cx="2844800" cy="730250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8" name="Object 8"/>
          <p:cNvGraphicFramePr>
            <a:graphicFrameLocks noChangeAspect="1"/>
          </p:cNvGraphicFramePr>
          <p:nvPr/>
        </p:nvGraphicFramePr>
        <p:xfrm>
          <a:off x="4470400" y="4286250"/>
          <a:ext cx="33528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spid="_x0000_s10248" imgH="291960" imgW="1104840" progId="Equation.BREE4">
                  <p:embed/>
                </p:oleObj>
              </mc:Choice>
              <mc:Fallback>
                <p:oleObj name="Equation" r:id="rId5" spid="" imgH="291960" imgW="1104840" progId="Equation.BREE4">
                  <p:embed/>
                  <p:pic>
                    <p:nvPicPr>
                      <p:cNvPr id="2097174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4286250"/>
                        <a:ext cx="3352800" cy="666750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9" name="Object 9"/>
          <p:cNvGraphicFramePr>
            <a:graphicFrameLocks noChangeAspect="1"/>
          </p:cNvGraphicFramePr>
          <p:nvPr/>
        </p:nvGraphicFramePr>
        <p:xfrm>
          <a:off x="2995085" y="5715001"/>
          <a:ext cx="4624916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spid="_x0000_s10249" imgH="190440" imgW="1523880" progId="Equation.BREE4">
                  <p:embed/>
                </p:oleObj>
              </mc:Choice>
              <mc:Fallback>
                <p:oleObj name="Equation" r:id="rId7" spid="" imgH="190440" imgW="1523880" progId="Equation.BREE4">
                  <p:embed/>
                  <p:pic>
                    <p:nvPicPr>
                      <p:cNvPr id="2097175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085" y="5715001"/>
                        <a:ext cx="4624916" cy="434975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zh-CN" lang="en-US">
                <a:ea typeface="宋体" charset="-122"/>
              </a:rPr>
              <a:t>Expectation: Example</a:t>
            </a:r>
          </a:p>
        </p:txBody>
      </p:sp>
      <p:sp>
        <p:nvSpPr>
          <p:cNvPr id="104867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r>
              <a:rPr altLang="zh-CN" sz="2800" lang="en-US">
                <a:ea typeface="宋体" charset="-122"/>
              </a:rPr>
              <a:t>Let S be the set of all sequence of three rolls of a die. Let X be the sum of the number of dots on the three rolls.</a:t>
            </a:r>
          </a:p>
          <a:p>
            <a:r>
              <a:rPr altLang="zh-CN" sz="2800" lang="en-US">
                <a:ea typeface="宋体" charset="-122"/>
              </a:rPr>
              <a:t>What is E(X)?</a:t>
            </a:r>
          </a:p>
          <a:p>
            <a:endParaRPr altLang="zh-CN" sz="2800" lang="en-US">
              <a:ea typeface="宋体" charset="-122"/>
            </a:endParaRPr>
          </a:p>
          <a:p>
            <a:r>
              <a:rPr altLang="zh-CN" sz="2800" lang="en-US">
                <a:ea typeface="宋体" charset="-122"/>
              </a:rPr>
              <a:t>Let S be the set of all sequence of three rolls of a die. Let X be the product of the number of dots on the three rolls.</a:t>
            </a:r>
          </a:p>
          <a:p>
            <a:r>
              <a:rPr altLang="zh-CN" sz="2800" lang="en-US">
                <a:ea typeface="宋体" charset="-122"/>
              </a:rPr>
              <a:t>What is E(X)?</a:t>
            </a:r>
            <a:endParaRPr altLang="zh-CN" lang="en-US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zh-CN" lang="en-US">
                <a:ea typeface="宋体" charset="-122"/>
              </a:rPr>
              <a:t>Variance</a:t>
            </a:r>
          </a:p>
        </p:txBody>
      </p:sp>
      <p:sp>
        <p:nvSpPr>
          <p:cNvPr id="10486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1"/>
            <a:ext cx="11074400" cy="4302125"/>
          </a:xfrm>
        </p:spPr>
        <p:txBody>
          <a:bodyPr/>
          <a:p>
            <a:r>
              <a:rPr altLang="zh-CN" sz="2800" lang="en-US">
                <a:ea typeface="宋体" charset="-122"/>
              </a:rPr>
              <a:t>The variance of a random variable X is the expectation of (X-E[x])</a:t>
            </a:r>
            <a:r>
              <a:rPr altLang="zh-CN" baseline="30000" sz="2800" lang="en-US">
                <a:ea typeface="宋体" charset="-122"/>
              </a:rPr>
              <a:t>2</a:t>
            </a:r>
            <a:r>
              <a:rPr altLang="zh-CN" sz="2800" lang="en-US">
                <a:ea typeface="宋体" charset="-122"/>
              </a:rPr>
              <a:t> :</a:t>
            </a:r>
          </a:p>
        </p:txBody>
      </p:sp>
      <p:graphicFrame>
        <p:nvGraphicFramePr>
          <p:cNvPr id="419433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986618" y="2819400"/>
          <a:ext cx="570653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11267" imgH="876240" imgW="1904760" progId="Equation.BREE4">
                  <p:embed/>
                </p:oleObj>
              </mc:Choice>
              <mc:Fallback>
                <p:oleObj name="Equation" r:id="rId1" spid="" imgH="876240" imgW="1904760" progId="Equation.BREE4">
                  <p:embed/>
                  <p:pic>
                    <p:nvPicPr>
                      <p:cNvPr id="209718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618" y="2819400"/>
                        <a:ext cx="5706533" cy="1968500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zh-CN" lang="en-US">
                <a:ea typeface="宋体" charset="-122"/>
              </a:rPr>
              <a:t>Bernoulli Distribution</a:t>
            </a:r>
          </a:p>
        </p:txBody>
      </p:sp>
      <p:sp>
        <p:nvSpPr>
          <p:cNvPr id="10486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1"/>
            <a:ext cx="11074400" cy="4302125"/>
          </a:xfrm>
        </p:spPr>
        <p:txBody>
          <a:bodyPr/>
          <a:p>
            <a:r>
              <a:rPr altLang="zh-CN" sz="2800" lang="en-US">
                <a:ea typeface="宋体" charset="-122"/>
              </a:rPr>
              <a:t>The outcome of an experiment can either be success (i.e., 1) and failure (i.e., 0).</a:t>
            </a:r>
          </a:p>
          <a:p>
            <a:r>
              <a:rPr altLang="zh-CN" sz="2800" lang="en-US">
                <a:ea typeface="宋体" charset="-122"/>
              </a:rPr>
              <a:t>Pr(X=1) = p, Pr(X=0) = 1-p, or</a:t>
            </a:r>
          </a:p>
          <a:p>
            <a:endParaRPr altLang="zh-CN" sz="2800" lang="en-US">
              <a:ea typeface="宋体" charset="-122"/>
            </a:endParaRPr>
          </a:p>
          <a:p>
            <a:endParaRPr altLang="zh-CN" sz="2800" lang="en-US">
              <a:ea typeface="宋体" charset="-122"/>
            </a:endParaRPr>
          </a:p>
          <a:p>
            <a:r>
              <a:rPr altLang="zh-CN" sz="2800" lang="en-US">
                <a:ea typeface="宋体" charset="-122"/>
              </a:rPr>
              <a:t>E[X] = p, Var(X) = p(1-p)</a:t>
            </a:r>
          </a:p>
        </p:txBody>
      </p:sp>
      <p:graphicFrame>
        <p:nvGraphicFramePr>
          <p:cNvPr id="4194331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172885" y="3429000"/>
          <a:ext cx="3812116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12291" imgH="215640" imgW="1091880" progId="Equation.DSMT4">
                  <p:embed/>
                </p:oleObj>
              </mc:Choice>
              <mc:Fallback>
                <p:oleObj name="Equation" r:id="rId1" spid="" imgH="215640" imgW="1091880" progId="Equation.DSMT4">
                  <p:embed/>
                  <p:pic>
                    <p:nvPicPr>
                      <p:cNvPr id="2097182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885" y="3429000"/>
                        <a:ext cx="3812116" cy="565150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zh-CN" lang="en-US">
                <a:ea typeface="宋体" charset="-122"/>
              </a:rPr>
              <a:t>Binomial Distribution</a:t>
            </a:r>
          </a:p>
        </p:txBody>
      </p:sp>
      <p:sp>
        <p:nvSpPr>
          <p:cNvPr id="10486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1"/>
            <a:ext cx="10871200" cy="4302125"/>
          </a:xfrm>
        </p:spPr>
        <p:txBody>
          <a:bodyPr>
            <a:normAutofit fontScale="95833" lnSpcReduction="10000"/>
          </a:bodyPr>
          <a:p>
            <a:pPr>
              <a:lnSpc>
                <a:spcPct val="90000"/>
              </a:lnSpc>
            </a:pPr>
            <a:r>
              <a:rPr altLang="zh-CN" sz="2800" lang="en-US">
                <a:ea typeface="宋体" charset="-122"/>
              </a:rPr>
              <a:t>n draws of a Bernoulli distribution</a:t>
            </a:r>
          </a:p>
          <a:p>
            <a:pPr lvl="1">
              <a:lnSpc>
                <a:spcPct val="90000"/>
              </a:lnSpc>
            </a:pPr>
            <a:r>
              <a:rPr altLang="zh-CN" sz="2400" lang="en-US">
                <a:ea typeface="宋体" charset="-122"/>
              </a:rPr>
              <a:t>X</a:t>
            </a:r>
            <a:r>
              <a:rPr altLang="zh-CN" baseline="-25000" sz="2400" lang="en-US">
                <a:ea typeface="宋体" charset="-122"/>
              </a:rPr>
              <a:t>i</a:t>
            </a:r>
            <a:r>
              <a:rPr altLang="zh-CN" sz="2400" lang="en-US">
                <a:ea typeface="宋体" charset="-122"/>
              </a:rPr>
              <a:t>~Bernoulli(p), X=</a:t>
            </a:r>
            <a:r>
              <a:rPr altLang="zh-CN" sz="2400" lang="en-US">
                <a:ea typeface="宋体" charset="-122"/>
                <a:sym typeface="Symbol" pitchFamily="18" charset="2"/>
              </a:rPr>
              <a:t></a:t>
            </a:r>
            <a:r>
              <a:rPr altLang="zh-CN" baseline="-25000" sz="2400" lang="en-US">
                <a:ea typeface="宋体" charset="-122"/>
                <a:sym typeface="Symbol" pitchFamily="18" charset="2"/>
              </a:rPr>
              <a:t>i=1</a:t>
            </a:r>
            <a:r>
              <a:rPr altLang="zh-CN" baseline="30000" sz="2400" lang="en-US">
                <a:ea typeface="宋体" charset="-122"/>
                <a:sym typeface="Symbol" pitchFamily="18" charset="2"/>
              </a:rPr>
              <a:t>n</a:t>
            </a:r>
            <a:r>
              <a:rPr altLang="zh-CN" baseline="-25000" sz="2400" lang="en-US">
                <a:ea typeface="宋体" charset="-122"/>
                <a:sym typeface="Symbol" pitchFamily="18" charset="2"/>
              </a:rPr>
              <a:t> </a:t>
            </a:r>
            <a:r>
              <a:rPr altLang="zh-CN" sz="2400" lang="en-US">
                <a:ea typeface="宋体" charset="-122"/>
              </a:rPr>
              <a:t>X</a:t>
            </a:r>
            <a:r>
              <a:rPr altLang="zh-CN" baseline="-25000" sz="2400" lang="en-US">
                <a:ea typeface="宋体" charset="-122"/>
              </a:rPr>
              <a:t>i</a:t>
            </a:r>
            <a:r>
              <a:rPr altLang="zh-CN" sz="2400" lang="en-US">
                <a:ea typeface="宋体" charset="-122"/>
              </a:rPr>
              <a:t>, X~Bin(p, n)</a:t>
            </a:r>
          </a:p>
          <a:p>
            <a:pPr>
              <a:lnSpc>
                <a:spcPct val="90000"/>
              </a:lnSpc>
            </a:pPr>
            <a:r>
              <a:rPr altLang="zh-CN" sz="2800" lang="en-US">
                <a:ea typeface="宋体" charset="-122"/>
              </a:rPr>
              <a:t>Random variable X stands for the number of times that experiments are successful.</a:t>
            </a:r>
          </a:p>
          <a:p>
            <a:pPr>
              <a:lnSpc>
                <a:spcPct val="90000"/>
              </a:lnSpc>
            </a:pPr>
            <a:endParaRPr altLang="zh-CN" sz="2800" lang="en-US">
              <a:ea typeface="宋体" charset="-122"/>
            </a:endParaRPr>
          </a:p>
          <a:p>
            <a:pPr>
              <a:lnSpc>
                <a:spcPct val="90000"/>
              </a:lnSpc>
            </a:pPr>
            <a:endParaRPr altLang="zh-CN" sz="2800" lang="en-US">
              <a:ea typeface="宋体" charset="-122"/>
            </a:endParaRPr>
          </a:p>
          <a:p>
            <a:pPr>
              <a:lnSpc>
                <a:spcPct val="90000"/>
              </a:lnSpc>
            </a:pPr>
            <a:endParaRPr altLang="zh-CN" sz="2800" lang="en-US">
              <a:ea typeface="宋体" charset="-122"/>
            </a:endParaRPr>
          </a:p>
          <a:p>
            <a:pPr>
              <a:lnSpc>
                <a:spcPct val="90000"/>
              </a:lnSpc>
            </a:pPr>
            <a:endParaRPr altLang="zh-CN" sz="2800" lang="en-US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altLang="zh-CN" sz="2800" lang="en-US">
                <a:ea typeface="宋体" charset="-122"/>
              </a:rPr>
              <a:t>E[X] = np, Var(X) = np(1-p)</a:t>
            </a:r>
          </a:p>
        </p:txBody>
      </p:sp>
      <p:graphicFrame>
        <p:nvGraphicFramePr>
          <p:cNvPr id="4194332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1727200" y="3733800"/>
          <a:ext cx="87376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13315" imgH="622080" imgW="2730240" progId="Equation.BREE4">
                  <p:embed/>
                </p:oleObj>
              </mc:Choice>
              <mc:Fallback>
                <p:oleObj name="Equation" r:id="rId1" spid="" imgH="622080" imgW="2730240" progId="Equation.BREE4">
                  <p:embed/>
                  <p:pic>
                    <p:nvPicPr>
                      <p:cNvPr id="2097184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733800"/>
                        <a:ext cx="8737600" cy="1492250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zh-CN" lang="en-US">
                <a:ea typeface="宋体" charset="-122"/>
              </a:rPr>
              <a:t>Plots of Binomial Distribution</a:t>
            </a:r>
          </a:p>
        </p:txBody>
      </p:sp>
      <p:pic>
        <p:nvPicPr>
          <p:cNvPr id="2097186" name="Picture 4" descr="binpdf4"/>
          <p:cNvPicPr>
            <a:picLocks noChangeAspect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1930400" y="1873250"/>
            <a:ext cx="8331200" cy="4603750"/>
          </a:xfrm>
          <a:noFill/>
        </p:spPr>
      </p:pic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zh-CN" lang="en-US">
                <a:ea typeface="宋体" charset="-122"/>
              </a:rPr>
              <a:t>Poisson Distribution</a:t>
            </a:r>
          </a:p>
        </p:txBody>
      </p:sp>
      <p:sp>
        <p:nvSpPr>
          <p:cNvPr id="10486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1"/>
            <a:ext cx="10769600" cy="4302125"/>
          </a:xfrm>
        </p:spPr>
        <p:txBody>
          <a:bodyPr/>
          <a:p>
            <a:r>
              <a:rPr altLang="zh-CN" sz="2800" lang="en-US">
                <a:ea typeface="宋体" charset="-122"/>
              </a:rPr>
              <a:t>Coming from Binomial distribution</a:t>
            </a:r>
          </a:p>
          <a:p>
            <a:pPr lvl="1"/>
            <a:r>
              <a:rPr altLang="zh-CN" sz="2400" lang="en-US">
                <a:ea typeface="宋体" charset="-122"/>
              </a:rPr>
              <a:t>Fix the expectation </a:t>
            </a:r>
            <a:r>
              <a:rPr altLang="zh-CN" sz="2400" lang="en-US">
                <a:ea typeface="宋体" charset="-122"/>
                <a:sym typeface="Symbol" pitchFamily="18" charset="2"/>
              </a:rPr>
              <a:t>=np</a:t>
            </a:r>
          </a:p>
          <a:p>
            <a:pPr lvl="1"/>
            <a:r>
              <a:rPr altLang="zh-CN" sz="2400" lang="en-US">
                <a:ea typeface="宋体" charset="-122"/>
                <a:sym typeface="Symbol" pitchFamily="18" charset="2"/>
              </a:rPr>
              <a:t>Let the number of trials n</a:t>
            </a:r>
          </a:p>
          <a:p>
            <a:pPr lvl="1">
              <a:buFont typeface="Wingdings" pitchFamily="2" charset="2"/>
              <a:buNone/>
            </a:pPr>
            <a:r>
              <a:rPr altLang="zh-CN" sz="2400" lang="en-US">
                <a:ea typeface="宋体" charset="-122"/>
                <a:sym typeface="Symbol" pitchFamily="18" charset="2"/>
              </a:rPr>
              <a:t>A Binomial distribution will become a Poisson distribution</a:t>
            </a:r>
          </a:p>
          <a:p>
            <a:pPr lvl="1">
              <a:buFont typeface="Wingdings" pitchFamily="2" charset="2"/>
              <a:buNone/>
            </a:pPr>
            <a:endParaRPr altLang="zh-CN" sz="2400" lang="en-US">
              <a:ea typeface="宋体" charset="-122"/>
              <a:sym typeface="Symbol" pitchFamily="18" charset="2"/>
            </a:endParaRPr>
          </a:p>
          <a:p>
            <a:pPr lvl="1">
              <a:buFont typeface="Wingdings" pitchFamily="2" charset="2"/>
              <a:buNone/>
            </a:pPr>
            <a:endParaRPr altLang="zh-CN" sz="2400" lang="en-US">
              <a:ea typeface="宋体" charset="-122"/>
              <a:sym typeface="Symbol" pitchFamily="18" charset="2"/>
            </a:endParaRPr>
          </a:p>
          <a:p>
            <a:pPr lvl="1">
              <a:buFont typeface="Wingdings" pitchFamily="2" charset="2"/>
              <a:buNone/>
            </a:pPr>
            <a:endParaRPr altLang="zh-CN" sz="2400" lang="en-US">
              <a:ea typeface="宋体" charset="-122"/>
              <a:sym typeface="Symbol" pitchFamily="18" charset="2"/>
            </a:endParaRPr>
          </a:p>
          <a:p>
            <a:pPr lvl="1">
              <a:buFont typeface="Wingdings" pitchFamily="2" charset="2"/>
              <a:buNone/>
            </a:pPr>
            <a:endParaRPr altLang="zh-CN" sz="2400" lang="en-US">
              <a:ea typeface="宋体" charset="-122"/>
              <a:sym typeface="Symbol" pitchFamily="18" charset="2"/>
            </a:endParaRPr>
          </a:p>
          <a:p>
            <a:r>
              <a:rPr altLang="zh-CN" sz="2800" lang="en-US">
                <a:ea typeface="宋体" charset="-122"/>
              </a:rPr>
              <a:t>E[X] = </a:t>
            </a:r>
            <a:r>
              <a:rPr altLang="zh-CN" sz="2800" lang="en-US">
                <a:ea typeface="宋体" charset="-122"/>
                <a:sym typeface="Symbol" pitchFamily="18" charset="2"/>
              </a:rPr>
              <a:t></a:t>
            </a:r>
            <a:r>
              <a:rPr altLang="zh-CN" sz="2800" lang="en-US">
                <a:ea typeface="宋体" charset="-122"/>
              </a:rPr>
              <a:t>, Var(X) = </a:t>
            </a:r>
            <a:r>
              <a:rPr altLang="zh-CN" sz="2800" lang="en-US">
                <a:ea typeface="宋体" charset="-122"/>
                <a:sym typeface="Symbol" pitchFamily="18" charset="2"/>
              </a:rPr>
              <a:t></a:t>
            </a:r>
          </a:p>
          <a:p>
            <a:endParaRPr altLang="en-US" sz="2800" lang="zh-CN">
              <a:ea typeface="宋体" charset="-122"/>
            </a:endParaRPr>
          </a:p>
        </p:txBody>
      </p:sp>
      <p:graphicFrame>
        <p:nvGraphicFramePr>
          <p:cNvPr id="4194333" name="Object 6"/>
          <p:cNvGraphicFramePr>
            <a:graphicFrameLocks noChangeAspect="1"/>
          </p:cNvGraphicFramePr>
          <p:nvPr/>
        </p:nvGraphicFramePr>
        <p:xfrm>
          <a:off x="2032000" y="3886201"/>
          <a:ext cx="74168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14339" imgH="609480" imgW="2501640" progId="Equation.3">
                  <p:embed/>
                </p:oleObj>
              </mc:Choice>
              <mc:Fallback>
                <p:oleObj name="Equation" r:id="rId1" spid="" imgH="609480" imgW="2501640" progId="Equation.3">
                  <p:embed/>
                  <p:pic>
                    <p:nvPicPr>
                      <p:cNvPr id="2097187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886201"/>
                        <a:ext cx="7416800" cy="1355725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zh-CN" lang="en-US">
                <a:ea typeface="宋体" charset="-122"/>
              </a:rPr>
              <a:t>Plots of Poisson Distribution</a:t>
            </a:r>
          </a:p>
        </p:txBody>
      </p:sp>
      <p:pic>
        <p:nvPicPr>
          <p:cNvPr id="2097189" name="Picture 1028" descr="poipdf4"/>
          <p:cNvPicPr>
            <a:picLocks noChangeAspect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1625600" y="1790701"/>
            <a:ext cx="8636000" cy="4772025"/>
          </a:xfrm>
          <a:noFill/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zh-CN" lang="en-US">
                <a:ea typeface="宋体" charset="-122"/>
              </a:rPr>
              <a:t>Bayes’ Rule</a:t>
            </a:r>
          </a:p>
        </p:txBody>
      </p:sp>
      <p:graphicFrame>
        <p:nvGraphicFramePr>
          <p:cNvPr id="4194306" name="Group 41"/>
          <p:cNvGraphicFramePr>
            <a:graphicFrameLocks noGrp="1"/>
          </p:cNvGraphicFramePr>
          <p:nvPr/>
        </p:nvGraphicFramePr>
        <p:xfrm>
          <a:off x="1016000" y="1981200"/>
          <a:ext cx="5079999" cy="1310640"/>
        </p:xfrm>
        <a:graphic>
          <a:graphicData uri="http://schemas.openxmlformats.org/drawingml/2006/table">
            <a:tbl>
              <a:tblPr/>
              <a:tblGrid>
                <a:gridCol w="1693333"/>
                <a:gridCol w="1693333"/>
                <a:gridCol w="1693333"/>
              </a:tblGrid>
              <a:tr h="4572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endParaRPr baseline="0" b="0" cap="none" sz="2000" i="0" kumimoji="0" lang="en-US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W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8598" name="Text Box 22"/>
          <p:cNvSpPr txBox="1">
            <a:spLocks noChangeArrowheads="1"/>
          </p:cNvSpPr>
          <p:nvPr/>
        </p:nvSpPr>
        <p:spPr bwMode="auto">
          <a:xfrm>
            <a:off x="6299200" y="2133600"/>
            <a:ext cx="5283200" cy="9855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400" lang="en-US"/>
              <a:t>R: It rains</a:t>
            </a:r>
          </a:p>
          <a:p>
            <a:pPr>
              <a:spcBef>
                <a:spcPct val="50000"/>
              </a:spcBef>
            </a:pPr>
            <a:r>
              <a:rPr sz="2400" lang="en-US"/>
              <a:t>W: The grass is wet</a:t>
            </a:r>
          </a:p>
        </p:txBody>
      </p:sp>
      <p:grpSp>
        <p:nvGrpSpPr>
          <p:cNvPr id="39" name="Group 24"/>
          <p:cNvGrpSpPr/>
          <p:nvPr/>
        </p:nvGrpSpPr>
        <p:grpSpPr bwMode="auto">
          <a:xfrm>
            <a:off x="2438400" y="4114800"/>
            <a:ext cx="1320800" cy="609600"/>
            <a:chOff x="3840" y="1528"/>
            <a:chExt cx="624" cy="384"/>
          </a:xfrm>
        </p:grpSpPr>
        <p:sp>
          <p:nvSpPr>
            <p:cNvPr id="1048599" name="Oval 25"/>
            <p:cNvSpPr>
              <a:spLocks noChangeArrowheads="1"/>
            </p:cNvSpPr>
            <p:nvPr/>
          </p:nvSpPr>
          <p:spPr bwMode="auto">
            <a:xfrm>
              <a:off x="3880" y="1528"/>
              <a:ext cx="576" cy="384"/>
            </a:xfrm>
            <a:prstGeom prst="ellips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600" name="Text Box 26"/>
            <p:cNvSpPr txBox="1">
              <a:spLocks noChangeArrowheads="1"/>
            </p:cNvSpPr>
            <p:nvPr/>
          </p:nvSpPr>
          <p:spPr bwMode="auto">
            <a:xfrm>
              <a:off x="3840" y="1584"/>
              <a:ext cx="624" cy="250"/>
            </a:xfrm>
            <a:prstGeom prst="rect"/>
            <a:noFill/>
            <a:ln>
              <a:noFill/>
            </a:ln>
            <a:effectLst/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b="1" sz="2000" lang="en-US"/>
                <a:t>R</a:t>
              </a:r>
            </a:p>
          </p:txBody>
        </p:sp>
      </p:grpSp>
      <p:grpSp>
        <p:nvGrpSpPr>
          <p:cNvPr id="40" name="Group 27"/>
          <p:cNvGrpSpPr/>
          <p:nvPr/>
        </p:nvGrpSpPr>
        <p:grpSpPr bwMode="auto">
          <a:xfrm>
            <a:off x="7518400" y="4114800"/>
            <a:ext cx="1320800" cy="609600"/>
            <a:chOff x="3840" y="1528"/>
            <a:chExt cx="624" cy="384"/>
          </a:xfrm>
        </p:grpSpPr>
        <p:sp>
          <p:nvSpPr>
            <p:cNvPr id="1048601" name="Oval 28"/>
            <p:cNvSpPr>
              <a:spLocks noChangeArrowheads="1"/>
            </p:cNvSpPr>
            <p:nvPr/>
          </p:nvSpPr>
          <p:spPr bwMode="auto">
            <a:xfrm>
              <a:off x="3880" y="1528"/>
              <a:ext cx="576" cy="384"/>
            </a:xfrm>
            <a:prstGeom prst="ellips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602" name="Text Box 29"/>
            <p:cNvSpPr txBox="1">
              <a:spLocks noChangeArrowheads="1"/>
            </p:cNvSpPr>
            <p:nvPr/>
          </p:nvSpPr>
          <p:spPr bwMode="auto">
            <a:xfrm>
              <a:off x="3840" y="1584"/>
              <a:ext cx="624" cy="250"/>
            </a:xfrm>
            <a:prstGeom prst="rect"/>
            <a:noFill/>
            <a:ln>
              <a:noFill/>
            </a:ln>
            <a:effectLst/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b="1" sz="2000" lang="en-US"/>
                <a:t>W</a:t>
              </a:r>
            </a:p>
          </p:txBody>
        </p:sp>
      </p:grpSp>
      <p:sp>
        <p:nvSpPr>
          <p:cNvPr id="1048603" name="Text Box 35"/>
          <p:cNvSpPr txBox="1">
            <a:spLocks noChangeArrowheads="1"/>
          </p:cNvSpPr>
          <p:nvPr/>
        </p:nvSpPr>
        <p:spPr bwMode="auto">
          <a:xfrm>
            <a:off x="4673600" y="3505201"/>
            <a:ext cx="1930400" cy="779463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b="1" lang="en-US"/>
              <a:t>Information</a:t>
            </a:r>
          </a:p>
          <a:p>
            <a:pPr algn="ctr">
              <a:spcBef>
                <a:spcPct val="50000"/>
              </a:spcBef>
            </a:pPr>
            <a:r>
              <a:rPr lang="en-US"/>
              <a:t>Pr(W|R)</a:t>
            </a:r>
          </a:p>
        </p:txBody>
      </p:sp>
      <p:cxnSp>
        <p:nvCxnSpPr>
          <p:cNvPr id="3145728" name="AutoShape 36"/>
          <p:cNvCxnSpPr>
            <a:cxnSpLocks noChangeShapeType="1"/>
            <a:stCxn id="1048600" idx="3"/>
            <a:endCxn id="1048602" idx="1"/>
          </p:cNvCxnSpPr>
          <p:nvPr/>
        </p:nvCxnSpPr>
        <p:spPr bwMode="auto">
          <a:xfrm>
            <a:off x="3759200" y="4402138"/>
            <a:ext cx="3759200" cy="0"/>
          </a:xfrm>
          <a:prstGeom prst="straightConnector1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48604" name="Arc 38"/>
          <p:cNvSpPr/>
          <p:nvPr/>
        </p:nvSpPr>
        <p:spPr bwMode="auto">
          <a:xfrm rot="-1744903" flipH="1" flipV="1">
            <a:off x="3962400" y="3763964"/>
            <a:ext cx="3352800" cy="1417637"/>
          </a:xfrm>
          <a:custGeom>
            <a:avLst/>
            <a:gdLst>
              <a:gd name="G0" fmla="+- 0 0 0"/>
              <a:gd name="G1" fmla="+- 21585 0 0"/>
              <a:gd name="G2" fmla="+- 21600 0 0"/>
              <a:gd name="T0" fmla="*/ 803 w 21355"/>
              <a:gd name="T1" fmla="*/ 0 h 21585"/>
              <a:gd name="T2" fmla="*/ 21355 w 21355"/>
              <a:gd name="T3" fmla="*/ 18341 h 21585"/>
              <a:gd name="T4" fmla="*/ 0 w 21355"/>
              <a:gd name="T5" fmla="*/ 21585 h 2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55" h="21585" fill="none" extrusionOk="0">
                <a:moveTo>
                  <a:pt x="803" y="-1"/>
                </a:moveTo>
                <a:cubicBezTo>
                  <a:pt x="11168" y="385"/>
                  <a:pt x="19797" y="8085"/>
                  <a:pt x="21355" y="18340"/>
                </a:cubicBezTo>
              </a:path>
              <a:path w="21355" h="21585" stroke="0" extrusionOk="0">
                <a:moveTo>
                  <a:pt x="803" y="-1"/>
                </a:moveTo>
                <a:cubicBezTo>
                  <a:pt x="11168" y="385"/>
                  <a:pt x="19797" y="8085"/>
                  <a:pt x="21355" y="18340"/>
                </a:cubicBezTo>
                <a:lnTo>
                  <a:pt x="0" y="2158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605" name="Text Box 39"/>
          <p:cNvSpPr txBox="1">
            <a:spLocks noChangeArrowheads="1"/>
          </p:cNvSpPr>
          <p:nvPr/>
        </p:nvSpPr>
        <p:spPr bwMode="auto">
          <a:xfrm>
            <a:off x="4775200" y="5011738"/>
            <a:ext cx="1930400" cy="779462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b="1" lang="en-US"/>
              <a:t>Inference</a:t>
            </a:r>
          </a:p>
          <a:p>
            <a:pPr algn="ctr">
              <a:spcBef>
                <a:spcPct val="50000"/>
              </a:spcBef>
            </a:pPr>
            <a:r>
              <a:rPr lang="en-US"/>
              <a:t>Pr(R|W)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zh-CN" lang="en-US">
                <a:ea typeface="宋体" charset="-122"/>
              </a:rPr>
              <a:t>Normal (Gaussian) Distribution</a:t>
            </a:r>
          </a:p>
        </p:txBody>
      </p:sp>
      <p:sp>
        <p:nvSpPr>
          <p:cNvPr id="10486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1"/>
            <a:ext cx="10972800" cy="4302125"/>
          </a:xfrm>
        </p:spPr>
        <p:txBody>
          <a:bodyPr/>
          <a:p>
            <a:r>
              <a:rPr altLang="zh-CN" sz="2800" lang="en-US">
                <a:ea typeface="宋体" charset="-122"/>
              </a:rPr>
              <a:t>X~N(</a:t>
            </a:r>
            <a:r>
              <a:rPr altLang="zh-CN" sz="2800" lang="en-US">
                <a:ea typeface="宋体" charset="-122"/>
                <a:sym typeface="Symbol" pitchFamily="18" charset="2"/>
              </a:rPr>
              <a:t>,)</a:t>
            </a:r>
          </a:p>
          <a:p>
            <a:endParaRPr altLang="zh-CN" sz="2800" lang="en-US">
              <a:ea typeface="宋体" charset="-122"/>
            </a:endParaRPr>
          </a:p>
          <a:p>
            <a:endParaRPr altLang="zh-CN" sz="2800" lang="en-US">
              <a:ea typeface="宋体" charset="-122"/>
            </a:endParaRPr>
          </a:p>
          <a:p>
            <a:endParaRPr altLang="zh-CN" sz="2800" lang="en-US">
              <a:ea typeface="宋体" charset="-122"/>
            </a:endParaRPr>
          </a:p>
          <a:p>
            <a:endParaRPr altLang="zh-CN" sz="2800" lang="en-US">
              <a:ea typeface="宋体" charset="-122"/>
            </a:endParaRPr>
          </a:p>
          <a:p>
            <a:r>
              <a:rPr altLang="zh-CN" sz="2800" lang="en-US">
                <a:ea typeface="宋体" charset="-122"/>
              </a:rPr>
              <a:t>E[X]= </a:t>
            </a:r>
            <a:r>
              <a:rPr altLang="zh-CN" sz="2800" lang="en-US">
                <a:ea typeface="宋体" charset="-122"/>
                <a:sym typeface="Symbol" pitchFamily="18" charset="2"/>
              </a:rPr>
              <a:t></a:t>
            </a:r>
            <a:r>
              <a:rPr altLang="zh-CN" sz="2800" lang="en-US">
                <a:ea typeface="宋体" charset="-122"/>
              </a:rPr>
              <a:t>, Var(X)= </a:t>
            </a:r>
            <a:r>
              <a:rPr altLang="zh-CN" sz="2800" lang="en-US">
                <a:ea typeface="宋体" charset="-122"/>
                <a:sym typeface="Symbol" pitchFamily="18" charset="2"/>
              </a:rPr>
              <a:t></a:t>
            </a:r>
            <a:r>
              <a:rPr altLang="zh-CN" baseline="30000" sz="2800" lang="en-US">
                <a:ea typeface="宋体" charset="-122"/>
                <a:sym typeface="Symbol" pitchFamily="18" charset="2"/>
              </a:rPr>
              <a:t>2</a:t>
            </a:r>
          </a:p>
          <a:p>
            <a:r>
              <a:rPr altLang="zh-CN" sz="2800" lang="en-US">
                <a:ea typeface="宋体" charset="-122"/>
                <a:sym typeface="Symbol" pitchFamily="18" charset="2"/>
              </a:rPr>
              <a:t>If X</a:t>
            </a:r>
            <a:r>
              <a:rPr altLang="zh-CN" baseline="-25000" sz="2800" lang="en-US">
                <a:ea typeface="宋体" charset="-122"/>
                <a:sym typeface="Symbol" pitchFamily="18" charset="2"/>
              </a:rPr>
              <a:t>1</a:t>
            </a:r>
            <a:r>
              <a:rPr altLang="zh-CN" sz="2800" lang="en-US">
                <a:ea typeface="宋体" charset="-122"/>
              </a:rPr>
              <a:t>~N(</a:t>
            </a:r>
            <a:r>
              <a:rPr altLang="zh-CN" sz="2800" lang="en-US">
                <a:ea typeface="宋体" charset="-122"/>
                <a:sym typeface="Symbol" pitchFamily="18" charset="2"/>
              </a:rPr>
              <a:t></a:t>
            </a:r>
            <a:r>
              <a:rPr altLang="zh-CN" baseline="-25000" sz="2800" lang="en-US">
                <a:ea typeface="宋体" charset="-122"/>
                <a:sym typeface="Symbol" pitchFamily="18" charset="2"/>
              </a:rPr>
              <a:t>1</a:t>
            </a:r>
            <a:r>
              <a:rPr altLang="zh-CN" sz="2800" lang="en-US">
                <a:ea typeface="宋体" charset="-122"/>
                <a:sym typeface="Symbol" pitchFamily="18" charset="2"/>
              </a:rPr>
              <a:t>,</a:t>
            </a:r>
            <a:r>
              <a:rPr altLang="zh-CN" baseline="-25000" sz="2800" lang="en-US">
                <a:ea typeface="宋体" charset="-122"/>
                <a:sym typeface="Symbol" pitchFamily="18" charset="2"/>
              </a:rPr>
              <a:t>1</a:t>
            </a:r>
            <a:r>
              <a:rPr altLang="zh-CN" sz="2800" lang="en-US">
                <a:ea typeface="宋体" charset="-122"/>
                <a:sym typeface="Symbol" pitchFamily="18" charset="2"/>
              </a:rPr>
              <a:t>) and X</a:t>
            </a:r>
            <a:r>
              <a:rPr altLang="zh-CN" baseline="-25000" sz="2800" lang="en-US">
                <a:ea typeface="宋体" charset="-122"/>
                <a:sym typeface="Symbol" pitchFamily="18" charset="2"/>
              </a:rPr>
              <a:t>2</a:t>
            </a:r>
            <a:r>
              <a:rPr altLang="zh-CN" sz="2800" lang="en-US">
                <a:ea typeface="宋体" charset="-122"/>
              </a:rPr>
              <a:t>~N(</a:t>
            </a:r>
            <a:r>
              <a:rPr altLang="zh-CN" sz="2800" lang="en-US">
                <a:ea typeface="宋体" charset="-122"/>
                <a:sym typeface="Symbol" pitchFamily="18" charset="2"/>
              </a:rPr>
              <a:t></a:t>
            </a:r>
            <a:r>
              <a:rPr altLang="zh-CN" baseline="-25000" sz="2800" lang="en-US">
                <a:ea typeface="宋体" charset="-122"/>
                <a:sym typeface="Symbol" pitchFamily="18" charset="2"/>
              </a:rPr>
              <a:t>2</a:t>
            </a:r>
            <a:r>
              <a:rPr altLang="zh-CN" sz="2800" lang="en-US">
                <a:ea typeface="宋体" charset="-122"/>
                <a:sym typeface="Symbol" pitchFamily="18" charset="2"/>
              </a:rPr>
              <a:t>,</a:t>
            </a:r>
            <a:r>
              <a:rPr altLang="zh-CN" baseline="-25000" sz="2800" lang="en-US">
                <a:ea typeface="宋体" charset="-122"/>
                <a:sym typeface="Symbol" pitchFamily="18" charset="2"/>
              </a:rPr>
              <a:t>2</a:t>
            </a:r>
            <a:r>
              <a:rPr altLang="zh-CN" sz="2800" lang="en-US">
                <a:ea typeface="宋体" charset="-122"/>
                <a:sym typeface="Symbol" pitchFamily="18" charset="2"/>
              </a:rPr>
              <a:t>), X= X</a:t>
            </a:r>
            <a:r>
              <a:rPr altLang="zh-CN" baseline="-25000" sz="2800" lang="en-US">
                <a:ea typeface="宋体" charset="-122"/>
                <a:sym typeface="Symbol" pitchFamily="18" charset="2"/>
              </a:rPr>
              <a:t>1</a:t>
            </a:r>
            <a:r>
              <a:rPr altLang="zh-CN" sz="2800" lang="en-US">
                <a:ea typeface="宋体" charset="-122"/>
              </a:rPr>
              <a:t>+ </a:t>
            </a:r>
            <a:r>
              <a:rPr altLang="zh-CN" sz="2800" lang="en-US">
                <a:ea typeface="宋体" charset="-122"/>
                <a:sym typeface="Symbol" pitchFamily="18" charset="2"/>
              </a:rPr>
              <a:t>X</a:t>
            </a:r>
            <a:r>
              <a:rPr altLang="zh-CN" baseline="-25000" sz="2800" lang="en-US">
                <a:ea typeface="宋体" charset="-122"/>
                <a:sym typeface="Symbol" pitchFamily="18" charset="2"/>
              </a:rPr>
              <a:t>2 </a:t>
            </a:r>
            <a:r>
              <a:rPr altLang="zh-CN" sz="2800" lang="en-US">
                <a:ea typeface="宋体" charset="-122"/>
              </a:rPr>
              <a:t>?</a:t>
            </a:r>
            <a:endParaRPr altLang="zh-CN" sz="2800" lang="en-US">
              <a:ea typeface="宋体" charset="-122"/>
              <a:sym typeface="Symbol" pitchFamily="18" charset="2"/>
            </a:endParaRPr>
          </a:p>
        </p:txBody>
      </p:sp>
      <p:graphicFrame>
        <p:nvGraphicFramePr>
          <p:cNvPr id="419433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947334" y="2373313"/>
          <a:ext cx="9108017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15363" imgH="876240" imgW="3111480" progId="Equation.BREE4">
                  <p:embed/>
                </p:oleObj>
              </mc:Choice>
              <mc:Fallback>
                <p:oleObj name="Equation" r:id="rId1" spid="" imgH="876240" imgW="3111480" progId="Equation.BREE4">
                  <p:embed/>
                  <p:pic>
                    <p:nvPicPr>
                      <p:cNvPr id="209719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334" y="2373313"/>
                        <a:ext cx="9108017" cy="1924050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Object 34"/>
          <p:cNvGraphicFramePr>
            <a:graphicFrameLocks noChangeAspect="1"/>
          </p:cNvGraphicFramePr>
          <p:nvPr/>
        </p:nvGraphicFramePr>
        <p:xfrm>
          <a:off x="3306233" y="5359400"/>
          <a:ext cx="4658784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5123" imgH="380880" imgW="1498320" progId="Equation.DSMT4">
                  <p:embed/>
                </p:oleObj>
              </mc:Choice>
              <mc:Fallback>
                <p:oleObj name="Equation" r:id="rId1" spid="" imgH="380880" imgW="1498320" progId="Equation.DSMT4">
                  <p:embed/>
                  <p:pic>
                    <p:nvPicPr>
                      <p:cNvPr id="2097154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233" y="5359400"/>
                        <a:ext cx="4658784" cy="889000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zh-CN" lang="en-US">
                <a:ea typeface="宋体" charset="-122"/>
              </a:rPr>
              <a:t>Bayes’ Rule</a:t>
            </a:r>
          </a:p>
        </p:txBody>
      </p:sp>
      <p:graphicFrame>
        <p:nvGraphicFramePr>
          <p:cNvPr id="4194308" name="Group 4"/>
          <p:cNvGraphicFramePr>
            <a:graphicFrameLocks noGrp="1"/>
          </p:cNvGraphicFramePr>
          <p:nvPr/>
        </p:nvGraphicFramePr>
        <p:xfrm>
          <a:off x="812800" y="1981200"/>
          <a:ext cx="5079999" cy="1295400"/>
        </p:xfrm>
        <a:graphic>
          <a:graphicData uri="http://schemas.openxmlformats.org/drawingml/2006/table">
            <a:tbl>
              <a:tblPr/>
              <a:tblGrid>
                <a:gridCol w="1693333"/>
                <a:gridCol w="1693333"/>
                <a:gridCol w="1693333"/>
              </a:tblGrid>
              <a:tr h="4318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endParaRPr altLang="en-US" baseline="0" b="0" cap="none" sz="2000" i="0" kumimoji="0" lang="zh-CN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altLang="en-US" baseline="0" b="0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</a:t>
                      </a: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W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0.7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altLang="en-US" baseline="0" b="0" cap="none" sz="2000" i="0" kumimoji="0" lang="zh-CN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</a:t>
                      </a: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W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altLang="zh-CN"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0.6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8607" name="Text Box 22"/>
          <p:cNvSpPr txBox="1">
            <a:spLocks noChangeArrowheads="1"/>
          </p:cNvSpPr>
          <p:nvPr/>
        </p:nvSpPr>
        <p:spPr bwMode="auto">
          <a:xfrm>
            <a:off x="6299200" y="2193926"/>
            <a:ext cx="5283200" cy="854075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sz="2000" lang="en-US">
                <a:ea typeface="宋体" charset="-122"/>
              </a:rPr>
              <a:t>R: It rains</a:t>
            </a:r>
          </a:p>
          <a:p>
            <a:pPr>
              <a:spcBef>
                <a:spcPct val="50000"/>
              </a:spcBef>
            </a:pPr>
            <a:r>
              <a:rPr altLang="zh-CN" sz="2000" lang="en-US">
                <a:ea typeface="宋体" charset="-122"/>
              </a:rPr>
              <a:t>W: The grass is wet</a:t>
            </a:r>
          </a:p>
        </p:txBody>
      </p:sp>
      <p:grpSp>
        <p:nvGrpSpPr>
          <p:cNvPr id="42" name="Group 23"/>
          <p:cNvGrpSpPr/>
          <p:nvPr/>
        </p:nvGrpSpPr>
        <p:grpSpPr bwMode="auto">
          <a:xfrm>
            <a:off x="1219200" y="3962400"/>
            <a:ext cx="2438400" cy="685800"/>
            <a:chOff x="3840" y="1528"/>
            <a:chExt cx="624" cy="384"/>
          </a:xfrm>
        </p:grpSpPr>
        <p:sp>
          <p:nvSpPr>
            <p:cNvPr id="1048608" name="Oval 24"/>
            <p:cNvSpPr>
              <a:spLocks noChangeArrowheads="1"/>
            </p:cNvSpPr>
            <p:nvPr/>
          </p:nvSpPr>
          <p:spPr bwMode="auto">
            <a:xfrm>
              <a:off x="3880" y="1528"/>
              <a:ext cx="576" cy="384"/>
            </a:xfrm>
            <a:prstGeom prst="ellips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609" name="Text Box 25"/>
            <p:cNvSpPr txBox="1">
              <a:spLocks noChangeArrowheads="1"/>
            </p:cNvSpPr>
            <p:nvPr/>
          </p:nvSpPr>
          <p:spPr bwMode="auto">
            <a:xfrm>
              <a:off x="3840" y="1584"/>
              <a:ext cx="624" cy="222"/>
            </a:xfrm>
            <a:prstGeom prst="rect"/>
            <a:noFill/>
            <a:ln>
              <a:noFill/>
            </a:ln>
            <a:effectLst/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altLang="zh-CN" b="1" sz="2000" lang="en-US">
                  <a:ea typeface="宋体" charset="-122"/>
                </a:rPr>
                <a:t>Hypothesis H</a:t>
              </a:r>
            </a:p>
          </p:txBody>
        </p:sp>
      </p:grpSp>
      <p:grpSp>
        <p:nvGrpSpPr>
          <p:cNvPr id="43" name="Group 26"/>
          <p:cNvGrpSpPr/>
          <p:nvPr/>
        </p:nvGrpSpPr>
        <p:grpSpPr bwMode="auto">
          <a:xfrm>
            <a:off x="7416800" y="3962400"/>
            <a:ext cx="2540000" cy="528638"/>
            <a:chOff x="3840" y="1528"/>
            <a:chExt cx="624" cy="384"/>
          </a:xfrm>
        </p:grpSpPr>
        <p:sp>
          <p:nvSpPr>
            <p:cNvPr id="1048610" name="Oval 27"/>
            <p:cNvSpPr>
              <a:spLocks noChangeArrowheads="1"/>
            </p:cNvSpPr>
            <p:nvPr/>
          </p:nvSpPr>
          <p:spPr bwMode="auto">
            <a:xfrm>
              <a:off x="3880" y="1528"/>
              <a:ext cx="576" cy="384"/>
            </a:xfrm>
            <a:prstGeom prst="ellips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611" name="Text Box 28"/>
            <p:cNvSpPr txBox="1">
              <a:spLocks noChangeArrowheads="1"/>
            </p:cNvSpPr>
            <p:nvPr/>
          </p:nvSpPr>
          <p:spPr bwMode="auto">
            <a:xfrm>
              <a:off x="3840" y="1584"/>
              <a:ext cx="624" cy="289"/>
            </a:xfrm>
            <a:prstGeom prst="rect"/>
            <a:noFill/>
            <a:ln>
              <a:noFill/>
            </a:ln>
            <a:effectLst/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altLang="zh-CN" b="1" sz="2000" lang="en-US">
                  <a:ea typeface="宋体" charset="-122"/>
                </a:rPr>
                <a:t>Evidence E</a:t>
              </a:r>
            </a:p>
          </p:txBody>
        </p:sp>
      </p:grpSp>
      <p:sp>
        <p:nvSpPr>
          <p:cNvPr id="1048612" name="Text Box 29"/>
          <p:cNvSpPr txBox="1">
            <a:spLocks noChangeArrowheads="1"/>
          </p:cNvSpPr>
          <p:nvPr/>
        </p:nvSpPr>
        <p:spPr bwMode="auto">
          <a:xfrm>
            <a:off x="3759200" y="3748088"/>
            <a:ext cx="3352800" cy="366712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altLang="zh-CN" b="1" lang="en-US">
                <a:ea typeface="宋体" charset="-122"/>
              </a:rPr>
              <a:t>Information: </a:t>
            </a:r>
            <a:r>
              <a:rPr altLang="zh-CN" lang="en-US">
                <a:ea typeface="宋体" charset="-122"/>
              </a:rPr>
              <a:t>Pr(E|H)</a:t>
            </a:r>
          </a:p>
        </p:txBody>
      </p:sp>
      <p:cxnSp>
        <p:nvCxnSpPr>
          <p:cNvPr id="3145729" name="AutoShape 30"/>
          <p:cNvCxnSpPr>
            <a:cxnSpLocks noChangeShapeType="1"/>
            <a:stCxn id="1048609" idx="3"/>
            <a:endCxn id="1048611" idx="1"/>
          </p:cNvCxnSpPr>
          <p:nvPr/>
        </p:nvCxnSpPr>
        <p:spPr bwMode="auto">
          <a:xfrm flipV="1">
            <a:off x="3657600" y="4238626"/>
            <a:ext cx="3759200" cy="22225"/>
          </a:xfrm>
          <a:prstGeom prst="straightConnector1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48613" name="Arc 31"/>
          <p:cNvSpPr/>
          <p:nvPr/>
        </p:nvSpPr>
        <p:spPr bwMode="auto">
          <a:xfrm rot="-1744903" flipH="1" flipV="1">
            <a:off x="3860800" y="3687764"/>
            <a:ext cx="3352800" cy="1417637"/>
          </a:xfrm>
          <a:custGeom>
            <a:avLst/>
            <a:gdLst>
              <a:gd name="G0" fmla="+- 0 0 0"/>
              <a:gd name="G1" fmla="+- 21585 0 0"/>
              <a:gd name="G2" fmla="+- 21600 0 0"/>
              <a:gd name="T0" fmla="*/ 803 w 21355"/>
              <a:gd name="T1" fmla="*/ 0 h 21585"/>
              <a:gd name="T2" fmla="*/ 21355 w 21355"/>
              <a:gd name="T3" fmla="*/ 18341 h 21585"/>
              <a:gd name="T4" fmla="*/ 0 w 21355"/>
              <a:gd name="T5" fmla="*/ 21585 h 2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55" h="21585" fill="none" extrusionOk="0">
                <a:moveTo>
                  <a:pt x="803" y="-1"/>
                </a:moveTo>
                <a:cubicBezTo>
                  <a:pt x="11168" y="385"/>
                  <a:pt x="19797" y="8085"/>
                  <a:pt x="21355" y="18340"/>
                </a:cubicBezTo>
              </a:path>
              <a:path w="21355" h="21585" stroke="0" extrusionOk="0">
                <a:moveTo>
                  <a:pt x="803" y="-1"/>
                </a:moveTo>
                <a:cubicBezTo>
                  <a:pt x="11168" y="385"/>
                  <a:pt x="19797" y="8085"/>
                  <a:pt x="21355" y="18340"/>
                </a:cubicBezTo>
                <a:lnTo>
                  <a:pt x="0" y="2158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614" name="Text Box 32"/>
          <p:cNvSpPr txBox="1">
            <a:spLocks noChangeArrowheads="1"/>
          </p:cNvSpPr>
          <p:nvPr/>
        </p:nvSpPr>
        <p:spPr bwMode="auto">
          <a:xfrm>
            <a:off x="3556000" y="4419601"/>
            <a:ext cx="3657600" cy="366713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altLang="zh-CN" b="1" lang="en-US">
                <a:ea typeface="宋体" charset="-122"/>
              </a:rPr>
              <a:t>Inference: </a:t>
            </a:r>
            <a:r>
              <a:rPr altLang="zh-CN" lang="en-US">
                <a:ea typeface="宋体" charset="-122"/>
              </a:rPr>
              <a:t>Pr(H|E)</a:t>
            </a:r>
          </a:p>
        </p:txBody>
      </p:sp>
      <p:grpSp>
        <p:nvGrpSpPr>
          <p:cNvPr id="44" name="Group 38"/>
          <p:cNvGrpSpPr/>
          <p:nvPr/>
        </p:nvGrpSpPr>
        <p:grpSpPr bwMode="auto">
          <a:xfrm>
            <a:off x="6807200" y="4191000"/>
            <a:ext cx="2336800" cy="1600200"/>
            <a:chOff x="3216" y="2640"/>
            <a:chExt cx="1104" cy="1008"/>
          </a:xfrm>
        </p:grpSpPr>
        <p:sp>
          <p:nvSpPr>
            <p:cNvPr id="1048615" name="Rectangle 35"/>
            <p:cNvSpPr>
              <a:spLocks noChangeArrowheads="1"/>
            </p:cNvSpPr>
            <p:nvPr/>
          </p:nvSpPr>
          <p:spPr bwMode="auto">
            <a:xfrm>
              <a:off x="3216" y="3360"/>
              <a:ext cx="576" cy="288"/>
            </a:xfrm>
            <a:prstGeom prst="rect"/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616" name="Text Box 36"/>
            <p:cNvSpPr txBox="1">
              <a:spLocks noChangeArrowheads="1"/>
            </p:cNvSpPr>
            <p:nvPr/>
          </p:nvSpPr>
          <p:spPr bwMode="auto">
            <a:xfrm>
              <a:off x="3648" y="2640"/>
              <a:ext cx="672" cy="330"/>
            </a:xfrm>
            <a:prstGeom prst="rect"/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sz="2800" lang="en-US">
                  <a:ea typeface="宋体" charset="-122"/>
                </a:rPr>
                <a:t>Prior</a:t>
              </a:r>
            </a:p>
          </p:txBody>
        </p:sp>
        <p:cxnSp>
          <p:nvCxnSpPr>
            <p:cNvPr id="3145730" name="AutoShape 37"/>
            <p:cNvCxnSpPr>
              <a:cxnSpLocks noChangeShapeType="1"/>
              <a:stCxn id="1048616" idx="2"/>
              <a:endCxn id="1048615" idx="0"/>
            </p:cNvCxnSpPr>
            <p:nvPr/>
          </p:nvCxnSpPr>
          <p:spPr bwMode="auto">
            <a:xfrm flipH="1">
              <a:off x="3504" y="2970"/>
              <a:ext cx="480" cy="390"/>
            </a:xfrm>
            <a:prstGeom prst="straightConnector1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5" name="Group 43"/>
          <p:cNvGrpSpPr/>
          <p:nvPr/>
        </p:nvGrpSpPr>
        <p:grpSpPr bwMode="auto">
          <a:xfrm>
            <a:off x="4673600" y="4191000"/>
            <a:ext cx="2946400" cy="1600200"/>
            <a:chOff x="2208" y="2640"/>
            <a:chExt cx="1392" cy="1008"/>
          </a:xfrm>
        </p:grpSpPr>
        <p:sp>
          <p:nvSpPr>
            <p:cNvPr id="1048617" name="Rectangle 40"/>
            <p:cNvSpPr>
              <a:spLocks noChangeArrowheads="1"/>
            </p:cNvSpPr>
            <p:nvPr/>
          </p:nvSpPr>
          <p:spPr bwMode="auto">
            <a:xfrm>
              <a:off x="2496" y="3360"/>
              <a:ext cx="720" cy="288"/>
            </a:xfrm>
            <a:prstGeom prst="rect"/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618" name="Text Box 41"/>
            <p:cNvSpPr txBox="1">
              <a:spLocks noChangeArrowheads="1"/>
            </p:cNvSpPr>
            <p:nvPr/>
          </p:nvSpPr>
          <p:spPr bwMode="auto">
            <a:xfrm>
              <a:off x="2208" y="2640"/>
              <a:ext cx="1392" cy="330"/>
            </a:xfrm>
            <a:prstGeom prst="rect"/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sz="2800" lang="en-US">
                  <a:ea typeface="宋体" charset="-122"/>
                </a:rPr>
                <a:t>Likelihood</a:t>
              </a:r>
            </a:p>
          </p:txBody>
        </p:sp>
        <p:cxnSp>
          <p:nvCxnSpPr>
            <p:cNvPr id="3145731" name="AutoShape 42"/>
            <p:cNvCxnSpPr>
              <a:cxnSpLocks noChangeShapeType="1"/>
              <a:stCxn id="1048618" idx="2"/>
              <a:endCxn id="1048617" idx="0"/>
            </p:cNvCxnSpPr>
            <p:nvPr/>
          </p:nvCxnSpPr>
          <p:spPr bwMode="auto">
            <a:xfrm flipH="1">
              <a:off x="2856" y="2970"/>
              <a:ext cx="48" cy="390"/>
            </a:xfrm>
            <a:prstGeom prst="straightConnector1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6" name="Group 49"/>
          <p:cNvGrpSpPr/>
          <p:nvPr/>
        </p:nvGrpSpPr>
        <p:grpSpPr bwMode="auto">
          <a:xfrm>
            <a:off x="1727200" y="4191000"/>
            <a:ext cx="3200400" cy="1790700"/>
            <a:chOff x="816" y="2640"/>
            <a:chExt cx="1512" cy="1128"/>
          </a:xfrm>
        </p:grpSpPr>
        <p:sp>
          <p:nvSpPr>
            <p:cNvPr id="1048619" name="Rectangle 45"/>
            <p:cNvSpPr>
              <a:spLocks noChangeArrowheads="1"/>
            </p:cNvSpPr>
            <p:nvPr/>
          </p:nvSpPr>
          <p:spPr bwMode="auto">
            <a:xfrm>
              <a:off x="1560" y="3480"/>
              <a:ext cx="768" cy="288"/>
            </a:xfrm>
            <a:prstGeom prst="rect"/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620" name="Text Box 46"/>
            <p:cNvSpPr txBox="1">
              <a:spLocks noChangeArrowheads="1"/>
            </p:cNvSpPr>
            <p:nvPr/>
          </p:nvSpPr>
          <p:spPr bwMode="auto">
            <a:xfrm>
              <a:off x="816" y="2640"/>
              <a:ext cx="1056" cy="330"/>
            </a:xfrm>
            <a:prstGeom prst="rect"/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sz="2800" lang="en-US">
                  <a:ea typeface="宋体" charset="-122"/>
                </a:rPr>
                <a:t>Posterior</a:t>
              </a:r>
            </a:p>
          </p:txBody>
        </p:sp>
        <p:cxnSp>
          <p:nvCxnSpPr>
            <p:cNvPr id="3145732" name="AutoShape 47"/>
            <p:cNvCxnSpPr>
              <a:cxnSpLocks noChangeShapeType="1"/>
              <a:stCxn id="1048620" idx="2"/>
              <a:endCxn id="1048619" idx="0"/>
            </p:cNvCxnSpPr>
            <p:nvPr/>
          </p:nvCxnSpPr>
          <p:spPr bwMode="auto">
            <a:xfrm>
              <a:off x="1344" y="2970"/>
              <a:ext cx="600" cy="510"/>
            </a:xfrm>
            <a:prstGeom prst="straightConnector1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zh-CN" lang="en-US">
                <a:ea typeface="宋体" charset="-122"/>
              </a:rPr>
              <a:t>Bayes’ Rule: More Complicated</a:t>
            </a:r>
          </a:p>
        </p:txBody>
      </p:sp>
      <p:sp>
        <p:nvSpPr>
          <p:cNvPr id="1048622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1"/>
            <a:ext cx="10871200" cy="4302125"/>
          </a:xfrm>
        </p:spPr>
        <p:txBody>
          <a:bodyPr/>
          <a:p>
            <a:r>
              <a:rPr altLang="zh-CN" sz="2000" lang="en-US">
                <a:ea typeface="宋体" charset="-122"/>
              </a:rPr>
              <a:t>Suppose that B</a:t>
            </a:r>
            <a:r>
              <a:rPr altLang="zh-CN" baseline="-25000" sz="2000" lang="en-US">
                <a:ea typeface="宋体" charset="-122"/>
              </a:rPr>
              <a:t>1</a:t>
            </a:r>
            <a:r>
              <a:rPr altLang="zh-CN" sz="2000" lang="en-US">
                <a:ea typeface="宋体" charset="-122"/>
              </a:rPr>
              <a:t>, B</a:t>
            </a:r>
            <a:r>
              <a:rPr altLang="zh-CN" baseline="-25000" sz="2000" lang="en-US">
                <a:ea typeface="宋体" charset="-122"/>
              </a:rPr>
              <a:t>2</a:t>
            </a:r>
            <a:r>
              <a:rPr altLang="zh-CN" sz="2000" lang="en-US">
                <a:ea typeface="宋体" charset="-122"/>
              </a:rPr>
              <a:t>, … B</a:t>
            </a:r>
            <a:r>
              <a:rPr altLang="zh-CN" baseline="-25000" sz="2000" lang="en-US">
                <a:ea typeface="宋体" charset="-122"/>
              </a:rPr>
              <a:t>k</a:t>
            </a:r>
            <a:r>
              <a:rPr altLang="zh-CN" sz="2000" lang="en-US">
                <a:ea typeface="宋体" charset="-122"/>
              </a:rPr>
              <a:t> form a partition of S: </a:t>
            </a:r>
          </a:p>
          <a:p>
            <a:endParaRPr altLang="zh-CN" sz="2000" lang="en-US">
              <a:ea typeface="宋体" charset="-122"/>
            </a:endParaRPr>
          </a:p>
          <a:p>
            <a:endParaRPr altLang="zh-CN" sz="2000" lang="en-US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altLang="zh-CN" sz="2000" lang="en-US">
                <a:ea typeface="宋体" charset="-122"/>
              </a:rPr>
              <a:t>Suppose that Pr(B</a:t>
            </a:r>
            <a:r>
              <a:rPr altLang="zh-CN" baseline="-25000" sz="2000" lang="en-US">
                <a:ea typeface="宋体" charset="-122"/>
              </a:rPr>
              <a:t>i</a:t>
            </a:r>
            <a:r>
              <a:rPr altLang="zh-CN" sz="2000" lang="en-US">
                <a:ea typeface="宋体" charset="-122"/>
              </a:rPr>
              <a:t>) &gt; 0 and Pr(A) &gt; 0. Then</a:t>
            </a:r>
          </a:p>
          <a:p>
            <a:pPr>
              <a:buFont typeface="Wingdings" pitchFamily="2" charset="2"/>
              <a:buNone/>
            </a:pPr>
            <a:endParaRPr altLang="en-US" baseline="-25000" sz="2400" lang="zh-CN">
              <a:ea typeface="宋体" charset="-122"/>
            </a:endParaRPr>
          </a:p>
        </p:txBody>
      </p:sp>
      <p:graphicFrame>
        <p:nvGraphicFramePr>
          <p:cNvPr id="4194309" name="Object 1028"/>
          <p:cNvGraphicFramePr>
            <a:graphicFrameLocks noChangeAspect="1"/>
          </p:cNvGraphicFramePr>
          <p:nvPr>
            <p:ph sz="quarter" idx="2"/>
          </p:nvPr>
        </p:nvGraphicFramePr>
        <p:xfrm>
          <a:off x="3352800" y="2362200"/>
          <a:ext cx="34544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6148" imgH="228600" imgW="1295280" progId="Equation.BREE4">
                  <p:embed/>
                </p:oleObj>
              </mc:Choice>
              <mc:Fallback>
                <p:oleObj name="Equation" r:id="rId1" spid="" imgH="228600" imgW="1295280" progId="Equation.BREE4">
                  <p:embed/>
                  <p:pic>
                    <p:nvPicPr>
                      <p:cNvPr id="2097156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362200"/>
                        <a:ext cx="3454400" cy="458788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0" name="Object 1029"/>
          <p:cNvGraphicFramePr>
            <a:graphicFrameLocks noChangeAspect="1"/>
          </p:cNvGraphicFramePr>
          <p:nvPr>
            <p:ph sz="quarter" idx="3"/>
          </p:nvPr>
        </p:nvGraphicFramePr>
        <p:xfrm>
          <a:off x="2540000" y="3505201"/>
          <a:ext cx="5080000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_x0000_s6149" imgH="1269720" imgW="1612800" progId="Equation.DSMT4">
                  <p:embed/>
                </p:oleObj>
              </mc:Choice>
              <mc:Fallback>
                <p:oleObj name="Equation" r:id="rId3" spid="" imgH="1269720" imgW="1612800" progId="Equation.DSMT4">
                  <p:embed/>
                  <p:pic>
                    <p:nvPicPr>
                      <p:cNvPr id="2097157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3505201"/>
                        <a:ext cx="5080000" cy="3000375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23" name="Rectangle 1030"/>
          <p:cNvSpPr>
            <a:spLocks noChangeArrowheads="1"/>
          </p:cNvSpPr>
          <p:nvPr/>
        </p:nvSpPr>
        <p:spPr bwMode="auto">
          <a:xfrm>
            <a:off x="406400" y="4419600"/>
            <a:ext cx="10972800" cy="2209800"/>
          </a:xfrm>
          <a:prstGeom prst="rect"/>
          <a:solidFill>
            <a:schemeClr val="bg1"/>
          </a:solidFill>
          <a:ln>
            <a:noFill/>
          </a:ln>
          <a:effectLst/>
        </p:spPr>
        <p:txBody>
          <a:bodyPr anchor="ctr" wrap="none"/>
          <a:p>
            <a:endParaRPr lang="en-US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zh-CN" lang="en-US">
                <a:ea typeface="宋体" charset="-122"/>
              </a:rPr>
              <a:t>Bayes’ Rule: More Complicated</a:t>
            </a:r>
          </a:p>
        </p:txBody>
      </p:sp>
      <p:sp>
        <p:nvSpPr>
          <p:cNvPr id="104862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1"/>
            <a:ext cx="10871200" cy="4302125"/>
          </a:xfrm>
        </p:spPr>
        <p:txBody>
          <a:bodyPr/>
          <a:p>
            <a:r>
              <a:rPr altLang="zh-CN" sz="2000" lang="en-US">
                <a:ea typeface="宋体" charset="-122"/>
              </a:rPr>
              <a:t>Suppose that B</a:t>
            </a:r>
            <a:r>
              <a:rPr altLang="zh-CN" baseline="-25000" sz="2000" lang="en-US">
                <a:ea typeface="宋体" charset="-122"/>
              </a:rPr>
              <a:t>1</a:t>
            </a:r>
            <a:r>
              <a:rPr altLang="zh-CN" sz="2000" lang="en-US">
                <a:ea typeface="宋体" charset="-122"/>
              </a:rPr>
              <a:t>, B</a:t>
            </a:r>
            <a:r>
              <a:rPr altLang="zh-CN" baseline="-25000" sz="2000" lang="en-US">
                <a:ea typeface="宋体" charset="-122"/>
              </a:rPr>
              <a:t>2</a:t>
            </a:r>
            <a:r>
              <a:rPr altLang="zh-CN" sz="2000" lang="en-US">
                <a:ea typeface="宋体" charset="-122"/>
              </a:rPr>
              <a:t>, … B</a:t>
            </a:r>
            <a:r>
              <a:rPr altLang="zh-CN" baseline="-25000" sz="2000" lang="en-US">
                <a:ea typeface="宋体" charset="-122"/>
              </a:rPr>
              <a:t>k</a:t>
            </a:r>
            <a:r>
              <a:rPr altLang="zh-CN" sz="2000" lang="en-US">
                <a:ea typeface="宋体" charset="-122"/>
              </a:rPr>
              <a:t> form a partition of S: </a:t>
            </a:r>
          </a:p>
          <a:p>
            <a:endParaRPr altLang="zh-CN" sz="2000" lang="en-US">
              <a:ea typeface="宋体" charset="-122"/>
            </a:endParaRPr>
          </a:p>
          <a:p>
            <a:endParaRPr altLang="zh-CN" sz="2000" lang="en-US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altLang="zh-CN" sz="2000" lang="en-US">
                <a:ea typeface="宋体" charset="-122"/>
              </a:rPr>
              <a:t>Suppose that Pr(B</a:t>
            </a:r>
            <a:r>
              <a:rPr altLang="zh-CN" baseline="-25000" sz="2000" lang="en-US">
                <a:ea typeface="宋体" charset="-122"/>
              </a:rPr>
              <a:t>i</a:t>
            </a:r>
            <a:r>
              <a:rPr altLang="zh-CN" sz="2000" lang="en-US">
                <a:ea typeface="宋体" charset="-122"/>
              </a:rPr>
              <a:t>) &gt; 0 and Pr(A) &gt; 0. Then</a:t>
            </a:r>
          </a:p>
          <a:p>
            <a:pPr>
              <a:buFont typeface="Wingdings" pitchFamily="2" charset="2"/>
              <a:buNone/>
            </a:pPr>
            <a:endParaRPr altLang="en-US" baseline="-25000" sz="2400" lang="zh-CN">
              <a:ea typeface="宋体" charset="-122"/>
            </a:endParaRPr>
          </a:p>
        </p:txBody>
      </p:sp>
      <p:graphicFrame>
        <p:nvGraphicFramePr>
          <p:cNvPr id="4194311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3352800" y="2362200"/>
          <a:ext cx="34544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7172" imgH="228600" imgW="1295280" progId="Equation.BREE4">
                  <p:embed/>
                </p:oleObj>
              </mc:Choice>
              <mc:Fallback>
                <p:oleObj name="Equation" r:id="rId1" spid="" imgH="228600" imgW="1295280" progId="Equation.BREE4">
                  <p:embed/>
                  <p:pic>
                    <p:nvPicPr>
                      <p:cNvPr id="209716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362200"/>
                        <a:ext cx="3454400" cy="458788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2" name="Object 29"/>
          <p:cNvGraphicFramePr>
            <a:graphicFrameLocks noChangeAspect="1"/>
          </p:cNvGraphicFramePr>
          <p:nvPr>
            <p:ph sz="quarter" idx="3"/>
          </p:nvPr>
        </p:nvGraphicFramePr>
        <p:xfrm>
          <a:off x="2540000" y="3505201"/>
          <a:ext cx="5080000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_x0000_s7173" imgH="1269720" imgW="1612800" progId="Equation.DSMT4">
                  <p:embed/>
                </p:oleObj>
              </mc:Choice>
              <mc:Fallback>
                <p:oleObj name="Equation" r:id="rId3" spid="" imgH="1269720" imgW="1612800" progId="Equation.DSMT4">
                  <p:embed/>
                  <p:pic>
                    <p:nvPicPr>
                      <p:cNvPr id="2097161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3505201"/>
                        <a:ext cx="5080000" cy="3000375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26" name="Rectangle 31"/>
          <p:cNvSpPr>
            <a:spLocks noChangeArrowheads="1"/>
          </p:cNvSpPr>
          <p:nvPr/>
        </p:nvSpPr>
        <p:spPr bwMode="auto">
          <a:xfrm>
            <a:off x="406400" y="5486400"/>
            <a:ext cx="10972800" cy="1143000"/>
          </a:xfrm>
          <a:prstGeom prst="rect"/>
          <a:solidFill>
            <a:schemeClr val="bg1"/>
          </a:solidFill>
          <a:ln>
            <a:noFill/>
          </a:ln>
          <a:effectLst/>
        </p:spPr>
        <p:txBody>
          <a:bodyPr anchor="ctr" wrap="none"/>
          <a:p>
            <a:endParaRPr lang="en-US"/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zh-CN" lang="en-US">
                <a:ea typeface="宋体" charset="-122"/>
              </a:rPr>
              <a:t>Bayes’ Rule: More Complicated</a:t>
            </a:r>
          </a:p>
        </p:txBody>
      </p:sp>
      <p:sp>
        <p:nvSpPr>
          <p:cNvPr id="1048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1"/>
            <a:ext cx="10871200" cy="4302125"/>
          </a:xfrm>
        </p:spPr>
        <p:txBody>
          <a:bodyPr/>
          <a:p>
            <a:r>
              <a:rPr altLang="zh-CN" sz="2000" lang="en-US">
                <a:ea typeface="宋体" charset="-122"/>
              </a:rPr>
              <a:t>Suppose that B</a:t>
            </a:r>
            <a:r>
              <a:rPr altLang="zh-CN" baseline="-25000" sz="2000" lang="en-US">
                <a:ea typeface="宋体" charset="-122"/>
              </a:rPr>
              <a:t>1</a:t>
            </a:r>
            <a:r>
              <a:rPr altLang="zh-CN" sz="2000" lang="en-US">
                <a:ea typeface="宋体" charset="-122"/>
              </a:rPr>
              <a:t>, B</a:t>
            </a:r>
            <a:r>
              <a:rPr altLang="zh-CN" baseline="-25000" sz="2000" lang="en-US">
                <a:ea typeface="宋体" charset="-122"/>
              </a:rPr>
              <a:t>2</a:t>
            </a:r>
            <a:r>
              <a:rPr altLang="zh-CN" sz="2000" lang="en-US">
                <a:ea typeface="宋体" charset="-122"/>
              </a:rPr>
              <a:t>, … B</a:t>
            </a:r>
            <a:r>
              <a:rPr altLang="zh-CN" baseline="-25000" sz="2000" lang="en-US">
                <a:ea typeface="宋体" charset="-122"/>
              </a:rPr>
              <a:t>k</a:t>
            </a:r>
            <a:r>
              <a:rPr altLang="zh-CN" sz="2000" lang="en-US">
                <a:ea typeface="宋体" charset="-122"/>
              </a:rPr>
              <a:t> form a partition of S: </a:t>
            </a:r>
          </a:p>
          <a:p>
            <a:endParaRPr altLang="zh-CN" sz="2000" lang="en-US">
              <a:ea typeface="宋体" charset="-122"/>
            </a:endParaRPr>
          </a:p>
          <a:p>
            <a:endParaRPr altLang="zh-CN" sz="2000" lang="en-US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altLang="zh-CN" sz="2000" lang="en-US">
                <a:ea typeface="宋体" charset="-122"/>
              </a:rPr>
              <a:t>Suppose that Pr(B</a:t>
            </a:r>
            <a:r>
              <a:rPr altLang="zh-CN" baseline="-25000" sz="2000" lang="en-US">
                <a:ea typeface="宋体" charset="-122"/>
              </a:rPr>
              <a:t>i</a:t>
            </a:r>
            <a:r>
              <a:rPr altLang="zh-CN" sz="2000" lang="en-US">
                <a:ea typeface="宋体" charset="-122"/>
              </a:rPr>
              <a:t>) &gt; 0 and Pr(A) &gt; 0. Then</a:t>
            </a:r>
          </a:p>
          <a:p>
            <a:pPr>
              <a:buFont typeface="Wingdings" pitchFamily="2" charset="2"/>
              <a:buNone/>
            </a:pPr>
            <a:endParaRPr altLang="en-US" baseline="-25000" sz="2400" lang="zh-CN">
              <a:ea typeface="宋体" charset="-122"/>
            </a:endParaRPr>
          </a:p>
        </p:txBody>
      </p:sp>
      <p:graphicFrame>
        <p:nvGraphicFramePr>
          <p:cNvPr id="4194313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352800" y="2362200"/>
          <a:ext cx="34544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8196" imgH="228600" imgW="1295280" progId="Equation.BREE4">
                  <p:embed/>
                </p:oleObj>
              </mc:Choice>
              <mc:Fallback>
                <p:oleObj name="Equation" r:id="rId1" spid="" imgH="228600" imgW="1295280" progId="Equation.BREE4">
                  <p:embed/>
                  <p:pic>
                    <p:nvPicPr>
                      <p:cNvPr id="2097164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362200"/>
                        <a:ext cx="3454400" cy="458788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4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540000" y="3505201"/>
          <a:ext cx="5080000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_x0000_s8197" imgH="1269720" imgW="1612800" progId="Equation.DSMT4">
                  <p:embed/>
                </p:oleObj>
              </mc:Choice>
              <mc:Fallback>
                <p:oleObj name="Equation" r:id="rId3" spid="" imgH="1269720" imgW="1612800" progId="Equation.DSMT4">
                  <p:embed/>
                  <p:pic>
                    <p:nvPicPr>
                      <p:cNvPr id="2097165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3505201"/>
                        <a:ext cx="5080000" cy="3000375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zh-CN" lang="en-US">
                <a:ea typeface="宋体" charset="-122"/>
              </a:rPr>
              <a:t>A More Complicated Example</a:t>
            </a:r>
          </a:p>
        </p:txBody>
      </p:sp>
      <p:graphicFrame>
        <p:nvGraphicFramePr>
          <p:cNvPr id="4194315" name="Group 3"/>
          <p:cNvGraphicFramePr>
            <a:graphicFrameLocks noGrp="1"/>
          </p:cNvGraphicFramePr>
          <p:nvPr/>
        </p:nvGraphicFramePr>
        <p:xfrm>
          <a:off x="5181600" y="1828800"/>
          <a:ext cx="5994400" cy="2286000"/>
        </p:xfrm>
        <a:graphic>
          <a:graphicData uri="http://schemas.openxmlformats.org/drawingml/2006/table">
            <a:tbl>
              <a:tblPr/>
              <a:tblGrid>
                <a:gridCol w="1018117"/>
                <a:gridCol w="4976283"/>
              </a:tblGrid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 rains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The grass is wet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People bring umbrella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 gridSpan="2"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Pr(UW|R)=Pr(U|R)Pr(W|R)</a:t>
                      </a: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Pr(UW| 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R)=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Pr(U| 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R)Pr(W| 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R)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</a:tbl>
          </a:graphicData>
        </a:graphic>
      </p:graphicFrame>
      <p:grpSp>
        <p:nvGrpSpPr>
          <p:cNvPr id="51" name="Group 20"/>
          <p:cNvGrpSpPr/>
          <p:nvPr/>
        </p:nvGrpSpPr>
        <p:grpSpPr bwMode="auto">
          <a:xfrm>
            <a:off x="304800" y="1981200"/>
            <a:ext cx="4064000" cy="1600200"/>
            <a:chOff x="3264" y="1440"/>
            <a:chExt cx="1920" cy="1008"/>
          </a:xfrm>
        </p:grpSpPr>
        <p:grpSp>
          <p:nvGrpSpPr>
            <p:cNvPr id="52" name="Group 21"/>
            <p:cNvGrpSpPr/>
            <p:nvPr/>
          </p:nvGrpSpPr>
          <p:grpSpPr bwMode="auto">
            <a:xfrm>
              <a:off x="3840" y="1440"/>
              <a:ext cx="624" cy="384"/>
              <a:chOff x="3840" y="1528"/>
              <a:chExt cx="624" cy="384"/>
            </a:xfrm>
          </p:grpSpPr>
          <p:sp>
            <p:nvSpPr>
              <p:cNvPr id="1048630" name="Oval 22"/>
              <p:cNvSpPr>
                <a:spLocks noChangeArrowheads="1"/>
              </p:cNvSpPr>
              <p:nvPr/>
            </p:nvSpPr>
            <p:spPr bwMode="auto">
              <a:xfrm>
                <a:off x="3880" y="1528"/>
                <a:ext cx="576" cy="384"/>
              </a:xfrm>
              <a:prstGeom prst="ellips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31" name="Text Box 23"/>
              <p:cNvSpPr txBox="1">
                <a:spLocks noChangeArrowheads="1"/>
              </p:cNvSpPr>
              <p:nvPr/>
            </p:nvSpPr>
            <p:spPr bwMode="auto">
              <a:xfrm>
                <a:off x="3840" y="1584"/>
                <a:ext cx="624" cy="250"/>
              </a:xfrm>
              <a:prstGeom prst="rect"/>
              <a:noFill/>
              <a:ln>
                <a:noFill/>
              </a:ln>
              <a:effectLst/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b="1" sz="2000" lang="en-US"/>
                  <a:t>R</a:t>
                </a:r>
              </a:p>
            </p:txBody>
          </p:sp>
        </p:grpSp>
        <p:grpSp>
          <p:nvGrpSpPr>
            <p:cNvPr id="53" name="Group 24"/>
            <p:cNvGrpSpPr/>
            <p:nvPr/>
          </p:nvGrpSpPr>
          <p:grpSpPr bwMode="auto">
            <a:xfrm>
              <a:off x="3264" y="2064"/>
              <a:ext cx="624" cy="384"/>
              <a:chOff x="3840" y="1528"/>
              <a:chExt cx="624" cy="384"/>
            </a:xfrm>
          </p:grpSpPr>
          <p:sp>
            <p:nvSpPr>
              <p:cNvPr id="1048632" name="Oval 25"/>
              <p:cNvSpPr>
                <a:spLocks noChangeArrowheads="1"/>
              </p:cNvSpPr>
              <p:nvPr/>
            </p:nvSpPr>
            <p:spPr bwMode="auto">
              <a:xfrm>
                <a:off x="3880" y="1528"/>
                <a:ext cx="576" cy="384"/>
              </a:xfrm>
              <a:prstGeom prst="ellips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33" name="Text Box 26"/>
              <p:cNvSpPr txBox="1">
                <a:spLocks noChangeArrowheads="1"/>
              </p:cNvSpPr>
              <p:nvPr/>
            </p:nvSpPr>
            <p:spPr bwMode="auto">
              <a:xfrm>
                <a:off x="3840" y="1584"/>
                <a:ext cx="624" cy="250"/>
              </a:xfrm>
              <a:prstGeom prst="rect"/>
              <a:noFill/>
              <a:ln>
                <a:noFill/>
              </a:ln>
              <a:effectLst/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b="1" sz="2000" lang="en-US"/>
                  <a:t>W</a:t>
                </a:r>
              </a:p>
            </p:txBody>
          </p:sp>
        </p:grpSp>
        <p:grpSp>
          <p:nvGrpSpPr>
            <p:cNvPr id="54" name="Group 27"/>
            <p:cNvGrpSpPr/>
            <p:nvPr/>
          </p:nvGrpSpPr>
          <p:grpSpPr bwMode="auto">
            <a:xfrm>
              <a:off x="4560" y="2064"/>
              <a:ext cx="624" cy="384"/>
              <a:chOff x="3840" y="1528"/>
              <a:chExt cx="624" cy="384"/>
            </a:xfrm>
          </p:grpSpPr>
          <p:sp>
            <p:nvSpPr>
              <p:cNvPr id="1048634" name="Oval 28"/>
              <p:cNvSpPr>
                <a:spLocks noChangeArrowheads="1"/>
              </p:cNvSpPr>
              <p:nvPr/>
            </p:nvSpPr>
            <p:spPr bwMode="auto">
              <a:xfrm>
                <a:off x="3880" y="1528"/>
                <a:ext cx="576" cy="384"/>
              </a:xfrm>
              <a:prstGeom prst="ellips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35" name="Text Box 29"/>
              <p:cNvSpPr txBox="1">
                <a:spLocks noChangeArrowheads="1"/>
              </p:cNvSpPr>
              <p:nvPr/>
            </p:nvSpPr>
            <p:spPr bwMode="auto">
              <a:xfrm>
                <a:off x="3840" y="1584"/>
                <a:ext cx="624" cy="250"/>
              </a:xfrm>
              <a:prstGeom prst="rect"/>
              <a:noFill/>
              <a:ln>
                <a:noFill/>
              </a:ln>
              <a:effectLst/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b="1" sz="2000" lang="en-US"/>
                  <a:t>U</a:t>
                </a:r>
              </a:p>
            </p:txBody>
          </p:sp>
        </p:grpSp>
        <p:sp>
          <p:nvSpPr>
            <p:cNvPr id="1048636" name="Line 30"/>
            <p:cNvSpPr>
              <a:spLocks noChangeShapeType="1"/>
            </p:cNvSpPr>
            <p:nvPr/>
          </p:nvSpPr>
          <p:spPr bwMode="auto">
            <a:xfrm flipH="1">
              <a:off x="3696" y="1824"/>
              <a:ext cx="336" cy="24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637" name="Line 31"/>
            <p:cNvSpPr>
              <a:spLocks noChangeShapeType="1"/>
            </p:cNvSpPr>
            <p:nvPr/>
          </p:nvSpPr>
          <p:spPr bwMode="auto">
            <a:xfrm>
              <a:off x="4368" y="1776"/>
              <a:ext cx="384" cy="288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</p:grpSp>
      <p:graphicFrame>
        <p:nvGraphicFramePr>
          <p:cNvPr id="4194316" name="Group 32"/>
          <p:cNvGraphicFramePr>
            <a:graphicFrameLocks noGrp="1"/>
          </p:cNvGraphicFramePr>
          <p:nvPr/>
        </p:nvGraphicFramePr>
        <p:xfrm>
          <a:off x="304800" y="4343400"/>
          <a:ext cx="5079999" cy="1524000"/>
        </p:xfrm>
        <a:graphic>
          <a:graphicData uri="http://schemas.openxmlformats.org/drawingml/2006/table">
            <a:tbl>
              <a:tblPr/>
              <a:tblGrid>
                <a:gridCol w="1693333"/>
                <a:gridCol w="1693333"/>
                <a:gridCol w="1693333"/>
              </a:tblGrid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Pr(W|R)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W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94317" name="Group 50"/>
          <p:cNvGraphicFramePr>
            <a:graphicFrameLocks noGrp="1"/>
          </p:cNvGraphicFramePr>
          <p:nvPr/>
        </p:nvGraphicFramePr>
        <p:xfrm>
          <a:off x="5892800" y="4343400"/>
          <a:ext cx="5079999" cy="1524000"/>
        </p:xfrm>
        <a:graphic>
          <a:graphicData uri="http://schemas.openxmlformats.org/drawingml/2006/table">
            <a:tbl>
              <a:tblPr/>
              <a:tblGrid>
                <a:gridCol w="1693333"/>
                <a:gridCol w="1693333"/>
                <a:gridCol w="1693333"/>
              </a:tblGrid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Pr(U|R)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U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8638" name="Text Box 68"/>
          <p:cNvSpPr txBox="1">
            <a:spLocks noChangeArrowheads="1"/>
          </p:cNvSpPr>
          <p:nvPr/>
        </p:nvSpPr>
        <p:spPr bwMode="auto">
          <a:xfrm>
            <a:off x="1422400" y="6156325"/>
            <a:ext cx="8229600" cy="45720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2400" lang="en-US"/>
              <a:t>Pr(U|W) = ?</a:t>
            </a:r>
          </a:p>
        </p:txBody>
      </p:sp>
      <p:sp>
        <p:nvSpPr>
          <p:cNvPr id="1048639" name="Text Box 69"/>
          <p:cNvSpPr txBox="1">
            <a:spLocks noChangeArrowheads="1"/>
          </p:cNvSpPr>
          <p:nvPr/>
        </p:nvSpPr>
        <p:spPr bwMode="auto">
          <a:xfrm>
            <a:off x="406400" y="3733801"/>
            <a:ext cx="3860800" cy="396875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2000" lang="en-US"/>
              <a:t>Pr(R) = 0.8</a:t>
            </a:r>
          </a:p>
        </p:txBody>
      </p:sp>
      <p:sp>
        <p:nvSpPr>
          <p:cNvPr id="1048640" name="Rectangle 71"/>
          <p:cNvSpPr>
            <a:spLocks noChangeArrowheads="1"/>
          </p:cNvSpPr>
          <p:nvPr/>
        </p:nvSpPr>
        <p:spPr bwMode="auto">
          <a:xfrm>
            <a:off x="0" y="3733800"/>
            <a:ext cx="11887200" cy="2895600"/>
          </a:xfrm>
          <a:prstGeom prst="rect"/>
          <a:solidFill>
            <a:schemeClr val="bg1"/>
          </a:solidFill>
          <a:ln>
            <a:noFill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641" name="Rectangle 72"/>
          <p:cNvSpPr>
            <a:spLocks noChangeArrowheads="1"/>
          </p:cNvSpPr>
          <p:nvPr/>
        </p:nvSpPr>
        <p:spPr bwMode="auto">
          <a:xfrm>
            <a:off x="4876800" y="3352800"/>
            <a:ext cx="7213600" cy="2895600"/>
          </a:xfrm>
          <a:prstGeom prst="rect"/>
          <a:solidFill>
            <a:schemeClr val="bg1"/>
          </a:solidFill>
          <a:ln>
            <a:noFill/>
          </a:ln>
          <a:effectLst/>
        </p:spPr>
        <p:txBody>
          <a:bodyPr anchor="ctr" wrap="none"/>
          <a:p>
            <a:endParaRPr lang="en-US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zh-CN" lang="en-US">
                <a:ea typeface="宋体" charset="-122"/>
              </a:rPr>
              <a:t>A More Complicated Example</a:t>
            </a:r>
          </a:p>
        </p:txBody>
      </p:sp>
      <p:graphicFrame>
        <p:nvGraphicFramePr>
          <p:cNvPr id="4194318" name="Group 3"/>
          <p:cNvGraphicFramePr>
            <a:graphicFrameLocks noGrp="1"/>
          </p:cNvGraphicFramePr>
          <p:nvPr/>
        </p:nvGraphicFramePr>
        <p:xfrm>
          <a:off x="5181600" y="1828800"/>
          <a:ext cx="5994400" cy="2286000"/>
        </p:xfrm>
        <a:graphic>
          <a:graphicData uri="http://schemas.openxmlformats.org/drawingml/2006/table">
            <a:tbl>
              <a:tblPr/>
              <a:tblGrid>
                <a:gridCol w="1018117"/>
                <a:gridCol w="4976283"/>
              </a:tblGrid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 rains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The grass is wet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People bring umbrella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 gridSpan="2"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Pr(UW|R)=Pr(U|R)Pr(W|R)</a:t>
                      </a: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Pr(UW| 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R)=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Pr(U| 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R)Pr(W| 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R)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</a:tbl>
          </a:graphicData>
        </a:graphic>
      </p:graphicFrame>
      <p:grpSp>
        <p:nvGrpSpPr>
          <p:cNvPr id="56" name="Group 20"/>
          <p:cNvGrpSpPr/>
          <p:nvPr/>
        </p:nvGrpSpPr>
        <p:grpSpPr bwMode="auto">
          <a:xfrm>
            <a:off x="304800" y="1981200"/>
            <a:ext cx="4064000" cy="1600200"/>
            <a:chOff x="3264" y="1440"/>
            <a:chExt cx="1920" cy="1008"/>
          </a:xfrm>
        </p:grpSpPr>
        <p:grpSp>
          <p:nvGrpSpPr>
            <p:cNvPr id="57" name="Group 21"/>
            <p:cNvGrpSpPr/>
            <p:nvPr/>
          </p:nvGrpSpPr>
          <p:grpSpPr bwMode="auto">
            <a:xfrm>
              <a:off x="3840" y="1440"/>
              <a:ext cx="624" cy="384"/>
              <a:chOff x="3840" y="1528"/>
              <a:chExt cx="624" cy="384"/>
            </a:xfrm>
          </p:grpSpPr>
          <p:sp>
            <p:nvSpPr>
              <p:cNvPr id="1048643" name="Oval 22"/>
              <p:cNvSpPr>
                <a:spLocks noChangeArrowheads="1"/>
              </p:cNvSpPr>
              <p:nvPr/>
            </p:nvSpPr>
            <p:spPr bwMode="auto">
              <a:xfrm>
                <a:off x="3880" y="1528"/>
                <a:ext cx="576" cy="384"/>
              </a:xfrm>
              <a:prstGeom prst="ellips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44" name="Text Box 23"/>
              <p:cNvSpPr txBox="1">
                <a:spLocks noChangeArrowheads="1"/>
              </p:cNvSpPr>
              <p:nvPr/>
            </p:nvSpPr>
            <p:spPr bwMode="auto">
              <a:xfrm>
                <a:off x="3840" y="1584"/>
                <a:ext cx="624" cy="250"/>
              </a:xfrm>
              <a:prstGeom prst="rect"/>
              <a:noFill/>
              <a:ln>
                <a:noFill/>
              </a:ln>
              <a:effectLst/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b="1" sz="2000" lang="en-US"/>
                  <a:t>R</a:t>
                </a:r>
              </a:p>
            </p:txBody>
          </p:sp>
        </p:grpSp>
        <p:grpSp>
          <p:nvGrpSpPr>
            <p:cNvPr id="58" name="Group 24"/>
            <p:cNvGrpSpPr/>
            <p:nvPr/>
          </p:nvGrpSpPr>
          <p:grpSpPr bwMode="auto">
            <a:xfrm>
              <a:off x="3264" y="2064"/>
              <a:ext cx="624" cy="384"/>
              <a:chOff x="3840" y="1528"/>
              <a:chExt cx="624" cy="384"/>
            </a:xfrm>
          </p:grpSpPr>
          <p:sp>
            <p:nvSpPr>
              <p:cNvPr id="1048645" name="Oval 25"/>
              <p:cNvSpPr>
                <a:spLocks noChangeArrowheads="1"/>
              </p:cNvSpPr>
              <p:nvPr/>
            </p:nvSpPr>
            <p:spPr bwMode="auto">
              <a:xfrm>
                <a:off x="3880" y="1528"/>
                <a:ext cx="576" cy="384"/>
              </a:xfrm>
              <a:prstGeom prst="ellips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46" name="Text Box 26"/>
              <p:cNvSpPr txBox="1">
                <a:spLocks noChangeArrowheads="1"/>
              </p:cNvSpPr>
              <p:nvPr/>
            </p:nvSpPr>
            <p:spPr bwMode="auto">
              <a:xfrm>
                <a:off x="3840" y="1584"/>
                <a:ext cx="624" cy="250"/>
              </a:xfrm>
              <a:prstGeom prst="rect"/>
              <a:noFill/>
              <a:ln>
                <a:noFill/>
              </a:ln>
              <a:effectLst/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b="1" sz="2000" lang="en-US"/>
                  <a:t>W</a:t>
                </a:r>
              </a:p>
            </p:txBody>
          </p:sp>
        </p:grpSp>
        <p:grpSp>
          <p:nvGrpSpPr>
            <p:cNvPr id="59" name="Group 27"/>
            <p:cNvGrpSpPr/>
            <p:nvPr/>
          </p:nvGrpSpPr>
          <p:grpSpPr bwMode="auto">
            <a:xfrm>
              <a:off x="4560" y="2064"/>
              <a:ext cx="624" cy="384"/>
              <a:chOff x="3840" y="1528"/>
              <a:chExt cx="624" cy="384"/>
            </a:xfrm>
          </p:grpSpPr>
          <p:sp>
            <p:nvSpPr>
              <p:cNvPr id="1048647" name="Oval 28"/>
              <p:cNvSpPr>
                <a:spLocks noChangeArrowheads="1"/>
              </p:cNvSpPr>
              <p:nvPr/>
            </p:nvSpPr>
            <p:spPr bwMode="auto">
              <a:xfrm>
                <a:off x="3880" y="1528"/>
                <a:ext cx="576" cy="384"/>
              </a:xfrm>
              <a:prstGeom prst="ellips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48" name="Text Box 29"/>
              <p:cNvSpPr txBox="1">
                <a:spLocks noChangeArrowheads="1"/>
              </p:cNvSpPr>
              <p:nvPr/>
            </p:nvSpPr>
            <p:spPr bwMode="auto">
              <a:xfrm>
                <a:off x="3840" y="1584"/>
                <a:ext cx="624" cy="250"/>
              </a:xfrm>
              <a:prstGeom prst="rect"/>
              <a:noFill/>
              <a:ln>
                <a:noFill/>
              </a:ln>
              <a:effectLst/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b="1" sz="2000" lang="en-US"/>
                  <a:t>U</a:t>
                </a:r>
              </a:p>
            </p:txBody>
          </p:sp>
        </p:grpSp>
        <p:sp>
          <p:nvSpPr>
            <p:cNvPr id="1048649" name="Line 30"/>
            <p:cNvSpPr>
              <a:spLocks noChangeShapeType="1"/>
            </p:cNvSpPr>
            <p:nvPr/>
          </p:nvSpPr>
          <p:spPr bwMode="auto">
            <a:xfrm flipH="1">
              <a:off x="3696" y="1824"/>
              <a:ext cx="336" cy="24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650" name="Line 31"/>
            <p:cNvSpPr>
              <a:spLocks noChangeShapeType="1"/>
            </p:cNvSpPr>
            <p:nvPr/>
          </p:nvSpPr>
          <p:spPr bwMode="auto">
            <a:xfrm>
              <a:off x="4368" y="1776"/>
              <a:ext cx="384" cy="288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</p:grpSp>
      <p:graphicFrame>
        <p:nvGraphicFramePr>
          <p:cNvPr id="4194319" name="Group 32"/>
          <p:cNvGraphicFramePr>
            <a:graphicFrameLocks noGrp="1"/>
          </p:cNvGraphicFramePr>
          <p:nvPr/>
        </p:nvGraphicFramePr>
        <p:xfrm>
          <a:off x="304800" y="4343400"/>
          <a:ext cx="5079999" cy="1524000"/>
        </p:xfrm>
        <a:graphic>
          <a:graphicData uri="http://schemas.openxmlformats.org/drawingml/2006/table">
            <a:tbl>
              <a:tblPr/>
              <a:tblGrid>
                <a:gridCol w="1693333"/>
                <a:gridCol w="1693333"/>
                <a:gridCol w="1693333"/>
              </a:tblGrid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Pr(W|R)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W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94320" name="Group 50"/>
          <p:cNvGraphicFramePr>
            <a:graphicFrameLocks noGrp="1"/>
          </p:cNvGraphicFramePr>
          <p:nvPr/>
        </p:nvGraphicFramePr>
        <p:xfrm>
          <a:off x="5892800" y="4343400"/>
          <a:ext cx="5079999" cy="1524000"/>
        </p:xfrm>
        <a:graphic>
          <a:graphicData uri="http://schemas.openxmlformats.org/drawingml/2006/table">
            <a:tbl>
              <a:tblPr/>
              <a:tblGrid>
                <a:gridCol w="1693333"/>
                <a:gridCol w="1693333"/>
                <a:gridCol w="1693333"/>
              </a:tblGrid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Pr(U|R)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U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8651" name="Text Box 68"/>
          <p:cNvSpPr txBox="1">
            <a:spLocks noChangeArrowheads="1"/>
          </p:cNvSpPr>
          <p:nvPr/>
        </p:nvSpPr>
        <p:spPr bwMode="auto">
          <a:xfrm>
            <a:off x="1422400" y="6156325"/>
            <a:ext cx="8229600" cy="45720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2400" lang="en-US"/>
              <a:t>Pr(U|W) = ?</a:t>
            </a:r>
          </a:p>
        </p:txBody>
      </p:sp>
      <p:sp>
        <p:nvSpPr>
          <p:cNvPr id="1048652" name="Text Box 69"/>
          <p:cNvSpPr txBox="1">
            <a:spLocks noChangeArrowheads="1"/>
          </p:cNvSpPr>
          <p:nvPr/>
        </p:nvSpPr>
        <p:spPr bwMode="auto">
          <a:xfrm>
            <a:off x="406400" y="3733801"/>
            <a:ext cx="3860800" cy="396875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2000" lang="en-US"/>
              <a:t>Pr(R) = 0.8</a:t>
            </a:r>
          </a:p>
        </p:txBody>
      </p:sp>
      <p:sp>
        <p:nvSpPr>
          <p:cNvPr id="1048653" name="Rectangle 71"/>
          <p:cNvSpPr>
            <a:spLocks noChangeArrowheads="1"/>
          </p:cNvSpPr>
          <p:nvPr/>
        </p:nvSpPr>
        <p:spPr bwMode="auto">
          <a:xfrm>
            <a:off x="0" y="3810000"/>
            <a:ext cx="5181600" cy="2819400"/>
          </a:xfrm>
          <a:prstGeom prst="rect"/>
          <a:solidFill>
            <a:schemeClr val="bg1"/>
          </a:solidFill>
          <a:ln>
            <a:noFill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654" name="Rectangle 72"/>
          <p:cNvSpPr>
            <a:spLocks noChangeArrowheads="1"/>
          </p:cNvSpPr>
          <p:nvPr/>
        </p:nvSpPr>
        <p:spPr bwMode="auto">
          <a:xfrm>
            <a:off x="4876800" y="4191000"/>
            <a:ext cx="7213600" cy="2362200"/>
          </a:xfrm>
          <a:prstGeom prst="rect"/>
          <a:solidFill>
            <a:schemeClr val="bg1"/>
          </a:solidFill>
          <a:ln>
            <a:noFill/>
          </a:ln>
          <a:effectLst/>
        </p:spPr>
        <p:txBody>
          <a:bodyPr anchor="ctr" wrap="none"/>
          <a:p>
            <a:endParaRPr lang="en-US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zh-CN" lang="en-US">
                <a:ea typeface="宋体" charset="-122"/>
              </a:rPr>
              <a:t>A More Complicated Example</a:t>
            </a:r>
          </a:p>
        </p:txBody>
      </p:sp>
      <p:graphicFrame>
        <p:nvGraphicFramePr>
          <p:cNvPr id="4194321" name="Group 1027"/>
          <p:cNvGraphicFramePr>
            <a:graphicFrameLocks noGrp="1"/>
          </p:cNvGraphicFramePr>
          <p:nvPr/>
        </p:nvGraphicFramePr>
        <p:xfrm>
          <a:off x="5181600" y="1828800"/>
          <a:ext cx="5994400" cy="2286000"/>
        </p:xfrm>
        <a:graphic>
          <a:graphicData uri="http://schemas.openxmlformats.org/drawingml/2006/table">
            <a:tbl>
              <a:tblPr/>
              <a:tblGrid>
                <a:gridCol w="1018117"/>
                <a:gridCol w="4976283"/>
              </a:tblGrid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 rains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The grass is wet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People bring umbrella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 gridSpan="2"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Pr(UW|R)=Pr(U|R)Pr(W|R)</a:t>
                      </a: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Pr(UW| 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R)=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Pr(U| 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R)Pr(W| 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R)</a:t>
                      </a:r>
                    </a:p>
                  </a:txBody>
                  <a:tcPr marL="121920" marR="12192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endParaRPr lang="en-US"/>
                    </a:p>
                  </a:txBody>
                </a:tc>
              </a:tr>
            </a:tbl>
          </a:graphicData>
        </a:graphic>
      </p:graphicFrame>
      <p:grpSp>
        <p:nvGrpSpPr>
          <p:cNvPr id="61" name="Group 1044"/>
          <p:cNvGrpSpPr/>
          <p:nvPr/>
        </p:nvGrpSpPr>
        <p:grpSpPr bwMode="auto">
          <a:xfrm>
            <a:off x="304800" y="1981200"/>
            <a:ext cx="4064000" cy="1600200"/>
            <a:chOff x="3264" y="1440"/>
            <a:chExt cx="1920" cy="1008"/>
          </a:xfrm>
        </p:grpSpPr>
        <p:grpSp>
          <p:nvGrpSpPr>
            <p:cNvPr id="62" name="Group 1045"/>
            <p:cNvGrpSpPr/>
            <p:nvPr/>
          </p:nvGrpSpPr>
          <p:grpSpPr bwMode="auto">
            <a:xfrm>
              <a:off x="3840" y="1440"/>
              <a:ext cx="624" cy="384"/>
              <a:chOff x="3840" y="1528"/>
              <a:chExt cx="624" cy="384"/>
            </a:xfrm>
          </p:grpSpPr>
          <p:sp>
            <p:nvSpPr>
              <p:cNvPr id="1048656" name="Oval 1046"/>
              <p:cNvSpPr>
                <a:spLocks noChangeArrowheads="1"/>
              </p:cNvSpPr>
              <p:nvPr/>
            </p:nvSpPr>
            <p:spPr bwMode="auto">
              <a:xfrm>
                <a:off x="3880" y="1528"/>
                <a:ext cx="576" cy="384"/>
              </a:xfrm>
              <a:prstGeom prst="ellips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57" name="Text Box 1047"/>
              <p:cNvSpPr txBox="1">
                <a:spLocks noChangeArrowheads="1"/>
              </p:cNvSpPr>
              <p:nvPr/>
            </p:nvSpPr>
            <p:spPr bwMode="auto">
              <a:xfrm>
                <a:off x="3840" y="1584"/>
                <a:ext cx="624" cy="250"/>
              </a:xfrm>
              <a:prstGeom prst="rect"/>
              <a:noFill/>
              <a:ln>
                <a:noFill/>
              </a:ln>
              <a:effectLst/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b="1" sz="2000" lang="en-US"/>
                  <a:t>R</a:t>
                </a:r>
              </a:p>
            </p:txBody>
          </p:sp>
        </p:grpSp>
        <p:grpSp>
          <p:nvGrpSpPr>
            <p:cNvPr id="63" name="Group 1048"/>
            <p:cNvGrpSpPr/>
            <p:nvPr/>
          </p:nvGrpSpPr>
          <p:grpSpPr bwMode="auto">
            <a:xfrm>
              <a:off x="3264" y="2064"/>
              <a:ext cx="624" cy="384"/>
              <a:chOff x="3840" y="1528"/>
              <a:chExt cx="624" cy="384"/>
            </a:xfrm>
          </p:grpSpPr>
          <p:sp>
            <p:nvSpPr>
              <p:cNvPr id="1048658" name="Oval 1049"/>
              <p:cNvSpPr>
                <a:spLocks noChangeArrowheads="1"/>
              </p:cNvSpPr>
              <p:nvPr/>
            </p:nvSpPr>
            <p:spPr bwMode="auto">
              <a:xfrm>
                <a:off x="3880" y="1528"/>
                <a:ext cx="576" cy="384"/>
              </a:xfrm>
              <a:prstGeom prst="ellips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59" name="Text Box 1050"/>
              <p:cNvSpPr txBox="1">
                <a:spLocks noChangeArrowheads="1"/>
              </p:cNvSpPr>
              <p:nvPr/>
            </p:nvSpPr>
            <p:spPr bwMode="auto">
              <a:xfrm>
                <a:off x="3840" y="1584"/>
                <a:ext cx="624" cy="250"/>
              </a:xfrm>
              <a:prstGeom prst="rect"/>
              <a:noFill/>
              <a:ln>
                <a:noFill/>
              </a:ln>
              <a:effectLst/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b="1" sz="2000" lang="en-US"/>
                  <a:t>W</a:t>
                </a:r>
              </a:p>
            </p:txBody>
          </p:sp>
        </p:grpSp>
        <p:grpSp>
          <p:nvGrpSpPr>
            <p:cNvPr id="64" name="Group 1051"/>
            <p:cNvGrpSpPr/>
            <p:nvPr/>
          </p:nvGrpSpPr>
          <p:grpSpPr bwMode="auto">
            <a:xfrm>
              <a:off x="4560" y="2064"/>
              <a:ext cx="624" cy="384"/>
              <a:chOff x="3840" y="1528"/>
              <a:chExt cx="624" cy="384"/>
            </a:xfrm>
          </p:grpSpPr>
          <p:sp>
            <p:nvSpPr>
              <p:cNvPr id="1048660" name="Oval 1052"/>
              <p:cNvSpPr>
                <a:spLocks noChangeArrowheads="1"/>
              </p:cNvSpPr>
              <p:nvPr/>
            </p:nvSpPr>
            <p:spPr bwMode="auto">
              <a:xfrm>
                <a:off x="3880" y="1528"/>
                <a:ext cx="576" cy="384"/>
              </a:xfrm>
              <a:prstGeom prst="ellips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661" name="Text Box 1053"/>
              <p:cNvSpPr txBox="1">
                <a:spLocks noChangeArrowheads="1"/>
              </p:cNvSpPr>
              <p:nvPr/>
            </p:nvSpPr>
            <p:spPr bwMode="auto">
              <a:xfrm>
                <a:off x="3840" y="1584"/>
                <a:ext cx="624" cy="250"/>
              </a:xfrm>
              <a:prstGeom prst="rect"/>
              <a:noFill/>
              <a:ln>
                <a:noFill/>
              </a:ln>
              <a:effectLst/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b="1" sz="2000" lang="en-US"/>
                  <a:t>U</a:t>
                </a:r>
              </a:p>
            </p:txBody>
          </p:sp>
        </p:grpSp>
        <p:sp>
          <p:nvSpPr>
            <p:cNvPr id="1048662" name="Line 1054"/>
            <p:cNvSpPr>
              <a:spLocks noChangeShapeType="1"/>
            </p:cNvSpPr>
            <p:nvPr/>
          </p:nvSpPr>
          <p:spPr bwMode="auto">
            <a:xfrm flipH="1">
              <a:off x="3696" y="1824"/>
              <a:ext cx="336" cy="24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663" name="Line 1055"/>
            <p:cNvSpPr>
              <a:spLocks noChangeShapeType="1"/>
            </p:cNvSpPr>
            <p:nvPr/>
          </p:nvSpPr>
          <p:spPr bwMode="auto">
            <a:xfrm>
              <a:off x="4368" y="1776"/>
              <a:ext cx="384" cy="288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</p:grpSp>
      <p:graphicFrame>
        <p:nvGraphicFramePr>
          <p:cNvPr id="4194322" name="Group 1056"/>
          <p:cNvGraphicFramePr>
            <a:graphicFrameLocks noGrp="1"/>
          </p:cNvGraphicFramePr>
          <p:nvPr/>
        </p:nvGraphicFramePr>
        <p:xfrm>
          <a:off x="304800" y="4343400"/>
          <a:ext cx="5079999" cy="1524000"/>
        </p:xfrm>
        <a:graphic>
          <a:graphicData uri="http://schemas.openxmlformats.org/drawingml/2006/table">
            <a:tbl>
              <a:tblPr/>
              <a:tblGrid>
                <a:gridCol w="1693333"/>
                <a:gridCol w="1693333"/>
                <a:gridCol w="1693333"/>
              </a:tblGrid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Pr(W|R)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W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94323" name="Group 1074"/>
          <p:cNvGraphicFramePr>
            <a:graphicFrameLocks noGrp="1"/>
          </p:cNvGraphicFramePr>
          <p:nvPr/>
        </p:nvGraphicFramePr>
        <p:xfrm>
          <a:off x="5892800" y="4343400"/>
          <a:ext cx="5079999" cy="1524000"/>
        </p:xfrm>
        <a:graphic>
          <a:graphicData uri="http://schemas.openxmlformats.org/drawingml/2006/table">
            <a:tbl>
              <a:tblPr/>
              <a:tblGrid>
                <a:gridCol w="1693333"/>
                <a:gridCol w="1693333"/>
                <a:gridCol w="1693333"/>
              </a:tblGrid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Pr(U|R)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U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8664" name="Text Box 1092"/>
          <p:cNvSpPr txBox="1">
            <a:spLocks noChangeArrowheads="1"/>
          </p:cNvSpPr>
          <p:nvPr/>
        </p:nvSpPr>
        <p:spPr bwMode="auto">
          <a:xfrm>
            <a:off x="1422400" y="6156325"/>
            <a:ext cx="8229600" cy="45720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2400" lang="en-US"/>
              <a:t>Pr(U|W) = ?</a:t>
            </a:r>
          </a:p>
        </p:txBody>
      </p:sp>
      <p:sp>
        <p:nvSpPr>
          <p:cNvPr id="1048665" name="Text Box 1093"/>
          <p:cNvSpPr txBox="1">
            <a:spLocks noChangeArrowheads="1"/>
          </p:cNvSpPr>
          <p:nvPr/>
        </p:nvSpPr>
        <p:spPr bwMode="auto">
          <a:xfrm>
            <a:off x="406400" y="3733801"/>
            <a:ext cx="3860800" cy="396875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2000" lang="en-US"/>
              <a:t>Pr(R) = 0.8</a:t>
            </a:r>
          </a:p>
        </p:txBody>
      </p:sp>
      <p:sp>
        <p:nvSpPr>
          <p:cNvPr id="1048666" name="Freeform 1094"/>
          <p:cNvSpPr/>
          <p:nvPr/>
        </p:nvSpPr>
        <p:spPr bwMode="auto">
          <a:xfrm>
            <a:off x="1016000" y="2514600"/>
            <a:ext cx="1016000" cy="457200"/>
          </a:xfrm>
          <a:custGeom>
            <a:avLst/>
            <a:gdLst>
              <a:gd name="T0" fmla="*/ 112 w 496"/>
              <a:gd name="T1" fmla="*/ 280 h 280"/>
              <a:gd name="T2" fmla="*/ 64 w 496"/>
              <a:gd name="T3" fmla="*/ 40 h 280"/>
              <a:gd name="T4" fmla="*/ 496 w 496"/>
              <a:gd name="T5" fmla="*/ 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6" h="280">
                <a:moveTo>
                  <a:pt x="112" y="280"/>
                </a:moveTo>
                <a:cubicBezTo>
                  <a:pt x="56" y="180"/>
                  <a:pt x="0" y="80"/>
                  <a:pt x="64" y="40"/>
                </a:cubicBezTo>
                <a:cubicBezTo>
                  <a:pt x="128" y="0"/>
                  <a:pt x="424" y="40"/>
                  <a:pt x="496" y="4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Moments and Characteristics function</dc:title>
  <dc:creator>COMPAQ</dc:creator>
  <cp:lastModifiedBy>dotmanay</cp:lastModifiedBy>
  <dcterms:created xsi:type="dcterms:W3CDTF">2021-07-14T09:36:08Z</dcterms:created>
  <dcterms:modified xsi:type="dcterms:W3CDTF">2023-05-07T10:07:15Z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b0996b245b734871972c5dce96e88d6d</vt:lpwstr>
  </property>
</Properties>
</file>