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hIw/PcJpLkiZJf1xFI5zMpidtx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278DB2-A768-4A54-B4A8-D3262C2E1173}">
  <a:tblStyle styleId="{F0278DB2-A768-4A54-B4A8-D3262C2E117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3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22" Type="http://schemas.openxmlformats.org/officeDocument/2006/relationships/image" Target="../media/image26.png"/><Relationship Id="rId21" Type="http://schemas.openxmlformats.org/officeDocument/2006/relationships/image" Target="../media/image18.png"/><Relationship Id="rId24" Type="http://schemas.openxmlformats.org/officeDocument/2006/relationships/image" Target="../media/image20.png"/><Relationship Id="rId23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Relationship Id="rId26" Type="http://schemas.openxmlformats.org/officeDocument/2006/relationships/image" Target="../media/image24.png"/><Relationship Id="rId25" Type="http://schemas.openxmlformats.org/officeDocument/2006/relationships/image" Target="../media/image25.png"/><Relationship Id="rId28" Type="http://schemas.openxmlformats.org/officeDocument/2006/relationships/image" Target="../media/image4.jpg"/><Relationship Id="rId27" Type="http://schemas.openxmlformats.org/officeDocument/2006/relationships/image" Target="../media/image39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Relationship Id="rId11" Type="http://schemas.openxmlformats.org/officeDocument/2006/relationships/image" Target="../media/image3.png"/><Relationship Id="rId10" Type="http://schemas.openxmlformats.org/officeDocument/2006/relationships/image" Target="../media/image21.png"/><Relationship Id="rId13" Type="http://schemas.openxmlformats.org/officeDocument/2006/relationships/image" Target="../media/image14.png"/><Relationship Id="rId12" Type="http://schemas.openxmlformats.org/officeDocument/2006/relationships/image" Target="../media/image11.png"/><Relationship Id="rId15" Type="http://schemas.openxmlformats.org/officeDocument/2006/relationships/image" Target="../media/image9.png"/><Relationship Id="rId14" Type="http://schemas.openxmlformats.org/officeDocument/2006/relationships/image" Target="../media/image1.png"/><Relationship Id="rId17" Type="http://schemas.openxmlformats.org/officeDocument/2006/relationships/image" Target="../media/image32.png"/><Relationship Id="rId16" Type="http://schemas.openxmlformats.org/officeDocument/2006/relationships/image" Target="../media/image2.png"/><Relationship Id="rId19" Type="http://schemas.openxmlformats.org/officeDocument/2006/relationships/image" Target="../media/image22.png"/><Relationship Id="rId1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AA0"/>
              </a:buClr>
              <a:buSzPts val="36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rgbClr val="73BA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9367" y="2981322"/>
            <a:ext cx="2012775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789275" y="1245500"/>
            <a:ext cx="8984100" cy="5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Comodulação da variabilidade da frequência cardíaca e linguagem</a:t>
            </a:r>
            <a:endParaRPr b="1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2400" u="none" cap="none" strike="noStrike">
                <a:solidFill>
                  <a:srgbClr val="73BAA0"/>
                </a:solidFill>
                <a:latin typeface="Trebuchet MS"/>
                <a:ea typeface="Trebuchet MS"/>
                <a:cs typeface="Trebuchet MS"/>
                <a:sym typeface="Trebuchet MS"/>
              </a:rPr>
              <a:t>Autora:</a:t>
            </a:r>
            <a:r>
              <a:rPr b="0" i="0" lang="de-DE" sz="2400" u="none" cap="none" strike="noStrike">
                <a:solidFill>
                  <a:srgbClr val="73BAA0"/>
                </a:solidFill>
                <a:latin typeface="Trebuchet MS"/>
                <a:ea typeface="Trebuchet MS"/>
                <a:cs typeface="Trebuchet MS"/>
                <a:sym typeface="Trebuchet MS"/>
              </a:rPr>
              <a:t> Mayara Nascimento</a:t>
            </a:r>
            <a:endParaRPr b="0" i="0" sz="2400" u="none" cap="none" strike="noStrike">
              <a:solidFill>
                <a:srgbClr val="73BA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2400" u="none" cap="none" strike="noStrike">
                <a:solidFill>
                  <a:srgbClr val="73BAA0"/>
                </a:solidFill>
                <a:latin typeface="Trebuchet MS"/>
                <a:ea typeface="Trebuchet MS"/>
                <a:cs typeface="Trebuchet MS"/>
                <a:sym typeface="Trebuchet MS"/>
              </a:rPr>
              <a:t>Orientador:</a:t>
            </a:r>
            <a:r>
              <a:rPr b="0" i="0" lang="de-DE" sz="2400" u="none" cap="none" strike="noStrike">
                <a:solidFill>
                  <a:srgbClr val="73BAA0"/>
                </a:solidFill>
                <a:latin typeface="Trebuchet MS"/>
                <a:ea typeface="Trebuchet MS"/>
                <a:cs typeface="Trebuchet MS"/>
                <a:sym typeface="Trebuchet MS"/>
              </a:rPr>
              <a:t> André Fujita</a:t>
            </a:r>
            <a:endParaRPr b="0" i="0" sz="2400" u="none" cap="none" strike="noStrike">
              <a:solidFill>
                <a:srgbClr val="73BA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2400" u="none" cap="none" strike="noStrike">
                <a:solidFill>
                  <a:srgbClr val="73BAA0"/>
                </a:solidFill>
                <a:latin typeface="Trebuchet MS"/>
                <a:ea typeface="Trebuchet MS"/>
                <a:cs typeface="Trebuchet MS"/>
                <a:sym typeface="Trebuchet MS"/>
              </a:rPr>
              <a:t>Colaborador:</a:t>
            </a:r>
            <a:r>
              <a:rPr b="0" i="0" lang="de-DE" sz="2400" u="none" cap="none" strike="noStrike">
                <a:solidFill>
                  <a:srgbClr val="73BAA0"/>
                </a:solidFill>
                <a:latin typeface="Trebuchet MS"/>
                <a:ea typeface="Trebuchet MS"/>
                <a:cs typeface="Trebuchet MS"/>
                <a:sym typeface="Trebuchet MS"/>
              </a:rPr>
              <a:t> Daniel Dantas, Diego Trindade </a:t>
            </a:r>
            <a:endParaRPr b="0" i="0" sz="2400" u="none" cap="none" strike="noStrike">
              <a:solidFill>
                <a:srgbClr val="73BA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de-DE" sz="2400" u="none" cap="none" strike="noStrike">
                <a:solidFill>
                  <a:srgbClr val="73BAA0"/>
                </a:solidFill>
                <a:latin typeface="Trebuchet MS"/>
                <a:ea typeface="Trebuchet MS"/>
                <a:cs typeface="Trebuchet MS"/>
                <a:sym typeface="Trebuchet MS"/>
              </a:rPr>
              <a:t>e Mario Muramatsu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2450" y="166650"/>
            <a:ext cx="1819699" cy="181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12444" y="4946744"/>
            <a:ext cx="1819700" cy="16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10424158" y="0"/>
            <a:ext cx="1069145" cy="685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171" y="5676755"/>
            <a:ext cx="2012775" cy="89534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23"/>
          <p:cNvSpPr txBox="1"/>
          <p:nvPr/>
        </p:nvSpPr>
        <p:spPr>
          <a:xfrm>
            <a:off x="698772" y="866487"/>
            <a:ext cx="44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1" i="0" lang="de-DE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criado para as capturas</a:t>
            </a:r>
            <a:endParaRPr b="0" i="0" sz="2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210154" y="42204"/>
            <a:ext cx="859387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Metodologia – </a:t>
            </a:r>
            <a:r>
              <a:rPr b="1" i="0" lang="de-DE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Experimento presencial</a:t>
            </a:r>
            <a:endParaRPr b="1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5243" y="1552549"/>
            <a:ext cx="478155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2053883" y="5416062"/>
            <a:ext cx="3137095" cy="492412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1477108" y="2044961"/>
            <a:ext cx="4248443" cy="3131950"/>
          </a:xfrm>
          <a:prstGeom prst="rect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1189939" y="5906485"/>
            <a:ext cx="6378636" cy="400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e-DE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Figura 5: Janela dos voluntários (Subject 1 e 2)</a:t>
            </a:r>
            <a:endParaRPr b="0" i="0" sz="1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10424158" y="0"/>
            <a:ext cx="1069145" cy="685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171" y="5676755"/>
            <a:ext cx="2012775" cy="89534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24"/>
          <p:cNvSpPr txBox="1"/>
          <p:nvPr/>
        </p:nvSpPr>
        <p:spPr>
          <a:xfrm>
            <a:off x="210154" y="42204"/>
            <a:ext cx="859387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Resultados</a:t>
            </a:r>
            <a:endParaRPr b="1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473" y="1175093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6996868" y="2306931"/>
            <a:ext cx="273790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Eixo X:</a:t>
            </a:r>
            <a:r>
              <a:rPr b="0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a correlação média dos batimentos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Eixo Y:</a:t>
            </a:r>
            <a:r>
              <a:rPr b="0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previsibilidade do slide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 correlação é essencialmente </a:t>
            </a:r>
            <a:r>
              <a:rPr b="1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zero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10424158" y="0"/>
            <a:ext cx="1069145" cy="685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171" y="5676755"/>
            <a:ext cx="2012775" cy="89534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25"/>
          <p:cNvSpPr txBox="1"/>
          <p:nvPr/>
        </p:nvSpPr>
        <p:spPr>
          <a:xfrm>
            <a:off x="210154" y="42204"/>
            <a:ext cx="859387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Resultados</a:t>
            </a:r>
            <a:endParaRPr b="1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/>
          <p:nvPr/>
        </p:nvSpPr>
        <p:spPr>
          <a:xfrm>
            <a:off x="10424158" y="0"/>
            <a:ext cx="1069145" cy="685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171" y="5676755"/>
            <a:ext cx="2012775" cy="89534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26"/>
          <p:cNvSpPr txBox="1"/>
          <p:nvPr/>
        </p:nvSpPr>
        <p:spPr>
          <a:xfrm>
            <a:off x="1026078" y="468845"/>
            <a:ext cx="658688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Limitação</a:t>
            </a:r>
            <a:endParaRPr b="1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220625" y="1054472"/>
            <a:ext cx="6586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1" i="0" lang="de-DE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Língua – diversidade na nomeação de objetos, alimentos e outros;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1" i="0" lang="de-DE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Causadores de alteração da frequência cardiáca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- Ansiedade;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- Estresse; 	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- Doenças cardíacas;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-Excesso de álcool ou cafeína, drogas, etc;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-Atividade física;</a:t>
            </a:r>
            <a:endParaRPr b="1" i="0" sz="2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989978" y="4177229"/>
            <a:ext cx="658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Outras pesquisas - Extens</a:t>
            </a:r>
            <a:r>
              <a:rPr b="1" lang="de-DE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ão</a:t>
            </a:r>
            <a:endParaRPr b="1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1220632" y="4801170"/>
            <a:ext cx="658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1" i="0" lang="de-DE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Explorar comodulação da frequência cardíaca no contato com animais / músicas;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1" i="0" lang="de-DE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Avaliação da variabilidade da frequência cardíaca no trabalho;</a:t>
            </a:r>
            <a:endParaRPr b="1" i="0" sz="2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/>
          <p:nvPr/>
        </p:nvSpPr>
        <p:spPr>
          <a:xfrm>
            <a:off x="10424158" y="0"/>
            <a:ext cx="1069145" cy="685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171" y="5676755"/>
            <a:ext cx="2012775" cy="89534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7"/>
          <p:cNvSpPr txBox="1"/>
          <p:nvPr/>
        </p:nvSpPr>
        <p:spPr>
          <a:xfrm>
            <a:off x="1026078" y="468845"/>
            <a:ext cx="658688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Referência</a:t>
            </a:r>
            <a:endParaRPr b="1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1026078" y="1207478"/>
            <a:ext cx="6586800" cy="209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Bibliografia usada nessa apresentação: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Dikker, Suzanne, et al. "On the same wavelength: predictable language enhances speaker–listener brain-to-brain synchrony in posterior superior temporal gyrus." Journal of Neuroscience 34.18 (2014): 6267-6272.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"/>
          <p:cNvSpPr/>
          <p:nvPr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3BA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3" name="Google Shape;2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3013" y="5361151"/>
            <a:ext cx="2012775" cy="89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0948" y="5317275"/>
            <a:ext cx="96128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9323" y="5361150"/>
            <a:ext cx="1526619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"/>
          <p:cNvSpPr txBox="1"/>
          <p:nvPr/>
        </p:nvSpPr>
        <p:spPr>
          <a:xfrm>
            <a:off x="2953013" y="1767037"/>
            <a:ext cx="6221302" cy="16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4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Agradeço a participação!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/>
        </p:nvSpPr>
        <p:spPr>
          <a:xfrm>
            <a:off x="698697" y="3824020"/>
            <a:ext cx="8234288" cy="221596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de-DE" sz="2400" u="sng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Reprodução da pesquisa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Artigo: </a:t>
            </a:r>
            <a:r>
              <a:rPr b="0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 the same wavelength: predictable language enhances speaker–listener brain-to-brain synchrony in posterior superior temporal gyrus</a:t>
            </a:r>
            <a:endParaRPr b="0" i="0" sz="1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Autora:</a:t>
            </a:r>
            <a:r>
              <a:rPr b="0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Dikker, Suzanne, et al.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Publicado em:</a:t>
            </a:r>
            <a:r>
              <a:rPr b="0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Journal of Neuroscience (2014)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210154" y="42204"/>
            <a:ext cx="859387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 da pesquisa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10424158" y="0"/>
            <a:ext cx="1069145" cy="685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171" y="5676755"/>
            <a:ext cx="2012775" cy="89534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3"/>
          <p:cNvSpPr txBox="1"/>
          <p:nvPr/>
        </p:nvSpPr>
        <p:spPr>
          <a:xfrm>
            <a:off x="698697" y="1114154"/>
            <a:ext cx="8234288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0" i="0" lang="de-DE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Estudo das interações sociais via análise da variabilidade da frequência cardíaca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698697" y="1305357"/>
            <a:ext cx="8781831" cy="3877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0" i="0" lang="de-DE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Informações contextuais têm um impacto imediato nas previsões linguísticas </a:t>
            </a:r>
            <a:r>
              <a:rPr b="1" i="0" lang="de-DE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(Hale, 2001)</a:t>
            </a:r>
            <a:r>
              <a:rPr b="0" i="0" lang="de-DE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0" i="0" lang="de-DE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As previsões baseadas em contexto facilitam o processamento léxico-semântico, assim, há uma  antecipação aos atos de fala tanto na compreensão quanto na produção da linguagem, levando a uma atividade cerebral relativamente maior à medida que a previsibilidade aumenta, que resulta no ganho de atenção </a:t>
            </a:r>
            <a:r>
              <a:rPr b="1" i="0" lang="de-DE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(Dikker et al., 2014)</a:t>
            </a:r>
            <a:r>
              <a:rPr b="0" i="0" lang="de-DE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210154" y="42204"/>
            <a:ext cx="859387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Fundamentação teórica</a:t>
            </a:r>
            <a:endParaRPr b="1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10424158" y="0"/>
            <a:ext cx="1069145" cy="685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171" y="5676755"/>
            <a:ext cx="2012775" cy="89534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689575" y="957649"/>
            <a:ext cx="83829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0" i="0" lang="de-DE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Reprodução do experimento comportamental descrito por Dikker (2014);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0" i="0" lang="de-DE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Viés – frequência cardíaca;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0" i="0" lang="de-DE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Experimento – 2 etapas: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de-DE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- Online (formulário); 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de-DE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- Presencial.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0" i="0" lang="de-DE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Captura dos dados (software criado);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0" i="0" lang="de-DE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dos dados (RStudio – script);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210154" y="42204"/>
            <a:ext cx="859387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Metodologia</a:t>
            </a:r>
            <a:endParaRPr b="1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10424158" y="0"/>
            <a:ext cx="1069145" cy="685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171" y="5676755"/>
            <a:ext cx="2012775" cy="89534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8"/>
          <p:cNvGrpSpPr/>
          <p:nvPr/>
        </p:nvGrpSpPr>
        <p:grpSpPr>
          <a:xfrm>
            <a:off x="319168" y="99688"/>
            <a:ext cx="11577709" cy="6658622"/>
            <a:chOff x="319168" y="99688"/>
            <a:chExt cx="11577709" cy="6658622"/>
          </a:xfrm>
        </p:grpSpPr>
        <p:grpSp>
          <p:nvGrpSpPr>
            <p:cNvPr id="85" name="Google Shape;85;p18"/>
            <p:cNvGrpSpPr/>
            <p:nvPr/>
          </p:nvGrpSpPr>
          <p:grpSpPr>
            <a:xfrm>
              <a:off x="319168" y="99688"/>
              <a:ext cx="11577709" cy="6658622"/>
              <a:chOff x="293844" y="238539"/>
              <a:chExt cx="10800000" cy="6658622"/>
            </a:xfrm>
          </p:grpSpPr>
          <p:pic>
            <p:nvPicPr>
              <p:cNvPr id="86" name="Google Shape;86;p18"/>
              <p:cNvPicPr preferRelativeResize="0"/>
              <p:nvPr/>
            </p:nvPicPr>
            <p:blipFill rotWithShape="1">
              <a:blip r:embed="rId3">
                <a:alphaModFix/>
              </a:blip>
              <a:srcRect b="16309" l="15919" r="14875" t="16156"/>
              <a:stretch/>
            </p:blipFill>
            <p:spPr>
              <a:xfrm>
                <a:off x="2093844" y="280743"/>
                <a:ext cx="1800000" cy="13173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18"/>
              <p:cNvPicPr preferRelativeResize="0"/>
              <p:nvPr/>
            </p:nvPicPr>
            <p:blipFill rotWithShape="1">
              <a:blip r:embed="rId4">
                <a:alphaModFix/>
              </a:blip>
              <a:srcRect b="17857" l="16181" r="15349" t="15268"/>
              <a:stretch/>
            </p:blipFill>
            <p:spPr>
              <a:xfrm>
                <a:off x="3893844" y="238539"/>
                <a:ext cx="1800000" cy="1369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88;p18"/>
              <p:cNvPicPr preferRelativeResize="0"/>
              <p:nvPr/>
            </p:nvPicPr>
            <p:blipFill rotWithShape="1">
              <a:blip r:embed="rId5">
                <a:alphaModFix/>
              </a:blip>
              <a:srcRect b="14355" l="15241" r="15241" t="14094"/>
              <a:stretch/>
            </p:blipFill>
            <p:spPr>
              <a:xfrm>
                <a:off x="5693844" y="238539"/>
                <a:ext cx="1800000" cy="1369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" name="Google Shape;89;p18"/>
              <p:cNvPicPr preferRelativeResize="0"/>
              <p:nvPr/>
            </p:nvPicPr>
            <p:blipFill rotWithShape="1">
              <a:blip r:embed="rId6">
                <a:alphaModFix/>
              </a:blip>
              <a:srcRect b="14201" l="15356" r="14489" t="13903"/>
              <a:stretch/>
            </p:blipFill>
            <p:spPr>
              <a:xfrm>
                <a:off x="7493844" y="238540"/>
                <a:ext cx="1800000" cy="1369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18"/>
              <p:cNvPicPr preferRelativeResize="0"/>
              <p:nvPr/>
            </p:nvPicPr>
            <p:blipFill rotWithShape="1">
              <a:blip r:embed="rId7">
                <a:alphaModFix/>
              </a:blip>
              <a:srcRect b="14851" l="15739" r="14977" t="14608"/>
              <a:stretch/>
            </p:blipFill>
            <p:spPr>
              <a:xfrm>
                <a:off x="9293844" y="238540"/>
                <a:ext cx="1800000" cy="1369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18"/>
              <p:cNvPicPr preferRelativeResize="0"/>
              <p:nvPr/>
            </p:nvPicPr>
            <p:blipFill rotWithShape="1">
              <a:blip r:embed="rId8">
                <a:alphaModFix/>
              </a:blip>
              <a:srcRect b="14526" l="15547" r="14589" t="14160"/>
              <a:stretch/>
            </p:blipFill>
            <p:spPr>
              <a:xfrm>
                <a:off x="293844" y="238539"/>
                <a:ext cx="1800000" cy="1369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18"/>
              <p:cNvPicPr preferRelativeResize="0"/>
              <p:nvPr/>
            </p:nvPicPr>
            <p:blipFill rotWithShape="1">
              <a:blip r:embed="rId9">
                <a:alphaModFix/>
              </a:blip>
              <a:srcRect b="14595" l="15348" r="14496" t="13896"/>
              <a:stretch/>
            </p:blipFill>
            <p:spPr>
              <a:xfrm>
                <a:off x="293844" y="1608053"/>
                <a:ext cx="1800000" cy="13760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" name="Google Shape;93;p18"/>
              <p:cNvPicPr preferRelativeResize="0"/>
              <p:nvPr/>
            </p:nvPicPr>
            <p:blipFill rotWithShape="1">
              <a:blip r:embed="rId10">
                <a:alphaModFix/>
              </a:blip>
              <a:srcRect b="14518" l="15118" r="15018" t="18588"/>
              <a:stretch/>
            </p:blipFill>
            <p:spPr>
              <a:xfrm>
                <a:off x="2107096" y="1649646"/>
                <a:ext cx="1786748" cy="12926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" name="Google Shape;94;p18"/>
              <p:cNvPicPr preferRelativeResize="0"/>
              <p:nvPr/>
            </p:nvPicPr>
            <p:blipFill rotWithShape="1">
              <a:blip r:embed="rId11">
                <a:alphaModFix/>
              </a:blip>
              <a:srcRect b="14420" l="15192" r="14653" t="14267"/>
              <a:stretch/>
            </p:blipFill>
            <p:spPr>
              <a:xfrm>
                <a:off x="3893844" y="1598915"/>
                <a:ext cx="1786748" cy="13817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95;p18"/>
              <p:cNvPicPr preferRelativeResize="0"/>
              <p:nvPr/>
            </p:nvPicPr>
            <p:blipFill rotWithShape="1">
              <a:blip r:embed="rId12">
                <a:alphaModFix/>
              </a:blip>
              <a:srcRect b="14866" l="15290" r="14846" t="14011"/>
              <a:stretch/>
            </p:blipFill>
            <p:spPr>
              <a:xfrm>
                <a:off x="5693844" y="1608932"/>
                <a:ext cx="1800000" cy="13742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18"/>
              <p:cNvPicPr preferRelativeResize="0"/>
              <p:nvPr/>
            </p:nvPicPr>
            <p:blipFill rotWithShape="1">
              <a:blip r:embed="rId13">
                <a:alphaModFix/>
              </a:blip>
              <a:srcRect b="14248" l="15624" r="14615" t="14516"/>
              <a:stretch/>
            </p:blipFill>
            <p:spPr>
              <a:xfrm>
                <a:off x="7493844" y="1608053"/>
                <a:ext cx="1800000" cy="13786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18"/>
              <p:cNvPicPr preferRelativeResize="0"/>
              <p:nvPr/>
            </p:nvPicPr>
            <p:blipFill rotWithShape="1">
              <a:blip r:embed="rId14">
                <a:alphaModFix/>
              </a:blip>
              <a:srcRect b="14605" l="15198" r="14646" t="15059"/>
              <a:stretch/>
            </p:blipFill>
            <p:spPr>
              <a:xfrm>
                <a:off x="9293844" y="1633552"/>
                <a:ext cx="1800000" cy="13535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8"/>
              <p:cNvPicPr preferRelativeResize="0"/>
              <p:nvPr/>
            </p:nvPicPr>
            <p:blipFill rotWithShape="1">
              <a:blip r:embed="rId15">
                <a:alphaModFix/>
              </a:blip>
              <a:srcRect b="14296" l="15429" r="14997" t="14004"/>
              <a:stretch/>
            </p:blipFill>
            <p:spPr>
              <a:xfrm>
                <a:off x="293844" y="4083137"/>
                <a:ext cx="1800000" cy="14190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18"/>
              <p:cNvPicPr preferRelativeResize="0"/>
              <p:nvPr/>
            </p:nvPicPr>
            <p:blipFill rotWithShape="1">
              <a:blip r:embed="rId16">
                <a:alphaModFix/>
              </a:blip>
              <a:srcRect b="14728" l="15396" r="14740" t="13959"/>
              <a:stretch/>
            </p:blipFill>
            <p:spPr>
              <a:xfrm>
                <a:off x="2107096" y="4083137"/>
                <a:ext cx="1775791" cy="14395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18"/>
              <p:cNvPicPr preferRelativeResize="0"/>
              <p:nvPr/>
            </p:nvPicPr>
            <p:blipFill rotWithShape="1">
              <a:blip r:embed="rId17">
                <a:alphaModFix/>
              </a:blip>
              <a:srcRect b="13894" l="15298" r="14692" t="14213"/>
              <a:stretch/>
            </p:blipFill>
            <p:spPr>
              <a:xfrm>
                <a:off x="3893844" y="4088790"/>
                <a:ext cx="1786748" cy="14346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8"/>
              <p:cNvPicPr preferRelativeResize="0"/>
              <p:nvPr/>
            </p:nvPicPr>
            <p:blipFill rotWithShape="1">
              <a:blip r:embed="rId18">
                <a:alphaModFix/>
              </a:blip>
              <a:srcRect b="14253" l="15316" r="14963" t="14238"/>
              <a:stretch/>
            </p:blipFill>
            <p:spPr>
              <a:xfrm>
                <a:off x="5693844" y="4091541"/>
                <a:ext cx="1800000" cy="14242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18"/>
              <p:cNvPicPr preferRelativeResize="0"/>
              <p:nvPr/>
            </p:nvPicPr>
            <p:blipFill rotWithShape="1">
              <a:blip r:embed="rId19">
                <a:alphaModFix/>
              </a:blip>
              <a:srcRect b="14235" l="15186" r="14515" t="14259"/>
              <a:stretch/>
            </p:blipFill>
            <p:spPr>
              <a:xfrm>
                <a:off x="7491549" y="4093444"/>
                <a:ext cx="1800000" cy="14292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18"/>
              <p:cNvPicPr preferRelativeResize="0"/>
              <p:nvPr/>
            </p:nvPicPr>
            <p:blipFill rotWithShape="1">
              <a:blip r:embed="rId20">
                <a:alphaModFix/>
              </a:blip>
              <a:srcRect b="14542" l="15244" r="14746" t="14144"/>
              <a:stretch/>
            </p:blipFill>
            <p:spPr>
              <a:xfrm>
                <a:off x="9289254" y="4093444"/>
                <a:ext cx="1800000" cy="14292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18"/>
              <p:cNvPicPr preferRelativeResize="0"/>
              <p:nvPr/>
            </p:nvPicPr>
            <p:blipFill rotWithShape="1">
              <a:blip r:embed="rId21">
                <a:alphaModFix/>
              </a:blip>
              <a:srcRect b="14558" l="15376" r="14759" t="13934"/>
              <a:stretch/>
            </p:blipFill>
            <p:spPr>
              <a:xfrm>
                <a:off x="293844" y="5515418"/>
                <a:ext cx="1800000" cy="13817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18"/>
              <p:cNvPicPr preferRelativeResize="0"/>
              <p:nvPr/>
            </p:nvPicPr>
            <p:blipFill rotWithShape="1">
              <a:blip r:embed="rId22">
                <a:alphaModFix/>
              </a:blip>
              <a:srcRect b="14193" l="15508" r="14628" t="13721"/>
              <a:stretch/>
            </p:blipFill>
            <p:spPr>
              <a:xfrm>
                <a:off x="3895620" y="5509476"/>
                <a:ext cx="1784972" cy="13796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18"/>
              <p:cNvPicPr preferRelativeResize="0"/>
              <p:nvPr/>
            </p:nvPicPr>
            <p:blipFill rotWithShape="1">
              <a:blip r:embed="rId23">
                <a:alphaModFix/>
              </a:blip>
              <a:srcRect b="13972" l="15160" r="14533" t="14178"/>
              <a:stretch/>
            </p:blipFill>
            <p:spPr>
              <a:xfrm>
                <a:off x="5693844" y="5509408"/>
                <a:ext cx="1800000" cy="13796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18"/>
              <p:cNvPicPr preferRelativeResize="0"/>
              <p:nvPr/>
            </p:nvPicPr>
            <p:blipFill rotWithShape="1">
              <a:blip r:embed="rId24">
                <a:alphaModFix/>
              </a:blip>
              <a:srcRect b="14560" l="15017" r="14975" t="13588"/>
              <a:stretch/>
            </p:blipFill>
            <p:spPr>
              <a:xfrm>
                <a:off x="7489254" y="5510371"/>
                <a:ext cx="1800000" cy="1385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p18"/>
              <p:cNvPicPr preferRelativeResize="0"/>
              <p:nvPr/>
            </p:nvPicPr>
            <p:blipFill rotWithShape="1">
              <a:blip r:embed="rId25">
                <a:alphaModFix/>
              </a:blip>
              <a:srcRect b="14377" l="15369" r="14623" t="14115"/>
              <a:stretch/>
            </p:blipFill>
            <p:spPr>
              <a:xfrm>
                <a:off x="2104801" y="5507076"/>
                <a:ext cx="1775791" cy="1378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" name="Google Shape;109;p18"/>
              <p:cNvPicPr preferRelativeResize="0"/>
              <p:nvPr/>
            </p:nvPicPr>
            <p:blipFill rotWithShape="1">
              <a:blip r:embed="rId26">
                <a:alphaModFix/>
              </a:blip>
              <a:srcRect b="18008" l="15389" r="14373" t="13592"/>
              <a:stretch/>
            </p:blipFill>
            <p:spPr>
              <a:xfrm>
                <a:off x="8831446" y="2919855"/>
                <a:ext cx="1786748" cy="12926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0" name="Google Shape;110;p18"/>
            <p:cNvPicPr preferRelativeResize="0"/>
            <p:nvPr/>
          </p:nvPicPr>
          <p:blipFill rotWithShape="1">
            <a:blip r:embed="rId27">
              <a:alphaModFix/>
            </a:blip>
            <a:srcRect b="15078" l="15858" r="15003" t="14575"/>
            <a:stretch/>
          </p:blipFill>
          <p:spPr>
            <a:xfrm>
              <a:off x="749225" y="2734588"/>
              <a:ext cx="1800000" cy="13735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18"/>
          <p:cNvSpPr txBox="1"/>
          <p:nvPr/>
        </p:nvSpPr>
        <p:spPr>
          <a:xfrm>
            <a:off x="3135491" y="2782684"/>
            <a:ext cx="5724067" cy="129263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de-DE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Combinação aleatória de 45 verbos transitivos e 90 substantivos, denotando objetos, animais e alimentos comuns</a:t>
            </a:r>
            <a:endParaRPr b="0" i="0" sz="2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9884102" y="5751636"/>
            <a:ext cx="2012775" cy="89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210154" y="42204"/>
            <a:ext cx="859387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Metodologia – </a:t>
            </a:r>
            <a:r>
              <a:rPr b="1" i="0" lang="de-DE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Experimento </a:t>
            </a:r>
            <a:r>
              <a:rPr b="1" i="1" lang="de-DE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</a:t>
            </a:r>
            <a:endParaRPr b="1" i="1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0424158" y="0"/>
            <a:ext cx="1069145" cy="685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171" y="5676755"/>
            <a:ext cx="2012775" cy="89534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19"/>
          <p:cNvSpPr txBox="1"/>
          <p:nvPr/>
        </p:nvSpPr>
        <p:spPr>
          <a:xfrm>
            <a:off x="471000" y="1258650"/>
            <a:ext cx="4127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0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Preenchimento de um formulário: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 Descrição das imagens por escrito: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1. tempo presente contínuo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2. com um único verbo transitivo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3. sem adjetivos ou frases adverbiais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Exs.: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 pinguim está abraçando a estrela.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 pinguim está amando a estrela.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 Atribuição uma escala de 1 a 5 sobre previsibilidade;</a:t>
            </a:r>
            <a:endParaRPr b="0" i="0" sz="2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5520" y="780837"/>
            <a:ext cx="4944165" cy="594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10424158" y="0"/>
            <a:ext cx="1069145" cy="685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171" y="5676755"/>
            <a:ext cx="2012775" cy="89534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0"/>
          <p:cNvSpPr txBox="1"/>
          <p:nvPr/>
        </p:nvSpPr>
        <p:spPr>
          <a:xfrm>
            <a:off x="4295440" y="810767"/>
            <a:ext cx="2089499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Dados descritivos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2092788" y="118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{F0278DB2-A768-4A54-B4A8-D3262C2E1173}</a:tableStyleId>
              </a:tblPr>
              <a:tblGrid>
                <a:gridCol w="1553225"/>
                <a:gridCol w="1553225"/>
                <a:gridCol w="1553225"/>
                <a:gridCol w="1553225"/>
              </a:tblGrid>
              <a:tr h="42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de-DE" sz="14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Sexo</a:t>
                      </a:r>
                      <a:endParaRPr sz="1400" u="none" cap="none" strike="noStrike"/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de-DE" sz="14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Quantidade Total</a:t>
                      </a:r>
                      <a:endParaRPr sz="1400" u="none" cap="none" strike="noStrike"/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de-DE" sz="14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Idade média</a:t>
                      </a:r>
                      <a:endParaRPr sz="1400" u="none" cap="none" strike="noStrike"/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de-DE" sz="14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Desvio padrão</a:t>
                      </a:r>
                      <a:endParaRPr sz="1400" u="none" cap="none" strike="noStrike"/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-DE" sz="1400" u="none" cap="none" strike="noStrike">
                          <a:solidFill>
                            <a:schemeClr val="accen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Feminino</a:t>
                      </a:r>
                      <a:endParaRPr sz="1400" u="none" cap="none" strike="noStrike"/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-DE" sz="1400" u="none" cap="none" strike="noStrike">
                          <a:solidFill>
                            <a:schemeClr val="accen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-DE" sz="1400" u="none" cap="none" strike="noStrike">
                          <a:solidFill>
                            <a:schemeClr val="accen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23,8</a:t>
                      </a:r>
                      <a:endParaRPr sz="1400" u="none" cap="none" strike="noStrike"/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-DE" sz="1400" u="none" cap="none" strike="noStrike">
                          <a:solidFill>
                            <a:schemeClr val="accen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8,84</a:t>
                      </a:r>
                      <a:endParaRPr sz="1400" u="none" cap="none" strike="noStrike"/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-DE" sz="1400" u="none" cap="none" strike="noStrike">
                          <a:solidFill>
                            <a:schemeClr val="accen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Masculino</a:t>
                      </a:r>
                      <a:endParaRPr sz="1400" u="none" cap="none" strike="noStrike"/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-DE" sz="1400" u="none" cap="none" strike="noStrike">
                          <a:solidFill>
                            <a:schemeClr val="accen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18</a:t>
                      </a:r>
                      <a:endParaRPr sz="1400" u="none" cap="none" strike="noStrike"/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-DE" sz="1400" u="none" cap="none" strike="noStrike">
                          <a:solidFill>
                            <a:schemeClr val="accen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27,4</a:t>
                      </a:r>
                      <a:endParaRPr sz="1400" u="none" cap="none" strike="noStrike"/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-DE" sz="1400" u="none" cap="none" strike="noStrike">
                          <a:solidFill>
                            <a:schemeClr val="accen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7,06</a:t>
                      </a:r>
                      <a:endParaRPr sz="1400" u="none" cap="none" strike="noStrike"/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20"/>
          <p:cNvSpPr txBox="1"/>
          <p:nvPr/>
        </p:nvSpPr>
        <p:spPr>
          <a:xfrm>
            <a:off x="2024063" y="2392754"/>
            <a:ext cx="5338029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Figura 2: Estatística dos participantes do experimento </a:t>
            </a:r>
            <a:r>
              <a:rPr b="0" i="1" lang="de-DE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</a:t>
            </a:r>
            <a:endParaRPr b="0" i="1" sz="11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4320" y="3594693"/>
            <a:ext cx="470535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210154" y="42204"/>
            <a:ext cx="859387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Metodologia – </a:t>
            </a:r>
            <a:r>
              <a:rPr b="1" i="0" lang="de-DE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Experimento </a:t>
            </a:r>
            <a:r>
              <a:rPr b="1" i="1" lang="de-DE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</a:t>
            </a:r>
            <a:endParaRPr b="1" i="1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164320" y="6017281"/>
            <a:ext cx="5338029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Figura 3: Estatística dos participantes do experimento </a:t>
            </a:r>
            <a:r>
              <a:rPr b="0" i="1" lang="de-DE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</a:t>
            </a:r>
            <a:endParaRPr b="0" i="1" sz="11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6521876" y="4232049"/>
            <a:ext cx="29586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Histograma construído a partir do </a:t>
            </a:r>
            <a:r>
              <a:rPr b="1" i="0" lang="de-DE" sz="1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coeficiente de previsibilidade</a:t>
            </a:r>
            <a:r>
              <a:rPr b="1" i="0" lang="de-DE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de-DE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calculado com base no experimento onlin</a:t>
            </a:r>
            <a:r>
              <a:rPr b="0" i="0" lang="de-DE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 pelo </a:t>
            </a:r>
            <a:r>
              <a:rPr b="1" i="0" lang="de-DE" sz="1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 da entropia</a:t>
            </a:r>
            <a:endParaRPr b="0" i="1" sz="11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443879" y="3287802"/>
            <a:ext cx="1792619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Previsibilidade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0"/>
          <p:cNvCxnSpPr>
            <a:stCxn id="131" idx="3"/>
            <a:endCxn id="134" idx="1"/>
          </p:cNvCxnSpPr>
          <p:nvPr/>
        </p:nvCxnSpPr>
        <p:spPr>
          <a:xfrm>
            <a:off x="5869670" y="4909143"/>
            <a:ext cx="652200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10424158" y="0"/>
            <a:ext cx="1069145" cy="685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171" y="5676755"/>
            <a:ext cx="2012775" cy="89534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21"/>
          <p:cNvSpPr txBox="1"/>
          <p:nvPr/>
        </p:nvSpPr>
        <p:spPr>
          <a:xfrm>
            <a:off x="698697" y="1060137"/>
            <a:ext cx="8593877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 experimento ocorre segundo essa estrutura: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757971" y="1521772"/>
            <a:ext cx="5338029" cy="2685785"/>
            <a:chOff x="1058286" y="2286365"/>
            <a:chExt cx="5338029" cy="2685785"/>
          </a:xfrm>
        </p:grpSpPr>
        <p:pic>
          <p:nvPicPr>
            <p:cNvPr id="145" name="Google Shape;145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8286" y="2286365"/>
              <a:ext cx="5338029" cy="2341978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6" name="Google Shape;146;p21"/>
            <p:cNvSpPr txBox="1"/>
            <p:nvPr/>
          </p:nvSpPr>
          <p:spPr>
            <a:xfrm>
              <a:off x="1058286" y="4572071"/>
              <a:ext cx="5338029" cy="400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de-DE" sz="1400" u="none" cap="none" strike="noStrik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Fonte: Dikker, Suzanne, et al. (2014) </a:t>
              </a:r>
              <a:endParaRPr b="0" i="0" sz="1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7" name="Google Shape;147;p21"/>
          <p:cNvSpPr txBox="1"/>
          <p:nvPr/>
        </p:nvSpPr>
        <p:spPr>
          <a:xfrm>
            <a:off x="210154" y="42204"/>
            <a:ext cx="859387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Metodologia – </a:t>
            </a:r>
            <a:r>
              <a:rPr b="1" i="0" lang="de-DE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Experimento presencial</a:t>
            </a:r>
            <a:endParaRPr b="1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757975" y="4520231"/>
            <a:ext cx="8593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1" i="0" lang="de-DE" sz="1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Ensaios em ordem aleatória, distribuídos em cinco blocos;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1" i="0" lang="de-DE" sz="1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Cada bloco, está estruturado da seguinte forma: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de-DE" sz="1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- Apresentação de 9 imagem;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de-DE" sz="1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- Pausa de 2 min;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10424158" y="0"/>
            <a:ext cx="1069145" cy="685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171" y="5676755"/>
            <a:ext cx="2012775" cy="89534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22"/>
          <p:cNvSpPr txBox="1"/>
          <p:nvPr/>
        </p:nvSpPr>
        <p:spPr>
          <a:xfrm>
            <a:off x="698697" y="797224"/>
            <a:ext cx="85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"/>
              <a:buChar char="▪"/>
            </a:pPr>
            <a:r>
              <a:rPr b="1" i="0" lang="de-DE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criado para as capturas</a:t>
            </a:r>
            <a:endParaRPr b="0" i="0" sz="2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210154" y="42204"/>
            <a:ext cx="859387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Metodologia – </a:t>
            </a:r>
            <a:r>
              <a:rPr b="1" i="0" lang="de-DE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Experimento presencial</a:t>
            </a:r>
            <a:endParaRPr b="1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7" name="Google Shape;157;p22"/>
          <p:cNvGrpSpPr/>
          <p:nvPr/>
        </p:nvGrpSpPr>
        <p:grpSpPr>
          <a:xfrm>
            <a:off x="1076616" y="1552549"/>
            <a:ext cx="8403911" cy="4793809"/>
            <a:chOff x="1076617" y="1552549"/>
            <a:chExt cx="7200000" cy="3754759"/>
          </a:xfrm>
        </p:grpSpPr>
        <p:pic>
          <p:nvPicPr>
            <p:cNvPr id="158" name="Google Shape;158;p22"/>
            <p:cNvPicPr preferRelativeResize="0"/>
            <p:nvPr/>
          </p:nvPicPr>
          <p:blipFill rotWithShape="1">
            <a:blip r:embed="rId4">
              <a:alphaModFix/>
            </a:blip>
            <a:srcRect b="18867" l="0" r="4693" t="0"/>
            <a:stretch/>
          </p:blipFill>
          <p:spPr>
            <a:xfrm>
              <a:off x="1076617" y="1552549"/>
              <a:ext cx="7200000" cy="34413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2"/>
            <p:cNvSpPr txBox="1"/>
            <p:nvPr/>
          </p:nvSpPr>
          <p:spPr>
            <a:xfrm>
              <a:off x="1076617" y="4993945"/>
              <a:ext cx="5464858" cy="313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de-DE" sz="1400" u="none" cap="none" strike="noStrik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Figura 4: Janela do operador (autora e supervisor do projeto)</a:t>
              </a:r>
              <a:endParaRPr b="0" i="0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0" name="Google Shape;160;p22"/>
          <p:cNvSpPr/>
          <p:nvPr/>
        </p:nvSpPr>
        <p:spPr>
          <a:xfrm>
            <a:off x="7118252" y="1842868"/>
            <a:ext cx="2362275" cy="410341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9103990" y="560812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e-DE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048480" y="1842868"/>
            <a:ext cx="6041636" cy="2489981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1195754" y="3840437"/>
            <a:ext cx="337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1800665" y="4332849"/>
            <a:ext cx="4851943" cy="1613430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6229492" y="560812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