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E11F-F76C-35AC-9BB1-7C9FFA11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2E2E2-C293-8D50-9CB8-7B0E2B9A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4110-78EC-7441-01B7-03245137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FCF8-B03D-C633-C4A5-E1EB2CF5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F617-B8A7-1B91-B643-A7096D31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0354-578B-3363-EB04-CEF46287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F278-B2FC-206F-EC43-1DFE0EF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94B6-E548-7D92-BE17-640824A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CAB3-947D-7692-CA47-109D8ED5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5773-641C-3E8F-2F42-2B6BCB0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2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268A-10EE-6D9F-3963-BEC1A03A0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144A9-419E-61AE-9685-C27A7954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E5E3-A123-A3A2-62C9-3CCAF1B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288B-15AA-3251-D69A-172D9381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9D08-40EA-6356-B8A8-C2C108F1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9E1E-4BCD-5E89-8B21-25C1A58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931D-983B-BB2F-8C29-F2305468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AD87-6773-2417-46C6-2510DF16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A8F5-C6F2-D29D-F8F7-5E14A05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8D7E-4716-4622-0425-88F23093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4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6F21-99A9-27FB-5F21-8814F5EC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7242-B3B3-2276-6004-8100BC69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E216-450F-0D36-2BE0-83CBA785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A9F-F6C6-1A12-46FB-4910C40D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AAB2-D1F2-518A-7BC8-0D785541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20F-876E-C337-4FAB-F5ABF146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0EBC-B71B-E082-4ABB-7C33E3382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66F58-03AE-BE6A-9FD2-3761968B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EB42C-509E-B53B-9C63-8DC289D7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B524D-A573-11FD-EE4F-996032E8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41712-F1C0-DA8E-80EA-4B9DB41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F395-4C56-0C8E-4C3F-1E4C45A3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B38C-7090-97C9-1B03-9B6A26B8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1D1E-A9D9-A69C-B834-4A80AF42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F375-F8ED-E808-A0B5-DD579AC7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974F9-CE23-66E5-82F6-7F36B0F46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73C6B-B4E1-295C-E72D-BBEC649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55B05-0D7F-5A44-B7DE-D2BAC1E1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3EDC-D228-C22D-1B51-284827C0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71C3-DEAE-2623-EC2C-952BB014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DD716-B4F6-ABB2-3FF7-F441BC28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EC05-10C9-4594-A3B0-50A5A248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60C15-F81B-8C76-D4C9-E8E6D0AB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C467D-FFDC-2848-31D1-0998EC75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0952F-BA75-2DD8-E820-38E27128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76F6-89CE-64C5-6E63-87CC9747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4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444-0BE3-7C5D-4F49-35667A1E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5F01-12A3-D67F-78CC-650AE733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F36BA-A5FE-A602-28DB-1EE8428E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1C49-38DB-07D5-1F74-F96318F0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2FBD-FA93-14DB-2DEA-5F1CA17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5006-C695-2D8C-CC0F-F58202A0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7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12D-8F56-0A18-0935-F221D6A7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129EF-B773-7225-B6B2-E98A8DC1D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90286-69C9-2FC7-A0CD-9B5C1EB2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E23B-87B8-EE7F-5D46-5AA05170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9790-70DC-A4B1-3E08-0F19F6E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4393-2265-DF2A-58AC-6C0A3CA1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29257-D364-47A0-0BCD-73124D58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CD76-2158-665D-836D-583702F7E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F7F4-EC2C-350C-4DDD-6E5F0BF9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2A17-1144-4667-8AFF-379021E4B9E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A1C1-E5D6-CBF9-9C7F-9664321EE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CEFB-FCF8-4622-5CBB-02EB3A62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9824-114C-45A2-B499-990B2B699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9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2AF440-84FC-D051-4F5E-A895DD535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533400" dir="5160000" sx="95000" sy="95000" algn="ctr">
              <a:srgbClr val="000000">
                <a:alpha val="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C9352-8B24-6236-E7F3-C544CEC2D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731" y="2493963"/>
            <a:ext cx="9144000" cy="935037"/>
          </a:xfrm>
          <a:noFill/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/>
              <a:t>MITRON BANK </a:t>
            </a:r>
            <a:br>
              <a:rPr lang="en-US" b="1" dirty="0"/>
            </a:br>
            <a:br>
              <a:rPr lang="en-US" b="1" dirty="0"/>
            </a:br>
            <a:r>
              <a:rPr lang="en-US" sz="4900" dirty="0"/>
              <a:t>New </a:t>
            </a:r>
            <a:r>
              <a:rPr lang="en-US" sz="4400" dirty="0"/>
              <a:t>Credit Card Analysis</a:t>
            </a:r>
            <a:br>
              <a:rPr lang="en-US" sz="4400" dirty="0"/>
            </a:br>
            <a:r>
              <a:rPr lang="en-US" sz="3100" dirty="0"/>
              <a:t>by Peter Pandey</a:t>
            </a:r>
            <a:br>
              <a:rPr lang="en-US" sz="3100" dirty="0"/>
            </a:br>
            <a:r>
              <a:rPr lang="en-US" sz="3100" dirty="0"/>
              <a:t>Data Analyst</a:t>
            </a:r>
            <a:br>
              <a:rPr lang="en-US" sz="3100" dirty="0"/>
            </a:br>
            <a:r>
              <a:rPr lang="en-US" sz="3100" dirty="0"/>
              <a:t>Atliq Data Services</a:t>
            </a:r>
            <a:endParaRPr lang="en-IN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71B75-7CF1-5E1F-A0AF-1212D66F0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5037" cy="935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7FAB6C-8FBF-87BD-A11A-092ED0AD2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0" y="0"/>
            <a:ext cx="1097280" cy="1097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291DF-2FD0-3A72-8967-776B9E40CE4C}"/>
              </a:ext>
            </a:extLst>
          </p:cNvPr>
          <p:cNvSpPr txBox="1"/>
          <p:nvPr/>
        </p:nvSpPr>
        <p:spPr>
          <a:xfrm>
            <a:off x="10119360" y="5851843"/>
            <a:ext cx="288544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Anurag Dave</a:t>
            </a:r>
          </a:p>
          <a:p>
            <a:r>
              <a:rPr lang="en-US" sz="2400" dirty="0"/>
              <a:t>Data Analyst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036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77DF8-DBD0-C19F-3788-99A420761977}"/>
              </a:ext>
            </a:extLst>
          </p:cNvPr>
          <p:cNvSpPr txBox="1"/>
          <p:nvPr/>
        </p:nvSpPr>
        <p:spPr>
          <a:xfrm>
            <a:off x="3126725" y="0"/>
            <a:ext cx="593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Credit Card Feature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99541-8DE1-EA47-D208-0488D6699B11}"/>
              </a:ext>
            </a:extLst>
          </p:cNvPr>
          <p:cNvSpPr txBox="1"/>
          <p:nvPr/>
        </p:nvSpPr>
        <p:spPr>
          <a:xfrm>
            <a:off x="347453" y="990600"/>
            <a:ext cx="4469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151515"/>
                </a:solidFill>
                <a:effectLst/>
                <a:latin typeface="CircularStd-Bold"/>
              </a:rPr>
              <a:t>Mitron RuPay Credit Card for UPI: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C886A-45D3-30BB-0850-2B29BD4E0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17973" r="12092" b="19253"/>
          <a:stretch/>
        </p:blipFill>
        <p:spPr>
          <a:xfrm>
            <a:off x="609600" y="4424066"/>
            <a:ext cx="1571625" cy="112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D5041-0101-CC8D-AD77-1951D490A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" t="8340" r="5744" b="12204"/>
          <a:stretch/>
        </p:blipFill>
        <p:spPr>
          <a:xfrm>
            <a:off x="2899021" y="4000501"/>
            <a:ext cx="5873504" cy="2495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D55B84-111F-C9B6-438C-122A59ADAB66}"/>
              </a:ext>
            </a:extLst>
          </p:cNvPr>
          <p:cNvSpPr txBox="1"/>
          <p:nvPr/>
        </p:nvSpPr>
        <p:spPr>
          <a:xfrm>
            <a:off x="1676400" y="1734979"/>
            <a:ext cx="5911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of RuPay Credit Card &amp; Link it with UPI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transaction charges on the  sum value less than 2000/-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carry physical card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Cashback 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paid to any merchant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8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2E465-CA25-A04B-1CA6-0F1D9623A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12192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B51AD-044B-7937-B716-67B32925A9E9}"/>
              </a:ext>
            </a:extLst>
          </p:cNvPr>
          <p:cNvSpPr txBox="1"/>
          <p:nvPr/>
        </p:nvSpPr>
        <p:spPr>
          <a:xfrm>
            <a:off x="3830320" y="182880"/>
            <a:ext cx="392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MITRON BANK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7BF8B-1E5B-EF65-CC93-85FD35E998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1BB39-9094-4B9A-0C4A-7D86D35594D0}"/>
              </a:ext>
            </a:extLst>
          </p:cNvPr>
          <p:cNvSpPr txBox="1"/>
          <p:nvPr/>
        </p:nvSpPr>
        <p:spPr>
          <a:xfrm>
            <a:off x="1085850" y="244435"/>
            <a:ext cx="275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Statement: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4FE26-4541-8490-021F-79FFCB30B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harpenSoften amoun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80"/>
          <a:stretch/>
        </p:blipFill>
        <p:spPr>
          <a:xfrm>
            <a:off x="236340" y="2143125"/>
            <a:ext cx="2630685" cy="2457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138E7-07B3-817B-8993-6986E0FB7A5E}"/>
              </a:ext>
            </a:extLst>
          </p:cNvPr>
          <p:cNvSpPr txBox="1"/>
          <p:nvPr/>
        </p:nvSpPr>
        <p:spPr>
          <a:xfrm>
            <a:off x="4667250" y="1314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53423-035B-E437-38EE-03303607B4E0}"/>
              </a:ext>
            </a:extLst>
          </p:cNvPr>
          <p:cNvSpPr txBox="1"/>
          <p:nvPr/>
        </p:nvSpPr>
        <p:spPr>
          <a:xfrm>
            <a:off x="2983640" y="2895798"/>
            <a:ext cx="73270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Mitron Bank</a:t>
            </a:r>
            <a:r>
              <a:rPr lang="en-US" dirty="0"/>
              <a:t>, a legacy financial institution headquartered in Hyderabad,</a:t>
            </a:r>
          </a:p>
          <a:p>
            <a:r>
              <a:rPr lang="en-US" dirty="0"/>
              <a:t>want to introduce a new line of credit cards, aiming to broaden </a:t>
            </a:r>
          </a:p>
          <a:p>
            <a:r>
              <a:rPr lang="en-US" dirty="0"/>
              <a:t>its product offerings and reach in the financial market.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7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A5C13-1864-D434-87B6-CDFEA10B6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89E01-6796-B9CD-81A5-001C43E5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  <a:effectLst>
            <a:outerShdw dir="2400000" algn="ctr" rotWithShape="0">
              <a:schemeClr val="tx1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8822C-56F2-E3BF-5083-C6421CE9B90C}"/>
              </a:ext>
            </a:extLst>
          </p:cNvPr>
          <p:cNvSpPr txBox="1"/>
          <p:nvPr/>
        </p:nvSpPr>
        <p:spPr>
          <a:xfrm>
            <a:off x="885825" y="11430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Data-set: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18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D6F6-9A18-F450-841B-9DC7D99FC2B8}"/>
              </a:ext>
            </a:extLst>
          </p:cNvPr>
          <p:cNvSpPr txBox="1"/>
          <p:nvPr/>
        </p:nvSpPr>
        <p:spPr>
          <a:xfrm flipH="1">
            <a:off x="4329113" y="0"/>
            <a:ext cx="353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 Insights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DDC43-1C7D-4BD6-81CB-2D26CD2B2B69}"/>
              </a:ext>
            </a:extLst>
          </p:cNvPr>
          <p:cNvSpPr txBox="1"/>
          <p:nvPr/>
        </p:nvSpPr>
        <p:spPr>
          <a:xfrm>
            <a:off x="1162049" y="666750"/>
            <a:ext cx="108489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Salaried IT Emp. has the highest avg spending &amp; the highest avg income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Govt Employees have the highest % use of credit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Mumbai: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Salaried IT Employee --  All age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Freelance -- Age group 25-34, 35-45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Salaried other employee – Age Group 25-34, 35-45 &amp; Single Male from 45+ age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18F54-81D2-4470-D367-9167DA110F5C}"/>
              </a:ext>
            </a:extLst>
          </p:cNvPr>
          <p:cNvSpPr txBox="1"/>
          <p:nvPr/>
        </p:nvSpPr>
        <p:spPr>
          <a:xfrm>
            <a:off x="1162049" y="2528798"/>
            <a:ext cx="8734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Delhi NCR: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Salaried IT Employee – All age groups except Married Female from 45+ age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Freelance -- Age group 25-34, 35-45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Salaried other employee – Age Group 25-34, 35-45 &amp; Male From 21-24 age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A6131-D264-637C-A934-D132DDBDA833}"/>
              </a:ext>
            </a:extLst>
          </p:cNvPr>
          <p:cNvSpPr txBox="1"/>
          <p:nvPr/>
        </p:nvSpPr>
        <p:spPr>
          <a:xfrm>
            <a:off x="1162048" y="4009846"/>
            <a:ext cx="89154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Bengaluru: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Salaried IT Employee – Male from All age groups &amp; Female from 25-34 &amp; 35-45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Freelance – Male from age group 25-34, 35-45 &amp; female from 35-45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Salaried other employee – Male from age Group 25-34, 35-45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6A24C-35C4-967D-A034-F6D85EE2AA6C}"/>
              </a:ext>
            </a:extLst>
          </p:cNvPr>
          <p:cNvSpPr txBox="1"/>
          <p:nvPr/>
        </p:nvSpPr>
        <p:spPr>
          <a:xfrm>
            <a:off x="1162049" y="5514142"/>
            <a:ext cx="89154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Hyderabad: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Salaried IT Employee – Male from all age groups 25-34 &amp; 35-45 group</a:t>
            </a:r>
          </a:p>
        </p:txBody>
      </p:sp>
    </p:spTree>
    <p:extLst>
      <p:ext uri="{BB962C8B-B14F-4D97-AF65-F5344CB8AC3E}">
        <p14:creationId xmlns:p14="http://schemas.microsoft.com/office/powerpoint/2010/main" val="38724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72757-1CF9-227D-07EA-25BE5C9074EF}"/>
              </a:ext>
            </a:extLst>
          </p:cNvPr>
          <p:cNvSpPr txBox="1"/>
          <p:nvPr/>
        </p:nvSpPr>
        <p:spPr>
          <a:xfrm>
            <a:off x="3126725" y="0"/>
            <a:ext cx="593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Credit Card Feature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FF18A-E71E-FA55-C2E7-09E705166A9A}"/>
              </a:ext>
            </a:extLst>
          </p:cNvPr>
          <p:cNvSpPr txBox="1"/>
          <p:nvPr/>
        </p:nvSpPr>
        <p:spPr>
          <a:xfrm>
            <a:off x="347453" y="990600"/>
            <a:ext cx="244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Store Credit Card: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A631B-7E69-8525-A3CE-7C4580BF1827}"/>
              </a:ext>
            </a:extLst>
          </p:cNvPr>
          <p:cNvSpPr txBox="1"/>
          <p:nvPr/>
        </p:nvSpPr>
        <p:spPr>
          <a:xfrm>
            <a:off x="852278" y="1767185"/>
            <a:ext cx="659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Tie up with offline Super Markets like: Big Bazaar ,Big Baskets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Tie up with online platform like Chroma, Flipkart &amp; Jio Mart 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Offer/discounts on the purchase of Groceries , Electronics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B2D6-0160-AD5F-7A91-9186838BA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26" y="727591"/>
            <a:ext cx="3426474" cy="1967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341F61-9B78-1F0D-B1FB-50CF2634CB57}"/>
              </a:ext>
            </a:extLst>
          </p:cNvPr>
          <p:cNvSpPr txBox="1"/>
          <p:nvPr/>
        </p:nvSpPr>
        <p:spPr>
          <a:xfrm>
            <a:off x="433178" y="3429000"/>
            <a:ext cx="78398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Mumbai ,Delhi NCR &amp; Bengaluru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Salaried IT, Freelancers &amp; Salaried Other Employees from 25-45 age group</a:t>
            </a:r>
          </a:p>
        </p:txBody>
      </p:sp>
    </p:spTree>
    <p:extLst>
      <p:ext uri="{BB962C8B-B14F-4D97-AF65-F5344CB8AC3E}">
        <p14:creationId xmlns:p14="http://schemas.microsoft.com/office/powerpoint/2010/main" val="426436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E73E9-7A8D-640E-BA7B-03CCAC3C241A}"/>
              </a:ext>
            </a:extLst>
          </p:cNvPr>
          <p:cNvSpPr txBox="1"/>
          <p:nvPr/>
        </p:nvSpPr>
        <p:spPr>
          <a:xfrm>
            <a:off x="3126725" y="0"/>
            <a:ext cx="593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Credit Card Feature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D0094-BC4A-F683-B67E-F69D4A42EEF4}"/>
              </a:ext>
            </a:extLst>
          </p:cNvPr>
          <p:cNvSpPr txBox="1"/>
          <p:nvPr/>
        </p:nvSpPr>
        <p:spPr>
          <a:xfrm>
            <a:off x="561975" y="876300"/>
            <a:ext cx="72950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151515"/>
                </a:solidFill>
                <a:effectLst/>
                <a:latin typeface="CircularStd-Bold"/>
              </a:rPr>
              <a:t>Rewards credit cards:</a:t>
            </a:r>
          </a:p>
          <a:p>
            <a:pPr lvl="3"/>
            <a:endParaRPr lang="en-IN" sz="2400" b="1" dirty="0">
              <a:solidFill>
                <a:srgbClr val="151515"/>
              </a:solidFill>
              <a:latin typeface="CircularStd-Bold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151515"/>
                </a:solidFill>
                <a:effectLst/>
                <a:latin typeface="CircularStd-Bold"/>
              </a:rPr>
              <a:t>Credit card </a:t>
            </a:r>
            <a:r>
              <a:rPr lang="en-IN" dirty="0">
                <a:solidFill>
                  <a:srgbClr val="151515"/>
                </a:solidFill>
                <a:latin typeface="CircularStd-Bold"/>
              </a:rPr>
              <a:t>for Bill Category like Electricity ,Gas ,Petrol etc.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151515"/>
                </a:solidFill>
                <a:effectLst/>
                <a:latin typeface="CircularStd-Bold"/>
              </a:rPr>
              <a:t>Tie up with </a:t>
            </a:r>
            <a:r>
              <a:rPr lang="en-IN" dirty="0">
                <a:solidFill>
                  <a:srgbClr val="151515"/>
                </a:solidFill>
                <a:latin typeface="CircularStd-Bold"/>
              </a:rPr>
              <a:t>oil company like Indian oil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51515"/>
                </a:solidFill>
                <a:latin typeface="CircularStd-Bold"/>
              </a:rPr>
              <a:t>Minimum</a:t>
            </a:r>
            <a:r>
              <a:rPr lang="en-IN" i="0" dirty="0">
                <a:solidFill>
                  <a:srgbClr val="151515"/>
                </a:solidFill>
                <a:effectLst/>
                <a:latin typeface="CircularStd-Bold"/>
              </a:rPr>
              <a:t> annual fee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51515"/>
                </a:solidFill>
                <a:latin typeface="CircularStd-Bold"/>
              </a:rPr>
              <a:t>Cashback offer or Reward Points</a:t>
            </a:r>
            <a:endParaRPr lang="en-IN" i="0" dirty="0">
              <a:solidFill>
                <a:srgbClr val="151515"/>
              </a:solidFill>
              <a:effectLst/>
              <a:latin typeface="CircularStd-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C995F-F0B3-C839-9610-CBF173E0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876299"/>
            <a:ext cx="3228975" cy="2009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3DBE8-CF56-0135-C21F-F8EF5617D8AF}"/>
              </a:ext>
            </a:extLst>
          </p:cNvPr>
          <p:cNvSpPr txBox="1"/>
          <p:nvPr/>
        </p:nvSpPr>
        <p:spPr>
          <a:xfrm>
            <a:off x="561975" y="3429000"/>
            <a:ext cx="513005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Male customers from Salaried IT, Freelancers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Age group from 25-45 &amp; 45+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All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6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21B3C-DDCF-6D70-A484-BE658AD85EE3}"/>
              </a:ext>
            </a:extLst>
          </p:cNvPr>
          <p:cNvSpPr txBox="1"/>
          <p:nvPr/>
        </p:nvSpPr>
        <p:spPr>
          <a:xfrm>
            <a:off x="3126725" y="0"/>
            <a:ext cx="593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Credit Card Feature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2C785-9445-9B9D-1D69-B11A7E1060C8}"/>
              </a:ext>
            </a:extLst>
          </p:cNvPr>
          <p:cNvSpPr txBox="1"/>
          <p:nvPr/>
        </p:nvSpPr>
        <p:spPr>
          <a:xfrm>
            <a:off x="347453" y="990600"/>
            <a:ext cx="4173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Young Professional Credit Card: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AE066-6561-CF16-C31C-0E5E106E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523220"/>
            <a:ext cx="2143125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31A7F-15CA-094E-5293-E0C998243E28}"/>
              </a:ext>
            </a:extLst>
          </p:cNvPr>
          <p:cNvSpPr txBox="1"/>
          <p:nvPr/>
        </p:nvSpPr>
        <p:spPr>
          <a:xfrm>
            <a:off x="1676400" y="1734979"/>
            <a:ext cx="5806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Card for Entertainments , Apparel &amp; Dining(Food)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Contactless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Subscription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Cashback reward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B81C3-32D6-6E23-7622-9D34728FD9DC}"/>
              </a:ext>
            </a:extLst>
          </p:cNvPr>
          <p:cNvSpPr txBox="1"/>
          <p:nvPr/>
        </p:nvSpPr>
        <p:spPr>
          <a:xfrm>
            <a:off x="347453" y="2857500"/>
            <a:ext cx="4825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Age Group 21-23 &amp; Salaried IT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Mumbai ,Delhi &amp; Bengaluru</a:t>
            </a:r>
          </a:p>
        </p:txBody>
      </p:sp>
    </p:spTree>
    <p:extLst>
      <p:ext uri="{BB962C8B-B14F-4D97-AF65-F5344CB8AC3E}">
        <p14:creationId xmlns:p14="http://schemas.microsoft.com/office/powerpoint/2010/main" val="215675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57F3B-A40C-68BF-1ED9-1788E0CBEEE0}"/>
              </a:ext>
            </a:extLst>
          </p:cNvPr>
          <p:cNvSpPr txBox="1"/>
          <p:nvPr/>
        </p:nvSpPr>
        <p:spPr>
          <a:xfrm>
            <a:off x="3126725" y="0"/>
            <a:ext cx="593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Credit Card Feature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07148-14ED-9C62-14A0-A45DBB06CDDE}"/>
              </a:ext>
            </a:extLst>
          </p:cNvPr>
          <p:cNvSpPr txBox="1"/>
          <p:nvPr/>
        </p:nvSpPr>
        <p:spPr>
          <a:xfrm>
            <a:off x="347453" y="990600"/>
            <a:ext cx="411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Health &amp; Wellness Credit Card: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86F2E-FE46-8A58-436D-0ACFFADC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6" y="261610"/>
            <a:ext cx="2462212" cy="383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18349-72C3-5FBB-2D1B-E592B741949A}"/>
              </a:ext>
            </a:extLst>
          </p:cNvPr>
          <p:cNvSpPr txBox="1"/>
          <p:nvPr/>
        </p:nvSpPr>
        <p:spPr>
          <a:xfrm>
            <a:off x="1676400" y="1734979"/>
            <a:ext cx="450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Fitness Application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Fitness products offer on selected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&amp;Instance Approval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49B1D-BFF8-889D-D6E7-AC5797CE61BD}"/>
              </a:ext>
            </a:extLst>
          </p:cNvPr>
          <p:cNvSpPr txBox="1"/>
          <p:nvPr/>
        </p:nvSpPr>
        <p:spPr>
          <a:xfrm>
            <a:off x="347453" y="2857500"/>
            <a:ext cx="37407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Age Group 35-45 &amp; 45+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Female ,Salaried IT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Mumbai ,Delhi &amp; Bengaluru</a:t>
            </a:r>
          </a:p>
        </p:txBody>
      </p:sp>
    </p:spTree>
    <p:extLst>
      <p:ext uri="{BB962C8B-B14F-4D97-AF65-F5344CB8AC3E}">
        <p14:creationId xmlns:p14="http://schemas.microsoft.com/office/powerpoint/2010/main" val="155268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2F917-5CC4-16BE-4681-7DC058B2DA25}"/>
              </a:ext>
            </a:extLst>
          </p:cNvPr>
          <p:cNvSpPr txBox="1"/>
          <p:nvPr/>
        </p:nvSpPr>
        <p:spPr>
          <a:xfrm>
            <a:off x="3126725" y="0"/>
            <a:ext cx="593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Credit Card Feature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7321C-A193-CC96-5D89-7A29612DD8F3}"/>
              </a:ext>
            </a:extLst>
          </p:cNvPr>
          <p:cNvSpPr txBox="1"/>
          <p:nvPr/>
        </p:nvSpPr>
        <p:spPr>
          <a:xfrm>
            <a:off x="347453" y="990600"/>
            <a:ext cx="257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151515"/>
                </a:solidFill>
                <a:effectLst/>
                <a:latin typeface="CircularStd-Bold"/>
              </a:rPr>
              <a:t>Travel credit cards: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F2E7C-1C9B-31BA-FA2B-6BAA7706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600074"/>
            <a:ext cx="3467100" cy="2105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CF1FB-06CF-39BE-86F7-1CFE50A76D5B}"/>
              </a:ext>
            </a:extLst>
          </p:cNvPr>
          <p:cNvSpPr txBox="1"/>
          <p:nvPr/>
        </p:nvSpPr>
        <p:spPr>
          <a:xfrm>
            <a:off x="1676400" y="1734979"/>
            <a:ext cx="3181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Tie up with Domestic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Airport lounge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Hotel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Insurance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62DDB-C467-715D-2E66-615AA554F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3252787"/>
            <a:ext cx="3333749" cy="2195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B938AA-CEA0-6C4B-8FBE-F65CF2AFDAE2}"/>
              </a:ext>
            </a:extLst>
          </p:cNvPr>
          <p:cNvSpPr txBox="1"/>
          <p:nvPr/>
        </p:nvSpPr>
        <p:spPr>
          <a:xfrm>
            <a:off x="347453" y="3218022"/>
            <a:ext cx="458830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Age Group 25-34,35-45 &amp; 45+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Salaried IT Employees , Married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Mumbai ,Delhi &amp; Bengaluru</a:t>
            </a:r>
          </a:p>
        </p:txBody>
      </p:sp>
    </p:spTree>
    <p:extLst>
      <p:ext uri="{BB962C8B-B14F-4D97-AF65-F5344CB8AC3E}">
        <p14:creationId xmlns:p14="http://schemas.microsoft.com/office/powerpoint/2010/main" val="29469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523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CircularStd-Bold</vt:lpstr>
      <vt:lpstr>Office Theme</vt:lpstr>
      <vt:lpstr>MITRON BANK   New Credit Card Analysis by Peter Pandey Data Analyst Atliq Data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MITRON BANK   New Credit Card Analysis by Peter Pandey Data Analyst Atliq Data Services</dc:title>
  <dc:creator>Anurag Dave</dc:creator>
  <cp:lastModifiedBy>Anurag Dave</cp:lastModifiedBy>
  <cp:revision>2</cp:revision>
  <dcterms:created xsi:type="dcterms:W3CDTF">2023-12-27T11:06:18Z</dcterms:created>
  <dcterms:modified xsi:type="dcterms:W3CDTF">2024-01-02T17:33:32Z</dcterms:modified>
</cp:coreProperties>
</file>