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66" r:id="rId4"/>
    <p:sldId id="259" r:id="rId5"/>
    <p:sldId id="267" r:id="rId6"/>
    <p:sldId id="274" r:id="rId7"/>
    <p:sldId id="261" r:id="rId8"/>
    <p:sldId id="265" r:id="rId9"/>
    <p:sldId id="275" r:id="rId10"/>
    <p:sldId id="276" r:id="rId11"/>
    <p:sldId id="270" r:id="rId12"/>
    <p:sldId id="271" r:id="rId13"/>
    <p:sldId id="272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%20Vu\Downloads\tableaux%20des%20r&#233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%20Vu\Downloads\tableaux%20des%20r&#233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gap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Feuil2!$B$17</c:f>
              <c:strCache>
                <c:ptCount val="1"/>
                <c:pt idx="0">
                  <c:v>OLS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Feuil2!$A$18:$A$21</c:f>
              <c:strCache>
                <c:ptCount val="4"/>
                <c:pt idx="0">
                  <c:v>N = 553</c:v>
                </c:pt>
                <c:pt idx="1">
                  <c:v>N = 450</c:v>
                </c:pt>
                <c:pt idx="2">
                  <c:v>N = 300</c:v>
                </c:pt>
                <c:pt idx="3">
                  <c:v>N = 150</c:v>
                </c:pt>
              </c:strCache>
            </c:strRef>
          </c:cat>
          <c:val>
            <c:numRef>
              <c:f>Feuil2!$B$18:$B$21</c:f>
              <c:numCache>
                <c:formatCode>0%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B-4F15-961A-7D8B7D8E5D78}"/>
            </c:ext>
          </c:extLst>
        </c:ser>
        <c:ser>
          <c:idx val="1"/>
          <c:order val="1"/>
          <c:tx>
            <c:strRef>
              <c:f>Feuil2!$C$17</c:f>
              <c:strCache>
                <c:ptCount val="1"/>
                <c:pt idx="0">
                  <c:v>SVReg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Feuil2!$A$18:$A$21</c:f>
              <c:strCache>
                <c:ptCount val="4"/>
                <c:pt idx="0">
                  <c:v>N = 553</c:v>
                </c:pt>
                <c:pt idx="1">
                  <c:v>N = 450</c:v>
                </c:pt>
                <c:pt idx="2">
                  <c:v>N = 300</c:v>
                </c:pt>
                <c:pt idx="3">
                  <c:v>N = 150</c:v>
                </c:pt>
              </c:strCache>
            </c:strRef>
          </c:cat>
          <c:val>
            <c:numRef>
              <c:f>Feuil2!$C$18:$C$21</c:f>
              <c:numCache>
                <c:formatCode>0%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0.01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B-4F15-961A-7D8B7D8E5D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86107504"/>
        <c:axId val="586105864"/>
      </c:barChart>
      <c:catAx>
        <c:axId val="58610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SAMPLE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05864"/>
        <c:crosses val="autoZero"/>
        <c:auto val="1"/>
        <c:lblAlgn val="ctr"/>
        <c:lblOffset val="100"/>
        <c:noMultiLvlLbl val="0"/>
      </c:catAx>
      <c:valAx>
        <c:axId val="586105864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AVG GAP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0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38100">
      <a:solidFill>
        <a:schemeClr val="accent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 gap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Feuil2!$B$17</c:f>
              <c:strCache>
                <c:ptCount val="1"/>
                <c:pt idx="0">
                  <c:v>OLS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Feuil2!$A$23:$A$26</c:f>
              <c:strCache>
                <c:ptCount val="4"/>
                <c:pt idx="0">
                  <c:v>N = 553</c:v>
                </c:pt>
                <c:pt idx="1">
                  <c:v>N = 450</c:v>
                </c:pt>
                <c:pt idx="2">
                  <c:v>N = 300</c:v>
                </c:pt>
                <c:pt idx="3">
                  <c:v>N = 150</c:v>
                </c:pt>
              </c:strCache>
            </c:strRef>
          </c:cat>
          <c:val>
            <c:numRef>
              <c:f>Feuil2!$B$23:$B$26</c:f>
              <c:numCache>
                <c:formatCode>0%</c:formatCode>
                <c:ptCount val="4"/>
                <c:pt idx="0">
                  <c:v>0.15</c:v>
                </c:pt>
                <c:pt idx="1">
                  <c:v>0.18</c:v>
                </c:pt>
                <c:pt idx="2">
                  <c:v>0.26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6-4336-9B7B-15E66FF35CC6}"/>
            </c:ext>
          </c:extLst>
        </c:ser>
        <c:ser>
          <c:idx val="1"/>
          <c:order val="1"/>
          <c:tx>
            <c:strRef>
              <c:f>Feuil2!$C$17</c:f>
              <c:strCache>
                <c:ptCount val="1"/>
                <c:pt idx="0">
                  <c:v>SVReg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Feuil2!$A$23:$A$26</c:f>
              <c:strCache>
                <c:ptCount val="4"/>
                <c:pt idx="0">
                  <c:v>N = 553</c:v>
                </c:pt>
                <c:pt idx="1">
                  <c:v>N = 450</c:v>
                </c:pt>
                <c:pt idx="2">
                  <c:v>N = 300</c:v>
                </c:pt>
                <c:pt idx="3">
                  <c:v>N = 150</c:v>
                </c:pt>
              </c:strCache>
            </c:strRef>
          </c:cat>
          <c:val>
            <c:numRef>
              <c:f>Feuil2!$C$23:$C$26</c:f>
              <c:numCache>
                <c:formatCode>0%</c:formatCode>
                <c:ptCount val="4"/>
                <c:pt idx="0">
                  <c:v>0.02</c:v>
                </c:pt>
                <c:pt idx="1">
                  <c:v>0.04</c:v>
                </c:pt>
                <c:pt idx="2">
                  <c:v>0.04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66-4336-9B7B-15E66FF35C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86107504"/>
        <c:axId val="586105864"/>
      </c:barChart>
      <c:catAx>
        <c:axId val="58610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SAMPLE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05864"/>
        <c:crosses val="autoZero"/>
        <c:auto val="1"/>
        <c:lblAlgn val="ctr"/>
        <c:lblOffset val="100"/>
        <c:noMultiLvlLbl val="0"/>
      </c:catAx>
      <c:valAx>
        <c:axId val="586105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MAX GAP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0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38100">
      <a:solidFill>
        <a:schemeClr val="accent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5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22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0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1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0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3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39D8-572A-4B57-85A0-675F13A70541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EDD8-CC88-4282-911D-8ECBD964B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2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689387"/>
            <a:ext cx="3575124" cy="121108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>
                <a:solidFill>
                  <a:schemeClr val="bg1"/>
                </a:solidFill>
              </a:rPr>
              <a:t>Under the direction of Mr. P. Blanchard.</a:t>
            </a:r>
          </a:p>
          <a:p>
            <a:pPr algn="l"/>
            <a:r>
              <a:rPr lang="en-US" sz="6400" b="1" dirty="0">
                <a:solidFill>
                  <a:schemeClr val="bg1"/>
                </a:solidFill>
              </a:rPr>
              <a:t>	Directed by: </a:t>
            </a:r>
            <a:endParaRPr lang="fr-FR" sz="6400" b="1" dirty="0">
              <a:solidFill>
                <a:schemeClr val="bg1"/>
              </a:solidFill>
            </a:endParaRPr>
          </a:p>
          <a:p>
            <a:pPr algn="l"/>
            <a:r>
              <a:rPr lang="fr-FR" sz="6400" b="1" dirty="0">
                <a:solidFill>
                  <a:schemeClr val="bg1"/>
                </a:solidFill>
              </a:rPr>
              <a:t>	</a:t>
            </a:r>
            <a:r>
              <a:rPr lang="fr-FR" sz="6400" dirty="0">
                <a:solidFill>
                  <a:schemeClr val="bg1"/>
                </a:solidFill>
              </a:rPr>
              <a:t> Cherifi Lydia &amp; Vu Dan </a:t>
            </a:r>
          </a:p>
          <a:p>
            <a:pPr algn="l"/>
            <a:endParaRPr lang="fr-FR" sz="1400" dirty="0"/>
          </a:p>
          <a:p>
            <a:pPr algn="l"/>
            <a:r>
              <a:rPr lang="fr-FR" sz="1400" dirty="0"/>
              <a:t>	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33439" y="5825533"/>
            <a:ext cx="534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Master 2: MASERATI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51"/>
          <p:cNvSpPr/>
          <p:nvPr/>
        </p:nvSpPr>
        <p:spPr>
          <a:xfrm>
            <a:off x="431321" y="427059"/>
            <a:ext cx="11317856" cy="1410367"/>
          </a:xfrm>
          <a:custGeom>
            <a:avLst/>
            <a:gdLst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0 w 7312660"/>
              <a:gd name="connsiteY3" fmla="*/ 1215390 h 1215390"/>
              <a:gd name="connsiteX4" fmla="*/ 0 w 7312660"/>
              <a:gd name="connsiteY4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3667125 w 7312660"/>
              <a:gd name="connsiteY3" fmla="*/ 120967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3619500 w 7312660"/>
              <a:gd name="connsiteY3" fmla="*/ 73342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129665 h 1215390"/>
              <a:gd name="connsiteX3" fmla="*/ 3619500 w 7312660"/>
              <a:gd name="connsiteY3" fmla="*/ 73342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9525 w 7322185"/>
              <a:gd name="connsiteY0" fmla="*/ 0 h 1129665"/>
              <a:gd name="connsiteX1" fmla="*/ 7322185 w 7322185"/>
              <a:gd name="connsiteY1" fmla="*/ 0 h 1129665"/>
              <a:gd name="connsiteX2" fmla="*/ 7322185 w 7322185"/>
              <a:gd name="connsiteY2" fmla="*/ 1129665 h 1129665"/>
              <a:gd name="connsiteX3" fmla="*/ 3629025 w 7322185"/>
              <a:gd name="connsiteY3" fmla="*/ 733425 h 1129665"/>
              <a:gd name="connsiteX4" fmla="*/ 0 w 7322185"/>
              <a:gd name="connsiteY4" fmla="*/ 1091565 h 1129665"/>
              <a:gd name="connsiteX5" fmla="*/ 9525 w 7322185"/>
              <a:gd name="connsiteY5" fmla="*/ 0 h 1129665"/>
              <a:gd name="connsiteX0" fmla="*/ 0 w 7312660"/>
              <a:gd name="connsiteY0" fmla="*/ 0 h 1129665"/>
              <a:gd name="connsiteX1" fmla="*/ 7312660 w 7312660"/>
              <a:gd name="connsiteY1" fmla="*/ 0 h 1129665"/>
              <a:gd name="connsiteX2" fmla="*/ 7312660 w 7312660"/>
              <a:gd name="connsiteY2" fmla="*/ 1129665 h 1129665"/>
              <a:gd name="connsiteX3" fmla="*/ 3619500 w 7312660"/>
              <a:gd name="connsiteY3" fmla="*/ 733425 h 1129665"/>
              <a:gd name="connsiteX4" fmla="*/ 0 w 7312660"/>
              <a:gd name="connsiteY4" fmla="*/ 1091565 h 1129665"/>
              <a:gd name="connsiteX5" fmla="*/ 0 w 7312660"/>
              <a:gd name="connsiteY5" fmla="*/ 0 h 11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2660" h="1129665">
                <a:moveTo>
                  <a:pt x="0" y="0"/>
                </a:moveTo>
                <a:lnTo>
                  <a:pt x="7312660" y="0"/>
                </a:lnTo>
                <a:lnTo>
                  <a:pt x="7312660" y="1129665"/>
                </a:lnTo>
                <a:lnTo>
                  <a:pt x="3619500" y="733425"/>
                </a:lnTo>
                <a:lnTo>
                  <a:pt x="0" y="1091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Zone de texte 27"/>
          <p:cNvSpPr txBox="1"/>
          <p:nvPr/>
        </p:nvSpPr>
        <p:spPr>
          <a:xfrm>
            <a:off x="638355" y="2217103"/>
            <a:ext cx="11007305" cy="1440497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all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ApPLYING THE SHAPLEY VALUE REGRESSION METHOD TO MARKETING RESEARCh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kern="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Customer Satisfaction Survey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 de texte 30"/>
          <p:cNvSpPr txBox="1"/>
          <p:nvPr/>
        </p:nvSpPr>
        <p:spPr>
          <a:xfrm>
            <a:off x="7244475" y="4963372"/>
            <a:ext cx="4401185" cy="137160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49580" marR="0" lvl="0" indent="44958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of: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58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Blanchard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Realized by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marR="0" lvl="0" indent="44958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 Dan VU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 de texte 29"/>
          <p:cNvSpPr txBox="1"/>
          <p:nvPr/>
        </p:nvSpPr>
        <p:spPr>
          <a:xfrm>
            <a:off x="638355" y="5227488"/>
            <a:ext cx="4135755" cy="103124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2: MASERATI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Paris Est Creteil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407" y="620502"/>
            <a:ext cx="10515600" cy="689441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SHAPLEY VALUE REGRESSION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332" y="1376039"/>
            <a:ext cx="11257472" cy="5272186"/>
          </a:xfrm>
        </p:spPr>
        <p:txBody>
          <a:bodyPr/>
          <a:lstStyle/>
          <a:p>
            <a:pPr marL="457200" lvl="1" indent="0" fontAlgn="b">
              <a:buNone/>
            </a:pPr>
            <a:endParaRPr lang="fr-FR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">
              <a:buNone/>
            </a:pPr>
            <a:r>
              <a:rPr lang="fr-FR" b="1" dirty="0">
                <a:solidFill>
                  <a:srgbClr val="0070C0"/>
                </a:solidFill>
                <a:latin typeface="Arial "/>
              </a:rPr>
              <a:t>Formula</a:t>
            </a: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lvl="1" fontAlgn="b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4" y="2387487"/>
            <a:ext cx="6524625" cy="223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34649" y="4350369"/>
                <a:ext cx="3176113" cy="550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49" y="4350369"/>
                <a:ext cx="3176113" cy="550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6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332" y="1054566"/>
            <a:ext cx="11257472" cy="5593659"/>
          </a:xfrm>
        </p:spPr>
        <p:txBody>
          <a:bodyPr/>
          <a:lstStyle/>
          <a:p>
            <a:pPr marL="457200" lvl="1" indent="0" fontAlgn="b">
              <a:buNone/>
            </a:pPr>
            <a:r>
              <a:rPr lang="en-US" b="1" dirty="0">
                <a:solidFill>
                  <a:srgbClr val="0070C0"/>
                </a:solidFill>
                <a:latin typeface="Arial "/>
              </a:rPr>
              <a:t>Methodology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 "/>
              </a:rPr>
              <a:t>of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 "/>
              </a:rPr>
              <a:t>SVR</a:t>
            </a:r>
            <a:endParaRPr lang="fr-FR" b="1" dirty="0">
              <a:solidFill>
                <a:srgbClr val="0070C0"/>
              </a:solidFill>
              <a:latin typeface="Arial "/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lvl="1" fontAlgn="b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8" y="1978847"/>
            <a:ext cx="10898037" cy="33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332" y="1054566"/>
            <a:ext cx="11257472" cy="5593659"/>
          </a:xfrm>
        </p:spPr>
        <p:txBody>
          <a:bodyPr/>
          <a:lstStyle/>
          <a:p>
            <a:pPr marL="457200" lvl="1" indent="0" fontAlgn="b">
              <a:buNone/>
            </a:pPr>
            <a:r>
              <a:rPr lang="fr-FR" b="1" dirty="0" err="1">
                <a:solidFill>
                  <a:srgbClr val="0070C0"/>
                </a:solidFill>
                <a:latin typeface="Arial "/>
              </a:rPr>
              <a:t>Comparison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Arial "/>
              </a:rPr>
              <a:t>between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Arial "/>
              </a:rPr>
              <a:t>OLS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Arial "/>
              </a:rPr>
              <a:t>and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Arial "/>
              </a:rPr>
              <a:t>SVR</a:t>
            </a: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lvl="1" fontAlgn="b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FC5E0F-3325-4AF8-BD06-06EA895F3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51655"/>
              </p:ext>
            </p:extLst>
          </p:nvPr>
        </p:nvGraphicFramePr>
        <p:xfrm>
          <a:off x="1229540" y="2015231"/>
          <a:ext cx="4256860" cy="3488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D2035C4-FE9C-46C8-A2A5-813665DAE5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633613"/>
              </p:ext>
            </p:extLst>
          </p:nvPr>
        </p:nvGraphicFramePr>
        <p:xfrm>
          <a:off x="6705602" y="2015231"/>
          <a:ext cx="4261104" cy="349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58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332" y="1054566"/>
            <a:ext cx="11257472" cy="5593659"/>
          </a:xfrm>
        </p:spPr>
        <p:txBody>
          <a:bodyPr numCol="2"/>
          <a:lstStyle/>
          <a:p>
            <a:pPr marL="457200" lvl="1" indent="0" fontAlgn="b">
              <a:buNone/>
            </a:pPr>
            <a:r>
              <a:rPr lang="fr-FR" b="1" dirty="0" err="1">
                <a:solidFill>
                  <a:srgbClr val="0070C0"/>
                </a:solidFill>
                <a:latin typeface="Arial "/>
              </a:rPr>
              <a:t>Results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Arial "/>
              </a:rPr>
              <a:t>of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Arial "/>
              </a:rPr>
              <a:t>SVR</a:t>
            </a:r>
          </a:p>
          <a:p>
            <a:pPr marL="457200" lvl="1" indent="0" fontAlgn="b">
              <a:buNone/>
            </a:pPr>
            <a:endParaRPr lang="fr-FR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lvl="1" fontAlgn="b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02" y="5184536"/>
            <a:ext cx="5724882" cy="711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33" y="1915063"/>
            <a:ext cx="5193174" cy="278633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1915063"/>
            <a:ext cx="5090160" cy="27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955"/>
            <a:ext cx="12192000" cy="694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221" y="2798026"/>
            <a:ext cx="10515600" cy="1022611"/>
          </a:xfrm>
        </p:spPr>
        <p:txBody>
          <a:bodyPr>
            <a:normAutofit/>
          </a:bodyPr>
          <a:lstStyle/>
          <a:p>
            <a:pPr algn="ctr"/>
            <a:r>
              <a:rPr lang="fr-FR" b="1" spc="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fr-FR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568D1407-64BA-49FA-B513-CA4CF375B42F}"/>
              </a:ext>
            </a:extLst>
          </p:cNvPr>
          <p:cNvSpPr/>
          <p:nvPr/>
        </p:nvSpPr>
        <p:spPr>
          <a:xfrm>
            <a:off x="431321" y="427059"/>
            <a:ext cx="11317856" cy="1410367"/>
          </a:xfrm>
          <a:custGeom>
            <a:avLst/>
            <a:gdLst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0 w 7312660"/>
              <a:gd name="connsiteY3" fmla="*/ 1215390 h 1215390"/>
              <a:gd name="connsiteX4" fmla="*/ 0 w 7312660"/>
              <a:gd name="connsiteY4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3667125 w 7312660"/>
              <a:gd name="connsiteY3" fmla="*/ 120967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215390 h 1215390"/>
              <a:gd name="connsiteX3" fmla="*/ 3619500 w 7312660"/>
              <a:gd name="connsiteY3" fmla="*/ 73342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0 w 7312660"/>
              <a:gd name="connsiteY0" fmla="*/ 0 h 1215390"/>
              <a:gd name="connsiteX1" fmla="*/ 7312660 w 7312660"/>
              <a:gd name="connsiteY1" fmla="*/ 0 h 1215390"/>
              <a:gd name="connsiteX2" fmla="*/ 7312660 w 7312660"/>
              <a:gd name="connsiteY2" fmla="*/ 1129665 h 1215390"/>
              <a:gd name="connsiteX3" fmla="*/ 3619500 w 7312660"/>
              <a:gd name="connsiteY3" fmla="*/ 733425 h 1215390"/>
              <a:gd name="connsiteX4" fmla="*/ 0 w 7312660"/>
              <a:gd name="connsiteY4" fmla="*/ 1215390 h 1215390"/>
              <a:gd name="connsiteX5" fmla="*/ 0 w 7312660"/>
              <a:gd name="connsiteY5" fmla="*/ 0 h 1215390"/>
              <a:gd name="connsiteX0" fmla="*/ 9525 w 7322185"/>
              <a:gd name="connsiteY0" fmla="*/ 0 h 1129665"/>
              <a:gd name="connsiteX1" fmla="*/ 7322185 w 7322185"/>
              <a:gd name="connsiteY1" fmla="*/ 0 h 1129665"/>
              <a:gd name="connsiteX2" fmla="*/ 7322185 w 7322185"/>
              <a:gd name="connsiteY2" fmla="*/ 1129665 h 1129665"/>
              <a:gd name="connsiteX3" fmla="*/ 3629025 w 7322185"/>
              <a:gd name="connsiteY3" fmla="*/ 733425 h 1129665"/>
              <a:gd name="connsiteX4" fmla="*/ 0 w 7322185"/>
              <a:gd name="connsiteY4" fmla="*/ 1091565 h 1129665"/>
              <a:gd name="connsiteX5" fmla="*/ 9525 w 7322185"/>
              <a:gd name="connsiteY5" fmla="*/ 0 h 1129665"/>
              <a:gd name="connsiteX0" fmla="*/ 0 w 7312660"/>
              <a:gd name="connsiteY0" fmla="*/ 0 h 1129665"/>
              <a:gd name="connsiteX1" fmla="*/ 7312660 w 7312660"/>
              <a:gd name="connsiteY1" fmla="*/ 0 h 1129665"/>
              <a:gd name="connsiteX2" fmla="*/ 7312660 w 7312660"/>
              <a:gd name="connsiteY2" fmla="*/ 1129665 h 1129665"/>
              <a:gd name="connsiteX3" fmla="*/ 3619500 w 7312660"/>
              <a:gd name="connsiteY3" fmla="*/ 733425 h 1129665"/>
              <a:gd name="connsiteX4" fmla="*/ 0 w 7312660"/>
              <a:gd name="connsiteY4" fmla="*/ 1091565 h 1129665"/>
              <a:gd name="connsiteX5" fmla="*/ 0 w 7312660"/>
              <a:gd name="connsiteY5" fmla="*/ 0 h 11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2660" h="1129665">
                <a:moveTo>
                  <a:pt x="0" y="0"/>
                </a:moveTo>
                <a:lnTo>
                  <a:pt x="7312660" y="0"/>
                </a:lnTo>
                <a:lnTo>
                  <a:pt x="7312660" y="1129665"/>
                </a:lnTo>
                <a:lnTo>
                  <a:pt x="3619500" y="733425"/>
                </a:lnTo>
                <a:lnTo>
                  <a:pt x="0" y="1091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549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56219" y="2075151"/>
            <a:ext cx="10275976" cy="37390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6218" y="1997476"/>
            <a:ext cx="10866435" cy="3739089"/>
          </a:xfrm>
        </p:spPr>
        <p:txBody>
          <a:bodyPr>
            <a:normAutofit fontScale="92500" lnSpcReduction="10000"/>
          </a:bodyPr>
          <a:lstStyle/>
          <a:p>
            <a:pPr marL="457200" lvl="1" indent="0" algn="ctr" fontAlgn="b">
              <a:buNone/>
            </a:pPr>
            <a:endParaRPr lang="en-US" sz="1800" b="1" dirty="0">
              <a:solidFill>
                <a:srgbClr val="002060"/>
              </a:solidFill>
              <a:latin typeface="Arial "/>
            </a:endParaRPr>
          </a:p>
          <a:p>
            <a:pPr marL="457200" lvl="1" indent="0" algn="ctr" fontAlgn="b">
              <a:buNone/>
            </a:pPr>
            <a:endParaRPr lang="en-US" sz="1600" b="1" dirty="0">
              <a:solidFill>
                <a:srgbClr val="002060"/>
              </a:solidFill>
              <a:latin typeface="Arial "/>
            </a:endParaRPr>
          </a:p>
          <a:p>
            <a:pPr marL="1200150" lvl="1" indent="-742950" fontAlgn="b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1200150" lvl="1" indent="-742950" fontAlgn="b">
              <a:buFont typeface="+mj-lt"/>
              <a:buAutoNum type="arabicPeriod"/>
            </a:pP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 fontAlgn="b">
              <a:buFont typeface="+mj-lt"/>
              <a:buAutoNum type="arabicPeriod"/>
            </a:pP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MULTICOLLINEARITY and OLS REGRESSION</a:t>
            </a:r>
          </a:p>
          <a:p>
            <a:pPr marL="1200150" lvl="1" indent="-742950" fontAlgn="b">
              <a:buFont typeface="+mj-lt"/>
              <a:buAutoNum type="arabicPeriod"/>
            </a:pPr>
            <a:endParaRPr lang="fr-F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 fontAlgn="b">
              <a:buFont typeface="+mj-lt"/>
              <a:buAutoNum type="arabicPeriod"/>
            </a:pP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fr-FR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200150" lvl="1" indent="-742950" fontAlgn="b">
              <a:buFont typeface="+mj-lt"/>
              <a:buAutoNum type="arabicPeriod"/>
            </a:pPr>
            <a:endParaRPr lang="fr-F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 fontAlgn="b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lvl="4" fontAlgn="b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b">
              <a:buFontTx/>
              <a:buChar char="-"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">
              <a:buNone/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">
              <a:buNone/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4369F-85A5-49FE-A3CD-52DFC6DD4134}"/>
              </a:ext>
            </a:extLst>
          </p:cNvPr>
          <p:cNvSpPr txBox="1"/>
          <p:nvPr/>
        </p:nvSpPr>
        <p:spPr>
          <a:xfrm>
            <a:off x="1109709" y="887224"/>
            <a:ext cx="974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US" sz="54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407" y="594443"/>
            <a:ext cx="10515600" cy="559435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5760" y="1331650"/>
            <a:ext cx="11456894" cy="5316575"/>
          </a:xfrm>
        </p:spPr>
        <p:txBody>
          <a:bodyPr>
            <a:normAutofit/>
          </a:bodyPr>
          <a:lstStyle/>
          <a:p>
            <a:pPr marL="457200" lvl="1" indent="0" fontAlgn="b">
              <a:buNone/>
            </a:pPr>
            <a:r>
              <a:rPr lang="en-US" sz="1800" b="1" dirty="0">
                <a:solidFill>
                  <a:srgbClr val="0070C0"/>
                </a:solidFill>
                <a:latin typeface="Arial "/>
              </a:rPr>
              <a:t>	Database of Customer Satisfaction Study of SNCF</a:t>
            </a:r>
          </a:p>
          <a:p>
            <a:pPr marL="457200" lvl="1" indent="0" fontAlgn="b">
              <a:buNone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1371600" lvl="3" indent="0" fontAlgn="b">
              <a:buNone/>
            </a:pPr>
            <a:endParaRPr lang="en-US" sz="16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139186" y="2675759"/>
            <a:ext cx="3873261" cy="3692748"/>
          </a:xfrm>
          <a:prstGeom prst="flowChartOffpageConnector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Measurement is simple to visualize in real-time</a:t>
            </a:r>
          </a:p>
          <a:p>
            <a:pPr algn="ctr"/>
            <a:endParaRPr lang="fr-FR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Versatile/ variety of questions</a:t>
            </a: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analysis / different criteria 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659004" y="2675760"/>
            <a:ext cx="4086407" cy="3692747"/>
          </a:xfrm>
          <a:prstGeom prst="flowChartOffpageConnector">
            <a:avLst/>
          </a:prstGeom>
          <a:solidFill>
            <a:srgbClr val="E749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in a specific interaction </a:t>
            </a:r>
          </a:p>
          <a:p>
            <a:pPr algn="ctr"/>
            <a:endParaRPr lang="fr-FR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rating/without detail on the experience.</a:t>
            </a:r>
          </a:p>
          <a:p>
            <a:pPr marL="285750" indent="-285750" algn="ctr">
              <a:buFontTx/>
              <a:buChar char="-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projection into the future 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8942" y="2128656"/>
            <a:ext cx="3053751" cy="49077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75333" y="2128656"/>
            <a:ext cx="3053751" cy="490776"/>
          </a:xfrm>
          <a:prstGeom prst="downArrow">
            <a:avLst/>
          </a:prstGeom>
          <a:solidFill>
            <a:srgbClr val="E74929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6607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406" y="576169"/>
            <a:ext cx="10515600" cy="661035"/>
          </a:xfrm>
        </p:spPr>
        <p:txBody>
          <a:bodyPr>
            <a:normAutofit/>
          </a:bodyPr>
          <a:lstStyle/>
          <a:p>
            <a:pPr marL="457200" lvl="1" algn="l" rtl="0" fontAlgn="b">
              <a:lnSpc>
                <a:spcPct val="90000"/>
              </a:lnSpc>
              <a:spcBef>
                <a:spcPts val="500"/>
              </a:spcBef>
            </a:pPr>
            <a:br>
              <a:rPr lang="fr-FR" b="1" kern="1200" dirty="0">
                <a:solidFill>
                  <a:srgbClr val="0070C0"/>
                </a:solidFill>
                <a:latin typeface="Arial "/>
                <a:ea typeface="+mn-ea"/>
                <a:cs typeface="+mn-cs"/>
              </a:rPr>
            </a:br>
            <a:r>
              <a:rPr lang="fr-FR" b="1" kern="1200" dirty="0">
                <a:solidFill>
                  <a:srgbClr val="0070C0"/>
                </a:solidFill>
                <a:latin typeface="Arial "/>
                <a:ea typeface="+mn-ea"/>
                <a:cs typeface="+mn-cs"/>
              </a:rPr>
              <a:t>Variables in our study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406" y="1946831"/>
            <a:ext cx="1773218" cy="7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99572" y="1946831"/>
            <a:ext cx="1778150" cy="7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6624" y="1946831"/>
            <a:ext cx="1889760" cy="7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Cleanliness and security 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9025" y="1940533"/>
            <a:ext cx="1641737" cy="7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 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" y="4892672"/>
            <a:ext cx="2712720" cy="460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Q1c 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locating the services available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160" y="4179137"/>
            <a:ext cx="2712720" cy="526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Q1b -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finding information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" y="3577116"/>
            <a:ext cx="2712720" cy="39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Q1a - Orientation in the station </a:t>
            </a:r>
          </a:p>
        </p:txBody>
      </p:sp>
      <p:sp>
        <p:nvSpPr>
          <p:cNvPr id="25" name="Égal 24"/>
          <p:cNvSpPr/>
          <p:nvPr/>
        </p:nvSpPr>
        <p:spPr>
          <a:xfrm>
            <a:off x="1369210" y="2893684"/>
            <a:ext cx="914400" cy="532033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Égal 25"/>
          <p:cNvSpPr/>
          <p:nvPr/>
        </p:nvSpPr>
        <p:spPr>
          <a:xfrm>
            <a:off x="9908390" y="2888826"/>
            <a:ext cx="914400" cy="532033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Égal 26"/>
          <p:cNvSpPr/>
          <p:nvPr/>
        </p:nvSpPr>
        <p:spPr>
          <a:xfrm>
            <a:off x="4331447" y="2896967"/>
            <a:ext cx="914400" cy="532033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Égal 27"/>
          <p:cNvSpPr/>
          <p:nvPr/>
        </p:nvSpPr>
        <p:spPr>
          <a:xfrm>
            <a:off x="7181995" y="2906328"/>
            <a:ext cx="914400" cy="532033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81207" y="3577116"/>
            <a:ext cx="2265680" cy="532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to and from the platform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87247" y="3580110"/>
            <a:ext cx="2712720" cy="50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Q3a 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cleanliness of the station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87247" y="4244543"/>
            <a:ext cx="2712720" cy="39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Q3b -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security of the station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87247" y="4794443"/>
            <a:ext cx="2712720" cy="493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Q3c 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cleanliness of the toilets  in  the station 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2334" y="3591902"/>
            <a:ext cx="2391186" cy="526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Q3a 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comfort of waiting in the station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2334" y="4289364"/>
            <a:ext cx="2391186" cy="526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Q3b -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time spent in the station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ccolade ouvrante 35"/>
          <p:cNvSpPr/>
          <p:nvPr/>
        </p:nvSpPr>
        <p:spPr>
          <a:xfrm rot="5400000">
            <a:off x="5799555" y="-3393425"/>
            <a:ext cx="328058" cy="10254355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856205" y="1116378"/>
            <a:ext cx="44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4 Categories 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C79F8EE-EC54-4407-8E27-A247AAD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220" y="5449677"/>
            <a:ext cx="3367663" cy="1198548"/>
          </a:xfrm>
        </p:spPr>
        <p:txBody>
          <a:bodyPr>
            <a:normAutofit fontScale="85000" lnSpcReduction="20000"/>
          </a:bodyPr>
          <a:lstStyle/>
          <a:p>
            <a:pPr marL="457200" lvl="1" indent="0" fontAlgn="b">
              <a:buNone/>
            </a:pPr>
            <a:endParaRPr lang="en-US" sz="1800" dirty="0"/>
          </a:p>
          <a:p>
            <a:pPr marL="457200" lvl="1" indent="0" fontAlgn="b">
              <a:buNone/>
            </a:pPr>
            <a:r>
              <a:rPr lang="en-US" sz="1600" b="1" dirty="0">
                <a:cs typeface="Arial" panose="020B0604020202020204" pitchFamily="34" charset="0"/>
              </a:rPr>
              <a:t>Rank the scores, on a scale of 10:</a:t>
            </a:r>
            <a:endParaRPr lang="en-US" sz="1600" b="1" dirty="0">
              <a:solidFill>
                <a:srgbClr val="0070C0"/>
              </a:solidFill>
            </a:endParaRPr>
          </a:p>
          <a:p>
            <a:pPr lvl="1" fontAlgn="b">
              <a:buFont typeface="Courier New" panose="02070309020205020404" pitchFamily="49" charset="0"/>
              <a:buChar char="o"/>
            </a:pPr>
            <a:r>
              <a:rPr lang="en-US" sz="1600" b="1" dirty="0">
                <a:sym typeface="Wingdings" panose="05000000000000000000" pitchFamily="2" charset="2"/>
              </a:rPr>
              <a:t>1 to 6 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/>
              <a:t>Detractor</a:t>
            </a:r>
            <a:endParaRPr lang="en-US" sz="1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fontAlgn="b">
              <a:buFont typeface="Courier New" panose="02070309020205020404" pitchFamily="49" charset="0"/>
              <a:buChar char="o"/>
            </a:pPr>
            <a:r>
              <a:rPr lang="en-US" sz="1600" b="1" dirty="0">
                <a:sym typeface="Wingdings" panose="05000000000000000000" pitchFamily="2" charset="2"/>
              </a:rPr>
              <a:t>6 to 7.5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/>
              <a:t>Neutral</a:t>
            </a:r>
            <a:endParaRPr lang="en-US" sz="1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 fontAlgn="b">
              <a:buFont typeface="Courier New" panose="02070309020205020404" pitchFamily="49" charset="0"/>
              <a:buChar char="o"/>
            </a:pPr>
            <a:r>
              <a:rPr lang="en-US" sz="1600" b="1" dirty="0">
                <a:sym typeface="Wingdings" panose="05000000000000000000" pitchFamily="2" charset="2"/>
              </a:rPr>
              <a:t>&gt;= 7.5 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/>
              <a:t>Promoter</a:t>
            </a:r>
            <a:r>
              <a:rPr lang="en-US" sz="1600" dirty="0"/>
              <a:t> </a:t>
            </a:r>
            <a:endParaRPr lang="fr-FR" sz="1600" dirty="0"/>
          </a:p>
          <a:p>
            <a:pPr lvl="3" fontAlgn="b">
              <a:buFontTx/>
              <a:buChar char="-"/>
            </a:pPr>
            <a:endParaRPr lang="en-US" sz="16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800100" lvl="1" indent="-342900" fontAlgn="b">
              <a:buFont typeface="+mj-lt"/>
              <a:buAutoNum type="alphaLcPeriod"/>
            </a:pPr>
            <a:endParaRPr lang="en-US" sz="1800" b="1" dirty="0">
              <a:solidFill>
                <a:srgbClr val="0070C0"/>
              </a:solidFill>
              <a:latin typeface="Arial "/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457200" lvl="1" indent="0" fontAlgn="b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2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 rot="10800000" flipV="1">
            <a:off x="716358" y="380993"/>
            <a:ext cx="10022840" cy="690260"/>
          </a:xfrm>
        </p:spPr>
        <p:txBody>
          <a:bodyPr>
            <a:normAutofit/>
          </a:bodyPr>
          <a:lstStyle/>
          <a:p>
            <a:pPr marL="457200" lvl="1" algn="l" rtl="0" fontAlgn="b">
              <a:lnSpc>
                <a:spcPct val="90000"/>
              </a:lnSpc>
              <a:spcBef>
                <a:spcPts val="500"/>
              </a:spcBef>
            </a:pPr>
            <a:r>
              <a:rPr lang="fr-FR" b="1" kern="1200" dirty="0" err="1">
                <a:solidFill>
                  <a:srgbClr val="0070C0"/>
                </a:solidFill>
                <a:latin typeface="Arial "/>
                <a:ea typeface="+mn-ea"/>
                <a:cs typeface="+mn-cs"/>
              </a:rPr>
              <a:t>Overview</a:t>
            </a:r>
            <a:r>
              <a:rPr lang="fr-FR" b="1" kern="1200" dirty="0">
                <a:solidFill>
                  <a:srgbClr val="0070C0"/>
                </a:solidFill>
                <a:latin typeface="Arial "/>
                <a:ea typeface="+mn-ea"/>
                <a:cs typeface="+mn-cs"/>
              </a:rPr>
              <a:t> data</a:t>
            </a: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64" y="1087121"/>
            <a:ext cx="8643668" cy="4341124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3209026" y="5476201"/>
            <a:ext cx="193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Average of information:</a:t>
            </a:r>
          </a:p>
          <a:p>
            <a:pPr algn="ctr"/>
            <a:r>
              <a:rPr lang="fr-FR" sz="1600" b="1" dirty="0"/>
              <a:t>7.96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41343" y="5476201"/>
            <a:ext cx="138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Average of Transfer</a:t>
            </a:r>
          </a:p>
          <a:p>
            <a:r>
              <a:rPr lang="fr-FR" sz="1600" b="1" dirty="0"/>
              <a:t>7.90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21571" y="5452223"/>
            <a:ext cx="2320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Average of Cleanliness &amp; Security:</a:t>
            </a:r>
          </a:p>
          <a:p>
            <a:pPr algn="ctr"/>
            <a:r>
              <a:rPr lang="fr-FR" sz="1600" b="1" dirty="0"/>
              <a:t>7.26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842075" y="5428245"/>
            <a:ext cx="1668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Average of Comfort:</a:t>
            </a:r>
          </a:p>
          <a:p>
            <a:pPr algn="ctr"/>
            <a:r>
              <a:rPr lang="fr-FR" sz="1600" b="1" dirty="0"/>
              <a:t>7.34</a:t>
            </a:r>
          </a:p>
          <a:p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7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 rot="10800000" flipV="1">
            <a:off x="689725" y="722686"/>
            <a:ext cx="10673692" cy="690260"/>
          </a:xfrm>
        </p:spPr>
        <p:txBody>
          <a:bodyPr>
            <a:noAutofit/>
          </a:bodyPr>
          <a:lstStyle/>
          <a:p>
            <a:pPr marL="457200" lvl="1" algn="ctr" rtl="0" fontAlgn="b">
              <a:lnSpc>
                <a:spcPct val="90000"/>
              </a:lnSpc>
              <a:spcBef>
                <a:spcPts val="500"/>
              </a:spcBef>
            </a:pPr>
            <a:r>
              <a:rPr lang="fr-FR" sz="2800" kern="1200" spc="3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II.  MULTICOLLINEARITY AND OLS REGRESSION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2120" y="2119083"/>
            <a:ext cx="10964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"/>
            <a:r>
              <a:rPr lang="fr-FR" sz="2400" b="1" dirty="0" err="1">
                <a:solidFill>
                  <a:srgbClr val="0070C0"/>
                </a:solidFill>
                <a:latin typeface="Arial "/>
              </a:rPr>
              <a:t>Multicollinearity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Examination of Correlation Matrix</a:t>
            </a: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Eigensystem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Analysis of Correlation Matrix 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5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9" y="1389426"/>
            <a:ext cx="10125075" cy="492259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65760" y="1010844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ctr" fontAlgn="b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</a:t>
            </a:r>
          </a:p>
        </p:txBody>
      </p:sp>
    </p:spTree>
    <p:extLst>
      <p:ext uri="{BB962C8B-B14F-4D97-AF65-F5344CB8AC3E}">
        <p14:creationId xmlns:p14="http://schemas.microsoft.com/office/powerpoint/2010/main" val="295789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22094" y="670467"/>
            <a:ext cx="4333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Inflation Factor (VIF )</a:t>
            </a:r>
            <a:endParaRPr lang="fr-F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5400000">
            <a:off x="5724417" y="4306775"/>
            <a:ext cx="461665" cy="36342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002060"/>
                </a:solidFill>
              </a:rPr>
              <a:t>Presence</a:t>
            </a:r>
            <a:r>
              <a:rPr lang="fr-FR" dirty="0">
                <a:solidFill>
                  <a:srgbClr val="002060"/>
                </a:solidFill>
              </a:rPr>
              <a:t> of </a:t>
            </a:r>
            <a:r>
              <a:rPr lang="fr-FR" dirty="0" err="1">
                <a:solidFill>
                  <a:srgbClr val="002060"/>
                </a:solidFill>
              </a:rPr>
              <a:t>multicollinearity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1" y="1345140"/>
            <a:ext cx="4203957" cy="40650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50" y="1345140"/>
            <a:ext cx="5468133" cy="406506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976679" y="670467"/>
            <a:ext cx="339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Eigensystem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fr-F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3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" y="365125"/>
            <a:ext cx="11456894" cy="628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65760" y="639192"/>
            <a:ext cx="11456894" cy="6009033"/>
          </a:xfrm>
        </p:spPr>
        <p:txBody>
          <a:bodyPr>
            <a:normAutofit/>
          </a:bodyPr>
          <a:lstStyle/>
          <a:p>
            <a:pPr marL="457200" lvl="1" indent="0" fontAlgn="b">
              <a:buNone/>
            </a:pPr>
            <a:r>
              <a:rPr lang="fr-FR" b="1" dirty="0">
                <a:solidFill>
                  <a:srgbClr val="0070C0"/>
                </a:solidFill>
                <a:latin typeface="Arial "/>
              </a:rPr>
              <a:t>OLS</a:t>
            </a:r>
            <a:r>
              <a:rPr lang="fr-F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Arial "/>
              </a:rPr>
              <a:t>Regression</a:t>
            </a:r>
            <a:endParaRPr lang="fr-FR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 fontAlgn="b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All other things being equal, at the 5% threshold: 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54" y="1916924"/>
            <a:ext cx="8255481" cy="345356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04" y="5507526"/>
            <a:ext cx="4385005" cy="5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0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lumineux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Words>352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</vt:lpstr>
      <vt:lpstr>Calibri</vt:lpstr>
      <vt:lpstr>Calibri Light</vt:lpstr>
      <vt:lpstr>Cambria Math</vt:lpstr>
      <vt:lpstr>Courier New</vt:lpstr>
      <vt:lpstr>Wingdings</vt:lpstr>
      <vt:lpstr>Thème Office</vt:lpstr>
      <vt:lpstr>PowerPoint Presentation</vt:lpstr>
      <vt:lpstr>PowerPoint Presentation</vt:lpstr>
      <vt:lpstr>I.   INTRODUCTION</vt:lpstr>
      <vt:lpstr> Variables in our study</vt:lpstr>
      <vt:lpstr>Overview data</vt:lpstr>
      <vt:lpstr>II.  MULTICOLLINEARITY AND OLS REGRESSION</vt:lpstr>
      <vt:lpstr>PowerPoint Presentation</vt:lpstr>
      <vt:lpstr>PowerPoint Presentation</vt:lpstr>
      <vt:lpstr>PowerPoint Presentation</vt:lpstr>
      <vt:lpstr>III.  SHAPLEY VALUE REGRESSION </vt:lpstr>
      <vt:lpstr>PowerPoint Presentation</vt:lpstr>
      <vt:lpstr>PowerPoint Presentation</vt:lpstr>
      <vt:lpstr>PowerPoint Presentation</vt:lpstr>
      <vt:lpstr>CONCLUSION </vt:lpstr>
    </vt:vector>
  </TitlesOfParts>
  <Company>DISFE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SHAPLEY VALUE FOR MEASURING IMPORTANCE OF DEPENDENT INPUTS</dc:title>
  <dc:creator>CHERIFI Lydia</dc:creator>
  <cp:lastModifiedBy>Tam Dan VU</cp:lastModifiedBy>
  <cp:revision>85</cp:revision>
  <dcterms:created xsi:type="dcterms:W3CDTF">2019-05-07T10:50:56Z</dcterms:created>
  <dcterms:modified xsi:type="dcterms:W3CDTF">2020-02-12T23:23:59Z</dcterms:modified>
</cp:coreProperties>
</file>