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7"/>
  </p:notesMasterIdLst>
  <p:sldIdLst>
    <p:sldId id="256" r:id="rId2"/>
    <p:sldId id="268" r:id="rId3"/>
    <p:sldId id="617" r:id="rId4"/>
    <p:sldId id="365" r:id="rId5"/>
    <p:sldId id="1478" r:id="rId6"/>
    <p:sldId id="1579" r:id="rId7"/>
    <p:sldId id="1595" r:id="rId8"/>
    <p:sldId id="1596" r:id="rId9"/>
    <p:sldId id="1597" r:id="rId10"/>
    <p:sldId id="1610" r:id="rId11"/>
    <p:sldId id="1594" r:id="rId12"/>
    <p:sldId id="1581" r:id="rId13"/>
    <p:sldId id="1580" r:id="rId14"/>
    <p:sldId id="1479" r:id="rId15"/>
    <p:sldId id="1544" r:id="rId16"/>
    <p:sldId id="1582" r:id="rId17"/>
    <p:sldId id="1584" r:id="rId18"/>
    <p:sldId id="1585" r:id="rId19"/>
    <p:sldId id="1611" r:id="rId20"/>
    <p:sldId id="1586" r:id="rId21"/>
    <p:sldId id="1549" r:id="rId22"/>
    <p:sldId id="1587" r:id="rId23"/>
    <p:sldId id="1588" r:id="rId24"/>
    <p:sldId id="1612" r:id="rId25"/>
    <p:sldId id="1613" r:id="rId26"/>
    <p:sldId id="1614" r:id="rId27"/>
    <p:sldId id="1615" r:id="rId28"/>
    <p:sldId id="1616" r:id="rId29"/>
    <p:sldId id="1617" r:id="rId30"/>
    <p:sldId id="1593" r:id="rId31"/>
    <p:sldId id="1618" r:id="rId32"/>
    <p:sldId id="1619" r:id="rId33"/>
    <p:sldId id="1627" r:id="rId34"/>
    <p:sldId id="1628" r:id="rId35"/>
    <p:sldId id="1625" r:id="rId36"/>
    <p:sldId id="1626" r:id="rId37"/>
    <p:sldId id="816" r:id="rId38"/>
    <p:sldId id="1629" r:id="rId39"/>
    <p:sldId id="369" r:id="rId40"/>
    <p:sldId id="721" r:id="rId41"/>
    <p:sldId id="1630" r:id="rId42"/>
    <p:sldId id="1577" r:id="rId43"/>
    <p:sldId id="1434" r:id="rId44"/>
    <p:sldId id="363" r:id="rId45"/>
    <p:sldId id="26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9D415DA-30DA-494D-A0E6-156E750D105C}">
          <p14:sldIdLst>
            <p14:sldId id="256"/>
            <p14:sldId id="268"/>
            <p14:sldId id="617"/>
            <p14:sldId id="365"/>
          </p14:sldIdLst>
        </p14:section>
        <p14:section name="1 - Mise en place" id="{4CF5F768-148A-419E-B21B-FF8359C73C5A}">
          <p14:sldIdLst>
            <p14:sldId id="1478"/>
            <p14:sldId id="1579"/>
            <p14:sldId id="1595"/>
            <p14:sldId id="1596"/>
            <p14:sldId id="1597"/>
            <p14:sldId id="1610"/>
            <p14:sldId id="1594"/>
            <p14:sldId id="1581"/>
            <p14:sldId id="1580"/>
            <p14:sldId id="1479"/>
          </p14:sldIdLst>
        </p14:section>
        <p14:section name="2 - Propriétés calculées" id="{DE26804A-9FFB-4D79-9913-D99711E80323}">
          <p14:sldIdLst>
            <p14:sldId id="1544"/>
            <p14:sldId id="1582"/>
            <p14:sldId id="1584"/>
            <p14:sldId id="1585"/>
            <p14:sldId id="1611"/>
            <p14:sldId id="1586"/>
            <p14:sldId id="1549"/>
          </p14:sldIdLst>
        </p14:section>
        <p14:section name="3 - Constructeur" id="{D721A52E-8D3F-4C22-8500-F31EFAAB8E73}">
          <p14:sldIdLst>
            <p14:sldId id="1587"/>
            <p14:sldId id="1588"/>
            <p14:sldId id="1612"/>
            <p14:sldId id="1613"/>
            <p14:sldId id="1614"/>
            <p14:sldId id="1615"/>
            <p14:sldId id="1616"/>
            <p14:sldId id="1617"/>
            <p14:sldId id="1593"/>
          </p14:sldIdLst>
        </p14:section>
        <p14:section name="4 - Autres méthodes" id="{D2C41E26-B8F7-4481-8530-69C579C55BFD}">
          <p14:sldIdLst>
            <p14:sldId id="1618"/>
            <p14:sldId id="1619"/>
            <p14:sldId id="1627"/>
            <p14:sldId id="1628"/>
            <p14:sldId id="1625"/>
            <p14:sldId id="1626"/>
          </p14:sldIdLst>
        </p14:section>
        <p14:section name="Validations" id="{0C13D9D4-B642-4DA0-9190-CC24D3DFD40F}">
          <p14:sldIdLst>
            <p14:sldId id="816"/>
            <p14:sldId id="1629"/>
          </p14:sldIdLst>
        </p14:section>
        <p14:section name="Conclusion et Remise" id="{FACE1E1F-5310-47DA-93D0-FBD564A1EAF2}">
          <p14:sldIdLst>
            <p14:sldId id="369"/>
            <p14:sldId id="721"/>
            <p14:sldId id="1630"/>
            <p14:sldId id="1577"/>
            <p14:sldId id="1434"/>
            <p14:sldId id="363"/>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 Guerin" initials="FG" lastIdx="1" clrIdx="0">
    <p:extLst>
      <p:ext uri="{19B8F6BF-5375-455C-9EA6-DF929625EA0E}">
        <p15:presenceInfo xmlns:p15="http://schemas.microsoft.com/office/powerpoint/2012/main" userId="S::fguerin@cstjean.qc.ca::6c425a08-8ed3-489c-8906-2e0432640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00" autoAdjust="0"/>
    <p:restoredTop sz="94719" autoAdjust="0"/>
  </p:normalViewPr>
  <p:slideViewPr>
    <p:cSldViewPr>
      <p:cViewPr varScale="1">
        <p:scale>
          <a:sx n="70" d="100"/>
          <a:sy n="70" d="100"/>
        </p:scale>
        <p:origin x="72" y="30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E4682-4AC6-4C3D-B357-6036221BEF6C}" type="datetimeFigureOut">
              <a:rPr lang="fr-CA" smtClean="0"/>
              <a:t>2021-05-04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CE4B7-149D-4E61-AF0A-DC91B11D38CD}" type="slidenum">
              <a:rPr lang="fr-CA" smtClean="0"/>
              <a:t>‹#›</a:t>
            </a:fld>
            <a:endParaRPr lang="fr-CA"/>
          </a:p>
        </p:txBody>
      </p:sp>
    </p:spTree>
    <p:extLst>
      <p:ext uri="{BB962C8B-B14F-4D97-AF65-F5344CB8AC3E}">
        <p14:creationId xmlns:p14="http://schemas.microsoft.com/office/powerpoint/2010/main" val="89783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54510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241453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01242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val="343681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fr-FR"/>
              <a:t>CC FG 2021</a:t>
            </a:r>
            <a:endParaRPr lang="fr-BE"/>
          </a:p>
        </p:txBody>
      </p:sp>
      <p:sp>
        <p:nvSpPr>
          <p:cNvPr id="5" name="Footer Placeholder 4"/>
          <p:cNvSpPr>
            <a:spLocks noGrp="1"/>
          </p:cNvSpPr>
          <p:nvPr>
            <p:ph type="ftr" sz="quarter" idx="11"/>
          </p:nvPr>
        </p:nvSpPr>
        <p:spPr/>
        <p:txBody>
          <a:bodyPr/>
          <a:lstStyle/>
          <a:p>
            <a:r>
              <a:rPr lang="fr-BE"/>
              <a:t>CC by FG</a:t>
            </a:r>
          </a:p>
        </p:txBody>
      </p:sp>
      <p:sp>
        <p:nvSpPr>
          <p:cNvPr id="6" name="Slide Number Placeholder 5"/>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240968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401645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CC FG 2021</a:t>
            </a:r>
            <a:endParaRPr lang="fr-BE"/>
          </a:p>
        </p:txBody>
      </p:sp>
      <p:sp>
        <p:nvSpPr>
          <p:cNvPr id="8" name="Footer Placeholder 7"/>
          <p:cNvSpPr>
            <a:spLocks noGrp="1"/>
          </p:cNvSpPr>
          <p:nvPr>
            <p:ph type="ftr" sz="quarter" idx="11"/>
          </p:nvPr>
        </p:nvSpPr>
        <p:spPr/>
        <p:txBody>
          <a:bodyPr/>
          <a:lstStyle/>
          <a:p>
            <a:r>
              <a:rPr lang="fr-BE"/>
              <a:t>CC by FG</a:t>
            </a:r>
          </a:p>
        </p:txBody>
      </p:sp>
      <p:sp>
        <p:nvSpPr>
          <p:cNvPr id="9" name="Slide Number Placeholder 8"/>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363439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CC FG 2021</a:t>
            </a:r>
            <a:endParaRPr lang="fr-BE"/>
          </a:p>
        </p:txBody>
      </p:sp>
      <p:sp>
        <p:nvSpPr>
          <p:cNvPr id="4" name="Footer Placeholder 3"/>
          <p:cNvSpPr>
            <a:spLocks noGrp="1"/>
          </p:cNvSpPr>
          <p:nvPr>
            <p:ph type="ftr" sz="quarter" idx="11"/>
          </p:nvPr>
        </p:nvSpPr>
        <p:spPr/>
        <p:txBody>
          <a:bodyPr/>
          <a:lstStyle/>
          <a:p>
            <a:r>
              <a:rPr lang="fr-BE"/>
              <a:t>CC by FG</a:t>
            </a:r>
          </a:p>
        </p:txBody>
      </p:sp>
      <p:sp>
        <p:nvSpPr>
          <p:cNvPr id="5" name="Slide Number Placeholder 4"/>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82421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CC FG 2021</a:t>
            </a:r>
            <a:endParaRPr lang="fr-BE"/>
          </a:p>
        </p:txBody>
      </p:sp>
      <p:sp>
        <p:nvSpPr>
          <p:cNvPr id="3" name="Footer Placeholder 2"/>
          <p:cNvSpPr>
            <a:spLocks noGrp="1"/>
          </p:cNvSpPr>
          <p:nvPr>
            <p:ph type="ftr" sz="quarter" idx="11"/>
          </p:nvPr>
        </p:nvSpPr>
        <p:spPr/>
        <p:txBody>
          <a:bodyPr/>
          <a:lstStyle/>
          <a:p>
            <a:r>
              <a:rPr lang="fr-BE"/>
              <a:t>CC by FG</a:t>
            </a:r>
          </a:p>
        </p:txBody>
      </p:sp>
      <p:sp>
        <p:nvSpPr>
          <p:cNvPr id="4" name="Slide Number Placeholder 3"/>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68347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180473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r>
              <a:rPr lang="fr-FR"/>
              <a:t>CC FG 2021</a:t>
            </a:r>
            <a:endParaRPr lang="fr-BE"/>
          </a:p>
        </p:txBody>
      </p:sp>
      <p:sp>
        <p:nvSpPr>
          <p:cNvPr id="6" name="Footer Placeholder 5"/>
          <p:cNvSpPr>
            <a:spLocks noGrp="1"/>
          </p:cNvSpPr>
          <p:nvPr>
            <p:ph type="ftr" sz="quarter" idx="11"/>
          </p:nvPr>
        </p:nvSpPr>
        <p:spPr/>
        <p:txBody>
          <a:bodyPr/>
          <a:lstStyle/>
          <a:p>
            <a:r>
              <a:rPr lang="fr-BE"/>
              <a:t>CC by FG</a:t>
            </a:r>
          </a:p>
        </p:txBody>
      </p:sp>
      <p:sp>
        <p:nvSpPr>
          <p:cNvPr id="7" name="Slide Number Placeholder 6"/>
          <p:cNvSpPr>
            <a:spLocks noGrp="1"/>
          </p:cNvSpPr>
          <p:nvPr>
            <p:ph type="sldNum" sz="quarter" idx="12"/>
          </p:nvPr>
        </p:nvSpPr>
        <p:spPr/>
        <p:txBody>
          <a:bodyPr/>
          <a:lstStyle/>
          <a:p>
            <a:fld id="{CF4668DC-857F-487D-BFFA-8C0CA5037977}" type="slidenum">
              <a:rPr lang="fr-BE" smtClean="0"/>
              <a:t>‹#›</a:t>
            </a:fld>
            <a:endParaRPr lang="fr-BE"/>
          </a:p>
        </p:txBody>
      </p:sp>
    </p:spTree>
    <p:extLst>
      <p:ext uri="{BB962C8B-B14F-4D97-AF65-F5344CB8AC3E}">
        <p14:creationId xmlns:p14="http://schemas.microsoft.com/office/powerpoint/2010/main" val="84492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CC FG 2021</a:t>
            </a:r>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CC by FG</a:t>
            </a:r>
          </a:p>
        </p:txBody>
      </p:sp>
      <p:sp>
        <p:nvSpPr>
          <p:cNvPr id="6" name="Slide Number Placeholder 5"/>
          <p:cNvSpPr>
            <a:spLocks noGrp="1"/>
          </p:cNvSpPr>
          <p:nvPr>
            <p:ph type="sldNum" sz="quarter" idx="4"/>
          </p:nvPr>
        </p:nvSpPr>
        <p:spPr>
          <a:xfrm>
            <a:off x="8610600" y="6176963"/>
            <a:ext cx="3390056" cy="544512"/>
          </a:xfrm>
          <a:prstGeom prst="rect">
            <a:avLst/>
          </a:prstGeom>
        </p:spPr>
        <p:txBody>
          <a:bodyPr vert="horz" lIns="91440" tIns="45720" rIns="91440" bIns="45720" rtlCol="0" anchor="ctr"/>
          <a:lstStyle>
            <a:lvl1pPr algn="r">
              <a:defRPr sz="5400">
                <a:solidFill>
                  <a:schemeClr val="accent1"/>
                </a:solidFill>
              </a:defRPr>
            </a:lvl1pPr>
          </a:lstStyle>
          <a:p>
            <a:fld id="{CF4668DC-857F-487D-BFFA-8C0CA5037977}" type="slidenum">
              <a:rPr lang="fr-BE" smtClean="0"/>
              <a:pPr/>
              <a:t>‹#›</a:t>
            </a:fld>
            <a:endParaRPr lang="fr-BE"/>
          </a:p>
        </p:txBody>
      </p:sp>
    </p:spTree>
    <p:extLst>
      <p:ext uri="{BB962C8B-B14F-4D97-AF65-F5344CB8AC3E}">
        <p14:creationId xmlns:p14="http://schemas.microsoft.com/office/powerpoint/2010/main" val="1007278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s/_rels/slide1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6.xml"/><Relationship Id="rId7"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4.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s>
</file>

<file path=ppt/slides/_rels/slide1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Layout" Target="../slideLayouts/slideLayout3.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5.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s>
</file>

<file path=ppt/slides/_rels/slide17.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6.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s>
</file>

<file path=ppt/slides/_rels/slide1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7.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1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21.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22.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slideLayout" Target="../slideLayouts/slideLayout3.xml"/><Relationship Id="rId4" Type="http://schemas.openxmlformats.org/officeDocument/2006/relationships/tags" Target="../tags/tag100.xml"/></Relationships>
</file>

<file path=ppt/slides/_rels/slide23.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18.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tags" Target="../tags/tag104.xml"/></Relationships>
</file>

<file path=ppt/slides/_rels/slide24.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9.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tags" Target="../tags/tag109.xml"/></Relationships>
</file>

<file path=ppt/slides/_rels/slide25.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20.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tags" Target="../tags/tag114.xml"/></Relationships>
</file>

<file path=ppt/slides/_rels/slide26.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21.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s>
</file>

<file path=ppt/slides/_rels/slide27.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22.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s>
</file>

<file path=ppt/slides/_rels/slide28.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23.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10" Type="http://schemas.openxmlformats.org/officeDocument/2006/relationships/image" Target="../media/image25.png"/><Relationship Id="rId4" Type="http://schemas.openxmlformats.org/officeDocument/2006/relationships/tags" Target="../tags/tag134.xm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4.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2.xml"/><Relationship Id="rId5" Type="http://schemas.openxmlformats.org/officeDocument/2006/relationships/tags" Target="../tags/tag142.xml"/><Relationship Id="rId4" Type="http://schemas.openxmlformats.org/officeDocument/2006/relationships/tags" Target="../tags/tag141.xml"/></Relationships>
</file>

<file path=ppt/slides/_rels/slide3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slideLayout" Target="../slideLayouts/slideLayout3.xml"/><Relationship Id="rId4" Type="http://schemas.openxmlformats.org/officeDocument/2006/relationships/tags" Target="../tags/tag146.xml"/></Relationships>
</file>

<file path=ppt/slides/_rels/slide32.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26.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xml"/><Relationship Id="rId5" Type="http://schemas.openxmlformats.org/officeDocument/2006/relationships/tags" Target="../tags/tag151.xml"/><Relationship Id="rId4" Type="http://schemas.openxmlformats.org/officeDocument/2006/relationships/tags" Target="../tags/tag150.xml"/></Relationships>
</file>

<file path=ppt/slides/_rels/slide33.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image" Target="../media/image27.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s>
</file>

<file path=ppt/slides/_rels/slide34.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28.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2.xml"/><Relationship Id="rId5" Type="http://schemas.openxmlformats.org/officeDocument/2006/relationships/tags" Target="../tags/tag161.xml"/><Relationship Id="rId4" Type="http://schemas.openxmlformats.org/officeDocument/2006/relationships/tags" Target="../tags/tag160.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64.xml"/><Relationship Id="rId7"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14.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slideLayout" Target="../slideLayouts/slideLayout2.xml"/><Relationship Id="rId5" Type="http://schemas.openxmlformats.org/officeDocument/2006/relationships/tags" Target="../tags/tag172.xml"/><Relationship Id="rId4" Type="http://schemas.openxmlformats.org/officeDocument/2006/relationships/tags" Target="../tags/tag171.xml"/></Relationships>
</file>

<file path=ppt/slides/_rels/slide37.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tags" Target="../tags/tag175.xml"/><Relationship Id="rId7" Type="http://schemas.openxmlformats.org/officeDocument/2006/relationships/image" Target="../media/image31.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3.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image" Target="../media/image870.png"/></Relationships>
</file>

<file path=ppt/slides/_rels/slide38.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35.png"/><Relationship Id="rId3" Type="http://schemas.openxmlformats.org/officeDocument/2006/relationships/tags" Target="../tags/tag180.xml"/><Relationship Id="rId7" Type="http://schemas.openxmlformats.org/officeDocument/2006/relationships/image" Target="../media/image32.png"/><Relationship Id="rId12" Type="http://schemas.openxmlformats.org/officeDocument/2006/relationships/image" Target="../media/image290.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slideLayout" Target="../slideLayouts/slideLayout7.xml"/><Relationship Id="rId11" Type="http://schemas.openxmlformats.org/officeDocument/2006/relationships/slide" Target="slide29.xml"/><Relationship Id="rId5" Type="http://schemas.openxmlformats.org/officeDocument/2006/relationships/tags" Target="../tags/tag182.xml"/><Relationship Id="rId15" Type="http://schemas.openxmlformats.org/officeDocument/2006/relationships/image" Target="../media/image300.png"/><Relationship Id="rId10" Type="http://schemas.openxmlformats.org/officeDocument/2006/relationships/image" Target="../media/image34.png"/><Relationship Id="rId4" Type="http://schemas.openxmlformats.org/officeDocument/2006/relationships/tags" Target="../tags/tag181.xml"/><Relationship Id="rId9" Type="http://schemas.openxmlformats.org/officeDocument/2006/relationships/image" Target="../media/image280.png"/><Relationship Id="rId14" Type="http://schemas.openxmlformats.org/officeDocument/2006/relationships/slide" Target="slide13.xml"/></Relationships>
</file>

<file path=ppt/slides/_rels/slide39.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slideLayout" Target="../slideLayouts/slideLayout3.xml"/><Relationship Id="rId4" Type="http://schemas.openxmlformats.org/officeDocument/2006/relationships/tags" Target="../tags/tag186.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3.png"/><Relationship Id="rId18" Type="http://schemas.openxmlformats.org/officeDocument/2006/relationships/image" Target="../media/image33.png"/><Relationship Id="rId3" Type="http://schemas.openxmlformats.org/officeDocument/2006/relationships/tags" Target="../tags/tag9.xml"/><Relationship Id="rId21" Type="http://schemas.openxmlformats.org/officeDocument/2006/relationships/image" Target="../media/image40.png"/><Relationship Id="rId7" Type="http://schemas.openxmlformats.org/officeDocument/2006/relationships/tags" Target="../tags/tag13.xml"/><Relationship Id="rId12" Type="http://schemas.openxmlformats.org/officeDocument/2006/relationships/image" Target="../media/image110.png"/><Relationship Id="rId17" Type="http://schemas.openxmlformats.org/officeDocument/2006/relationships/slide" Target="slide15.xml"/><Relationship Id="rId2" Type="http://schemas.openxmlformats.org/officeDocument/2006/relationships/tags" Target="../tags/tag8.xml"/><Relationship Id="rId16" Type="http://schemas.openxmlformats.org/officeDocument/2006/relationships/image" Target="../media/image4.png"/><Relationship Id="rId20" Type="http://schemas.openxmlformats.org/officeDocument/2006/relationships/slide" Target="slide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 Target="slide5.xml"/><Relationship Id="rId24" Type="http://schemas.openxmlformats.org/officeDocument/2006/relationships/image" Target="../media/image50.png"/><Relationship Id="rId5" Type="http://schemas.openxmlformats.org/officeDocument/2006/relationships/tags" Target="../tags/tag11.xml"/><Relationship Id="rId15" Type="http://schemas.openxmlformats.org/officeDocument/2006/relationships/image" Target="../media/image210.png"/><Relationship Id="rId23" Type="http://schemas.openxmlformats.org/officeDocument/2006/relationships/slide" Target="slide31.xml"/><Relationship Id="rId10" Type="http://schemas.openxmlformats.org/officeDocument/2006/relationships/image" Target="../media/image2.png"/><Relationship Id="rId19" Type="http://schemas.openxmlformats.org/officeDocument/2006/relationships/image" Target="../media/image5.png"/><Relationship Id="rId4" Type="http://schemas.openxmlformats.org/officeDocument/2006/relationships/tags" Target="../tags/tag10.xml"/><Relationship Id="rId9" Type="http://schemas.openxmlformats.org/officeDocument/2006/relationships/slideLayout" Target="../slideLayouts/slideLayout6.xml"/><Relationship Id="rId14" Type="http://schemas.openxmlformats.org/officeDocument/2006/relationships/slide" Target="slide39.xml"/><Relationship Id="rId22"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slideLayout" Target="../slideLayouts/slideLayout2.xml"/><Relationship Id="rId4" Type="http://schemas.openxmlformats.org/officeDocument/2006/relationships/tags" Target="../tags/tag190.xml"/></Relationships>
</file>

<file path=ppt/slides/_rels/slide4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slideLayout" Target="../slideLayouts/slideLayout2.xml"/><Relationship Id="rId4" Type="http://schemas.openxmlformats.org/officeDocument/2006/relationships/tags" Target="../tags/tag194.xml"/></Relationships>
</file>

<file path=ppt/slides/_rels/slide4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35.png"/><Relationship Id="rId3" Type="http://schemas.openxmlformats.org/officeDocument/2006/relationships/tags" Target="../tags/tag197.xml"/><Relationship Id="rId7" Type="http://schemas.openxmlformats.org/officeDocument/2006/relationships/image" Target="../media/image32.png"/><Relationship Id="rId12" Type="http://schemas.openxmlformats.org/officeDocument/2006/relationships/image" Target="../media/image290.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7.xml"/><Relationship Id="rId11" Type="http://schemas.openxmlformats.org/officeDocument/2006/relationships/slide" Target="slide29.xml"/><Relationship Id="rId5" Type="http://schemas.openxmlformats.org/officeDocument/2006/relationships/tags" Target="../tags/tag199.xml"/><Relationship Id="rId15" Type="http://schemas.openxmlformats.org/officeDocument/2006/relationships/image" Target="../media/image300.png"/><Relationship Id="rId10" Type="http://schemas.openxmlformats.org/officeDocument/2006/relationships/image" Target="../media/image34.png"/><Relationship Id="rId4" Type="http://schemas.openxmlformats.org/officeDocument/2006/relationships/tags" Target="../tags/tag198.xml"/><Relationship Id="rId9" Type="http://schemas.openxmlformats.org/officeDocument/2006/relationships/image" Target="../media/image280.png"/><Relationship Id="rId14" Type="http://schemas.openxmlformats.org/officeDocument/2006/relationships/slide" Target="slide13.xml"/></Relationships>
</file>

<file path=ppt/slides/_rels/slide4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02.xml"/><Relationship Id="rId7" Type="http://schemas.openxmlformats.org/officeDocument/2006/relationships/image" Target="../media/image36.png"/><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Layout" Target="../slideLayouts/slideLayout2.xml"/><Relationship Id="rId5" Type="http://schemas.openxmlformats.org/officeDocument/2006/relationships/tags" Target="../tags/tag204.xml"/><Relationship Id="rId4" Type="http://schemas.openxmlformats.org/officeDocument/2006/relationships/tags" Target="../tags/tag203.xml"/></Relationships>
</file>

<file path=ppt/slides/_rels/slide44.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2.xml"/><Relationship Id="rId5" Type="http://schemas.openxmlformats.org/officeDocument/2006/relationships/tags" Target="../tags/tag209.xml"/><Relationship Id="rId4" Type="http://schemas.openxmlformats.org/officeDocument/2006/relationships/tags" Target="../tags/tag20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1.xml"/><Relationship Id="rId1" Type="http://schemas.openxmlformats.org/officeDocument/2006/relationships/tags" Target="../tags/tag210.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8.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14B7B-9DAB-4DF0-99BB-1F471D28FE2A}"/>
              </a:ext>
            </a:extLst>
          </p:cNvPr>
          <p:cNvSpPr>
            <a:spLocks noGrp="1"/>
          </p:cNvSpPr>
          <p:nvPr>
            <p:ph type="ctrTitle"/>
            <p:custDataLst>
              <p:tags r:id="rId1"/>
            </p:custDataLst>
          </p:nvPr>
        </p:nvSpPr>
        <p:spPr>
          <a:xfrm>
            <a:off x="839416" y="1122363"/>
            <a:ext cx="10513168" cy="2387600"/>
          </a:xfrm>
        </p:spPr>
        <p:txBody>
          <a:bodyPr>
            <a:normAutofit/>
          </a:bodyPr>
          <a:lstStyle/>
          <a:p>
            <a:r>
              <a:rPr lang="fr-CA" dirty="0"/>
              <a:t>TP.14 — Banque 1 : Le modèle</a:t>
            </a:r>
          </a:p>
        </p:txBody>
      </p:sp>
      <p:sp>
        <p:nvSpPr>
          <p:cNvPr id="3" name="Sous-titre 2">
            <a:extLst>
              <a:ext uri="{FF2B5EF4-FFF2-40B4-BE49-F238E27FC236}">
                <a16:creationId xmlns:a16="http://schemas.microsoft.com/office/drawing/2014/main" id="{DB7712AD-D113-44F8-8A63-28219E8BC007}"/>
              </a:ext>
            </a:extLst>
          </p:cNvPr>
          <p:cNvSpPr>
            <a:spLocks noGrp="1"/>
          </p:cNvSpPr>
          <p:nvPr>
            <p:ph type="subTitle" idx="1"/>
            <p:custDataLst>
              <p:tags r:id="rId2"/>
            </p:custDataLst>
          </p:nvPr>
        </p:nvSpPr>
        <p:spPr/>
        <p:txBody>
          <a:bodyPr/>
          <a:lstStyle/>
          <a:p>
            <a:r>
              <a:rPr lang="fr-CA" dirty="0"/>
              <a:t>4h		</a:t>
            </a:r>
            <a:r>
              <a:rPr lang="fr-CA" dirty="0">
                <a:sym typeface="Wingdings" panose="05000000000000000000" pitchFamily="2" charset="2"/>
              </a:rPr>
              <a:t> Vidéo (_ mins)</a:t>
            </a:r>
            <a:endParaRPr lang="fr-CA" dirty="0"/>
          </a:p>
        </p:txBody>
      </p:sp>
    </p:spTree>
    <p:extLst>
      <p:ext uri="{BB962C8B-B14F-4D97-AF65-F5344CB8AC3E}">
        <p14:creationId xmlns:p14="http://schemas.microsoft.com/office/powerpoint/2010/main" val="8622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033BB-E447-4763-86AF-FAF685429B6E}"/>
              </a:ext>
            </a:extLst>
          </p:cNvPr>
          <p:cNvSpPr>
            <a:spLocks noGrp="1"/>
          </p:cNvSpPr>
          <p:nvPr>
            <p:ph type="title"/>
            <p:custDataLst>
              <p:tags r:id="rId1"/>
            </p:custDataLst>
          </p:nvPr>
        </p:nvSpPr>
        <p:spPr>
          <a:xfrm>
            <a:off x="1271464" y="365125"/>
            <a:ext cx="10082336" cy="687611"/>
          </a:xfrm>
        </p:spPr>
        <p:txBody>
          <a:bodyPr>
            <a:normAutofit fontScale="90000"/>
          </a:bodyPr>
          <a:lstStyle/>
          <a:p>
            <a:r>
              <a:rPr lang="fr-CA" dirty="0"/>
              <a:t>Protection des données</a:t>
            </a:r>
          </a:p>
        </p:txBody>
      </p:sp>
      <p:sp>
        <p:nvSpPr>
          <p:cNvPr id="4" name="Espace réservé de la date 3">
            <a:extLst>
              <a:ext uri="{FF2B5EF4-FFF2-40B4-BE49-F238E27FC236}">
                <a16:creationId xmlns:a16="http://schemas.microsoft.com/office/drawing/2014/main" id="{83EE8C0A-218C-4299-A860-4A7AC2A26E78}"/>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223317C-9D5E-417D-9C8A-3A97EB4DC9D0}"/>
              </a:ext>
            </a:extLst>
          </p:cNvPr>
          <p:cNvSpPr>
            <a:spLocks noGrp="1"/>
          </p:cNvSpPr>
          <p:nvPr>
            <p:ph type="sldNum" sz="quarter" idx="12"/>
            <p:custDataLst>
              <p:tags r:id="rId3"/>
            </p:custDataLst>
          </p:nvPr>
        </p:nvSpPr>
        <p:spPr/>
        <p:txBody>
          <a:bodyPr/>
          <a:lstStyle/>
          <a:p>
            <a:fld id="{CF4668DC-857F-487D-BFFA-8C0CA5037977}" type="slidenum">
              <a:rPr lang="fr-BE" smtClean="0"/>
              <a:pPr/>
              <a:t>10</a:t>
            </a:fld>
            <a:endParaRPr lang="fr-BE"/>
          </a:p>
        </p:txBody>
      </p:sp>
      <p:graphicFrame>
        <p:nvGraphicFramePr>
          <p:cNvPr id="6" name="Tableau 6">
            <a:extLst>
              <a:ext uri="{FF2B5EF4-FFF2-40B4-BE49-F238E27FC236}">
                <a16:creationId xmlns:a16="http://schemas.microsoft.com/office/drawing/2014/main" id="{356B94C4-CB0F-4937-83B7-49F6AAE7C7B3}"/>
              </a:ext>
            </a:extLst>
          </p:cNvPr>
          <p:cNvGraphicFramePr>
            <a:graphicFrameLocks noGrp="1"/>
          </p:cNvGraphicFramePr>
          <p:nvPr>
            <p:custDataLst>
              <p:tags r:id="rId4"/>
            </p:custDataLst>
            <p:extLst>
              <p:ext uri="{D42A27DB-BD31-4B8C-83A1-F6EECF244321}">
                <p14:modId xmlns:p14="http://schemas.microsoft.com/office/powerpoint/2010/main" val="3638843348"/>
              </p:ext>
            </p:extLst>
          </p:nvPr>
        </p:nvGraphicFramePr>
        <p:xfrm>
          <a:off x="1271464" y="1152085"/>
          <a:ext cx="10082336" cy="5593080"/>
        </p:xfrm>
        <a:graphic>
          <a:graphicData uri="http://schemas.openxmlformats.org/drawingml/2006/table">
            <a:tbl>
              <a:tblPr firstRow="1" firstCol="1" bandRow="1">
                <a:tableStyleId>{7DF18680-E054-41AD-8BC1-D1AEF772440D}</a:tableStyleId>
              </a:tblPr>
              <a:tblGrid>
                <a:gridCol w="3215590">
                  <a:extLst>
                    <a:ext uri="{9D8B030D-6E8A-4147-A177-3AD203B41FA5}">
                      <a16:colId xmlns:a16="http://schemas.microsoft.com/office/drawing/2014/main" val="2683004023"/>
                    </a:ext>
                  </a:extLst>
                </a:gridCol>
                <a:gridCol w="6866746">
                  <a:extLst>
                    <a:ext uri="{9D8B030D-6E8A-4147-A177-3AD203B41FA5}">
                      <a16:colId xmlns:a16="http://schemas.microsoft.com/office/drawing/2014/main" val="1428441766"/>
                    </a:ext>
                  </a:extLst>
                </a:gridCol>
              </a:tblGrid>
              <a:tr h="370840">
                <a:tc>
                  <a:txBody>
                    <a:bodyPr/>
                    <a:lstStyle/>
                    <a:p>
                      <a:endParaRPr lang="fr-CA" dirty="0"/>
                    </a:p>
                  </a:txBody>
                  <a:tcPr anchor="ctr"/>
                </a:tc>
                <a:tc>
                  <a:txBody>
                    <a:bodyPr/>
                    <a:lstStyle/>
                    <a:p>
                      <a:r>
                        <a:rPr lang="fr-CA" dirty="0"/>
                        <a:t>Quand</a:t>
                      </a:r>
                    </a:p>
                  </a:txBody>
                  <a:tcPr anchor="ctr"/>
                </a:tc>
                <a:extLst>
                  <a:ext uri="{0D108BD9-81ED-4DB2-BD59-A6C34878D82A}">
                    <a16:rowId xmlns:a16="http://schemas.microsoft.com/office/drawing/2014/main" val="1683815719"/>
                  </a:ext>
                </a:extLst>
              </a:tr>
              <a:tr h="370840">
                <a:tc>
                  <a:txBody>
                    <a:bodyPr/>
                    <a:lstStyle/>
                    <a:p>
                      <a:r>
                        <a:rPr lang="fr-CA" dirty="0"/>
                        <a:t>Champ privé</a:t>
                      </a:r>
                    </a:p>
                  </a:txBody>
                  <a:tcPr anchor="ctr"/>
                </a:tc>
                <a:tc>
                  <a:txBody>
                    <a:bodyPr/>
                    <a:lstStyle/>
                    <a:p>
                      <a:r>
                        <a:rPr lang="fr-CA" dirty="0"/>
                        <a:t>La donnée n’a pas besoin d’être connue à l’extérieur de la classe.</a:t>
                      </a:r>
                    </a:p>
                  </a:txBody>
                  <a:tcPr anchor="ctr"/>
                </a:tc>
                <a:extLst>
                  <a:ext uri="{0D108BD9-81ED-4DB2-BD59-A6C34878D82A}">
                    <a16:rowId xmlns:a16="http://schemas.microsoft.com/office/drawing/2014/main" val="3027068769"/>
                  </a:ext>
                </a:extLst>
              </a:tr>
              <a:tr h="370840">
                <a:tc>
                  <a:txBody>
                    <a:bodyPr/>
                    <a:lstStyle/>
                    <a:p>
                      <a:r>
                        <a:rPr lang="fr-CA" dirty="0">
                          <a:solidFill>
                            <a:schemeClr val="accent4"/>
                          </a:solidFill>
                        </a:rPr>
                        <a:t>Propriété </a:t>
                      </a:r>
                      <a:r>
                        <a:rPr lang="fr-CA" dirty="0" err="1">
                          <a:solidFill>
                            <a:schemeClr val="accent4"/>
                          </a:solidFill>
                        </a:rPr>
                        <a:t>get</a:t>
                      </a:r>
                      <a:endParaRPr lang="fr-CA" dirty="0">
                        <a:solidFill>
                          <a:schemeClr val="accent4"/>
                        </a:solidFill>
                      </a:endParaRPr>
                    </a:p>
                  </a:txBody>
                  <a:tcPr anchor="ctr"/>
                </a:tc>
                <a:tc>
                  <a:txBody>
                    <a:bodyPr/>
                    <a:lstStyle/>
                    <a:p>
                      <a:r>
                        <a:rPr lang="fr-CA" dirty="0"/>
                        <a:t>La donnée est lisible à l’extérieur et initialisée une bonne fois pour toute dans le constructeur.</a:t>
                      </a:r>
                    </a:p>
                  </a:txBody>
                  <a:tcPr anchor="ctr"/>
                </a:tc>
                <a:extLst>
                  <a:ext uri="{0D108BD9-81ED-4DB2-BD59-A6C34878D82A}">
                    <a16:rowId xmlns:a16="http://schemas.microsoft.com/office/drawing/2014/main" val="832537541"/>
                  </a:ext>
                </a:extLst>
              </a:tr>
              <a:tr h="370840">
                <a:tc>
                  <a:txBody>
                    <a:bodyPr/>
                    <a:lstStyle/>
                    <a:p>
                      <a:r>
                        <a:rPr lang="fr-CA" dirty="0"/>
                        <a:t>Propriété </a:t>
                      </a:r>
                      <a:r>
                        <a:rPr lang="fr-CA" dirty="0" err="1"/>
                        <a:t>get</a:t>
                      </a:r>
                      <a:r>
                        <a:rPr lang="fr-CA" dirty="0"/>
                        <a:t>-</a:t>
                      </a:r>
                      <a:r>
                        <a:rPr lang="fr-CA" dirty="0" err="1"/>
                        <a:t>private</a:t>
                      </a:r>
                      <a:r>
                        <a:rPr lang="fr-CA" dirty="0"/>
                        <a:t>-set</a:t>
                      </a:r>
                    </a:p>
                  </a:txBody>
                  <a:tcPr anchor="ctr"/>
                </a:tc>
                <a:tc>
                  <a:txBody>
                    <a:bodyPr/>
                    <a:lstStyle/>
                    <a:p>
                      <a:r>
                        <a:rPr lang="fr-CA" dirty="0"/>
                        <a:t>La donnée doit être lisible à l’extérieur, mais restée mutable à l’interne.</a:t>
                      </a:r>
                    </a:p>
                  </a:txBody>
                  <a:tcPr anchor="ctr"/>
                </a:tc>
                <a:extLst>
                  <a:ext uri="{0D108BD9-81ED-4DB2-BD59-A6C34878D82A}">
                    <a16:rowId xmlns:a16="http://schemas.microsoft.com/office/drawing/2014/main" val="3282464960"/>
                  </a:ext>
                </a:extLst>
              </a:tr>
              <a:tr h="370840">
                <a:tc>
                  <a:txBody>
                    <a:bodyPr/>
                    <a:lstStyle/>
                    <a:p>
                      <a:r>
                        <a:rPr lang="fr-CA" dirty="0"/>
                        <a:t>Propriété </a:t>
                      </a:r>
                      <a:r>
                        <a:rPr lang="fr-CA" dirty="0" err="1"/>
                        <a:t>get</a:t>
                      </a:r>
                      <a:r>
                        <a:rPr lang="fr-CA" dirty="0"/>
                        <a:t>-</a:t>
                      </a:r>
                      <a:r>
                        <a:rPr lang="fr-CA" dirty="0" err="1"/>
                        <a:t>protected</a:t>
                      </a:r>
                      <a:r>
                        <a:rPr lang="fr-CA" dirty="0"/>
                        <a:t>-set</a:t>
                      </a:r>
                    </a:p>
                  </a:txBody>
                  <a:tcPr anchor="ctr"/>
                </a:tc>
                <a:tc>
                  <a:txBody>
                    <a:bodyPr/>
                    <a:lstStyle/>
                    <a:p>
                      <a:r>
                        <a:rPr lang="fr-CA" dirty="0"/>
                        <a:t>La donnée doit être lisible à l’extérieur, mais restée mutable pour les éventuelles classes descendantes.</a:t>
                      </a:r>
                    </a:p>
                  </a:txBody>
                  <a:tcPr anchor="ctr"/>
                </a:tc>
                <a:extLst>
                  <a:ext uri="{0D108BD9-81ED-4DB2-BD59-A6C34878D82A}">
                    <a16:rowId xmlns:a16="http://schemas.microsoft.com/office/drawing/2014/main" val="2188391787"/>
                  </a:ext>
                </a:extLst>
              </a:tr>
              <a:tr h="370840">
                <a:tc>
                  <a:txBody>
                    <a:bodyPr/>
                    <a:lstStyle/>
                    <a:p>
                      <a:pPr marL="0" algn="l" defTabSz="914400" rtl="0" eaLnBrk="1" latinLnBrk="0" hangingPunct="1"/>
                      <a:r>
                        <a:rPr kumimoji="0" lang="fr-CA" sz="1800" b="1" kern="1200" dirty="0">
                          <a:solidFill>
                            <a:schemeClr val="lt1"/>
                          </a:solidFill>
                          <a:latin typeface="+mn-lt"/>
                          <a:ea typeface="+mn-ea"/>
                          <a:cs typeface="+mn-cs"/>
                        </a:rPr>
                        <a:t>Propriété de garde (</a:t>
                      </a:r>
                      <a:r>
                        <a:rPr kumimoji="0" lang="fr-CA" sz="1800" b="1" kern="1200" dirty="0" err="1">
                          <a:solidFill>
                            <a:schemeClr val="lt1"/>
                          </a:solidFill>
                          <a:latin typeface="+mn-lt"/>
                          <a:ea typeface="+mn-ea"/>
                          <a:cs typeface="+mn-cs"/>
                        </a:rPr>
                        <a:t>get</a:t>
                      </a:r>
                      <a:r>
                        <a:rPr kumimoji="0" lang="fr-CA" sz="1800" b="1" kern="1200" dirty="0">
                          <a:solidFill>
                            <a:schemeClr val="lt1"/>
                          </a:solidFill>
                          <a:latin typeface="+mn-lt"/>
                          <a:ea typeface="+mn-ea"/>
                          <a:cs typeface="+mn-cs"/>
                        </a:rPr>
                        <a:t>-init)</a:t>
                      </a:r>
                    </a:p>
                    <a:p>
                      <a:pPr marL="0" algn="l" defTabSz="914400" rtl="0" eaLnBrk="1" latinLnBrk="0" hangingPunct="1"/>
                      <a:r>
                        <a:rPr kumimoji="0" lang="fr-CA" sz="1400" b="1" kern="1200" dirty="0">
                          <a:solidFill>
                            <a:schemeClr val="lt1"/>
                          </a:solidFill>
                          <a:latin typeface="+mn-lt"/>
                          <a:ea typeface="+mn-ea"/>
                          <a:cs typeface="+mn-cs"/>
                        </a:rPr>
                        <a:t>(avec champ privé </a:t>
                      </a:r>
                      <a:r>
                        <a:rPr kumimoji="0" lang="fr-CA" sz="1400" b="1" kern="1200" dirty="0" err="1">
                          <a:solidFill>
                            <a:schemeClr val="lt1"/>
                          </a:solidFill>
                          <a:latin typeface="+mn-lt"/>
                          <a:ea typeface="+mn-ea"/>
                          <a:cs typeface="+mn-cs"/>
                        </a:rPr>
                        <a:t>readonly</a:t>
                      </a:r>
                      <a:r>
                        <a:rPr kumimoji="0" lang="fr-CA" sz="1400" b="1" kern="1200" dirty="0">
                          <a:solidFill>
                            <a:schemeClr val="lt1"/>
                          </a:solidFill>
                          <a:latin typeface="+mn-lt"/>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La donnée doit être initialisée, mais reste immutable ensuite pour la durée de vie de l’objet, avec des contraintes à faire respecter.</a:t>
                      </a:r>
                    </a:p>
                  </a:txBody>
                  <a:tcPr anchor="ctr"/>
                </a:tc>
                <a:extLst>
                  <a:ext uri="{0D108BD9-81ED-4DB2-BD59-A6C34878D82A}">
                    <a16:rowId xmlns:a16="http://schemas.microsoft.com/office/drawing/2014/main" val="3994942276"/>
                  </a:ext>
                </a:extLst>
              </a:tr>
              <a:tr h="370840">
                <a:tc>
                  <a:txBody>
                    <a:bodyPr/>
                    <a:lstStyle/>
                    <a:p>
                      <a:pPr marL="0" algn="l" defTabSz="914400" rtl="0" eaLnBrk="1" latinLnBrk="0" hangingPunct="1"/>
                      <a:r>
                        <a:rPr kumimoji="0" lang="fr-CA" sz="1800" b="1" kern="1200" dirty="0">
                          <a:solidFill>
                            <a:schemeClr val="lt1"/>
                          </a:solidFill>
                          <a:latin typeface="+mn-lt"/>
                          <a:ea typeface="+mn-ea"/>
                          <a:cs typeface="+mn-cs"/>
                        </a:rPr>
                        <a:t>Propriété de garde (</a:t>
                      </a:r>
                      <a:r>
                        <a:rPr kumimoji="0" lang="fr-CA" sz="1800" b="1" kern="1200" dirty="0" err="1">
                          <a:solidFill>
                            <a:schemeClr val="lt1"/>
                          </a:solidFill>
                          <a:latin typeface="+mn-lt"/>
                          <a:ea typeface="+mn-ea"/>
                          <a:cs typeface="+mn-cs"/>
                        </a:rPr>
                        <a:t>get-set</a:t>
                      </a:r>
                      <a:r>
                        <a:rPr kumimoji="0" lang="fr-CA" sz="1800" b="1" kern="1200" dirty="0">
                          <a:solidFill>
                            <a:schemeClr val="lt1"/>
                          </a:solidFill>
                          <a:latin typeface="+mn-lt"/>
                          <a:ea typeface="+mn-ea"/>
                          <a:cs typeface="+mn-cs"/>
                        </a:rPr>
                        <a:t>)</a:t>
                      </a:r>
                      <a:br>
                        <a:rPr kumimoji="0" lang="fr-CA" sz="1800" b="1" kern="1200" dirty="0">
                          <a:solidFill>
                            <a:schemeClr val="lt1"/>
                          </a:solidFill>
                          <a:latin typeface="+mn-lt"/>
                          <a:ea typeface="+mn-ea"/>
                          <a:cs typeface="+mn-cs"/>
                        </a:rPr>
                      </a:br>
                      <a:r>
                        <a:rPr kumimoji="0" lang="fr-CA" sz="1400" b="1" kern="1200" dirty="0">
                          <a:solidFill>
                            <a:schemeClr val="lt1"/>
                          </a:solidFill>
                          <a:latin typeface="+mn-lt"/>
                          <a:ea typeface="+mn-ea"/>
                          <a:cs typeface="+mn-cs"/>
                        </a:rPr>
                        <a:t>(avec champ privé sous-jacent)</a:t>
                      </a:r>
                      <a:endParaRPr kumimoji="0" lang="fr-CA" sz="1800" b="1" kern="1200" dirty="0">
                        <a:solidFill>
                          <a:schemeClr val="lt1"/>
                        </a:solidFill>
                        <a:latin typeface="+mn-lt"/>
                        <a:ea typeface="+mn-ea"/>
                        <a:cs typeface="+mn-cs"/>
                      </a:endParaRPr>
                    </a:p>
                  </a:txBody>
                  <a:tcPr anchor="ctr"/>
                </a:tc>
                <a:tc>
                  <a:txBody>
                    <a:bodyPr/>
                    <a:lstStyle/>
                    <a:p>
                      <a:r>
                        <a:rPr lang="fr-CA" dirty="0"/>
                        <a:t>La donnée doit être lisible et mutable de l’extérieur, </a:t>
                      </a:r>
                      <a:br>
                        <a:rPr lang="fr-CA" dirty="0"/>
                      </a:br>
                      <a:r>
                        <a:rPr lang="fr-CA" dirty="0"/>
                        <a:t>mais il y a des contraintes à faire respecter. </a:t>
                      </a:r>
                    </a:p>
                  </a:txBody>
                  <a:tcPr anchor="ctr"/>
                </a:tc>
                <a:extLst>
                  <a:ext uri="{0D108BD9-81ED-4DB2-BD59-A6C34878D82A}">
                    <a16:rowId xmlns:a16="http://schemas.microsoft.com/office/drawing/2014/main" val="372022215"/>
                  </a:ext>
                </a:extLst>
              </a:tr>
              <a:tr h="370840">
                <a:tc>
                  <a:txBody>
                    <a:bodyPr/>
                    <a:lstStyle/>
                    <a:p>
                      <a:pPr marL="0" algn="l" rtl="0" eaLnBrk="1" latinLnBrk="0" hangingPunct="1"/>
                      <a:r>
                        <a:rPr kumimoji="0" lang="fr-CA" b="1" kern="1200" dirty="0">
                          <a:solidFill>
                            <a:schemeClr val="lt1"/>
                          </a:solidFill>
                        </a:rPr>
                        <a:t>Propriété </a:t>
                      </a:r>
                      <a:r>
                        <a:rPr kumimoji="0" lang="fr-CA" b="1" kern="1200" dirty="0" err="1">
                          <a:solidFill>
                            <a:schemeClr val="lt1"/>
                          </a:solidFill>
                        </a:rPr>
                        <a:t>get</a:t>
                      </a:r>
                      <a:r>
                        <a:rPr kumimoji="0" lang="fr-CA" b="1" kern="1200" dirty="0">
                          <a:solidFill>
                            <a:schemeClr val="lt1"/>
                          </a:solidFill>
                        </a:rPr>
                        <a:t>-init</a:t>
                      </a:r>
                      <a:endParaRPr kumimoji="0" lang="fr-CA" b="1" kern="1200" dirty="0">
                        <a:solidFill>
                          <a:schemeClr val="lt1"/>
                        </a:solidFill>
                        <a:latin typeface="+mn-lt"/>
                        <a:ea typeface="+mn-ea"/>
                        <a:cs typeface="+mn-cs"/>
                      </a:endParaRPr>
                    </a:p>
                  </a:txBody>
                  <a:tcPr anchor="ctr"/>
                </a:tc>
                <a:tc>
                  <a:txBody>
                    <a:bodyPr/>
                    <a:lstStyle/>
                    <a:p>
                      <a:r>
                        <a:rPr lang="fr-CA" dirty="0"/>
                        <a:t>La donnée doit être initialisée, mais reste immutable ensuite pour la durée de vie de l’objet.</a:t>
                      </a:r>
                    </a:p>
                  </a:txBody>
                  <a:tcPr anchor="ctr"/>
                </a:tc>
                <a:extLst>
                  <a:ext uri="{0D108BD9-81ED-4DB2-BD59-A6C34878D82A}">
                    <a16:rowId xmlns:a16="http://schemas.microsoft.com/office/drawing/2014/main" val="3109921073"/>
                  </a:ext>
                </a:extLst>
              </a:tr>
              <a:tr h="370840">
                <a:tc>
                  <a:txBody>
                    <a:bodyPr/>
                    <a:lstStyle/>
                    <a:p>
                      <a:r>
                        <a:rPr lang="fr-CA" dirty="0"/>
                        <a:t>Propriété </a:t>
                      </a:r>
                      <a:r>
                        <a:rPr lang="fr-CA" dirty="0" err="1"/>
                        <a:t>get-set</a:t>
                      </a:r>
                      <a:endParaRPr lang="fr-CA" dirty="0"/>
                    </a:p>
                  </a:txBody>
                  <a:tcPr anchor="ctr"/>
                </a:tc>
                <a:tc>
                  <a:txBody>
                    <a:bodyPr/>
                    <a:lstStyle/>
                    <a:p>
                      <a:r>
                        <a:rPr lang="fr-CA" dirty="0"/>
                        <a:t>La donnée doit être lisible et mutable de l’extérieur. </a:t>
                      </a:r>
                    </a:p>
                    <a:p>
                      <a:r>
                        <a:rPr lang="fr-CA" dirty="0"/>
                        <a:t>(Réservez ce cas de figure pour les classes de données).</a:t>
                      </a:r>
                    </a:p>
                  </a:txBody>
                  <a:tcPr anchor="ctr"/>
                </a:tc>
                <a:extLst>
                  <a:ext uri="{0D108BD9-81ED-4DB2-BD59-A6C34878D82A}">
                    <a16:rowId xmlns:a16="http://schemas.microsoft.com/office/drawing/2014/main" val="583642982"/>
                  </a:ext>
                </a:extLst>
              </a:tr>
              <a:tr h="370840">
                <a:tc>
                  <a:txBody>
                    <a:bodyPr/>
                    <a:lstStyle/>
                    <a:p>
                      <a:r>
                        <a:rPr lang="fr-CA" dirty="0"/>
                        <a:t>Champ public</a:t>
                      </a:r>
                    </a:p>
                  </a:txBody>
                  <a:tcPr anchor="ctr"/>
                </a:tc>
                <a:tc>
                  <a:txBody>
                    <a:bodyPr/>
                    <a:lstStyle/>
                    <a:p>
                      <a:r>
                        <a:rPr lang="fr-CA" dirty="0"/>
                        <a:t>À éviter, sauf pour les données constantes ou quasi-constantes (</a:t>
                      </a:r>
                      <a:r>
                        <a:rPr lang="fr-CA" dirty="0" err="1"/>
                        <a:t>static-readonly</a:t>
                      </a:r>
                      <a:r>
                        <a:rPr lang="fr-CA" dirty="0"/>
                        <a:t>)</a:t>
                      </a:r>
                    </a:p>
                  </a:txBody>
                  <a:tcPr anchor="ctr"/>
                </a:tc>
                <a:extLst>
                  <a:ext uri="{0D108BD9-81ED-4DB2-BD59-A6C34878D82A}">
                    <a16:rowId xmlns:a16="http://schemas.microsoft.com/office/drawing/2014/main" val="3735260863"/>
                  </a:ext>
                </a:extLst>
              </a:tr>
            </a:tbl>
          </a:graphicData>
        </a:graphic>
      </p:graphicFrame>
      <p:sp>
        <p:nvSpPr>
          <p:cNvPr id="9" name="Flèche : droite 8">
            <a:extLst>
              <a:ext uri="{FF2B5EF4-FFF2-40B4-BE49-F238E27FC236}">
                <a16:creationId xmlns:a16="http://schemas.microsoft.com/office/drawing/2014/main" id="{8F25FF7E-3E1F-4C85-9EAC-DB48535DBF1E}"/>
              </a:ext>
            </a:extLst>
          </p:cNvPr>
          <p:cNvSpPr/>
          <p:nvPr>
            <p:custDataLst>
              <p:tags r:id="rId5"/>
            </p:custDataLst>
          </p:nvPr>
        </p:nvSpPr>
        <p:spPr>
          <a:xfrm rot="16200000">
            <a:off x="-1389507" y="3537012"/>
            <a:ext cx="4104456" cy="7200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dirty="0"/>
              <a:t>mieux</a:t>
            </a:r>
          </a:p>
        </p:txBody>
      </p:sp>
    </p:spTree>
    <p:extLst>
      <p:ext uri="{BB962C8B-B14F-4D97-AF65-F5344CB8AC3E}">
        <p14:creationId xmlns:p14="http://schemas.microsoft.com/office/powerpoint/2010/main" val="191618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F27684EC-E007-4101-A841-1B60CA01F8E8}"/>
              </a:ext>
            </a:extLst>
          </p:cNvPr>
          <p:cNvPicPr>
            <a:picLocks noChangeAspect="1"/>
          </p:cNvPicPr>
          <p:nvPr>
            <p:custDataLst>
              <p:tags r:id="rId1"/>
            </p:custDataLst>
          </p:nvPr>
        </p:nvPicPr>
        <p:blipFill>
          <a:blip r:embed="rId8"/>
          <a:stretch>
            <a:fillRect/>
          </a:stretch>
        </p:blipFill>
        <p:spPr>
          <a:xfrm>
            <a:off x="6816080" y="1690687"/>
            <a:ext cx="5040560" cy="4224747"/>
          </a:xfrm>
          <a:prstGeom prst="rect">
            <a:avLst/>
          </a:prstGeom>
        </p:spPr>
      </p:pic>
      <p:sp>
        <p:nvSpPr>
          <p:cNvPr id="6" name="Titre 5">
            <a:extLst>
              <a:ext uri="{FF2B5EF4-FFF2-40B4-BE49-F238E27FC236}">
                <a16:creationId xmlns:a16="http://schemas.microsoft.com/office/drawing/2014/main" id="{B6A3CEDB-58AC-48CF-BB67-155F1D39A80A}"/>
              </a:ext>
            </a:extLst>
          </p:cNvPr>
          <p:cNvSpPr>
            <a:spLocks noGrp="1"/>
          </p:cNvSpPr>
          <p:nvPr>
            <p:ph type="title"/>
            <p:custDataLst>
              <p:tags r:id="rId2"/>
            </p:custDataLst>
          </p:nvPr>
        </p:nvSpPr>
        <p:spPr/>
        <p:txBody>
          <a:bodyPr/>
          <a:lstStyle/>
          <a:p>
            <a:r>
              <a:rPr lang="fr-CA" dirty="0"/>
              <a:t>Autres membres</a:t>
            </a:r>
          </a:p>
        </p:txBody>
      </p:sp>
      <p:sp>
        <p:nvSpPr>
          <p:cNvPr id="7" name="Espace réservé du contenu 6">
            <a:extLst>
              <a:ext uri="{FF2B5EF4-FFF2-40B4-BE49-F238E27FC236}">
                <a16:creationId xmlns:a16="http://schemas.microsoft.com/office/drawing/2014/main" id="{347BE35D-77FB-497E-9C57-5C5FE88CA135}"/>
              </a:ext>
            </a:extLst>
          </p:cNvPr>
          <p:cNvSpPr>
            <a:spLocks noGrp="1"/>
          </p:cNvSpPr>
          <p:nvPr>
            <p:ph idx="1"/>
            <p:custDataLst>
              <p:tags r:id="rId3"/>
            </p:custDataLst>
          </p:nvPr>
        </p:nvSpPr>
        <p:spPr>
          <a:xfrm>
            <a:off x="838200" y="1825625"/>
            <a:ext cx="5833864" cy="4667250"/>
          </a:xfrm>
        </p:spPr>
        <p:txBody>
          <a:bodyPr>
            <a:normAutofit lnSpcReduction="10000"/>
          </a:bodyPr>
          <a:lstStyle/>
          <a:p>
            <a:r>
              <a:rPr lang="fr-CA" dirty="0"/>
              <a:t>La classe </a:t>
            </a:r>
            <a:r>
              <a:rPr lang="fr-CA" dirty="0">
                <a:solidFill>
                  <a:srgbClr val="00B050"/>
                </a:solidFill>
              </a:rPr>
              <a:t>Banque</a:t>
            </a:r>
            <a:r>
              <a:rPr lang="fr-CA" dirty="0"/>
              <a:t> possède les autres membres suivants </a:t>
            </a:r>
            <a:r>
              <a:rPr lang="fr-CA" dirty="0">
                <a:sym typeface="Wingdings" panose="05000000000000000000" pitchFamily="2" charset="2"/>
              </a:rPr>
              <a:t></a:t>
            </a:r>
          </a:p>
          <a:p>
            <a:pPr lvl="1"/>
            <a:r>
              <a:rPr lang="fr-CA" dirty="0">
                <a:sym typeface="Wingdings" panose="05000000000000000000" pitchFamily="2" charset="2"/>
              </a:rPr>
              <a:t>Un constructeur de Banque.</a:t>
            </a:r>
          </a:p>
          <a:p>
            <a:pPr lvl="1"/>
            <a:r>
              <a:rPr lang="fr-CA" dirty="0">
                <a:sym typeface="Wingdings" panose="05000000000000000000" pitchFamily="2" charset="2"/>
              </a:rPr>
              <a:t>7 propriétés calculées (</a:t>
            </a:r>
            <a:r>
              <a:rPr lang="fr-CA" dirty="0" err="1">
                <a:sym typeface="Wingdings" panose="05000000000000000000" pitchFamily="2" charset="2"/>
              </a:rPr>
              <a:t>get</a:t>
            </a:r>
            <a:r>
              <a:rPr lang="fr-CA" dirty="0">
                <a:sym typeface="Wingdings" panose="05000000000000000000" pitchFamily="2" charset="2"/>
              </a:rPr>
              <a:t>)</a:t>
            </a:r>
          </a:p>
          <a:p>
            <a:pPr lvl="1"/>
            <a:r>
              <a:rPr lang="fr-CA" dirty="0">
                <a:sym typeface="Wingdings" panose="05000000000000000000" pitchFamily="2" charset="2"/>
              </a:rPr>
              <a:t>Trois méthodes</a:t>
            </a:r>
          </a:p>
          <a:p>
            <a:pPr lvl="1"/>
            <a:endParaRPr lang="fr-CA" dirty="0">
              <a:sym typeface="Wingdings" panose="05000000000000000000" pitchFamily="2" charset="2"/>
            </a:endParaRPr>
          </a:p>
          <a:p>
            <a:r>
              <a:rPr lang="fr-CA" dirty="0">
                <a:sym typeface="Wingdings" panose="05000000000000000000" pitchFamily="2" charset="2"/>
              </a:rPr>
              <a:t>Ajoutez-les à votre classe.</a:t>
            </a:r>
          </a:p>
          <a:p>
            <a:endParaRPr lang="fr-CA" dirty="0">
              <a:sym typeface="Wingdings" panose="05000000000000000000" pitchFamily="2" charset="2"/>
            </a:endParaRPr>
          </a:p>
          <a:p>
            <a:r>
              <a:rPr lang="fr-CA" dirty="0">
                <a:sym typeface="Wingdings" panose="05000000000000000000" pitchFamily="2" charset="2"/>
              </a:rPr>
              <a:t>Même si vous êtes un peu dans le brouillard en ce moment (voir prochaine diapo)</a:t>
            </a:r>
          </a:p>
          <a:p>
            <a:pPr lvl="1"/>
            <a:endParaRPr lang="fr-CA" dirty="0"/>
          </a:p>
        </p:txBody>
      </p:sp>
      <p:sp>
        <p:nvSpPr>
          <p:cNvPr id="4" name="Espace réservé de la date 3">
            <a:extLst>
              <a:ext uri="{FF2B5EF4-FFF2-40B4-BE49-F238E27FC236}">
                <a16:creationId xmlns:a16="http://schemas.microsoft.com/office/drawing/2014/main" id="{4AFB190F-6EDE-453B-9520-B22B59026927}"/>
              </a:ext>
            </a:extLst>
          </p:cNvPr>
          <p:cNvSpPr>
            <a:spLocks noGrp="1"/>
          </p:cNvSpPr>
          <p:nvPr>
            <p:ph type="dt" sz="half" idx="10"/>
            <p:custDataLst>
              <p:tags r:id="rId4"/>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7FF63B5-D514-44B0-8742-825AF904FFAB}"/>
              </a:ext>
            </a:extLst>
          </p:cNvPr>
          <p:cNvSpPr>
            <a:spLocks noGrp="1"/>
          </p:cNvSpPr>
          <p:nvPr>
            <p:ph type="sldNum" sz="quarter" idx="12"/>
            <p:custDataLst>
              <p:tags r:id="rId5"/>
            </p:custDataLst>
          </p:nvPr>
        </p:nvSpPr>
        <p:spPr/>
        <p:txBody>
          <a:bodyPr/>
          <a:lstStyle/>
          <a:p>
            <a:fld id="{CF4668DC-857F-487D-BFFA-8C0CA5037977}" type="slidenum">
              <a:rPr lang="fr-BE" smtClean="0"/>
              <a:t>11</a:t>
            </a:fld>
            <a:endParaRPr lang="fr-BE"/>
          </a:p>
        </p:txBody>
      </p:sp>
      <p:sp>
        <p:nvSpPr>
          <p:cNvPr id="16" name="Bulle narrative : rectangle à coins arrondis 15">
            <a:extLst>
              <a:ext uri="{FF2B5EF4-FFF2-40B4-BE49-F238E27FC236}">
                <a16:creationId xmlns:a16="http://schemas.microsoft.com/office/drawing/2014/main" id="{F8C382E2-0E57-42DB-A427-22214D894F0A}"/>
              </a:ext>
            </a:extLst>
          </p:cNvPr>
          <p:cNvSpPr/>
          <p:nvPr>
            <p:custDataLst>
              <p:tags r:id="rId6"/>
            </p:custDataLst>
          </p:nvPr>
        </p:nvSpPr>
        <p:spPr>
          <a:xfrm>
            <a:off x="8688288" y="515415"/>
            <a:ext cx="3025552" cy="922309"/>
          </a:xfrm>
          <a:prstGeom prst="wedgeRoundRectCallout">
            <a:avLst>
              <a:gd name="adj1" fmla="val 27408"/>
              <a:gd name="adj2" fmla="val 219760"/>
              <a:gd name="adj3" fmla="val 16667"/>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Les crochets désignent des arguments facultatifs</a:t>
            </a:r>
          </a:p>
        </p:txBody>
      </p:sp>
    </p:spTree>
    <p:extLst>
      <p:ext uri="{BB962C8B-B14F-4D97-AF65-F5344CB8AC3E}">
        <p14:creationId xmlns:p14="http://schemas.microsoft.com/office/powerpoint/2010/main" val="206954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54424-6F66-4E70-B752-42C93F565765}"/>
              </a:ext>
            </a:extLst>
          </p:cNvPr>
          <p:cNvSpPr>
            <a:spLocks noGrp="1"/>
          </p:cNvSpPr>
          <p:nvPr>
            <p:ph type="title"/>
            <p:custDataLst>
              <p:tags r:id="rId1"/>
            </p:custDataLst>
          </p:nvPr>
        </p:nvSpPr>
        <p:spPr/>
        <p:txBody>
          <a:bodyPr/>
          <a:lstStyle/>
          <a:p>
            <a:r>
              <a:rPr lang="fr-CA" dirty="0"/>
              <a:t>Brouillard et tâtonnement</a:t>
            </a:r>
          </a:p>
        </p:txBody>
      </p:sp>
      <p:sp>
        <p:nvSpPr>
          <p:cNvPr id="3" name="Espace réservé du contenu 2">
            <a:extLst>
              <a:ext uri="{FF2B5EF4-FFF2-40B4-BE49-F238E27FC236}">
                <a16:creationId xmlns:a16="http://schemas.microsoft.com/office/drawing/2014/main" id="{7C53F99A-D879-4D60-9EE6-89A18098C538}"/>
              </a:ext>
            </a:extLst>
          </p:cNvPr>
          <p:cNvSpPr>
            <a:spLocks noGrp="1"/>
          </p:cNvSpPr>
          <p:nvPr>
            <p:ph idx="1"/>
            <p:custDataLst>
              <p:tags r:id="rId2"/>
            </p:custDataLst>
          </p:nvPr>
        </p:nvSpPr>
        <p:spPr/>
        <p:txBody>
          <a:bodyPr>
            <a:normAutofit fontScale="92500"/>
          </a:bodyPr>
          <a:lstStyle/>
          <a:p>
            <a:r>
              <a:rPr lang="fr-CA" dirty="0"/>
              <a:t>Pour le moment, vous ne connaissez pas les détails sur le fonctionnement de la classe, ni même les noms des paramètres des méthodes.</a:t>
            </a:r>
          </a:p>
          <a:p>
            <a:r>
              <a:rPr lang="fr-CA" dirty="0"/>
              <a:t>Le mieux que vous pouvez faire, c’est « </a:t>
            </a:r>
            <a:r>
              <a:rPr lang="fr-CA" dirty="0" err="1"/>
              <a:t>guesser</a:t>
            </a:r>
            <a:r>
              <a:rPr lang="fr-CA" dirty="0"/>
              <a:t> » et procéder par intuition.</a:t>
            </a:r>
          </a:p>
          <a:p>
            <a:r>
              <a:rPr lang="fr-CA" dirty="0"/>
              <a:t>Dans bien des cas, vous pouvez lever des </a:t>
            </a:r>
            <a:r>
              <a:rPr lang="fr-CA" dirty="0" err="1">
                <a:solidFill>
                  <a:srgbClr val="00B050"/>
                </a:solidFill>
              </a:rPr>
              <a:t>NotImplementedException</a:t>
            </a:r>
            <a:r>
              <a:rPr lang="fr-CA" dirty="0"/>
              <a:t> pour le moment.</a:t>
            </a:r>
          </a:p>
          <a:p>
            <a:r>
              <a:rPr lang="fr-CA" dirty="0"/>
              <a:t>Nous allons expliquer dans les prochaines sections le fonctionnement de ces différents membres.</a:t>
            </a:r>
          </a:p>
          <a:p>
            <a:r>
              <a:rPr lang="fr-CA" dirty="0"/>
              <a:t>Cependant, avec les informations disponibles sur la diapo précédente, vous avez tout ce qu’il faut pour créer toutes les propriétés et les méthodes manquantes avec les </a:t>
            </a:r>
            <a:r>
              <a:rPr lang="fr-CA" dirty="0">
                <a:solidFill>
                  <a:schemeClr val="accent4"/>
                </a:solidFill>
              </a:rPr>
              <a:t>signatures appropriées</a:t>
            </a:r>
            <a:r>
              <a:rPr lang="fr-CA" dirty="0"/>
              <a:t>.</a:t>
            </a:r>
          </a:p>
          <a:p>
            <a:endParaRPr lang="fr-CA" dirty="0"/>
          </a:p>
        </p:txBody>
      </p:sp>
      <p:sp>
        <p:nvSpPr>
          <p:cNvPr id="4" name="Espace réservé de la date 3">
            <a:extLst>
              <a:ext uri="{FF2B5EF4-FFF2-40B4-BE49-F238E27FC236}">
                <a16:creationId xmlns:a16="http://schemas.microsoft.com/office/drawing/2014/main" id="{7A8A1709-D41D-438F-B1C2-AFAAE2B3AA05}"/>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083730D-ACB1-4312-98E9-5B0619170B19}"/>
              </a:ext>
            </a:extLst>
          </p:cNvPr>
          <p:cNvSpPr>
            <a:spLocks noGrp="1"/>
          </p:cNvSpPr>
          <p:nvPr>
            <p:ph type="sldNum" sz="quarter" idx="12"/>
            <p:custDataLst>
              <p:tags r:id="rId4"/>
            </p:custDataLst>
          </p:nvPr>
        </p:nvSpPr>
        <p:spPr/>
        <p:txBody>
          <a:bodyPr/>
          <a:lstStyle/>
          <a:p>
            <a:fld id="{CF4668DC-857F-487D-BFFA-8C0CA5037977}" type="slidenum">
              <a:rPr lang="fr-BE" smtClean="0"/>
              <a:pPr/>
              <a:t>12</a:t>
            </a:fld>
            <a:endParaRPr lang="fr-BE"/>
          </a:p>
        </p:txBody>
      </p:sp>
    </p:spTree>
    <p:extLst>
      <p:ext uri="{BB962C8B-B14F-4D97-AF65-F5344CB8AC3E}">
        <p14:creationId xmlns:p14="http://schemas.microsoft.com/office/powerpoint/2010/main" val="250960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AEFEA-3973-472C-AFD5-0819F8A66005}"/>
              </a:ext>
            </a:extLst>
          </p:cNvPr>
          <p:cNvSpPr>
            <a:spLocks noGrp="1"/>
          </p:cNvSpPr>
          <p:nvPr>
            <p:ph type="title"/>
            <p:custDataLst>
              <p:tags r:id="rId1"/>
            </p:custDataLst>
          </p:nvPr>
        </p:nvSpPr>
        <p:spPr/>
        <p:txBody>
          <a:bodyPr/>
          <a:lstStyle/>
          <a:p>
            <a:r>
              <a:rPr lang="fr-CA" dirty="0"/>
              <a:t>1.1 – Fichier de test (1 pt)</a:t>
            </a:r>
          </a:p>
        </p:txBody>
      </p:sp>
      <p:sp>
        <p:nvSpPr>
          <p:cNvPr id="3" name="Espace réservé du contenu 2">
            <a:extLst>
              <a:ext uri="{FF2B5EF4-FFF2-40B4-BE49-F238E27FC236}">
                <a16:creationId xmlns:a16="http://schemas.microsoft.com/office/drawing/2014/main" id="{C049340B-8798-4367-9C75-953130315EA2}"/>
              </a:ext>
            </a:extLst>
          </p:cNvPr>
          <p:cNvSpPr>
            <a:spLocks noGrp="1"/>
          </p:cNvSpPr>
          <p:nvPr>
            <p:ph idx="1"/>
            <p:custDataLst>
              <p:tags r:id="rId2"/>
            </p:custDataLst>
          </p:nvPr>
        </p:nvSpPr>
        <p:spPr>
          <a:xfrm>
            <a:off x="838200" y="1825625"/>
            <a:ext cx="5041776" cy="2885696"/>
          </a:xfrm>
        </p:spPr>
        <p:txBody>
          <a:bodyPr>
            <a:normAutofit lnSpcReduction="10000"/>
          </a:bodyPr>
          <a:lstStyle/>
          <a:p>
            <a:r>
              <a:rPr lang="fr-CA" dirty="0">
                <a:sym typeface="Wingdings" panose="05000000000000000000" pitchFamily="2" charset="2"/>
              </a:rPr>
              <a:t> </a:t>
            </a:r>
            <a:r>
              <a:rPr lang="fr-CA" dirty="0"/>
              <a:t>Ajoutez le fichier de tests fourni. Modifiez pour vos initiales. Puis Compilez.</a:t>
            </a:r>
          </a:p>
          <a:p>
            <a:pPr lvl="1"/>
            <a:endParaRPr lang="fr-CA" dirty="0"/>
          </a:p>
          <a:p>
            <a:r>
              <a:rPr lang="fr-CA" dirty="0">
                <a:solidFill>
                  <a:srgbClr val="FF0000"/>
                </a:solidFill>
              </a:rPr>
              <a:t>Le code doit compiler</a:t>
            </a:r>
            <a:r>
              <a:rPr lang="fr-CA" dirty="0"/>
              <a:t>. Mais bien entendu, les tests vont échouer.</a:t>
            </a:r>
          </a:p>
        </p:txBody>
      </p:sp>
      <p:sp>
        <p:nvSpPr>
          <p:cNvPr id="4" name="Espace réservé de la date 3">
            <a:extLst>
              <a:ext uri="{FF2B5EF4-FFF2-40B4-BE49-F238E27FC236}">
                <a16:creationId xmlns:a16="http://schemas.microsoft.com/office/drawing/2014/main" id="{B912211C-A968-4C96-ABCF-8495371EFC7E}"/>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81CC2574-B255-4285-AB62-2DDD9CDE4AE0}"/>
              </a:ext>
            </a:extLst>
          </p:cNvPr>
          <p:cNvSpPr>
            <a:spLocks noGrp="1"/>
          </p:cNvSpPr>
          <p:nvPr>
            <p:ph type="sldNum" sz="quarter" idx="12"/>
            <p:custDataLst>
              <p:tags r:id="rId4"/>
            </p:custDataLst>
          </p:nvPr>
        </p:nvSpPr>
        <p:spPr/>
        <p:txBody>
          <a:bodyPr/>
          <a:lstStyle/>
          <a:p>
            <a:fld id="{CF4668DC-857F-487D-BFFA-8C0CA5037977}" type="slidenum">
              <a:rPr lang="fr-BE" smtClean="0"/>
              <a:pPr/>
              <a:t>13</a:t>
            </a:fld>
            <a:endParaRPr lang="fr-BE"/>
          </a:p>
        </p:txBody>
      </p:sp>
      <p:pic>
        <p:nvPicPr>
          <p:cNvPr id="7" name="Image 6">
            <a:extLst>
              <a:ext uri="{FF2B5EF4-FFF2-40B4-BE49-F238E27FC236}">
                <a16:creationId xmlns:a16="http://schemas.microsoft.com/office/drawing/2014/main" id="{CC7E666D-0434-4FC7-A80B-8119938EEC0D}"/>
              </a:ext>
            </a:extLst>
          </p:cNvPr>
          <p:cNvPicPr>
            <a:picLocks noChangeAspect="1"/>
          </p:cNvPicPr>
          <p:nvPr>
            <p:custDataLst>
              <p:tags r:id="rId5"/>
            </p:custDataLst>
          </p:nvPr>
        </p:nvPicPr>
        <p:blipFill>
          <a:blip r:embed="rId8"/>
          <a:stretch>
            <a:fillRect/>
          </a:stretch>
        </p:blipFill>
        <p:spPr>
          <a:xfrm>
            <a:off x="1343472" y="4900199"/>
            <a:ext cx="3888432" cy="618029"/>
          </a:xfrm>
          <a:prstGeom prst="rect">
            <a:avLst/>
          </a:prstGeom>
        </p:spPr>
      </p:pic>
      <p:sp>
        <p:nvSpPr>
          <p:cNvPr id="8" name="Rectangle 7">
            <a:extLst>
              <a:ext uri="{FF2B5EF4-FFF2-40B4-BE49-F238E27FC236}">
                <a16:creationId xmlns:a16="http://schemas.microsoft.com/office/drawing/2014/main" id="{09130B0D-927C-482B-83A0-AEC1F61FC3F7}"/>
              </a:ext>
            </a:extLst>
          </p:cNvPr>
          <p:cNvSpPr/>
          <p:nvPr>
            <p:custDataLst>
              <p:tags r:id="rId6"/>
            </p:custDataLst>
          </p:nvPr>
        </p:nvSpPr>
        <p:spPr>
          <a:xfrm>
            <a:off x="6312026" y="1412776"/>
            <a:ext cx="4968550" cy="49435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Saisie d’exécution des tests</a:t>
            </a:r>
          </a:p>
          <a:p>
            <a:pPr algn="ctr"/>
            <a:r>
              <a:rPr lang="fr-CA" dirty="0"/>
              <a:t>(probablement tous en échec)</a:t>
            </a:r>
          </a:p>
          <a:p>
            <a:pPr algn="ctr"/>
            <a:endParaRPr lang="fr-CA" dirty="0"/>
          </a:p>
          <a:p>
            <a:pPr algn="ctr"/>
            <a:r>
              <a:rPr lang="fr-CA" dirty="0"/>
              <a:t>Avec vos initiales</a:t>
            </a:r>
          </a:p>
        </p:txBody>
      </p:sp>
      <p:pic>
        <p:nvPicPr>
          <p:cNvPr id="11" name="Picture 10" descr="Text&#10;&#10;Description automatically generated with medium confidence">
            <a:extLst>
              <a:ext uri="{FF2B5EF4-FFF2-40B4-BE49-F238E27FC236}">
                <a16:creationId xmlns:a16="http://schemas.microsoft.com/office/drawing/2014/main" id="{7E3F3A4A-44FC-46C3-9BF0-0C47CD3DE4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2025" y="1412776"/>
            <a:ext cx="4968549" cy="4670750"/>
          </a:xfrm>
          <a:prstGeom prst="rect">
            <a:avLst/>
          </a:prstGeom>
        </p:spPr>
      </p:pic>
    </p:spTree>
    <p:extLst>
      <p:ext uri="{BB962C8B-B14F-4D97-AF65-F5344CB8AC3E}">
        <p14:creationId xmlns:p14="http://schemas.microsoft.com/office/powerpoint/2010/main" val="234085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a:xfrm>
            <a:off x="838200" y="1825625"/>
            <a:ext cx="10658400" cy="4351338"/>
          </a:xfrm>
        </p:spPr>
        <p:txBody>
          <a:bodyPr>
            <a:normAutofit/>
          </a:bodyPr>
          <a:lstStyle/>
          <a:p>
            <a:r>
              <a:rPr lang="fr-CA" dirty="0"/>
              <a:t>Nous avons mis en place le code de la classe. </a:t>
            </a:r>
          </a:p>
          <a:p>
            <a:r>
              <a:rPr lang="fr-CA" dirty="0"/>
              <a:t>C’est déjà ça de gagner, même s’il reste beaucoup de travail à faire…</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14</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4871864" y="4001294"/>
            <a:ext cx="1479145" cy="147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2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2 — Propriétés calculées</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15</a:t>
            </a:fld>
            <a:endParaRPr lang="fr-BE" dirty="0"/>
          </a:p>
        </p:txBody>
      </p:sp>
    </p:spTree>
    <p:extLst>
      <p:ext uri="{BB962C8B-B14F-4D97-AF65-F5344CB8AC3E}">
        <p14:creationId xmlns:p14="http://schemas.microsoft.com/office/powerpoint/2010/main" val="382876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p:txBody>
          <a:bodyPr/>
          <a:lstStyle/>
          <a:p>
            <a:r>
              <a:rPr lang="fr-CA" dirty="0"/>
              <a:t>Propriétés calculées</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838200" y="1825625"/>
            <a:ext cx="4825752" cy="4351338"/>
          </a:xfrm>
        </p:spPr>
        <p:txBody>
          <a:bodyPr/>
          <a:lstStyle/>
          <a:p>
            <a:r>
              <a:rPr lang="fr-CA" dirty="0"/>
              <a:t>Dans cette section, commencez par coder les propriétés calculées (sous-entendu </a:t>
            </a:r>
            <a:r>
              <a:rPr lang="fr-CA" dirty="0" err="1"/>
              <a:t>get</a:t>
            </a:r>
            <a:r>
              <a:rPr lang="fr-CA" dirty="0"/>
              <a:t>) de la classe.</a:t>
            </a:r>
          </a:p>
          <a:p>
            <a:endParaRPr lang="fr-CA" dirty="0"/>
          </a:p>
          <a:p>
            <a:r>
              <a:rPr lang="fr-CA" dirty="0"/>
              <a:t>Des indications vous seront données dans les prochaines diapos.</a:t>
            </a:r>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16</a:t>
            </a:fld>
            <a:endParaRPr lang="fr-BE"/>
          </a:p>
        </p:txBody>
      </p:sp>
      <p:pic>
        <p:nvPicPr>
          <p:cNvPr id="9" name="Image 8">
            <a:extLst>
              <a:ext uri="{FF2B5EF4-FFF2-40B4-BE49-F238E27FC236}">
                <a16:creationId xmlns:a16="http://schemas.microsoft.com/office/drawing/2014/main" id="{E3ED0299-DD79-4BA0-A7BF-33CADDA7E470}"/>
              </a:ext>
            </a:extLst>
          </p:cNvPr>
          <p:cNvPicPr>
            <a:picLocks noChangeAspect="1"/>
          </p:cNvPicPr>
          <p:nvPr>
            <p:custDataLst>
              <p:tags r:id="rId5"/>
            </p:custDataLst>
          </p:nvPr>
        </p:nvPicPr>
        <p:blipFill>
          <a:blip r:embed="rId7"/>
          <a:stretch>
            <a:fillRect/>
          </a:stretch>
        </p:blipFill>
        <p:spPr>
          <a:xfrm>
            <a:off x="6738590" y="1690688"/>
            <a:ext cx="4615210" cy="2808312"/>
          </a:xfrm>
          <a:prstGeom prst="rect">
            <a:avLst/>
          </a:prstGeom>
        </p:spPr>
      </p:pic>
    </p:spTree>
    <p:extLst>
      <p:ext uri="{BB962C8B-B14F-4D97-AF65-F5344CB8AC3E}">
        <p14:creationId xmlns:p14="http://schemas.microsoft.com/office/powerpoint/2010/main" val="117158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8A589-CD7E-482D-A8E9-42362B43643E}"/>
              </a:ext>
            </a:extLst>
          </p:cNvPr>
          <p:cNvSpPr>
            <a:spLocks noGrp="1"/>
          </p:cNvSpPr>
          <p:nvPr>
            <p:ph type="title"/>
            <p:custDataLst>
              <p:tags r:id="rId1"/>
            </p:custDataLst>
          </p:nvPr>
        </p:nvSpPr>
        <p:spPr/>
        <p:txBody>
          <a:bodyPr/>
          <a:lstStyle/>
          <a:p>
            <a:r>
              <a:rPr lang="fr-CA" dirty="0" err="1"/>
              <a:t>NbComptes</a:t>
            </a:r>
            <a:r>
              <a:rPr lang="fr-CA" dirty="0"/>
              <a:t> et autres</a:t>
            </a:r>
          </a:p>
        </p:txBody>
      </p:sp>
      <p:sp>
        <p:nvSpPr>
          <p:cNvPr id="3" name="Espace réservé du contenu 2">
            <a:extLst>
              <a:ext uri="{FF2B5EF4-FFF2-40B4-BE49-F238E27FC236}">
                <a16:creationId xmlns:a16="http://schemas.microsoft.com/office/drawing/2014/main" id="{D6C45D96-2D78-4D7F-81F8-835CDBDF6EBB}"/>
              </a:ext>
            </a:extLst>
          </p:cNvPr>
          <p:cNvSpPr>
            <a:spLocks noGrp="1"/>
          </p:cNvSpPr>
          <p:nvPr>
            <p:ph idx="1"/>
            <p:custDataLst>
              <p:tags r:id="rId2"/>
            </p:custDataLst>
          </p:nvPr>
        </p:nvSpPr>
        <p:spPr>
          <a:xfrm>
            <a:off x="838200" y="1825625"/>
            <a:ext cx="5113784" cy="4667249"/>
          </a:xfrm>
        </p:spPr>
        <p:txBody>
          <a:bodyPr>
            <a:normAutofit lnSpcReduction="10000"/>
          </a:bodyPr>
          <a:lstStyle/>
          <a:p>
            <a:r>
              <a:rPr lang="fr-CA" dirty="0" err="1">
                <a:solidFill>
                  <a:schemeClr val="accent4"/>
                </a:solidFill>
              </a:rPr>
              <a:t>NbComptes</a:t>
            </a:r>
            <a:endParaRPr lang="fr-CA" dirty="0">
              <a:solidFill>
                <a:schemeClr val="accent4"/>
              </a:solidFill>
            </a:endParaRPr>
          </a:p>
          <a:p>
            <a:pPr lvl="1"/>
            <a:r>
              <a:rPr lang="fr-CA" dirty="0"/>
              <a:t>Donne le nombre de comptes dans la banque, tous états confondus.</a:t>
            </a:r>
          </a:p>
          <a:p>
            <a:r>
              <a:rPr lang="fr-CA" dirty="0" err="1">
                <a:solidFill>
                  <a:schemeClr val="accent4"/>
                </a:solidFill>
              </a:rPr>
              <a:t>NbActifs</a:t>
            </a:r>
            <a:r>
              <a:rPr lang="fr-CA" dirty="0"/>
              <a:t>, </a:t>
            </a:r>
            <a:r>
              <a:rPr lang="fr-CA" dirty="0" err="1">
                <a:solidFill>
                  <a:schemeClr val="accent4"/>
                </a:solidFill>
              </a:rPr>
              <a:t>NbGelés</a:t>
            </a:r>
            <a:r>
              <a:rPr lang="fr-CA" dirty="0"/>
              <a:t>, </a:t>
            </a:r>
            <a:r>
              <a:rPr lang="fr-CA" dirty="0" err="1">
                <a:solidFill>
                  <a:schemeClr val="accent4"/>
                </a:solidFill>
              </a:rPr>
              <a:t>NbFermés</a:t>
            </a:r>
            <a:endParaRPr lang="fr-CA" dirty="0">
              <a:solidFill>
                <a:schemeClr val="accent4"/>
              </a:solidFill>
            </a:endParaRPr>
          </a:p>
          <a:p>
            <a:pPr lvl="1"/>
            <a:r>
              <a:rPr lang="fr-CA" dirty="0"/>
              <a:t>Donne le nombre de comptes dans la banque qui sont dans l’état actif, gelé ou fermé.</a:t>
            </a:r>
          </a:p>
          <a:p>
            <a:pPr lvl="1"/>
            <a:endParaRPr lang="fr-CA" dirty="0"/>
          </a:p>
          <a:p>
            <a:r>
              <a:rPr lang="fr-CA" dirty="0"/>
              <a:t>Il y a plusieurs manières de coder ces méthodes, mais l’idéal c’est d’utiliser la méthode </a:t>
            </a:r>
            <a:r>
              <a:rPr lang="fr-CA" dirty="0">
                <a:solidFill>
                  <a:schemeClr val="accent4"/>
                </a:solidFill>
              </a:rPr>
              <a:t>Count</a:t>
            </a:r>
            <a:r>
              <a:rPr lang="fr-CA" dirty="0"/>
              <a:t> de LINQ, avec des lambdas.</a:t>
            </a:r>
          </a:p>
        </p:txBody>
      </p:sp>
      <p:sp>
        <p:nvSpPr>
          <p:cNvPr id="4" name="Espace réservé de la date 3">
            <a:extLst>
              <a:ext uri="{FF2B5EF4-FFF2-40B4-BE49-F238E27FC236}">
                <a16:creationId xmlns:a16="http://schemas.microsoft.com/office/drawing/2014/main" id="{53F0D713-C10D-4431-A858-33DDBB50BE2A}"/>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89F33CC-600D-40DE-895D-FC84141ADAA3}"/>
              </a:ext>
            </a:extLst>
          </p:cNvPr>
          <p:cNvSpPr>
            <a:spLocks noGrp="1"/>
          </p:cNvSpPr>
          <p:nvPr>
            <p:ph type="sldNum" sz="quarter" idx="12"/>
            <p:custDataLst>
              <p:tags r:id="rId4"/>
            </p:custDataLst>
          </p:nvPr>
        </p:nvSpPr>
        <p:spPr/>
        <p:txBody>
          <a:bodyPr/>
          <a:lstStyle/>
          <a:p>
            <a:fld id="{CF4668DC-857F-487D-BFFA-8C0CA5037977}" type="slidenum">
              <a:rPr lang="fr-BE" smtClean="0"/>
              <a:pPr/>
              <a:t>17</a:t>
            </a:fld>
            <a:endParaRPr lang="fr-BE"/>
          </a:p>
        </p:txBody>
      </p:sp>
      <p:pic>
        <p:nvPicPr>
          <p:cNvPr id="16" name="Image 15">
            <a:extLst>
              <a:ext uri="{FF2B5EF4-FFF2-40B4-BE49-F238E27FC236}">
                <a16:creationId xmlns:a16="http://schemas.microsoft.com/office/drawing/2014/main" id="{0FAF16FA-E837-4561-BEE3-886ECA85D690}"/>
              </a:ext>
            </a:extLst>
          </p:cNvPr>
          <p:cNvPicPr>
            <a:picLocks noChangeAspect="1"/>
          </p:cNvPicPr>
          <p:nvPr>
            <p:custDataLst>
              <p:tags r:id="rId5"/>
            </p:custDataLst>
          </p:nvPr>
        </p:nvPicPr>
        <p:blipFill>
          <a:blip r:embed="rId7"/>
          <a:stretch>
            <a:fillRect/>
          </a:stretch>
        </p:blipFill>
        <p:spPr>
          <a:xfrm>
            <a:off x="6561522" y="1556792"/>
            <a:ext cx="5439134" cy="4418806"/>
          </a:xfrm>
          <a:prstGeom prst="rect">
            <a:avLst/>
          </a:prstGeom>
        </p:spPr>
      </p:pic>
    </p:spTree>
    <p:extLst>
      <p:ext uri="{BB962C8B-B14F-4D97-AF65-F5344CB8AC3E}">
        <p14:creationId xmlns:p14="http://schemas.microsoft.com/office/powerpoint/2010/main" val="131756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EFA98-DA7C-4133-842E-8707D706EA6F}"/>
              </a:ext>
            </a:extLst>
          </p:cNvPr>
          <p:cNvSpPr>
            <a:spLocks noGrp="1"/>
          </p:cNvSpPr>
          <p:nvPr>
            <p:ph type="title"/>
            <p:custDataLst>
              <p:tags r:id="rId1"/>
            </p:custDataLst>
          </p:nvPr>
        </p:nvSpPr>
        <p:spPr/>
        <p:txBody>
          <a:bodyPr/>
          <a:lstStyle/>
          <a:p>
            <a:r>
              <a:rPr lang="fr-CA" dirty="0" err="1"/>
              <a:t>ActifTotal</a:t>
            </a:r>
            <a:r>
              <a:rPr lang="fr-CA" dirty="0"/>
              <a:t> et Gelé</a:t>
            </a:r>
          </a:p>
        </p:txBody>
      </p:sp>
      <p:sp>
        <p:nvSpPr>
          <p:cNvPr id="3" name="Espace réservé du contenu 2">
            <a:extLst>
              <a:ext uri="{FF2B5EF4-FFF2-40B4-BE49-F238E27FC236}">
                <a16:creationId xmlns:a16="http://schemas.microsoft.com/office/drawing/2014/main" id="{BD1C7224-273B-466B-8013-92091F3E24FC}"/>
              </a:ext>
            </a:extLst>
          </p:cNvPr>
          <p:cNvSpPr>
            <a:spLocks noGrp="1"/>
          </p:cNvSpPr>
          <p:nvPr>
            <p:ph idx="1"/>
            <p:custDataLst>
              <p:tags r:id="rId2"/>
            </p:custDataLst>
          </p:nvPr>
        </p:nvSpPr>
        <p:spPr>
          <a:xfrm>
            <a:off x="838200" y="1825625"/>
            <a:ext cx="4681736" cy="4351338"/>
          </a:xfrm>
        </p:spPr>
        <p:txBody>
          <a:bodyPr>
            <a:normAutofit lnSpcReduction="10000"/>
          </a:bodyPr>
          <a:lstStyle/>
          <a:p>
            <a:r>
              <a:rPr lang="fr-CA" dirty="0"/>
              <a:t>Pour calculer l’actif total, le plus simple est d’utiliser la méthode </a:t>
            </a:r>
            <a:r>
              <a:rPr lang="fr-CA" dirty="0" err="1">
                <a:solidFill>
                  <a:schemeClr val="accent4"/>
                </a:solidFill>
              </a:rPr>
              <a:t>Sum</a:t>
            </a:r>
            <a:r>
              <a:rPr lang="fr-CA" dirty="0"/>
              <a:t> de LINQ avec un lambda.</a:t>
            </a:r>
          </a:p>
          <a:p>
            <a:r>
              <a:rPr lang="fr-CA" dirty="0"/>
              <a:t>Pour l’actif gelé, il faut d’abord filtrer avec </a:t>
            </a:r>
            <a:r>
              <a:rPr lang="fr-CA" dirty="0" err="1">
                <a:solidFill>
                  <a:schemeClr val="accent4"/>
                </a:solidFill>
              </a:rPr>
              <a:t>Where</a:t>
            </a:r>
            <a:r>
              <a:rPr lang="fr-CA" dirty="0"/>
              <a:t> (module 9, diapo 45)</a:t>
            </a:r>
          </a:p>
          <a:p>
            <a:r>
              <a:rPr lang="fr-CA" dirty="0"/>
              <a:t>Sinon, utilisez simplement une boucle, avec une propriété </a:t>
            </a:r>
            <a:r>
              <a:rPr lang="fr-CA" dirty="0" err="1"/>
              <a:t>get</a:t>
            </a:r>
            <a:r>
              <a:rPr lang="fr-CA" dirty="0"/>
              <a:t> calculée multiligne. </a:t>
            </a:r>
          </a:p>
        </p:txBody>
      </p:sp>
      <p:sp>
        <p:nvSpPr>
          <p:cNvPr id="4" name="Espace réservé de la date 3">
            <a:extLst>
              <a:ext uri="{FF2B5EF4-FFF2-40B4-BE49-F238E27FC236}">
                <a16:creationId xmlns:a16="http://schemas.microsoft.com/office/drawing/2014/main" id="{D2F7FAF4-D65B-4D45-9B34-7AB53D290118}"/>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2569B90-B0D8-4A06-A6DF-C7D00C531D47}"/>
              </a:ext>
            </a:extLst>
          </p:cNvPr>
          <p:cNvSpPr>
            <a:spLocks noGrp="1"/>
          </p:cNvSpPr>
          <p:nvPr>
            <p:ph type="sldNum" sz="quarter" idx="12"/>
            <p:custDataLst>
              <p:tags r:id="rId4"/>
            </p:custDataLst>
          </p:nvPr>
        </p:nvSpPr>
        <p:spPr/>
        <p:txBody>
          <a:bodyPr/>
          <a:lstStyle/>
          <a:p>
            <a:fld id="{CF4668DC-857F-487D-BFFA-8C0CA5037977}" type="slidenum">
              <a:rPr lang="fr-BE" smtClean="0"/>
              <a:pPr/>
              <a:t>18</a:t>
            </a:fld>
            <a:endParaRPr lang="fr-BE"/>
          </a:p>
        </p:txBody>
      </p:sp>
      <p:pic>
        <p:nvPicPr>
          <p:cNvPr id="7" name="Image 6">
            <a:extLst>
              <a:ext uri="{FF2B5EF4-FFF2-40B4-BE49-F238E27FC236}">
                <a16:creationId xmlns:a16="http://schemas.microsoft.com/office/drawing/2014/main" id="{491982A5-B837-45BD-8BE8-5CF983AD3E0C}"/>
              </a:ext>
            </a:extLst>
          </p:cNvPr>
          <p:cNvPicPr>
            <a:picLocks noChangeAspect="1"/>
          </p:cNvPicPr>
          <p:nvPr>
            <p:custDataLst>
              <p:tags r:id="rId5"/>
            </p:custDataLst>
          </p:nvPr>
        </p:nvPicPr>
        <p:blipFill>
          <a:blip r:embed="rId7"/>
          <a:stretch>
            <a:fillRect/>
          </a:stretch>
        </p:blipFill>
        <p:spPr>
          <a:xfrm>
            <a:off x="5807968" y="1825625"/>
            <a:ext cx="6015268" cy="3894137"/>
          </a:xfrm>
          <a:prstGeom prst="rect">
            <a:avLst/>
          </a:prstGeom>
        </p:spPr>
      </p:pic>
    </p:spTree>
    <p:extLst>
      <p:ext uri="{BB962C8B-B14F-4D97-AF65-F5344CB8AC3E}">
        <p14:creationId xmlns:p14="http://schemas.microsoft.com/office/powerpoint/2010/main" val="1001912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C7B56-1E57-4E3C-81F9-596F4F9040FD}"/>
              </a:ext>
            </a:extLst>
          </p:cNvPr>
          <p:cNvSpPr>
            <a:spLocks noGrp="1"/>
          </p:cNvSpPr>
          <p:nvPr>
            <p:ph type="title"/>
            <p:custDataLst>
              <p:tags r:id="rId1"/>
            </p:custDataLst>
          </p:nvPr>
        </p:nvSpPr>
        <p:spPr/>
        <p:txBody>
          <a:bodyPr/>
          <a:lstStyle/>
          <a:p>
            <a:r>
              <a:rPr lang="fr-CA" dirty="0" err="1"/>
              <a:t>ProchainNuméroDeCompte</a:t>
            </a:r>
            <a:endParaRPr lang="fr-CA" dirty="0"/>
          </a:p>
        </p:txBody>
      </p:sp>
      <p:sp>
        <p:nvSpPr>
          <p:cNvPr id="3" name="Espace réservé du contenu 2">
            <a:extLst>
              <a:ext uri="{FF2B5EF4-FFF2-40B4-BE49-F238E27FC236}">
                <a16:creationId xmlns:a16="http://schemas.microsoft.com/office/drawing/2014/main" id="{205F70F7-853E-4A9B-9E5F-442FBE9C755D}"/>
              </a:ext>
            </a:extLst>
          </p:cNvPr>
          <p:cNvSpPr>
            <a:spLocks noGrp="1"/>
          </p:cNvSpPr>
          <p:nvPr>
            <p:ph idx="1"/>
            <p:custDataLst>
              <p:tags r:id="rId2"/>
            </p:custDataLst>
          </p:nvPr>
        </p:nvSpPr>
        <p:spPr/>
        <p:txBody>
          <a:bodyPr/>
          <a:lstStyle/>
          <a:p>
            <a:r>
              <a:rPr lang="fr-CA" dirty="0"/>
              <a:t>Chaque fois qu’un nouveau compte est créé par la banque, un numéro doit lui être attribué. </a:t>
            </a:r>
          </a:p>
          <a:p>
            <a:r>
              <a:rPr lang="fr-CA" dirty="0"/>
              <a:t>La règle est assez simple : le numéro qui sera attribué au prochain compte qui sera créé est le numéro de compte le plus élevé qui existe déjà + 1.</a:t>
            </a:r>
          </a:p>
          <a:p>
            <a:r>
              <a:rPr lang="fr-CA" dirty="0"/>
              <a:t>Par exemple, si les comptes 12, 19, 32, 27 et 9 existent déjà, alors le prochain numéro est 33.</a:t>
            </a:r>
          </a:p>
          <a:p>
            <a:r>
              <a:rPr lang="fr-CA" dirty="0"/>
              <a:t>Si la banque ne possède aucun compte, alors le prochain numéro est 1.</a:t>
            </a:r>
          </a:p>
        </p:txBody>
      </p:sp>
      <p:sp>
        <p:nvSpPr>
          <p:cNvPr id="4" name="Espace réservé de la date 3">
            <a:extLst>
              <a:ext uri="{FF2B5EF4-FFF2-40B4-BE49-F238E27FC236}">
                <a16:creationId xmlns:a16="http://schemas.microsoft.com/office/drawing/2014/main" id="{2448CA82-7B68-4E5D-89C1-D27B557C3A5C}"/>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5B786B74-76CC-45DA-929F-8870E19A96BF}"/>
              </a:ext>
            </a:extLst>
          </p:cNvPr>
          <p:cNvSpPr>
            <a:spLocks noGrp="1"/>
          </p:cNvSpPr>
          <p:nvPr>
            <p:ph type="sldNum" sz="quarter" idx="12"/>
            <p:custDataLst>
              <p:tags r:id="rId4"/>
            </p:custDataLst>
          </p:nvPr>
        </p:nvSpPr>
        <p:spPr/>
        <p:txBody>
          <a:bodyPr/>
          <a:lstStyle/>
          <a:p>
            <a:fld id="{CF4668DC-857F-487D-BFFA-8C0CA5037977}" type="slidenum">
              <a:rPr lang="fr-BE" smtClean="0"/>
              <a:pPr/>
              <a:t>19</a:t>
            </a:fld>
            <a:endParaRPr lang="fr-BE"/>
          </a:p>
        </p:txBody>
      </p:sp>
    </p:spTree>
    <p:extLst>
      <p:ext uri="{BB962C8B-B14F-4D97-AF65-F5344CB8AC3E}">
        <p14:creationId xmlns:p14="http://schemas.microsoft.com/office/powerpoint/2010/main" val="37999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Objectif</a:t>
            </a:r>
          </a:p>
        </p:txBody>
      </p:sp>
      <p:sp>
        <p:nvSpPr>
          <p:cNvPr id="3" name="Espace réservé du contenu 2"/>
          <p:cNvSpPr>
            <a:spLocks noGrp="1"/>
          </p:cNvSpPr>
          <p:nvPr>
            <p:ph idx="1"/>
            <p:custDataLst>
              <p:tags r:id="rId2"/>
            </p:custDataLst>
          </p:nvPr>
        </p:nvSpPr>
        <p:spPr>
          <a:xfrm>
            <a:off x="838200" y="1825624"/>
            <a:ext cx="10515600" cy="4530725"/>
          </a:xfrm>
        </p:spPr>
        <p:txBody>
          <a:bodyPr>
            <a:normAutofit/>
          </a:bodyPr>
          <a:lstStyle/>
          <a:p>
            <a:r>
              <a:rPr lang="fr-CA" dirty="0"/>
              <a:t>Développer une classe Banque qui permet de gérer des comptes.</a:t>
            </a:r>
          </a:p>
          <a:p>
            <a:endParaRPr lang="fr-CA" dirty="0"/>
          </a:p>
          <a:p>
            <a:r>
              <a:rPr lang="fr-CA" dirty="0"/>
              <a:t>Remarque :</a:t>
            </a:r>
          </a:p>
          <a:p>
            <a:pPr lvl="1"/>
            <a:r>
              <a:rPr lang="fr-CA" dirty="0"/>
              <a:t>Pour l’interface Console, on procèdera dans un prochain document.</a:t>
            </a:r>
          </a:p>
          <a:p>
            <a:endParaRPr lang="fr-CA" dirty="0"/>
          </a:p>
          <a:p>
            <a:r>
              <a:rPr lang="fr-CA" dirty="0"/>
              <a:t>Préalables :</a:t>
            </a:r>
          </a:p>
          <a:p>
            <a:pPr lvl="1"/>
            <a:r>
              <a:rPr lang="fr-CA" dirty="0"/>
              <a:t>TP.13</a:t>
            </a:r>
          </a:p>
          <a:p>
            <a:pPr lvl="1"/>
            <a:r>
              <a:rPr lang="fr-CA" dirty="0"/>
              <a:t>Module 15 (propriétés calculées)</a:t>
            </a:r>
          </a:p>
          <a:p>
            <a:endParaRPr lang="fr-CA" dirty="0"/>
          </a:p>
        </p:txBody>
      </p:sp>
      <p:sp>
        <p:nvSpPr>
          <p:cNvPr id="4" name="Espace réservé de la date 3"/>
          <p:cNvSpPr>
            <a:spLocks noGrp="1"/>
          </p:cNvSpPr>
          <p:nvPr>
            <p:ph type="dt" sz="half" idx="10"/>
            <p:custDataLst>
              <p:tags r:id="rId3"/>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063B9ACE-61D0-430B-9398-6A41B26CD629}"/>
              </a:ext>
            </a:extLst>
          </p:cNvPr>
          <p:cNvSpPr>
            <a:spLocks noGrp="1"/>
          </p:cNvSpPr>
          <p:nvPr>
            <p:ph type="sldNum" sz="quarter" idx="12"/>
            <p:custDataLst>
              <p:tags r:id="rId4"/>
            </p:custDataLst>
          </p:nvPr>
        </p:nvSpPr>
        <p:spPr/>
        <p:txBody>
          <a:bodyPr/>
          <a:lstStyle/>
          <a:p>
            <a:fld id="{CF4668DC-857F-487D-BFFA-8C0CA5037977}" type="slidenum">
              <a:rPr lang="fr-BE" smtClean="0"/>
              <a:pPr/>
              <a:t>2</a:t>
            </a:fld>
            <a:endParaRPr lang="fr-BE"/>
          </a:p>
        </p:txBody>
      </p:sp>
    </p:spTree>
    <p:extLst>
      <p:ext uri="{BB962C8B-B14F-4D97-AF65-F5344CB8AC3E}">
        <p14:creationId xmlns:p14="http://schemas.microsoft.com/office/powerpoint/2010/main" val="273020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390EB-4BB8-4184-BBFD-792B7870F32B}"/>
              </a:ext>
            </a:extLst>
          </p:cNvPr>
          <p:cNvSpPr>
            <a:spLocks noGrp="1"/>
          </p:cNvSpPr>
          <p:nvPr>
            <p:ph type="title"/>
            <p:custDataLst>
              <p:tags r:id="rId1"/>
            </p:custDataLst>
          </p:nvPr>
        </p:nvSpPr>
        <p:spPr/>
        <p:txBody>
          <a:bodyPr/>
          <a:lstStyle/>
          <a:p>
            <a:r>
              <a:rPr lang="fr-CA" dirty="0"/>
              <a:t>Tests ?</a:t>
            </a:r>
          </a:p>
        </p:txBody>
      </p:sp>
      <p:sp>
        <p:nvSpPr>
          <p:cNvPr id="3" name="Espace réservé du contenu 2">
            <a:extLst>
              <a:ext uri="{FF2B5EF4-FFF2-40B4-BE49-F238E27FC236}">
                <a16:creationId xmlns:a16="http://schemas.microsoft.com/office/drawing/2014/main" id="{71559406-083A-4FF4-86F3-D1A315F7A716}"/>
              </a:ext>
            </a:extLst>
          </p:cNvPr>
          <p:cNvSpPr>
            <a:spLocks noGrp="1"/>
          </p:cNvSpPr>
          <p:nvPr>
            <p:ph idx="1"/>
            <p:custDataLst>
              <p:tags r:id="rId2"/>
            </p:custDataLst>
          </p:nvPr>
        </p:nvSpPr>
        <p:spPr/>
        <p:txBody>
          <a:bodyPr/>
          <a:lstStyle/>
          <a:p>
            <a:r>
              <a:rPr lang="fr-CA" dirty="0"/>
              <a:t>Il n’y a pas de tests spécifiques pour ces propriétés calculées. </a:t>
            </a:r>
          </a:p>
          <a:p>
            <a:endParaRPr lang="fr-CA" dirty="0"/>
          </a:p>
          <a:p>
            <a:r>
              <a:rPr lang="fr-CA" dirty="0"/>
              <a:t>Elles sont intégrées aux tests du constructeur (prochaine section).</a:t>
            </a:r>
          </a:p>
          <a:p>
            <a:endParaRPr lang="fr-CA" dirty="0"/>
          </a:p>
          <a:p>
            <a:r>
              <a:rPr lang="fr-CA" dirty="0"/>
              <a:t>Remarques : </a:t>
            </a:r>
          </a:p>
          <a:p>
            <a:pPr lvl="1"/>
            <a:r>
              <a:rPr lang="fr-CA" dirty="0"/>
              <a:t>Aucun point n’est attribué pour cette partie, car ils sont transférés dans la prochaine partie. </a:t>
            </a:r>
          </a:p>
        </p:txBody>
      </p:sp>
      <p:sp>
        <p:nvSpPr>
          <p:cNvPr id="4" name="Espace réservé de la date 3">
            <a:extLst>
              <a:ext uri="{FF2B5EF4-FFF2-40B4-BE49-F238E27FC236}">
                <a16:creationId xmlns:a16="http://schemas.microsoft.com/office/drawing/2014/main" id="{CF3993CC-6093-4E56-A1C9-AC6D3B1B076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B69480C9-077D-4332-A0ED-421C273F8824}"/>
              </a:ext>
            </a:extLst>
          </p:cNvPr>
          <p:cNvSpPr>
            <a:spLocks noGrp="1"/>
          </p:cNvSpPr>
          <p:nvPr>
            <p:ph type="sldNum" sz="quarter" idx="12"/>
            <p:custDataLst>
              <p:tags r:id="rId4"/>
            </p:custDataLst>
          </p:nvPr>
        </p:nvSpPr>
        <p:spPr/>
        <p:txBody>
          <a:bodyPr/>
          <a:lstStyle/>
          <a:p>
            <a:fld id="{CF4668DC-857F-487D-BFFA-8C0CA5037977}" type="slidenum">
              <a:rPr lang="fr-BE" smtClean="0"/>
              <a:pPr/>
              <a:t>20</a:t>
            </a:fld>
            <a:endParaRPr lang="fr-BE"/>
          </a:p>
        </p:txBody>
      </p:sp>
    </p:spTree>
    <p:extLst>
      <p:ext uri="{BB962C8B-B14F-4D97-AF65-F5344CB8AC3E}">
        <p14:creationId xmlns:p14="http://schemas.microsoft.com/office/powerpoint/2010/main" val="4258827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Les propriétés </a:t>
            </a:r>
            <a:r>
              <a:rPr lang="fr-CA" dirty="0" err="1"/>
              <a:t>get</a:t>
            </a:r>
            <a:r>
              <a:rPr lang="fr-CA" dirty="0"/>
              <a:t> calculées sont faciles à coder comme des one-liners grâce à LINQ.</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21</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8976320"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3 — Constructeur (4½pts)</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22</a:t>
            </a:fld>
            <a:endParaRPr lang="fr-BE" dirty="0"/>
          </a:p>
        </p:txBody>
      </p:sp>
    </p:spTree>
    <p:extLst>
      <p:ext uri="{BB962C8B-B14F-4D97-AF65-F5344CB8AC3E}">
        <p14:creationId xmlns:p14="http://schemas.microsoft.com/office/powerpoint/2010/main" val="1652433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p:txBody>
          <a:bodyPr/>
          <a:lstStyle/>
          <a:p>
            <a:r>
              <a:rPr lang="fr-CA" dirty="0"/>
              <a:t>Arguments</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838200" y="1825625"/>
            <a:ext cx="9650288" cy="4351338"/>
          </a:xfrm>
        </p:spPr>
        <p:txBody>
          <a:bodyPr>
            <a:normAutofit fontScale="92500"/>
          </a:bodyPr>
          <a:lstStyle/>
          <a:p>
            <a:r>
              <a:rPr lang="fr-CA" dirty="0"/>
              <a:t>Le constructeur de Banque possède deux arguments :</a:t>
            </a:r>
          </a:p>
          <a:p>
            <a:pPr lvl="1"/>
            <a:r>
              <a:rPr lang="fr-CA" dirty="0"/>
              <a:t>Le </a:t>
            </a:r>
            <a:r>
              <a:rPr lang="fr-CA" dirty="0">
                <a:solidFill>
                  <a:schemeClr val="accent4"/>
                </a:solidFill>
              </a:rPr>
              <a:t>nom</a:t>
            </a:r>
            <a:r>
              <a:rPr lang="fr-CA" dirty="0"/>
              <a:t> de la banque (une string non nulle, non blanche).</a:t>
            </a:r>
          </a:p>
          <a:p>
            <a:pPr lvl="2"/>
            <a:r>
              <a:rPr lang="fr-CA" dirty="0">
                <a:sym typeface="Wingdings" panose="05000000000000000000" pitchFamily="2" charset="2"/>
              </a:rPr>
              <a:t> </a:t>
            </a:r>
            <a:r>
              <a:rPr lang="fr-CA" dirty="0" err="1">
                <a:sym typeface="Wingdings" panose="05000000000000000000" pitchFamily="2" charset="2"/>
              </a:rPr>
              <a:t>ArgumentException</a:t>
            </a:r>
            <a:r>
              <a:rPr lang="fr-CA" dirty="0">
                <a:sym typeface="Wingdings" panose="05000000000000000000" pitchFamily="2" charset="2"/>
              </a:rPr>
              <a:t> — null ou blanc.</a:t>
            </a:r>
            <a:endParaRPr lang="fr-CA" dirty="0"/>
          </a:p>
          <a:p>
            <a:pPr lvl="1"/>
            <a:r>
              <a:rPr lang="fr-CA" dirty="0"/>
              <a:t>Et une séquence de </a:t>
            </a:r>
            <a:r>
              <a:rPr lang="fr-CA" dirty="0">
                <a:solidFill>
                  <a:schemeClr val="accent4"/>
                </a:solidFill>
              </a:rPr>
              <a:t>comptes</a:t>
            </a:r>
            <a:r>
              <a:rPr lang="fr-CA" dirty="0"/>
              <a:t> à gérer par la banque.</a:t>
            </a:r>
          </a:p>
          <a:p>
            <a:pPr lvl="1"/>
            <a:endParaRPr lang="fr-CA" dirty="0"/>
          </a:p>
          <a:p>
            <a:r>
              <a:rPr lang="fr-CA" dirty="0"/>
              <a:t>Rappelons que le type </a:t>
            </a:r>
            <a:r>
              <a:rPr lang="fr-CA" dirty="0" err="1">
                <a:solidFill>
                  <a:srgbClr val="00B050"/>
                </a:solidFill>
              </a:rPr>
              <a:t>IEnumerable</a:t>
            </a:r>
            <a:r>
              <a:rPr lang="fr-CA" dirty="0"/>
              <a:t> est une généralisation pour des collections quelconques comme une liste ou un </a:t>
            </a:r>
            <a:r>
              <a:rPr lang="fr-CA" dirty="0" err="1"/>
              <a:t>array</a:t>
            </a:r>
            <a:r>
              <a:rPr lang="fr-CA" dirty="0"/>
              <a:t>, ce qui rend la méthode plus polyvalente (voir Module 8, diapos 64 et 74)</a:t>
            </a:r>
          </a:p>
          <a:p>
            <a:pPr lvl="1"/>
            <a:endParaRPr lang="fr-CA" dirty="0"/>
          </a:p>
          <a:p>
            <a:r>
              <a:rPr lang="fr-CA" dirty="0"/>
              <a:t>Si aucun compte n’est spécifié, alors une nouvelle Banque vide (sans aucun compte) est créée.</a:t>
            </a:r>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23</a:t>
            </a:fld>
            <a:endParaRPr lang="fr-BE"/>
          </a:p>
        </p:txBody>
      </p:sp>
      <p:pic>
        <p:nvPicPr>
          <p:cNvPr id="10" name="Image 9">
            <a:extLst>
              <a:ext uri="{FF2B5EF4-FFF2-40B4-BE49-F238E27FC236}">
                <a16:creationId xmlns:a16="http://schemas.microsoft.com/office/drawing/2014/main" id="{E892A913-F521-40FB-9BC6-A2E4347643E5}"/>
              </a:ext>
            </a:extLst>
          </p:cNvPr>
          <p:cNvPicPr>
            <a:picLocks noChangeAspect="1"/>
          </p:cNvPicPr>
          <p:nvPr>
            <p:custDataLst>
              <p:tags r:id="rId5"/>
            </p:custDataLst>
          </p:nvPr>
        </p:nvPicPr>
        <p:blipFill>
          <a:blip r:embed="rId7"/>
          <a:stretch>
            <a:fillRect/>
          </a:stretch>
        </p:blipFill>
        <p:spPr>
          <a:xfrm>
            <a:off x="5375920" y="808831"/>
            <a:ext cx="5256704" cy="472282"/>
          </a:xfrm>
          <a:prstGeom prst="rect">
            <a:avLst/>
          </a:prstGeom>
        </p:spPr>
      </p:pic>
    </p:spTree>
    <p:extLst>
      <p:ext uri="{BB962C8B-B14F-4D97-AF65-F5344CB8AC3E}">
        <p14:creationId xmlns:p14="http://schemas.microsoft.com/office/powerpoint/2010/main" val="75412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766CA-159D-40BF-8B4B-2F26B1614620}"/>
              </a:ext>
            </a:extLst>
          </p:cNvPr>
          <p:cNvSpPr>
            <a:spLocks noGrp="1"/>
          </p:cNvSpPr>
          <p:nvPr>
            <p:ph type="title"/>
            <p:custDataLst>
              <p:tags r:id="rId1"/>
            </p:custDataLst>
          </p:nvPr>
        </p:nvSpPr>
        <p:spPr/>
        <p:txBody>
          <a:bodyPr/>
          <a:lstStyle/>
          <a:p>
            <a:r>
              <a:rPr lang="fr-CA" dirty="0"/>
              <a:t>Création d’une banque vide (1½pt)</a:t>
            </a:r>
          </a:p>
        </p:txBody>
      </p:sp>
      <p:sp>
        <p:nvSpPr>
          <p:cNvPr id="3" name="Espace réservé du contenu 2">
            <a:extLst>
              <a:ext uri="{FF2B5EF4-FFF2-40B4-BE49-F238E27FC236}">
                <a16:creationId xmlns:a16="http://schemas.microsoft.com/office/drawing/2014/main" id="{B717D1ED-64EE-4637-947A-2887DE8CCE79}"/>
              </a:ext>
            </a:extLst>
          </p:cNvPr>
          <p:cNvSpPr>
            <a:spLocks noGrp="1"/>
          </p:cNvSpPr>
          <p:nvPr>
            <p:ph idx="1"/>
            <p:custDataLst>
              <p:tags r:id="rId2"/>
            </p:custDataLst>
          </p:nvPr>
        </p:nvSpPr>
        <p:spPr>
          <a:xfrm>
            <a:off x="838200" y="1825625"/>
            <a:ext cx="10515600" cy="3187551"/>
          </a:xfrm>
        </p:spPr>
        <p:txBody>
          <a:bodyPr/>
          <a:lstStyle/>
          <a:p>
            <a:r>
              <a:rPr lang="fr-CA" dirty="0"/>
              <a:t>Commencez par coder le constructeur pour une banque vide, donc aucun compte ne fournit.</a:t>
            </a:r>
          </a:p>
          <a:p>
            <a:r>
              <a:rPr lang="fr-CA" dirty="0"/>
              <a:t>Les tests </a:t>
            </a:r>
            <a:r>
              <a:rPr lang="fr-CA" dirty="0">
                <a:solidFill>
                  <a:srgbClr val="FF0000"/>
                </a:solidFill>
              </a:rPr>
              <a:t>T1</a:t>
            </a:r>
            <a:r>
              <a:rPr lang="fr-CA" dirty="0"/>
              <a:t> (1 pt) et </a:t>
            </a:r>
            <a:r>
              <a:rPr lang="fr-CA" dirty="0">
                <a:solidFill>
                  <a:srgbClr val="FF0000"/>
                </a:solidFill>
              </a:rPr>
              <a:t>T1e</a:t>
            </a:r>
            <a:r>
              <a:rPr lang="fr-CA" dirty="0"/>
              <a:t> (½pt) devraient passer.</a:t>
            </a:r>
          </a:p>
          <a:p>
            <a:r>
              <a:rPr lang="fr-CA" dirty="0"/>
              <a:t>Notez qu’un échec ici peut être dû autant à une mauvaise initialisation du nom, qu’à un mauvais codage des propriétés calculées (section précédente) dans le cas d’une banque vide. </a:t>
            </a:r>
          </a:p>
        </p:txBody>
      </p:sp>
      <p:sp>
        <p:nvSpPr>
          <p:cNvPr id="4" name="Espace réservé de la date 3">
            <a:extLst>
              <a:ext uri="{FF2B5EF4-FFF2-40B4-BE49-F238E27FC236}">
                <a16:creationId xmlns:a16="http://schemas.microsoft.com/office/drawing/2014/main" id="{6C47E74E-7427-4D61-9BD7-1DB67251CB91}"/>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C411178A-E33E-4C9B-A78A-45F1A2840266}"/>
              </a:ext>
            </a:extLst>
          </p:cNvPr>
          <p:cNvSpPr>
            <a:spLocks noGrp="1"/>
          </p:cNvSpPr>
          <p:nvPr>
            <p:ph type="sldNum" sz="quarter" idx="12"/>
            <p:custDataLst>
              <p:tags r:id="rId4"/>
            </p:custDataLst>
          </p:nvPr>
        </p:nvSpPr>
        <p:spPr/>
        <p:txBody>
          <a:bodyPr/>
          <a:lstStyle/>
          <a:p>
            <a:fld id="{CF4668DC-857F-487D-BFFA-8C0CA5037977}" type="slidenum">
              <a:rPr lang="fr-BE" smtClean="0"/>
              <a:pPr/>
              <a:t>24</a:t>
            </a:fld>
            <a:endParaRPr lang="fr-BE"/>
          </a:p>
        </p:txBody>
      </p:sp>
      <p:pic>
        <p:nvPicPr>
          <p:cNvPr id="7" name="Image 6">
            <a:extLst>
              <a:ext uri="{FF2B5EF4-FFF2-40B4-BE49-F238E27FC236}">
                <a16:creationId xmlns:a16="http://schemas.microsoft.com/office/drawing/2014/main" id="{6F2BDCFE-328F-4C62-913C-5BA1865D40AB}"/>
              </a:ext>
            </a:extLst>
          </p:cNvPr>
          <p:cNvPicPr>
            <a:picLocks noChangeAspect="1"/>
          </p:cNvPicPr>
          <p:nvPr>
            <p:custDataLst>
              <p:tags r:id="rId5"/>
            </p:custDataLst>
          </p:nvPr>
        </p:nvPicPr>
        <p:blipFill>
          <a:blip r:embed="rId7"/>
          <a:stretch>
            <a:fillRect/>
          </a:stretch>
        </p:blipFill>
        <p:spPr>
          <a:xfrm>
            <a:off x="2495600" y="5373216"/>
            <a:ext cx="6450078" cy="720080"/>
          </a:xfrm>
          <a:prstGeom prst="rect">
            <a:avLst/>
          </a:prstGeom>
        </p:spPr>
      </p:pic>
    </p:spTree>
    <p:extLst>
      <p:ext uri="{BB962C8B-B14F-4D97-AF65-F5344CB8AC3E}">
        <p14:creationId xmlns:p14="http://schemas.microsoft.com/office/powerpoint/2010/main" val="388653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21C20-D61A-4912-996E-E1EC4FC85219}"/>
              </a:ext>
            </a:extLst>
          </p:cNvPr>
          <p:cNvSpPr>
            <a:spLocks noGrp="1"/>
          </p:cNvSpPr>
          <p:nvPr>
            <p:ph type="title"/>
            <p:custDataLst>
              <p:tags r:id="rId1"/>
            </p:custDataLst>
          </p:nvPr>
        </p:nvSpPr>
        <p:spPr/>
        <p:txBody>
          <a:bodyPr/>
          <a:lstStyle/>
          <a:p>
            <a:r>
              <a:rPr lang="fr-CA" dirty="0"/>
              <a:t>Création d’une banque avec comptes fournis (2pts)</a:t>
            </a:r>
          </a:p>
        </p:txBody>
      </p:sp>
      <p:sp>
        <p:nvSpPr>
          <p:cNvPr id="3" name="Espace réservé du contenu 2">
            <a:extLst>
              <a:ext uri="{FF2B5EF4-FFF2-40B4-BE49-F238E27FC236}">
                <a16:creationId xmlns:a16="http://schemas.microsoft.com/office/drawing/2014/main" id="{7A35B970-B5A2-458A-B61D-8637C33F625C}"/>
              </a:ext>
            </a:extLst>
          </p:cNvPr>
          <p:cNvSpPr>
            <a:spLocks noGrp="1"/>
          </p:cNvSpPr>
          <p:nvPr>
            <p:ph idx="1"/>
            <p:custDataLst>
              <p:tags r:id="rId2"/>
            </p:custDataLst>
          </p:nvPr>
        </p:nvSpPr>
        <p:spPr>
          <a:xfrm>
            <a:off x="838200" y="1825625"/>
            <a:ext cx="10515600" cy="3979639"/>
          </a:xfrm>
        </p:spPr>
        <p:txBody>
          <a:bodyPr>
            <a:normAutofit fontScale="92500" lnSpcReduction="10000"/>
          </a:bodyPr>
          <a:lstStyle/>
          <a:p>
            <a:r>
              <a:rPr lang="fr-CA" dirty="0"/>
              <a:t>Quand une banque est créée avec une séquence de comptes fournis, ces comptes doivent être ajoutés à la liste des comptes gérés par la banque.</a:t>
            </a:r>
          </a:p>
          <a:p>
            <a:endParaRPr lang="fr-CA" dirty="0"/>
          </a:p>
          <a:p>
            <a:r>
              <a:rPr lang="fr-CA" dirty="0"/>
              <a:t>Codez cela, sans vous soucier pour le moment des erreurs possibles qui pourraient survenir dans ces circonstances. </a:t>
            </a:r>
          </a:p>
          <a:p>
            <a:endParaRPr lang="fr-CA" dirty="0"/>
          </a:p>
          <a:p>
            <a:r>
              <a:rPr lang="fr-CA" dirty="0"/>
              <a:t>Rendu ici, le test </a:t>
            </a:r>
            <a:r>
              <a:rPr lang="fr-CA" dirty="0">
                <a:solidFill>
                  <a:srgbClr val="FF0000"/>
                </a:solidFill>
              </a:rPr>
              <a:t>T2</a:t>
            </a:r>
            <a:r>
              <a:rPr lang="fr-CA" dirty="0"/>
              <a:t> devrait passer. </a:t>
            </a:r>
          </a:p>
          <a:p>
            <a:pPr lvl="1"/>
            <a:r>
              <a:rPr lang="fr-CA" dirty="0"/>
              <a:t>Notez encore une fois que ce test peut échouer non pas parce que les comptes n’ont pas été ajoutés correctement, mais parce que les propriétés calculées de la section précédente sont incorrectes.</a:t>
            </a:r>
          </a:p>
        </p:txBody>
      </p:sp>
      <p:sp>
        <p:nvSpPr>
          <p:cNvPr id="4" name="Espace réservé de la date 3">
            <a:extLst>
              <a:ext uri="{FF2B5EF4-FFF2-40B4-BE49-F238E27FC236}">
                <a16:creationId xmlns:a16="http://schemas.microsoft.com/office/drawing/2014/main" id="{90EE3ADA-9DEC-48D5-AFFA-51997111790E}"/>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DBD543B2-5788-49D9-94F5-6C939C7A292F}"/>
              </a:ext>
            </a:extLst>
          </p:cNvPr>
          <p:cNvSpPr>
            <a:spLocks noGrp="1"/>
          </p:cNvSpPr>
          <p:nvPr>
            <p:ph type="sldNum" sz="quarter" idx="12"/>
            <p:custDataLst>
              <p:tags r:id="rId4"/>
            </p:custDataLst>
          </p:nvPr>
        </p:nvSpPr>
        <p:spPr/>
        <p:txBody>
          <a:bodyPr/>
          <a:lstStyle/>
          <a:p>
            <a:fld id="{CF4668DC-857F-487D-BFFA-8C0CA5037977}" type="slidenum">
              <a:rPr lang="fr-BE" smtClean="0"/>
              <a:pPr/>
              <a:t>25</a:t>
            </a:fld>
            <a:endParaRPr lang="fr-BE"/>
          </a:p>
        </p:txBody>
      </p:sp>
      <p:pic>
        <p:nvPicPr>
          <p:cNvPr id="7" name="Image 6">
            <a:extLst>
              <a:ext uri="{FF2B5EF4-FFF2-40B4-BE49-F238E27FC236}">
                <a16:creationId xmlns:a16="http://schemas.microsoft.com/office/drawing/2014/main" id="{924CE10B-4C0C-482C-AD40-227544BFE573}"/>
              </a:ext>
            </a:extLst>
          </p:cNvPr>
          <p:cNvPicPr>
            <a:picLocks noChangeAspect="1"/>
          </p:cNvPicPr>
          <p:nvPr>
            <p:custDataLst>
              <p:tags r:id="rId5"/>
            </p:custDataLst>
          </p:nvPr>
        </p:nvPicPr>
        <p:blipFill>
          <a:blip r:embed="rId7"/>
          <a:stretch>
            <a:fillRect/>
          </a:stretch>
        </p:blipFill>
        <p:spPr>
          <a:xfrm>
            <a:off x="3071664" y="5840556"/>
            <a:ext cx="5720292" cy="365125"/>
          </a:xfrm>
          <a:prstGeom prst="rect">
            <a:avLst/>
          </a:prstGeom>
        </p:spPr>
      </p:pic>
    </p:spTree>
    <p:extLst>
      <p:ext uri="{BB962C8B-B14F-4D97-AF65-F5344CB8AC3E}">
        <p14:creationId xmlns:p14="http://schemas.microsoft.com/office/powerpoint/2010/main" val="3375803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FFA2F-4082-4106-9D4B-06D7946B0846}"/>
              </a:ext>
            </a:extLst>
          </p:cNvPr>
          <p:cNvSpPr>
            <a:spLocks noGrp="1"/>
          </p:cNvSpPr>
          <p:nvPr>
            <p:ph type="title"/>
            <p:custDataLst>
              <p:tags r:id="rId1"/>
            </p:custDataLst>
          </p:nvPr>
        </p:nvSpPr>
        <p:spPr/>
        <p:txBody>
          <a:bodyPr/>
          <a:lstStyle/>
          <a:p>
            <a:r>
              <a:rPr lang="fr-CA" dirty="0"/>
              <a:t>Ordonnancement (½pt)</a:t>
            </a:r>
          </a:p>
        </p:txBody>
      </p:sp>
      <p:sp>
        <p:nvSpPr>
          <p:cNvPr id="3" name="Espace réservé du contenu 2">
            <a:extLst>
              <a:ext uri="{FF2B5EF4-FFF2-40B4-BE49-F238E27FC236}">
                <a16:creationId xmlns:a16="http://schemas.microsoft.com/office/drawing/2014/main" id="{32B90CC4-056A-41FA-8CDC-F063BC4CBCA8}"/>
              </a:ext>
            </a:extLst>
          </p:cNvPr>
          <p:cNvSpPr>
            <a:spLocks noGrp="1"/>
          </p:cNvSpPr>
          <p:nvPr>
            <p:ph idx="1"/>
            <p:custDataLst>
              <p:tags r:id="rId2"/>
            </p:custDataLst>
          </p:nvPr>
        </p:nvSpPr>
        <p:spPr>
          <a:xfrm>
            <a:off x="838200" y="1825625"/>
            <a:ext cx="10515600" cy="2971527"/>
          </a:xfrm>
        </p:spPr>
        <p:txBody>
          <a:bodyPr/>
          <a:lstStyle/>
          <a:p>
            <a:r>
              <a:rPr lang="fr-CA" dirty="0"/>
              <a:t>Il est possible que la liste des comptes fournis ne soit pas dans le bon ordre, c’est-à-dire par ordre de numéro de compte croissant. </a:t>
            </a:r>
          </a:p>
          <a:p>
            <a:r>
              <a:rPr lang="fr-CA" dirty="0"/>
              <a:t>Mais votre constructeur ne devrait pas se laisser décontenancer par un tel affront, puisqu’il peut lui-même corriger la situation, donc procéder au préalable à un tri…</a:t>
            </a:r>
          </a:p>
          <a:p>
            <a:r>
              <a:rPr lang="fr-CA" dirty="0"/>
              <a:t>Le test </a:t>
            </a:r>
            <a:r>
              <a:rPr lang="fr-CA" dirty="0">
                <a:solidFill>
                  <a:srgbClr val="FF0000"/>
                </a:solidFill>
              </a:rPr>
              <a:t>T2b</a:t>
            </a:r>
            <a:r>
              <a:rPr lang="fr-CA" dirty="0"/>
              <a:t> devrait passer. </a:t>
            </a:r>
          </a:p>
        </p:txBody>
      </p:sp>
      <p:sp>
        <p:nvSpPr>
          <p:cNvPr id="4" name="Espace réservé de la date 3">
            <a:extLst>
              <a:ext uri="{FF2B5EF4-FFF2-40B4-BE49-F238E27FC236}">
                <a16:creationId xmlns:a16="http://schemas.microsoft.com/office/drawing/2014/main" id="{75211C5E-DDE8-4858-A962-630702CAE394}"/>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7CF625F-37BE-4A08-B8B2-68F6F780DAEF}"/>
              </a:ext>
            </a:extLst>
          </p:cNvPr>
          <p:cNvSpPr>
            <a:spLocks noGrp="1"/>
          </p:cNvSpPr>
          <p:nvPr>
            <p:ph type="sldNum" sz="quarter" idx="12"/>
            <p:custDataLst>
              <p:tags r:id="rId4"/>
            </p:custDataLst>
          </p:nvPr>
        </p:nvSpPr>
        <p:spPr/>
        <p:txBody>
          <a:bodyPr/>
          <a:lstStyle/>
          <a:p>
            <a:fld id="{CF4668DC-857F-487D-BFFA-8C0CA5037977}" type="slidenum">
              <a:rPr lang="fr-BE" smtClean="0"/>
              <a:pPr/>
              <a:t>26</a:t>
            </a:fld>
            <a:endParaRPr lang="fr-BE"/>
          </a:p>
        </p:txBody>
      </p:sp>
      <p:pic>
        <p:nvPicPr>
          <p:cNvPr id="7" name="Image 6">
            <a:extLst>
              <a:ext uri="{FF2B5EF4-FFF2-40B4-BE49-F238E27FC236}">
                <a16:creationId xmlns:a16="http://schemas.microsoft.com/office/drawing/2014/main" id="{63441759-FDCE-4B47-A8B3-D2B7AA7FC819}"/>
              </a:ext>
            </a:extLst>
          </p:cNvPr>
          <p:cNvPicPr>
            <a:picLocks noChangeAspect="1"/>
          </p:cNvPicPr>
          <p:nvPr>
            <p:custDataLst>
              <p:tags r:id="rId5"/>
            </p:custDataLst>
          </p:nvPr>
        </p:nvPicPr>
        <p:blipFill>
          <a:blip r:embed="rId7"/>
          <a:stretch>
            <a:fillRect/>
          </a:stretch>
        </p:blipFill>
        <p:spPr>
          <a:xfrm>
            <a:off x="2219324" y="4914504"/>
            <a:ext cx="5247665" cy="458712"/>
          </a:xfrm>
          <a:prstGeom prst="rect">
            <a:avLst/>
          </a:prstGeom>
        </p:spPr>
      </p:pic>
    </p:spTree>
    <p:extLst>
      <p:ext uri="{BB962C8B-B14F-4D97-AF65-F5344CB8AC3E}">
        <p14:creationId xmlns:p14="http://schemas.microsoft.com/office/powerpoint/2010/main" val="568325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91E1E-12B4-48EE-8F16-CD7100DCB2AA}"/>
              </a:ext>
            </a:extLst>
          </p:cNvPr>
          <p:cNvSpPr>
            <a:spLocks noGrp="1"/>
          </p:cNvSpPr>
          <p:nvPr>
            <p:ph type="title"/>
            <p:custDataLst>
              <p:tags r:id="rId1"/>
            </p:custDataLst>
          </p:nvPr>
        </p:nvSpPr>
        <p:spPr/>
        <p:txBody>
          <a:bodyPr/>
          <a:lstStyle/>
          <a:p>
            <a:r>
              <a:rPr lang="fr-CA" dirty="0"/>
              <a:t>Clonage (½pt)</a:t>
            </a:r>
          </a:p>
        </p:txBody>
      </p:sp>
      <p:sp>
        <p:nvSpPr>
          <p:cNvPr id="3" name="Espace réservé du contenu 2">
            <a:extLst>
              <a:ext uri="{FF2B5EF4-FFF2-40B4-BE49-F238E27FC236}">
                <a16:creationId xmlns:a16="http://schemas.microsoft.com/office/drawing/2014/main" id="{A1B3E5D4-63F5-44A9-8CCF-6DA4E4C8ABA8}"/>
              </a:ext>
            </a:extLst>
          </p:cNvPr>
          <p:cNvSpPr>
            <a:spLocks noGrp="1"/>
          </p:cNvSpPr>
          <p:nvPr>
            <p:ph idx="1"/>
            <p:custDataLst>
              <p:tags r:id="rId2"/>
            </p:custDataLst>
          </p:nvPr>
        </p:nvSpPr>
        <p:spPr>
          <a:xfrm>
            <a:off x="838200" y="1825625"/>
            <a:ext cx="10515600" cy="4195663"/>
          </a:xfrm>
        </p:spPr>
        <p:txBody>
          <a:bodyPr/>
          <a:lstStyle/>
          <a:p>
            <a:r>
              <a:rPr lang="fr-CA" dirty="0"/>
              <a:t>Imaginons un instant un acteur malveillant ou brouillon qui construit des comptes, puis crée une nouvelle Banque pour s’occuper de ces comptes. Cependant, si la banque ne clone pas les comptes reçus dans le constructeur, alors l’acteur malveillant ou brouillon peut continuer à contrôler les comptes à distance puisqu’il possède encore une référence vers ces mêmes comptes. Pour éviter tout cafouillage potentiel, le constructeur doit cloner tous les comptes reçus. </a:t>
            </a:r>
          </a:p>
          <a:p>
            <a:r>
              <a:rPr lang="fr-CA" dirty="0">
                <a:sym typeface="Wingdings" panose="05000000000000000000" pitchFamily="2" charset="2"/>
              </a:rPr>
              <a:t> Astuce : utilisez le constructeur de copie.</a:t>
            </a:r>
          </a:p>
          <a:p>
            <a:r>
              <a:rPr lang="fr-CA" dirty="0">
                <a:sym typeface="Wingdings" panose="05000000000000000000" pitchFamily="2" charset="2"/>
              </a:rPr>
              <a:t>Le test </a:t>
            </a:r>
            <a:r>
              <a:rPr lang="fr-CA" dirty="0">
                <a:solidFill>
                  <a:srgbClr val="FF0000"/>
                </a:solidFill>
                <a:sym typeface="Wingdings" panose="05000000000000000000" pitchFamily="2" charset="2"/>
              </a:rPr>
              <a:t>T2c</a:t>
            </a:r>
            <a:r>
              <a:rPr lang="fr-CA" dirty="0">
                <a:sym typeface="Wingdings" panose="05000000000000000000" pitchFamily="2" charset="2"/>
              </a:rPr>
              <a:t> doit passer.</a:t>
            </a:r>
            <a:endParaRPr lang="fr-CA" dirty="0"/>
          </a:p>
        </p:txBody>
      </p:sp>
      <p:sp>
        <p:nvSpPr>
          <p:cNvPr id="4" name="Espace réservé de la date 3">
            <a:extLst>
              <a:ext uri="{FF2B5EF4-FFF2-40B4-BE49-F238E27FC236}">
                <a16:creationId xmlns:a16="http://schemas.microsoft.com/office/drawing/2014/main" id="{838A4ED3-5879-421A-A03B-16E89B01D37A}"/>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C15623D2-8C99-47C0-84F3-6E0EC80C93CC}"/>
              </a:ext>
            </a:extLst>
          </p:cNvPr>
          <p:cNvSpPr>
            <a:spLocks noGrp="1"/>
          </p:cNvSpPr>
          <p:nvPr>
            <p:ph type="sldNum" sz="quarter" idx="12"/>
            <p:custDataLst>
              <p:tags r:id="rId4"/>
            </p:custDataLst>
          </p:nvPr>
        </p:nvSpPr>
        <p:spPr/>
        <p:txBody>
          <a:bodyPr/>
          <a:lstStyle/>
          <a:p>
            <a:fld id="{CF4668DC-857F-487D-BFFA-8C0CA5037977}" type="slidenum">
              <a:rPr lang="fr-BE" smtClean="0"/>
              <a:pPr/>
              <a:t>27</a:t>
            </a:fld>
            <a:endParaRPr lang="fr-BE"/>
          </a:p>
        </p:txBody>
      </p:sp>
      <p:pic>
        <p:nvPicPr>
          <p:cNvPr id="7" name="Image 6">
            <a:extLst>
              <a:ext uri="{FF2B5EF4-FFF2-40B4-BE49-F238E27FC236}">
                <a16:creationId xmlns:a16="http://schemas.microsoft.com/office/drawing/2014/main" id="{7F14FB25-138B-4419-B43E-348DA2722CD2}"/>
              </a:ext>
            </a:extLst>
          </p:cNvPr>
          <p:cNvPicPr>
            <a:picLocks noChangeAspect="1"/>
          </p:cNvPicPr>
          <p:nvPr>
            <p:custDataLst>
              <p:tags r:id="rId5"/>
            </p:custDataLst>
          </p:nvPr>
        </p:nvPicPr>
        <p:blipFill>
          <a:blip r:embed="rId7"/>
          <a:stretch>
            <a:fillRect/>
          </a:stretch>
        </p:blipFill>
        <p:spPr>
          <a:xfrm>
            <a:off x="5015880" y="5445224"/>
            <a:ext cx="5561233" cy="576064"/>
          </a:xfrm>
          <a:prstGeom prst="rect">
            <a:avLst/>
          </a:prstGeom>
        </p:spPr>
      </p:pic>
    </p:spTree>
    <p:extLst>
      <p:ext uri="{BB962C8B-B14F-4D97-AF65-F5344CB8AC3E}">
        <p14:creationId xmlns:p14="http://schemas.microsoft.com/office/powerpoint/2010/main" val="3735011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9598B-CD50-4703-B85B-DF1A79418D08}"/>
              </a:ext>
            </a:extLst>
          </p:cNvPr>
          <p:cNvSpPr>
            <a:spLocks noGrp="1"/>
          </p:cNvSpPr>
          <p:nvPr>
            <p:ph type="title"/>
            <p:custDataLst>
              <p:tags r:id="rId1"/>
            </p:custDataLst>
          </p:nvPr>
        </p:nvSpPr>
        <p:spPr/>
        <p:txBody>
          <a:bodyPr/>
          <a:lstStyle/>
          <a:p>
            <a:r>
              <a:rPr lang="fr-CA" dirty="0"/>
              <a:t>Construction avec doublon (BONUS, +½pt)</a:t>
            </a:r>
          </a:p>
        </p:txBody>
      </p:sp>
      <p:sp>
        <p:nvSpPr>
          <p:cNvPr id="3" name="Espace réservé du contenu 2">
            <a:extLst>
              <a:ext uri="{FF2B5EF4-FFF2-40B4-BE49-F238E27FC236}">
                <a16:creationId xmlns:a16="http://schemas.microsoft.com/office/drawing/2014/main" id="{767E1772-E8BE-46D2-9C45-7463B9C6F81E}"/>
              </a:ext>
            </a:extLst>
          </p:cNvPr>
          <p:cNvSpPr>
            <a:spLocks noGrp="1"/>
          </p:cNvSpPr>
          <p:nvPr>
            <p:ph idx="1"/>
            <p:custDataLst>
              <p:tags r:id="rId2"/>
            </p:custDataLst>
          </p:nvPr>
        </p:nvSpPr>
        <p:spPr>
          <a:xfrm>
            <a:off x="838200" y="1825625"/>
            <a:ext cx="10515600" cy="3547591"/>
          </a:xfrm>
        </p:spPr>
        <p:txBody>
          <a:bodyPr/>
          <a:lstStyle/>
          <a:p>
            <a:r>
              <a:rPr lang="fr-CA" dirty="0"/>
              <a:t>Enfin, il est possible qu’un acteur mal intentionné fournisse une séquence de comptes avec un même numéro de compte répété plus d’une fois. </a:t>
            </a:r>
          </a:p>
          <a:p>
            <a:r>
              <a:rPr lang="fr-CA" dirty="0"/>
              <a:t>Votre constructeur devrait détecter cette importante lacune et rejeter avec une exception l’argument comptes comme étant erroné </a:t>
            </a:r>
          </a:p>
          <a:p>
            <a:pPr lvl="1"/>
            <a:r>
              <a:rPr lang="fr-CA" dirty="0">
                <a:sym typeface="Wingdings" panose="05000000000000000000" pitchFamily="2" charset="2"/>
              </a:rPr>
              <a:t> </a:t>
            </a:r>
            <a:r>
              <a:rPr lang="fr-CA" dirty="0" err="1"/>
              <a:t>ArgumentException</a:t>
            </a:r>
            <a:r>
              <a:rPr lang="fr-CA" dirty="0"/>
              <a:t> </a:t>
            </a:r>
            <a:r>
              <a:rPr lang="fr-CA" dirty="0">
                <a:sym typeface="Wingdings" panose="05000000000000000000" pitchFamily="2" charset="2"/>
              </a:rPr>
              <a:t>—</a:t>
            </a:r>
            <a:r>
              <a:rPr lang="fr-CA" dirty="0"/>
              <a:t> numéros en double.</a:t>
            </a:r>
          </a:p>
          <a:p>
            <a:r>
              <a:rPr lang="fr-CA" dirty="0"/>
              <a:t>Le test </a:t>
            </a:r>
            <a:r>
              <a:rPr lang="fr-CA" dirty="0">
                <a:solidFill>
                  <a:srgbClr val="FF0000"/>
                </a:solidFill>
              </a:rPr>
              <a:t>T2e</a:t>
            </a:r>
            <a:r>
              <a:rPr lang="fr-CA" dirty="0"/>
              <a:t> devrait passer.</a:t>
            </a:r>
          </a:p>
        </p:txBody>
      </p:sp>
      <p:sp>
        <p:nvSpPr>
          <p:cNvPr id="4" name="Espace réservé de la date 3">
            <a:extLst>
              <a:ext uri="{FF2B5EF4-FFF2-40B4-BE49-F238E27FC236}">
                <a16:creationId xmlns:a16="http://schemas.microsoft.com/office/drawing/2014/main" id="{1C4C1BD7-0FFD-4090-8162-8C5C480B594A}"/>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DF56278A-4349-46E5-83B2-B8EF9A8FC0F3}"/>
              </a:ext>
            </a:extLst>
          </p:cNvPr>
          <p:cNvSpPr>
            <a:spLocks noGrp="1"/>
          </p:cNvSpPr>
          <p:nvPr>
            <p:ph type="sldNum" sz="quarter" idx="12"/>
            <p:custDataLst>
              <p:tags r:id="rId4"/>
            </p:custDataLst>
          </p:nvPr>
        </p:nvSpPr>
        <p:spPr/>
        <p:txBody>
          <a:bodyPr/>
          <a:lstStyle/>
          <a:p>
            <a:fld id="{CF4668DC-857F-487D-BFFA-8C0CA5037977}" type="slidenum">
              <a:rPr lang="fr-BE" smtClean="0"/>
              <a:pPr/>
              <a:t>28</a:t>
            </a:fld>
            <a:endParaRPr lang="fr-BE"/>
          </a:p>
        </p:txBody>
      </p:sp>
      <p:pic>
        <p:nvPicPr>
          <p:cNvPr id="7" name="Image 6">
            <a:extLst>
              <a:ext uri="{FF2B5EF4-FFF2-40B4-BE49-F238E27FC236}">
                <a16:creationId xmlns:a16="http://schemas.microsoft.com/office/drawing/2014/main" id="{FD0EE731-399E-44B8-A866-755533C96545}"/>
              </a:ext>
            </a:extLst>
          </p:cNvPr>
          <p:cNvPicPr>
            <a:picLocks noChangeAspect="1"/>
          </p:cNvPicPr>
          <p:nvPr>
            <p:custDataLst>
              <p:tags r:id="rId5"/>
            </p:custDataLst>
          </p:nvPr>
        </p:nvPicPr>
        <p:blipFill>
          <a:blip r:embed="rId7"/>
          <a:stretch>
            <a:fillRect/>
          </a:stretch>
        </p:blipFill>
        <p:spPr>
          <a:xfrm>
            <a:off x="2711624" y="5296668"/>
            <a:ext cx="5277042" cy="422969"/>
          </a:xfrm>
          <a:prstGeom prst="rect">
            <a:avLst/>
          </a:prstGeom>
        </p:spPr>
      </p:pic>
    </p:spTree>
    <p:extLst>
      <p:ext uri="{BB962C8B-B14F-4D97-AF65-F5344CB8AC3E}">
        <p14:creationId xmlns:p14="http://schemas.microsoft.com/office/powerpoint/2010/main" val="352939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DD69C-62F8-4BF5-94A7-55D74A8C3374}"/>
              </a:ext>
            </a:extLst>
          </p:cNvPr>
          <p:cNvSpPr>
            <a:spLocks noGrp="1"/>
          </p:cNvSpPr>
          <p:nvPr>
            <p:ph type="title"/>
            <p:custDataLst>
              <p:tags r:id="rId1"/>
            </p:custDataLst>
          </p:nvPr>
        </p:nvSpPr>
        <p:spPr/>
        <p:txBody>
          <a:bodyPr/>
          <a:lstStyle/>
          <a:p>
            <a:r>
              <a:rPr lang="fr-CA" dirty="0"/>
              <a:t>3.1 – Saisie des tests (4½pts + ½ bonus)</a:t>
            </a:r>
          </a:p>
        </p:txBody>
      </p:sp>
      <p:sp>
        <p:nvSpPr>
          <p:cNvPr id="3" name="Espace réservé du contenu 2">
            <a:extLst>
              <a:ext uri="{FF2B5EF4-FFF2-40B4-BE49-F238E27FC236}">
                <a16:creationId xmlns:a16="http://schemas.microsoft.com/office/drawing/2014/main" id="{BF0127AA-D284-4A7A-A09B-26BA4D1B22AC}"/>
              </a:ext>
            </a:extLst>
          </p:cNvPr>
          <p:cNvSpPr>
            <a:spLocks noGrp="1"/>
          </p:cNvSpPr>
          <p:nvPr>
            <p:ph idx="1"/>
            <p:custDataLst>
              <p:tags r:id="rId2"/>
            </p:custDataLst>
          </p:nvPr>
        </p:nvSpPr>
        <p:spPr>
          <a:xfrm>
            <a:off x="838200" y="1825625"/>
            <a:ext cx="3673624" cy="4351338"/>
          </a:xfrm>
        </p:spPr>
        <p:txBody>
          <a:bodyPr/>
          <a:lstStyle/>
          <a:p>
            <a:r>
              <a:rPr lang="fr-CA" dirty="0"/>
              <a:t>Saisissez vos tests.</a:t>
            </a:r>
          </a:p>
          <a:p>
            <a:pPr lvl="1"/>
            <a:endParaRPr lang="fr-CA" dirty="0"/>
          </a:p>
        </p:txBody>
      </p:sp>
      <p:sp>
        <p:nvSpPr>
          <p:cNvPr id="4" name="Espace réservé de la date 3">
            <a:extLst>
              <a:ext uri="{FF2B5EF4-FFF2-40B4-BE49-F238E27FC236}">
                <a16:creationId xmlns:a16="http://schemas.microsoft.com/office/drawing/2014/main" id="{5632C270-8F10-4AE5-A930-6A827306683B}"/>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7CF658E-F84E-4FB4-B9C4-B89E359E0410}"/>
              </a:ext>
            </a:extLst>
          </p:cNvPr>
          <p:cNvSpPr>
            <a:spLocks noGrp="1"/>
          </p:cNvSpPr>
          <p:nvPr>
            <p:ph type="sldNum" sz="quarter" idx="12"/>
            <p:custDataLst>
              <p:tags r:id="rId4"/>
            </p:custDataLst>
          </p:nvPr>
        </p:nvSpPr>
        <p:spPr/>
        <p:txBody>
          <a:bodyPr/>
          <a:lstStyle/>
          <a:p>
            <a:fld id="{CF4668DC-857F-487D-BFFA-8C0CA5037977}" type="slidenum">
              <a:rPr lang="fr-BE" smtClean="0"/>
              <a:pPr/>
              <a:t>29</a:t>
            </a:fld>
            <a:endParaRPr lang="fr-BE"/>
          </a:p>
        </p:txBody>
      </p:sp>
      <p:pic>
        <p:nvPicPr>
          <p:cNvPr id="7" name="Image 6">
            <a:extLst>
              <a:ext uri="{FF2B5EF4-FFF2-40B4-BE49-F238E27FC236}">
                <a16:creationId xmlns:a16="http://schemas.microsoft.com/office/drawing/2014/main" id="{15CBC659-11E6-4B07-8D6B-A941445DB7B5}"/>
              </a:ext>
            </a:extLst>
          </p:cNvPr>
          <p:cNvPicPr>
            <a:picLocks noChangeAspect="1"/>
          </p:cNvPicPr>
          <p:nvPr>
            <p:custDataLst>
              <p:tags r:id="rId5"/>
            </p:custDataLst>
          </p:nvPr>
        </p:nvPicPr>
        <p:blipFill>
          <a:blip r:embed="rId9"/>
          <a:stretch>
            <a:fillRect/>
          </a:stretch>
        </p:blipFill>
        <p:spPr>
          <a:xfrm>
            <a:off x="5231904" y="1738899"/>
            <a:ext cx="5688632" cy="1690101"/>
          </a:xfrm>
          <a:prstGeom prst="rect">
            <a:avLst/>
          </a:prstGeom>
        </p:spPr>
      </p:pic>
      <p:sp>
        <p:nvSpPr>
          <p:cNvPr id="8" name="Rectangle 7">
            <a:extLst>
              <a:ext uri="{FF2B5EF4-FFF2-40B4-BE49-F238E27FC236}">
                <a16:creationId xmlns:a16="http://schemas.microsoft.com/office/drawing/2014/main" id="{06AEFCDE-7E78-4FE6-8AE0-8B814668D152}"/>
              </a:ext>
            </a:extLst>
          </p:cNvPr>
          <p:cNvSpPr/>
          <p:nvPr>
            <p:custDataLst>
              <p:tags r:id="rId6"/>
            </p:custDataLst>
          </p:nvPr>
        </p:nvSpPr>
        <p:spPr>
          <a:xfrm>
            <a:off x="5231904" y="3789040"/>
            <a:ext cx="5760640" cy="2088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 avec vos initiales</a:t>
            </a:r>
          </a:p>
        </p:txBody>
      </p:sp>
      <p:graphicFrame>
        <p:nvGraphicFramePr>
          <p:cNvPr id="9" name="Tableau 9">
            <a:extLst>
              <a:ext uri="{FF2B5EF4-FFF2-40B4-BE49-F238E27FC236}">
                <a16:creationId xmlns:a16="http://schemas.microsoft.com/office/drawing/2014/main" id="{49E7A764-CA95-427A-9A24-EFFF52178DBC}"/>
              </a:ext>
            </a:extLst>
          </p:cNvPr>
          <p:cNvGraphicFramePr>
            <a:graphicFrameLocks noGrp="1"/>
          </p:cNvGraphicFramePr>
          <p:nvPr>
            <p:custDataLst>
              <p:tags r:id="rId7"/>
            </p:custDataLst>
            <p:extLst>
              <p:ext uri="{D42A27DB-BD31-4B8C-83A1-F6EECF244321}">
                <p14:modId xmlns:p14="http://schemas.microsoft.com/office/powerpoint/2010/main" val="1904544032"/>
              </p:ext>
            </p:extLst>
          </p:nvPr>
        </p:nvGraphicFramePr>
        <p:xfrm>
          <a:off x="1487488" y="2780928"/>
          <a:ext cx="1622997" cy="2595880"/>
        </p:xfrm>
        <a:graphic>
          <a:graphicData uri="http://schemas.openxmlformats.org/drawingml/2006/table">
            <a:tbl>
              <a:tblPr firstRow="1" firstCol="1" bandRow="1">
                <a:tableStyleId>{5C22544A-7EE6-4342-B048-85BDC9FD1C3A}</a:tableStyleId>
              </a:tblPr>
              <a:tblGrid>
                <a:gridCol w="609854">
                  <a:extLst>
                    <a:ext uri="{9D8B030D-6E8A-4147-A177-3AD203B41FA5}">
                      <a16:colId xmlns:a16="http://schemas.microsoft.com/office/drawing/2014/main" val="4185500331"/>
                    </a:ext>
                  </a:extLst>
                </a:gridCol>
                <a:gridCol w="1013143">
                  <a:extLst>
                    <a:ext uri="{9D8B030D-6E8A-4147-A177-3AD203B41FA5}">
                      <a16:colId xmlns:a16="http://schemas.microsoft.com/office/drawing/2014/main" val="3112754713"/>
                    </a:ext>
                  </a:extLst>
                </a:gridCol>
              </a:tblGrid>
              <a:tr h="370840">
                <a:tc>
                  <a:txBody>
                    <a:bodyPr/>
                    <a:lstStyle/>
                    <a:p>
                      <a:r>
                        <a:rPr lang="fr-CA" dirty="0"/>
                        <a:t>Test</a:t>
                      </a:r>
                    </a:p>
                  </a:txBody>
                  <a:tcPr/>
                </a:tc>
                <a:tc>
                  <a:txBody>
                    <a:bodyPr/>
                    <a:lstStyle/>
                    <a:p>
                      <a:r>
                        <a:rPr lang="fr-CA" dirty="0"/>
                        <a:t>Points</a:t>
                      </a:r>
                    </a:p>
                  </a:txBody>
                  <a:tcPr/>
                </a:tc>
                <a:extLst>
                  <a:ext uri="{0D108BD9-81ED-4DB2-BD59-A6C34878D82A}">
                    <a16:rowId xmlns:a16="http://schemas.microsoft.com/office/drawing/2014/main" val="2344651459"/>
                  </a:ext>
                </a:extLst>
              </a:tr>
              <a:tr h="370840">
                <a:tc>
                  <a:txBody>
                    <a:bodyPr/>
                    <a:lstStyle/>
                    <a:p>
                      <a:r>
                        <a:rPr lang="fr-CA" dirty="0"/>
                        <a:t>T1</a:t>
                      </a:r>
                    </a:p>
                  </a:txBody>
                  <a:tcPr/>
                </a:tc>
                <a:tc>
                  <a:txBody>
                    <a:bodyPr/>
                    <a:lstStyle/>
                    <a:p>
                      <a:r>
                        <a:rPr lang="fr-CA" dirty="0"/>
                        <a:t>1</a:t>
                      </a:r>
                    </a:p>
                  </a:txBody>
                  <a:tcPr/>
                </a:tc>
                <a:extLst>
                  <a:ext uri="{0D108BD9-81ED-4DB2-BD59-A6C34878D82A}">
                    <a16:rowId xmlns:a16="http://schemas.microsoft.com/office/drawing/2014/main" val="1044712488"/>
                  </a:ext>
                </a:extLst>
              </a:tr>
              <a:tr h="370840">
                <a:tc>
                  <a:txBody>
                    <a:bodyPr/>
                    <a:lstStyle/>
                    <a:p>
                      <a:r>
                        <a:rPr lang="fr-CA" dirty="0"/>
                        <a:t>T1e</a:t>
                      </a:r>
                    </a:p>
                  </a:txBody>
                  <a:tcPr/>
                </a:tc>
                <a:tc>
                  <a:txBody>
                    <a:bodyPr/>
                    <a:lstStyle/>
                    <a:p>
                      <a:r>
                        <a:rPr lang="fr-CA" dirty="0"/>
                        <a:t>½</a:t>
                      </a:r>
                    </a:p>
                  </a:txBody>
                  <a:tcPr/>
                </a:tc>
                <a:extLst>
                  <a:ext uri="{0D108BD9-81ED-4DB2-BD59-A6C34878D82A}">
                    <a16:rowId xmlns:a16="http://schemas.microsoft.com/office/drawing/2014/main" val="708389092"/>
                  </a:ext>
                </a:extLst>
              </a:tr>
              <a:tr h="370840">
                <a:tc>
                  <a:txBody>
                    <a:bodyPr/>
                    <a:lstStyle/>
                    <a:p>
                      <a:r>
                        <a:rPr lang="fr-CA" dirty="0"/>
                        <a:t>T2</a:t>
                      </a:r>
                    </a:p>
                  </a:txBody>
                  <a:tcPr/>
                </a:tc>
                <a:tc>
                  <a:txBody>
                    <a:bodyPr/>
                    <a:lstStyle/>
                    <a:p>
                      <a:r>
                        <a:rPr lang="fr-CA" dirty="0"/>
                        <a:t>2</a:t>
                      </a:r>
                    </a:p>
                  </a:txBody>
                  <a:tcPr/>
                </a:tc>
                <a:extLst>
                  <a:ext uri="{0D108BD9-81ED-4DB2-BD59-A6C34878D82A}">
                    <a16:rowId xmlns:a16="http://schemas.microsoft.com/office/drawing/2014/main" val="392954735"/>
                  </a:ext>
                </a:extLst>
              </a:tr>
              <a:tr h="370840">
                <a:tc>
                  <a:txBody>
                    <a:bodyPr/>
                    <a:lstStyle/>
                    <a:p>
                      <a:r>
                        <a:rPr lang="fr-CA" dirty="0"/>
                        <a:t>T2b</a:t>
                      </a:r>
                    </a:p>
                  </a:txBody>
                  <a:tcPr/>
                </a:tc>
                <a:tc>
                  <a:txBody>
                    <a:bodyPr/>
                    <a:lstStyle/>
                    <a:p>
                      <a:r>
                        <a:rPr lang="fr-CA" dirty="0"/>
                        <a:t>½</a:t>
                      </a:r>
                    </a:p>
                  </a:txBody>
                  <a:tcPr/>
                </a:tc>
                <a:extLst>
                  <a:ext uri="{0D108BD9-81ED-4DB2-BD59-A6C34878D82A}">
                    <a16:rowId xmlns:a16="http://schemas.microsoft.com/office/drawing/2014/main" val="1937966206"/>
                  </a:ext>
                </a:extLst>
              </a:tr>
              <a:tr h="370840">
                <a:tc>
                  <a:txBody>
                    <a:bodyPr/>
                    <a:lstStyle/>
                    <a:p>
                      <a:r>
                        <a:rPr lang="fr-CA" dirty="0"/>
                        <a:t>T2c</a:t>
                      </a:r>
                    </a:p>
                  </a:txBody>
                  <a:tcPr/>
                </a:tc>
                <a:tc>
                  <a:txBody>
                    <a:bodyPr/>
                    <a:lstStyle/>
                    <a:p>
                      <a:r>
                        <a:rPr lang="fr-CA" dirty="0"/>
                        <a:t>½</a:t>
                      </a:r>
                    </a:p>
                  </a:txBody>
                  <a:tcPr/>
                </a:tc>
                <a:extLst>
                  <a:ext uri="{0D108BD9-81ED-4DB2-BD59-A6C34878D82A}">
                    <a16:rowId xmlns:a16="http://schemas.microsoft.com/office/drawing/2014/main" val="1207957021"/>
                  </a:ext>
                </a:extLst>
              </a:tr>
              <a:tr h="370840">
                <a:tc>
                  <a:txBody>
                    <a:bodyPr/>
                    <a:lstStyle/>
                    <a:p>
                      <a:r>
                        <a:rPr lang="fr-CA" dirty="0"/>
                        <a:t>T2e</a:t>
                      </a:r>
                    </a:p>
                  </a:txBody>
                  <a:tcPr/>
                </a:tc>
                <a:tc>
                  <a:txBody>
                    <a:bodyPr/>
                    <a:lstStyle/>
                    <a:p>
                      <a:r>
                        <a:rPr lang="fr-CA" dirty="0"/>
                        <a:t>½ bonus</a:t>
                      </a:r>
                    </a:p>
                  </a:txBody>
                  <a:tcPr/>
                </a:tc>
                <a:extLst>
                  <a:ext uri="{0D108BD9-81ED-4DB2-BD59-A6C34878D82A}">
                    <a16:rowId xmlns:a16="http://schemas.microsoft.com/office/drawing/2014/main" val="2624523567"/>
                  </a:ext>
                </a:extLst>
              </a:tr>
            </a:tbl>
          </a:graphicData>
        </a:graphic>
      </p:graphicFrame>
      <p:pic>
        <p:nvPicPr>
          <p:cNvPr id="10" name="Picture 9" descr="Text&#10;&#10;Description automatically generated">
            <a:extLst>
              <a:ext uri="{FF2B5EF4-FFF2-40B4-BE49-F238E27FC236}">
                <a16:creationId xmlns:a16="http://schemas.microsoft.com/office/drawing/2014/main" id="{5BF8ADF6-D06C-4A3B-9A59-03484D1FC6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31904" y="3789040"/>
            <a:ext cx="4694820" cy="2088232"/>
          </a:xfrm>
          <a:prstGeom prst="rect">
            <a:avLst/>
          </a:prstGeom>
        </p:spPr>
      </p:pic>
    </p:spTree>
    <p:extLst>
      <p:ext uri="{BB962C8B-B14F-4D97-AF65-F5344CB8AC3E}">
        <p14:creationId xmlns:p14="http://schemas.microsoft.com/office/powerpoint/2010/main" val="25283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D6A3D-4063-4F44-AAE0-5D887EBA628F}"/>
              </a:ext>
            </a:extLst>
          </p:cNvPr>
          <p:cNvSpPr>
            <a:spLocks noGrp="1"/>
          </p:cNvSpPr>
          <p:nvPr>
            <p:ph type="title"/>
          </p:nvPr>
        </p:nvSpPr>
        <p:spPr/>
        <p:txBody>
          <a:bodyPr/>
          <a:lstStyle/>
          <a:p>
            <a:r>
              <a:rPr lang="fr-CA" dirty="0"/>
              <a:t>Remerciement</a:t>
            </a:r>
          </a:p>
        </p:txBody>
      </p:sp>
      <p:sp>
        <p:nvSpPr>
          <p:cNvPr id="3" name="Espace réservé du contenu 2">
            <a:extLst>
              <a:ext uri="{FF2B5EF4-FFF2-40B4-BE49-F238E27FC236}">
                <a16:creationId xmlns:a16="http://schemas.microsoft.com/office/drawing/2014/main" id="{55E0E6D0-1677-4B24-AB22-5BFD1146BE17}"/>
              </a:ext>
            </a:extLst>
          </p:cNvPr>
          <p:cNvSpPr>
            <a:spLocks noGrp="1"/>
          </p:cNvSpPr>
          <p:nvPr>
            <p:ph idx="1"/>
          </p:nvPr>
        </p:nvSpPr>
        <p:spPr>
          <a:xfrm>
            <a:off x="838200" y="1825625"/>
            <a:ext cx="9938320" cy="4351338"/>
          </a:xfrm>
        </p:spPr>
        <p:txBody>
          <a:bodyPr/>
          <a:lstStyle/>
          <a:p>
            <a:r>
              <a:rPr lang="fr-CA" dirty="0"/>
              <a:t>Merci à Mathieu Bouthillier pour ses précieuses remarques qui ont contribuées à améliorer cette présentation.</a:t>
            </a:r>
          </a:p>
        </p:txBody>
      </p:sp>
      <p:sp>
        <p:nvSpPr>
          <p:cNvPr id="4" name="Espace réservé de la date 3">
            <a:extLst>
              <a:ext uri="{FF2B5EF4-FFF2-40B4-BE49-F238E27FC236}">
                <a16:creationId xmlns:a16="http://schemas.microsoft.com/office/drawing/2014/main" id="{F8A75BD1-43DD-455C-B948-1BF11262C343}"/>
              </a:ext>
            </a:extLst>
          </p:cNvPr>
          <p:cNvSpPr>
            <a:spLocks noGrp="1"/>
          </p:cNvSpPr>
          <p:nvPr>
            <p:ph type="dt" sz="half" idx="10"/>
          </p:nvPr>
        </p:nvSpPr>
        <p:spPr/>
        <p:txBody>
          <a:bodyPr/>
          <a:lstStyle/>
          <a:p>
            <a:r>
              <a:rPr lang="fr-FR"/>
              <a:t>2020-2021</a:t>
            </a:r>
            <a:endParaRPr lang="fr-BE"/>
          </a:p>
        </p:txBody>
      </p:sp>
      <p:sp>
        <p:nvSpPr>
          <p:cNvPr id="5" name="Espace réservé du pied de page 4">
            <a:extLst>
              <a:ext uri="{FF2B5EF4-FFF2-40B4-BE49-F238E27FC236}">
                <a16:creationId xmlns:a16="http://schemas.microsoft.com/office/drawing/2014/main" id="{6E669FE9-C179-4591-ACA1-14651288426D}"/>
              </a:ext>
            </a:extLst>
          </p:cNvPr>
          <p:cNvSpPr>
            <a:spLocks noGrp="1"/>
          </p:cNvSpPr>
          <p:nvPr>
            <p:ph type="ftr" sz="quarter" idx="11"/>
          </p:nvPr>
        </p:nvSpPr>
        <p:spPr/>
        <p:txBody>
          <a:bodyPr/>
          <a:lstStyle/>
          <a:p>
            <a:r>
              <a:rPr lang="fr-BE"/>
              <a:t>CC by FG</a:t>
            </a:r>
          </a:p>
        </p:txBody>
      </p:sp>
      <p:sp>
        <p:nvSpPr>
          <p:cNvPr id="6" name="Espace réservé du numéro de diapositive 5">
            <a:extLst>
              <a:ext uri="{FF2B5EF4-FFF2-40B4-BE49-F238E27FC236}">
                <a16:creationId xmlns:a16="http://schemas.microsoft.com/office/drawing/2014/main" id="{84F38330-E8CB-452D-A469-1D167B9E1555}"/>
              </a:ext>
            </a:extLst>
          </p:cNvPr>
          <p:cNvSpPr>
            <a:spLocks noGrp="1"/>
          </p:cNvSpPr>
          <p:nvPr>
            <p:ph type="sldNum" sz="quarter" idx="12"/>
          </p:nvPr>
        </p:nvSpPr>
        <p:spPr/>
        <p:txBody>
          <a:bodyPr/>
          <a:lstStyle/>
          <a:p>
            <a:fld id="{CF4668DC-857F-487D-BFFA-8C0CA5037977}" type="slidenum">
              <a:rPr lang="fr-BE" smtClean="0"/>
              <a:t>3</a:t>
            </a:fld>
            <a:endParaRPr lang="fr-BE"/>
          </a:p>
        </p:txBody>
      </p:sp>
      <p:pic>
        <p:nvPicPr>
          <p:cNvPr id="8" name="Image 7">
            <a:extLst>
              <a:ext uri="{FF2B5EF4-FFF2-40B4-BE49-F238E27FC236}">
                <a16:creationId xmlns:a16="http://schemas.microsoft.com/office/drawing/2014/main" id="{13706A98-4A78-4019-9DFF-3270AA10BBB2}"/>
              </a:ext>
            </a:extLst>
          </p:cNvPr>
          <p:cNvPicPr>
            <a:picLocks noChangeAspect="1"/>
          </p:cNvPicPr>
          <p:nvPr/>
        </p:nvPicPr>
        <p:blipFill>
          <a:blip r:embed="rId2"/>
          <a:stretch>
            <a:fillRect/>
          </a:stretch>
        </p:blipFill>
        <p:spPr>
          <a:xfrm>
            <a:off x="1428665" y="3501008"/>
            <a:ext cx="9357863" cy="18317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0639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Le constructeur est maintenant codé et testé. </a:t>
            </a:r>
          </a:p>
          <a:p>
            <a:r>
              <a:rPr lang="fr-CA" dirty="0"/>
              <a:t>Cela est parfois beaucoup plus subtil qu’il n’y paraît aux premiers abords.</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30</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8976320"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7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4 — Autres méthodes (4½pts)</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31</a:t>
            </a:fld>
            <a:endParaRPr lang="fr-BE" dirty="0"/>
          </a:p>
        </p:txBody>
      </p:sp>
    </p:spTree>
    <p:extLst>
      <p:ext uri="{BB962C8B-B14F-4D97-AF65-F5344CB8AC3E}">
        <p14:creationId xmlns:p14="http://schemas.microsoft.com/office/powerpoint/2010/main" val="3425927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272F3-736B-4681-B314-448F298690EF}"/>
              </a:ext>
            </a:extLst>
          </p:cNvPr>
          <p:cNvSpPr>
            <a:spLocks noGrp="1"/>
          </p:cNvSpPr>
          <p:nvPr>
            <p:ph type="title"/>
            <p:custDataLst>
              <p:tags r:id="rId1"/>
            </p:custDataLst>
          </p:nvPr>
        </p:nvSpPr>
        <p:spPr/>
        <p:txBody>
          <a:bodyPr/>
          <a:lstStyle/>
          <a:p>
            <a:r>
              <a:rPr lang="fr-CA" dirty="0" err="1"/>
              <a:t>OuvrirCompte</a:t>
            </a:r>
            <a:r>
              <a:rPr lang="fr-CA" dirty="0"/>
              <a:t> (1½pt)</a:t>
            </a:r>
          </a:p>
        </p:txBody>
      </p:sp>
      <p:sp>
        <p:nvSpPr>
          <p:cNvPr id="3" name="Espace réservé du contenu 2">
            <a:extLst>
              <a:ext uri="{FF2B5EF4-FFF2-40B4-BE49-F238E27FC236}">
                <a16:creationId xmlns:a16="http://schemas.microsoft.com/office/drawing/2014/main" id="{6C9951AD-5492-40AD-9BBF-B41950BBCD48}"/>
              </a:ext>
            </a:extLst>
          </p:cNvPr>
          <p:cNvSpPr>
            <a:spLocks noGrp="1"/>
          </p:cNvSpPr>
          <p:nvPr>
            <p:ph idx="1"/>
            <p:custDataLst>
              <p:tags r:id="rId2"/>
            </p:custDataLst>
          </p:nvPr>
        </p:nvSpPr>
        <p:spPr>
          <a:xfrm>
            <a:off x="838200" y="1825625"/>
            <a:ext cx="9650288" cy="4351338"/>
          </a:xfrm>
        </p:spPr>
        <p:txBody>
          <a:bodyPr>
            <a:normAutofit lnSpcReduction="10000"/>
          </a:bodyPr>
          <a:lstStyle/>
          <a:p>
            <a:r>
              <a:rPr lang="fr-CA" dirty="0"/>
              <a:t>La méthode </a:t>
            </a:r>
            <a:r>
              <a:rPr lang="fr-CA" dirty="0" err="1">
                <a:solidFill>
                  <a:srgbClr val="FFFF00"/>
                </a:solidFill>
              </a:rPr>
              <a:t>OuvrirCompte</a:t>
            </a:r>
            <a:r>
              <a:rPr lang="fr-CA" dirty="0"/>
              <a:t> permet d’ouvrir un nouveau compte à la banque et elle possède deux arguments :</a:t>
            </a:r>
          </a:p>
          <a:p>
            <a:pPr lvl="1"/>
            <a:r>
              <a:rPr lang="fr-CA" dirty="0"/>
              <a:t>Le </a:t>
            </a:r>
            <a:r>
              <a:rPr lang="fr-CA" dirty="0">
                <a:solidFill>
                  <a:schemeClr val="accent4"/>
                </a:solidFill>
              </a:rPr>
              <a:t>titulaire</a:t>
            </a:r>
            <a:r>
              <a:rPr lang="fr-CA" dirty="0"/>
              <a:t> du compte (une string non nulle, non blanche).</a:t>
            </a:r>
          </a:p>
          <a:p>
            <a:pPr lvl="2"/>
            <a:r>
              <a:rPr lang="fr-CA" dirty="0">
                <a:sym typeface="Wingdings" panose="05000000000000000000" pitchFamily="2" charset="2"/>
              </a:rPr>
              <a:t> </a:t>
            </a:r>
            <a:r>
              <a:rPr lang="fr-CA" dirty="0" err="1">
                <a:sym typeface="Wingdings" panose="05000000000000000000" pitchFamily="2" charset="2"/>
              </a:rPr>
              <a:t>ArgumentException</a:t>
            </a:r>
            <a:r>
              <a:rPr lang="fr-CA" dirty="0">
                <a:sym typeface="Wingdings" panose="05000000000000000000" pitchFamily="2" charset="2"/>
              </a:rPr>
              <a:t> — null ou blanc.</a:t>
            </a:r>
            <a:endParaRPr lang="fr-CA" dirty="0"/>
          </a:p>
          <a:p>
            <a:pPr lvl="1"/>
            <a:r>
              <a:rPr lang="fr-CA" dirty="0"/>
              <a:t>Une mise de fonds initiale, 0 par défaut, sinon positive.</a:t>
            </a:r>
          </a:p>
          <a:p>
            <a:pPr lvl="2"/>
            <a:r>
              <a:rPr lang="fr-CA" dirty="0">
                <a:sym typeface="Wingdings" panose="05000000000000000000" pitchFamily="2" charset="2"/>
              </a:rPr>
              <a:t> </a:t>
            </a:r>
            <a:r>
              <a:rPr lang="fr-CA" dirty="0" err="1">
                <a:sym typeface="Wingdings" panose="05000000000000000000" pitchFamily="2" charset="2"/>
              </a:rPr>
              <a:t>ArgumentOutOfRange</a:t>
            </a:r>
            <a:r>
              <a:rPr lang="fr-CA" dirty="0">
                <a:sym typeface="Wingdings" panose="05000000000000000000" pitchFamily="2" charset="2"/>
              </a:rPr>
              <a:t> — trop petit.</a:t>
            </a:r>
            <a:endParaRPr lang="fr-CA" dirty="0"/>
          </a:p>
          <a:p>
            <a:pPr lvl="1"/>
            <a:endParaRPr lang="fr-CA" dirty="0"/>
          </a:p>
          <a:p>
            <a:r>
              <a:rPr lang="fr-CA" dirty="0"/>
              <a:t>La méthode retourne le nouveau compte qui a été ouvert.</a:t>
            </a:r>
          </a:p>
          <a:p>
            <a:pPr lvl="1"/>
            <a:endParaRPr lang="fr-CA" dirty="0"/>
          </a:p>
          <a:p>
            <a:r>
              <a:rPr lang="fr-CA" dirty="0"/>
              <a:t>Notez que le compte doit être ajouté à la liste des comptes de la banque et recevoir le bon numéro de compte.</a:t>
            </a:r>
          </a:p>
        </p:txBody>
      </p:sp>
      <p:sp>
        <p:nvSpPr>
          <p:cNvPr id="4" name="Espace réservé de la date 3">
            <a:extLst>
              <a:ext uri="{FF2B5EF4-FFF2-40B4-BE49-F238E27FC236}">
                <a16:creationId xmlns:a16="http://schemas.microsoft.com/office/drawing/2014/main" id="{027C869A-F7C4-4E85-BDB4-D16EF4E787D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37B6B33-2FB1-45CD-B9AD-530D40993C50}"/>
              </a:ext>
            </a:extLst>
          </p:cNvPr>
          <p:cNvSpPr>
            <a:spLocks noGrp="1"/>
          </p:cNvSpPr>
          <p:nvPr>
            <p:ph type="sldNum" sz="quarter" idx="12"/>
            <p:custDataLst>
              <p:tags r:id="rId4"/>
            </p:custDataLst>
          </p:nvPr>
        </p:nvSpPr>
        <p:spPr/>
        <p:txBody>
          <a:bodyPr/>
          <a:lstStyle/>
          <a:p>
            <a:fld id="{CF4668DC-857F-487D-BFFA-8C0CA5037977}" type="slidenum">
              <a:rPr lang="fr-BE" smtClean="0"/>
              <a:pPr/>
              <a:t>32</a:t>
            </a:fld>
            <a:endParaRPr lang="fr-BE"/>
          </a:p>
        </p:txBody>
      </p:sp>
      <p:pic>
        <p:nvPicPr>
          <p:cNvPr id="7" name="Image 6">
            <a:extLst>
              <a:ext uri="{FF2B5EF4-FFF2-40B4-BE49-F238E27FC236}">
                <a16:creationId xmlns:a16="http://schemas.microsoft.com/office/drawing/2014/main" id="{B689FC8D-2FE1-4EDB-BF55-41AF05143436}"/>
              </a:ext>
            </a:extLst>
          </p:cNvPr>
          <p:cNvPicPr>
            <a:picLocks noChangeAspect="1"/>
          </p:cNvPicPr>
          <p:nvPr>
            <p:custDataLst>
              <p:tags r:id="rId5"/>
            </p:custDataLst>
          </p:nvPr>
        </p:nvPicPr>
        <p:blipFill>
          <a:blip r:embed="rId7"/>
          <a:stretch>
            <a:fillRect/>
          </a:stretch>
        </p:blipFill>
        <p:spPr>
          <a:xfrm>
            <a:off x="6096000" y="799306"/>
            <a:ext cx="5420329" cy="481807"/>
          </a:xfrm>
          <a:prstGeom prst="rect">
            <a:avLst/>
          </a:prstGeom>
        </p:spPr>
      </p:pic>
    </p:spTree>
    <p:extLst>
      <p:ext uri="{BB962C8B-B14F-4D97-AF65-F5344CB8AC3E}">
        <p14:creationId xmlns:p14="http://schemas.microsoft.com/office/powerpoint/2010/main" val="4264445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FCD87-22B0-4E9C-AFDC-25137EF23C5C}"/>
              </a:ext>
            </a:extLst>
          </p:cNvPr>
          <p:cNvSpPr>
            <a:spLocks noGrp="1"/>
          </p:cNvSpPr>
          <p:nvPr>
            <p:ph type="title"/>
            <p:custDataLst>
              <p:tags r:id="rId1"/>
            </p:custDataLst>
          </p:nvPr>
        </p:nvSpPr>
        <p:spPr/>
        <p:txBody>
          <a:bodyPr/>
          <a:lstStyle/>
          <a:p>
            <a:r>
              <a:rPr lang="fr-CA" dirty="0" err="1"/>
              <a:t>DétruireCompte</a:t>
            </a:r>
            <a:r>
              <a:rPr lang="fr-CA" dirty="0"/>
              <a:t> (1½pt)</a:t>
            </a:r>
          </a:p>
        </p:txBody>
      </p:sp>
      <p:sp>
        <p:nvSpPr>
          <p:cNvPr id="3" name="Espace réservé du contenu 2">
            <a:extLst>
              <a:ext uri="{FF2B5EF4-FFF2-40B4-BE49-F238E27FC236}">
                <a16:creationId xmlns:a16="http://schemas.microsoft.com/office/drawing/2014/main" id="{0ACF38A3-AD27-4CBA-9F64-5C52AF33C0C5}"/>
              </a:ext>
            </a:extLst>
          </p:cNvPr>
          <p:cNvSpPr>
            <a:spLocks noGrp="1"/>
          </p:cNvSpPr>
          <p:nvPr>
            <p:ph idx="1"/>
            <p:custDataLst>
              <p:tags r:id="rId2"/>
            </p:custDataLst>
          </p:nvPr>
        </p:nvSpPr>
        <p:spPr/>
        <p:txBody>
          <a:bodyPr>
            <a:normAutofit lnSpcReduction="10000"/>
          </a:bodyPr>
          <a:lstStyle/>
          <a:p>
            <a:r>
              <a:rPr lang="fr-CA" dirty="0"/>
              <a:t>La méthode </a:t>
            </a:r>
            <a:r>
              <a:rPr lang="fr-CA" dirty="0" err="1">
                <a:solidFill>
                  <a:srgbClr val="FFFF00"/>
                </a:solidFill>
              </a:rPr>
              <a:t>DétruireCompte</a:t>
            </a:r>
            <a:r>
              <a:rPr lang="fr-CA" dirty="0"/>
              <a:t> reçoit en argument le numéro du compte qui doit être détruit et retourne le compte en question suite à sa destruction (c’est-à-dire à son retrait de la liste des comptes).</a:t>
            </a:r>
          </a:p>
          <a:p>
            <a:pPr lvl="1"/>
            <a:r>
              <a:rPr lang="fr-CA" dirty="0"/>
              <a:t>Rappelons qu’en C# et dans les langages avec gestion automatique des allocations mémoires (alias </a:t>
            </a:r>
            <a:r>
              <a:rPr lang="fr-CA" dirty="0" err="1"/>
              <a:t>garbage</a:t>
            </a:r>
            <a:r>
              <a:rPr lang="fr-CA" dirty="0"/>
              <a:t>-collector), aucun objet ne peut être explicitement détruit. Donc ici on fait simplement retirer le compte dans la liste.</a:t>
            </a:r>
          </a:p>
          <a:p>
            <a:r>
              <a:rPr lang="fr-CA" dirty="0"/>
              <a:t>Si aucun compte n’existe possédant le numéro spécifié :</a:t>
            </a:r>
          </a:p>
          <a:p>
            <a:pPr lvl="1"/>
            <a:r>
              <a:rPr lang="fr-CA" dirty="0">
                <a:sym typeface="Wingdings" panose="05000000000000000000" pitchFamily="2" charset="2"/>
              </a:rPr>
              <a:t> </a:t>
            </a:r>
            <a:r>
              <a:rPr lang="fr-CA" dirty="0" err="1">
                <a:sym typeface="Wingdings" panose="05000000000000000000" pitchFamily="2" charset="2"/>
              </a:rPr>
              <a:t>ArgumentException</a:t>
            </a:r>
            <a:r>
              <a:rPr lang="fr-CA" dirty="0">
                <a:sym typeface="Wingdings" panose="05000000000000000000" pitchFamily="2" charset="2"/>
              </a:rPr>
              <a:t> — compte inexistant</a:t>
            </a:r>
          </a:p>
          <a:p>
            <a:r>
              <a:rPr lang="fr-CA" dirty="0">
                <a:sym typeface="Wingdings" panose="05000000000000000000" pitchFamily="2" charset="2"/>
              </a:rPr>
              <a:t>Seul un compte fermé peut être détruit</a:t>
            </a:r>
          </a:p>
          <a:p>
            <a:pPr lvl="1"/>
            <a:r>
              <a:rPr lang="fr-CA" dirty="0">
                <a:sym typeface="Wingdings" panose="05000000000000000000" pitchFamily="2" charset="2"/>
              </a:rPr>
              <a:t> </a:t>
            </a:r>
            <a:r>
              <a:rPr lang="fr-CA" dirty="0" err="1">
                <a:sym typeface="Wingdings" panose="05000000000000000000" pitchFamily="2" charset="2"/>
              </a:rPr>
              <a:t>InvalidOperation</a:t>
            </a:r>
            <a:r>
              <a:rPr lang="fr-CA" dirty="0">
                <a:sym typeface="Wingdings" panose="05000000000000000000" pitchFamily="2" charset="2"/>
              </a:rPr>
              <a:t> — pas fermé.</a:t>
            </a:r>
            <a:r>
              <a:rPr lang="fr-CA" dirty="0"/>
              <a:t>  </a:t>
            </a:r>
          </a:p>
        </p:txBody>
      </p:sp>
      <p:sp>
        <p:nvSpPr>
          <p:cNvPr id="4" name="Espace réservé de la date 3">
            <a:extLst>
              <a:ext uri="{FF2B5EF4-FFF2-40B4-BE49-F238E27FC236}">
                <a16:creationId xmlns:a16="http://schemas.microsoft.com/office/drawing/2014/main" id="{ACA3C331-721A-4A3C-A96B-F5DDEF6DD8DC}"/>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90CC38D-B9BB-49D2-BD01-AAF9E890B3BD}"/>
              </a:ext>
            </a:extLst>
          </p:cNvPr>
          <p:cNvSpPr>
            <a:spLocks noGrp="1"/>
          </p:cNvSpPr>
          <p:nvPr>
            <p:ph type="sldNum" sz="quarter" idx="12"/>
            <p:custDataLst>
              <p:tags r:id="rId4"/>
            </p:custDataLst>
          </p:nvPr>
        </p:nvSpPr>
        <p:spPr/>
        <p:txBody>
          <a:bodyPr/>
          <a:lstStyle/>
          <a:p>
            <a:fld id="{CF4668DC-857F-487D-BFFA-8C0CA5037977}" type="slidenum">
              <a:rPr lang="fr-BE" smtClean="0"/>
              <a:pPr/>
              <a:t>33</a:t>
            </a:fld>
            <a:endParaRPr lang="fr-BE"/>
          </a:p>
        </p:txBody>
      </p:sp>
      <p:pic>
        <p:nvPicPr>
          <p:cNvPr id="7" name="Image 6">
            <a:extLst>
              <a:ext uri="{FF2B5EF4-FFF2-40B4-BE49-F238E27FC236}">
                <a16:creationId xmlns:a16="http://schemas.microsoft.com/office/drawing/2014/main" id="{70FF7D08-BD96-4B6A-A4B7-A7537DC0D703}"/>
              </a:ext>
            </a:extLst>
          </p:cNvPr>
          <p:cNvPicPr>
            <a:picLocks noChangeAspect="1"/>
          </p:cNvPicPr>
          <p:nvPr>
            <p:custDataLst>
              <p:tags r:id="rId5"/>
            </p:custDataLst>
          </p:nvPr>
        </p:nvPicPr>
        <p:blipFill>
          <a:blip r:embed="rId7"/>
          <a:stretch>
            <a:fillRect/>
          </a:stretch>
        </p:blipFill>
        <p:spPr>
          <a:xfrm>
            <a:off x="6600056" y="809564"/>
            <a:ext cx="4522584" cy="471549"/>
          </a:xfrm>
          <a:prstGeom prst="rect">
            <a:avLst/>
          </a:prstGeom>
        </p:spPr>
      </p:pic>
    </p:spTree>
    <p:extLst>
      <p:ext uri="{BB962C8B-B14F-4D97-AF65-F5344CB8AC3E}">
        <p14:creationId xmlns:p14="http://schemas.microsoft.com/office/powerpoint/2010/main" val="580345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AAA09F-C75F-4323-87C0-4223CA31E143}"/>
              </a:ext>
            </a:extLst>
          </p:cNvPr>
          <p:cNvSpPr>
            <a:spLocks noGrp="1"/>
          </p:cNvSpPr>
          <p:nvPr>
            <p:ph type="title"/>
            <p:custDataLst>
              <p:tags r:id="rId1"/>
            </p:custDataLst>
          </p:nvPr>
        </p:nvSpPr>
        <p:spPr/>
        <p:txBody>
          <a:bodyPr/>
          <a:lstStyle/>
          <a:p>
            <a:r>
              <a:rPr lang="fr-CA" dirty="0" err="1"/>
              <a:t>VerserIntérêts</a:t>
            </a:r>
            <a:r>
              <a:rPr lang="fr-CA" dirty="0"/>
              <a:t> (1½pt)</a:t>
            </a:r>
          </a:p>
        </p:txBody>
      </p:sp>
      <p:sp>
        <p:nvSpPr>
          <p:cNvPr id="3" name="Espace réservé du contenu 2">
            <a:extLst>
              <a:ext uri="{FF2B5EF4-FFF2-40B4-BE49-F238E27FC236}">
                <a16:creationId xmlns:a16="http://schemas.microsoft.com/office/drawing/2014/main" id="{CF569DDA-D42C-4E85-AA6B-52C485FC6675}"/>
              </a:ext>
            </a:extLst>
          </p:cNvPr>
          <p:cNvSpPr>
            <a:spLocks noGrp="1"/>
          </p:cNvSpPr>
          <p:nvPr>
            <p:ph idx="1"/>
            <p:custDataLst>
              <p:tags r:id="rId2"/>
            </p:custDataLst>
          </p:nvPr>
        </p:nvSpPr>
        <p:spPr/>
        <p:txBody>
          <a:bodyPr/>
          <a:lstStyle/>
          <a:p>
            <a:r>
              <a:rPr lang="fr-CA" dirty="0"/>
              <a:t>La méthode </a:t>
            </a:r>
            <a:r>
              <a:rPr lang="fr-CA" dirty="0" err="1">
                <a:solidFill>
                  <a:srgbClr val="FFFF00"/>
                </a:solidFill>
              </a:rPr>
              <a:t>VerserIntérêts</a:t>
            </a:r>
            <a:r>
              <a:rPr lang="fr-CA" dirty="0"/>
              <a:t> permet de verser des intérêts dans tous les comptes de la banque qui le nécessitent.</a:t>
            </a:r>
          </a:p>
          <a:p>
            <a:r>
              <a:rPr lang="fr-CA" dirty="0"/>
              <a:t>Le premier argument est le taux d’intérêt à utiliser en pourcentage (voir la méthode correspondante dans </a:t>
            </a:r>
            <a:r>
              <a:rPr lang="fr-CA" dirty="0">
                <a:solidFill>
                  <a:srgbClr val="00B050"/>
                </a:solidFill>
              </a:rPr>
              <a:t>Compte3</a:t>
            </a:r>
            <a:r>
              <a:rPr lang="fr-CA" dirty="0"/>
              <a:t>).</a:t>
            </a:r>
          </a:p>
          <a:p>
            <a:pPr lvl="1"/>
            <a:r>
              <a:rPr lang="fr-CA" dirty="0">
                <a:sym typeface="Wingdings" panose="05000000000000000000" pitchFamily="2" charset="2"/>
              </a:rPr>
              <a:t> </a:t>
            </a:r>
            <a:r>
              <a:rPr lang="fr-CA" dirty="0" err="1">
                <a:sym typeface="Wingdings" panose="05000000000000000000" pitchFamily="2" charset="2"/>
              </a:rPr>
              <a:t>ArgumentOutOfRange</a:t>
            </a:r>
            <a:r>
              <a:rPr lang="fr-CA" dirty="0">
                <a:sym typeface="Wingdings" panose="05000000000000000000" pitchFamily="2" charset="2"/>
              </a:rPr>
              <a:t> — trop petit.</a:t>
            </a:r>
            <a:endParaRPr lang="fr-CA" dirty="0"/>
          </a:p>
          <a:p>
            <a:r>
              <a:rPr lang="fr-CA" dirty="0"/>
              <a:t>Le retour est le total des intérêts versés dans tous les comptes.</a:t>
            </a:r>
          </a:p>
          <a:p>
            <a:r>
              <a:rPr lang="fr-CA" dirty="0"/>
              <a:t>Le paramètre </a:t>
            </a:r>
            <a:r>
              <a:rPr lang="fr-CA" dirty="0">
                <a:solidFill>
                  <a:schemeClr val="accent1"/>
                </a:solidFill>
              </a:rPr>
              <a:t>out</a:t>
            </a:r>
            <a:r>
              <a:rPr lang="fr-CA" dirty="0"/>
              <a:t> est le nombre de comptes qui ont reçu des paiements d’intérêt.</a:t>
            </a:r>
          </a:p>
        </p:txBody>
      </p:sp>
      <p:sp>
        <p:nvSpPr>
          <p:cNvPr id="4" name="Espace réservé de la date 3">
            <a:extLst>
              <a:ext uri="{FF2B5EF4-FFF2-40B4-BE49-F238E27FC236}">
                <a16:creationId xmlns:a16="http://schemas.microsoft.com/office/drawing/2014/main" id="{B91E4E0D-0240-414C-9E99-BD0341E4223B}"/>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8D0B8148-67F0-45B3-9CD4-5ABFCAE1AD69}"/>
              </a:ext>
            </a:extLst>
          </p:cNvPr>
          <p:cNvSpPr>
            <a:spLocks noGrp="1"/>
          </p:cNvSpPr>
          <p:nvPr>
            <p:ph type="sldNum" sz="quarter" idx="12"/>
            <p:custDataLst>
              <p:tags r:id="rId4"/>
            </p:custDataLst>
          </p:nvPr>
        </p:nvSpPr>
        <p:spPr/>
        <p:txBody>
          <a:bodyPr/>
          <a:lstStyle/>
          <a:p>
            <a:fld id="{CF4668DC-857F-487D-BFFA-8C0CA5037977}" type="slidenum">
              <a:rPr lang="fr-BE" smtClean="0"/>
              <a:pPr/>
              <a:t>34</a:t>
            </a:fld>
            <a:endParaRPr lang="fr-BE"/>
          </a:p>
        </p:txBody>
      </p:sp>
      <p:pic>
        <p:nvPicPr>
          <p:cNvPr id="7" name="Image 6">
            <a:extLst>
              <a:ext uri="{FF2B5EF4-FFF2-40B4-BE49-F238E27FC236}">
                <a16:creationId xmlns:a16="http://schemas.microsoft.com/office/drawing/2014/main" id="{277A81AA-7884-4D5F-B706-5C6429C24003}"/>
              </a:ext>
            </a:extLst>
          </p:cNvPr>
          <p:cNvPicPr>
            <a:picLocks noChangeAspect="1"/>
          </p:cNvPicPr>
          <p:nvPr>
            <p:custDataLst>
              <p:tags r:id="rId5"/>
            </p:custDataLst>
          </p:nvPr>
        </p:nvPicPr>
        <p:blipFill>
          <a:blip r:embed="rId7"/>
          <a:stretch>
            <a:fillRect/>
          </a:stretch>
        </p:blipFill>
        <p:spPr>
          <a:xfrm>
            <a:off x="6096000" y="823850"/>
            <a:ext cx="5080994" cy="408112"/>
          </a:xfrm>
          <a:prstGeom prst="rect">
            <a:avLst/>
          </a:prstGeom>
        </p:spPr>
      </p:pic>
    </p:spTree>
    <p:extLst>
      <p:ext uri="{BB962C8B-B14F-4D97-AF65-F5344CB8AC3E}">
        <p14:creationId xmlns:p14="http://schemas.microsoft.com/office/powerpoint/2010/main" val="2799468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DD69C-62F8-4BF5-94A7-55D74A8C3374}"/>
              </a:ext>
            </a:extLst>
          </p:cNvPr>
          <p:cNvSpPr>
            <a:spLocks noGrp="1"/>
          </p:cNvSpPr>
          <p:nvPr>
            <p:ph type="title"/>
            <p:custDataLst>
              <p:tags r:id="rId1"/>
            </p:custDataLst>
          </p:nvPr>
        </p:nvSpPr>
        <p:spPr/>
        <p:txBody>
          <a:bodyPr/>
          <a:lstStyle/>
          <a:p>
            <a:r>
              <a:rPr lang="fr-CA" dirty="0"/>
              <a:t>4.1 – Saisie des tests (4½pts)</a:t>
            </a:r>
          </a:p>
        </p:txBody>
      </p:sp>
      <p:sp>
        <p:nvSpPr>
          <p:cNvPr id="4" name="Espace réservé de la date 3">
            <a:extLst>
              <a:ext uri="{FF2B5EF4-FFF2-40B4-BE49-F238E27FC236}">
                <a16:creationId xmlns:a16="http://schemas.microsoft.com/office/drawing/2014/main" id="{5632C270-8F10-4AE5-A930-6A827306683B}"/>
              </a:ext>
            </a:extLst>
          </p:cNvPr>
          <p:cNvSpPr>
            <a:spLocks noGrp="1"/>
          </p:cNvSpPr>
          <p:nvPr>
            <p:ph type="dt" sz="half" idx="10"/>
            <p:custDataLst>
              <p:tags r:id="rId2"/>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F7CF658E-F84E-4FB4-B9C4-B89E359E0410}"/>
              </a:ext>
            </a:extLst>
          </p:cNvPr>
          <p:cNvSpPr>
            <a:spLocks noGrp="1"/>
          </p:cNvSpPr>
          <p:nvPr>
            <p:ph type="sldNum" sz="quarter" idx="12"/>
            <p:custDataLst>
              <p:tags r:id="rId3"/>
            </p:custDataLst>
          </p:nvPr>
        </p:nvSpPr>
        <p:spPr/>
        <p:txBody>
          <a:bodyPr/>
          <a:lstStyle/>
          <a:p>
            <a:fld id="{CF4668DC-857F-487D-BFFA-8C0CA5037977}" type="slidenum">
              <a:rPr lang="fr-BE" smtClean="0"/>
              <a:pPr/>
              <a:t>35</a:t>
            </a:fld>
            <a:endParaRPr lang="fr-BE"/>
          </a:p>
        </p:txBody>
      </p:sp>
      <p:sp>
        <p:nvSpPr>
          <p:cNvPr id="8" name="Rectangle 7">
            <a:extLst>
              <a:ext uri="{FF2B5EF4-FFF2-40B4-BE49-F238E27FC236}">
                <a16:creationId xmlns:a16="http://schemas.microsoft.com/office/drawing/2014/main" id="{06AEFCDE-7E78-4FE6-8AE0-8B814668D152}"/>
              </a:ext>
            </a:extLst>
          </p:cNvPr>
          <p:cNvSpPr/>
          <p:nvPr>
            <p:custDataLst>
              <p:tags r:id="rId4"/>
            </p:custDataLst>
          </p:nvPr>
        </p:nvSpPr>
        <p:spPr>
          <a:xfrm>
            <a:off x="6672064" y="2079714"/>
            <a:ext cx="5185792" cy="370822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 avec vos initiales</a:t>
            </a:r>
          </a:p>
        </p:txBody>
      </p:sp>
      <p:pic>
        <p:nvPicPr>
          <p:cNvPr id="9" name="Image 8">
            <a:extLst>
              <a:ext uri="{FF2B5EF4-FFF2-40B4-BE49-F238E27FC236}">
                <a16:creationId xmlns:a16="http://schemas.microsoft.com/office/drawing/2014/main" id="{443B8F33-59FA-4A26-856D-628D8AA8AB73}"/>
              </a:ext>
            </a:extLst>
          </p:cNvPr>
          <p:cNvPicPr>
            <a:picLocks noChangeAspect="1"/>
          </p:cNvPicPr>
          <p:nvPr>
            <p:custDataLst>
              <p:tags r:id="rId5"/>
            </p:custDataLst>
          </p:nvPr>
        </p:nvPicPr>
        <p:blipFill>
          <a:blip r:embed="rId8"/>
          <a:stretch>
            <a:fillRect/>
          </a:stretch>
        </p:blipFill>
        <p:spPr>
          <a:xfrm>
            <a:off x="1703512" y="2161243"/>
            <a:ext cx="4722285" cy="3535898"/>
          </a:xfrm>
          <a:prstGeom prst="rect">
            <a:avLst/>
          </a:prstGeom>
          <a:ln w="76200">
            <a:solidFill>
              <a:schemeClr val="accent1"/>
            </a:solidFill>
          </a:ln>
        </p:spPr>
      </p:pic>
      <p:graphicFrame>
        <p:nvGraphicFramePr>
          <p:cNvPr id="12" name="Tableau 9">
            <a:extLst>
              <a:ext uri="{FF2B5EF4-FFF2-40B4-BE49-F238E27FC236}">
                <a16:creationId xmlns:a16="http://schemas.microsoft.com/office/drawing/2014/main" id="{411D104A-B282-4B9A-89D4-5035F9E6A983}"/>
              </a:ext>
            </a:extLst>
          </p:cNvPr>
          <p:cNvGraphicFramePr>
            <a:graphicFrameLocks noGrp="1"/>
          </p:cNvGraphicFramePr>
          <p:nvPr>
            <p:custDataLst>
              <p:tags r:id="rId6"/>
            </p:custDataLst>
            <p:extLst>
              <p:ext uri="{D42A27DB-BD31-4B8C-83A1-F6EECF244321}">
                <p14:modId xmlns:p14="http://schemas.microsoft.com/office/powerpoint/2010/main" val="3288846966"/>
              </p:ext>
            </p:extLst>
          </p:nvPr>
        </p:nvGraphicFramePr>
        <p:xfrm>
          <a:off x="268763" y="2265045"/>
          <a:ext cx="1138873" cy="3337560"/>
        </p:xfrm>
        <a:graphic>
          <a:graphicData uri="http://schemas.openxmlformats.org/drawingml/2006/table">
            <a:tbl>
              <a:tblPr firstRow="1" firstCol="1" bandRow="1">
                <a:tableStyleId>{5C22544A-7EE6-4342-B048-85BDC9FD1C3A}</a:tableStyleId>
              </a:tblPr>
              <a:tblGrid>
                <a:gridCol w="609854">
                  <a:extLst>
                    <a:ext uri="{9D8B030D-6E8A-4147-A177-3AD203B41FA5}">
                      <a16:colId xmlns:a16="http://schemas.microsoft.com/office/drawing/2014/main" val="4185500331"/>
                    </a:ext>
                  </a:extLst>
                </a:gridCol>
                <a:gridCol w="529019">
                  <a:extLst>
                    <a:ext uri="{9D8B030D-6E8A-4147-A177-3AD203B41FA5}">
                      <a16:colId xmlns:a16="http://schemas.microsoft.com/office/drawing/2014/main" val="3112754713"/>
                    </a:ext>
                  </a:extLst>
                </a:gridCol>
              </a:tblGrid>
              <a:tr h="370840">
                <a:tc>
                  <a:txBody>
                    <a:bodyPr/>
                    <a:lstStyle/>
                    <a:p>
                      <a:r>
                        <a:rPr lang="fr-CA" dirty="0"/>
                        <a:t>Test</a:t>
                      </a:r>
                    </a:p>
                  </a:txBody>
                  <a:tcPr/>
                </a:tc>
                <a:tc>
                  <a:txBody>
                    <a:bodyPr/>
                    <a:lstStyle/>
                    <a:p>
                      <a:r>
                        <a:rPr lang="fr-CA" dirty="0"/>
                        <a:t>Pts</a:t>
                      </a:r>
                    </a:p>
                  </a:txBody>
                  <a:tcPr/>
                </a:tc>
                <a:extLst>
                  <a:ext uri="{0D108BD9-81ED-4DB2-BD59-A6C34878D82A}">
                    <a16:rowId xmlns:a16="http://schemas.microsoft.com/office/drawing/2014/main" val="2344651459"/>
                  </a:ext>
                </a:extLst>
              </a:tr>
              <a:tr h="370840">
                <a:tc>
                  <a:txBody>
                    <a:bodyPr/>
                    <a:lstStyle/>
                    <a:p>
                      <a:r>
                        <a:rPr lang="fr-CA" dirty="0"/>
                        <a:t>T3</a:t>
                      </a:r>
                    </a:p>
                  </a:txBody>
                  <a:tcPr/>
                </a:tc>
                <a:tc>
                  <a:txBody>
                    <a:bodyPr/>
                    <a:lstStyle/>
                    <a:p>
                      <a:r>
                        <a:rPr lang="fr-CA" dirty="0"/>
                        <a:t>1</a:t>
                      </a:r>
                    </a:p>
                  </a:txBody>
                  <a:tcPr/>
                </a:tc>
                <a:extLst>
                  <a:ext uri="{0D108BD9-81ED-4DB2-BD59-A6C34878D82A}">
                    <a16:rowId xmlns:a16="http://schemas.microsoft.com/office/drawing/2014/main" val="1044712488"/>
                  </a:ext>
                </a:extLst>
              </a:tr>
              <a:tr h="370840">
                <a:tc>
                  <a:txBody>
                    <a:bodyPr/>
                    <a:lstStyle/>
                    <a:p>
                      <a:r>
                        <a:rPr lang="fr-CA" dirty="0"/>
                        <a:t>T3e</a:t>
                      </a:r>
                    </a:p>
                  </a:txBody>
                  <a:tcPr/>
                </a:tc>
                <a:tc>
                  <a:txBody>
                    <a:bodyPr/>
                    <a:lstStyle/>
                    <a:p>
                      <a:r>
                        <a:rPr lang="fr-CA" dirty="0"/>
                        <a:t>¼</a:t>
                      </a:r>
                    </a:p>
                  </a:txBody>
                  <a:tcPr/>
                </a:tc>
                <a:extLst>
                  <a:ext uri="{0D108BD9-81ED-4DB2-BD59-A6C34878D82A}">
                    <a16:rowId xmlns:a16="http://schemas.microsoft.com/office/drawing/2014/main" val="708389092"/>
                  </a:ext>
                </a:extLst>
              </a:tr>
              <a:tr h="370840">
                <a:tc>
                  <a:txBody>
                    <a:bodyPr/>
                    <a:lstStyle/>
                    <a:p>
                      <a:r>
                        <a:rPr lang="fr-CA" dirty="0"/>
                        <a:t>T3f</a:t>
                      </a:r>
                    </a:p>
                  </a:txBody>
                  <a:tcPr/>
                </a:tc>
                <a:tc>
                  <a:txBody>
                    <a:bodyPr/>
                    <a:lstStyle/>
                    <a:p>
                      <a:r>
                        <a:rPr lang="fr-CA" dirty="0"/>
                        <a:t>¼</a:t>
                      </a:r>
                    </a:p>
                  </a:txBody>
                  <a:tcPr/>
                </a:tc>
                <a:extLst>
                  <a:ext uri="{0D108BD9-81ED-4DB2-BD59-A6C34878D82A}">
                    <a16:rowId xmlns:a16="http://schemas.microsoft.com/office/drawing/2014/main" val="392954735"/>
                  </a:ext>
                </a:extLst>
              </a:tr>
              <a:tr h="370840">
                <a:tc>
                  <a:txBody>
                    <a:bodyPr/>
                    <a:lstStyle/>
                    <a:p>
                      <a:r>
                        <a:rPr lang="fr-CA" dirty="0"/>
                        <a:t>T4</a:t>
                      </a:r>
                    </a:p>
                  </a:txBody>
                  <a:tcPr/>
                </a:tc>
                <a:tc>
                  <a:txBody>
                    <a:bodyPr/>
                    <a:lstStyle/>
                    <a:p>
                      <a:r>
                        <a:rPr lang="fr-CA" dirty="0"/>
                        <a:t>1</a:t>
                      </a:r>
                    </a:p>
                  </a:txBody>
                  <a:tcPr/>
                </a:tc>
                <a:extLst>
                  <a:ext uri="{0D108BD9-81ED-4DB2-BD59-A6C34878D82A}">
                    <a16:rowId xmlns:a16="http://schemas.microsoft.com/office/drawing/2014/main" val="1937966206"/>
                  </a:ext>
                </a:extLst>
              </a:tr>
              <a:tr h="370840">
                <a:tc>
                  <a:txBody>
                    <a:bodyPr/>
                    <a:lstStyle/>
                    <a:p>
                      <a:r>
                        <a:rPr lang="fr-CA" dirty="0"/>
                        <a:t>T4e</a:t>
                      </a:r>
                    </a:p>
                  </a:txBody>
                  <a:tcPr/>
                </a:tc>
                <a:tc>
                  <a:txBody>
                    <a:bodyPr/>
                    <a:lstStyle/>
                    <a:p>
                      <a:r>
                        <a:rPr lang="fr-CA" dirty="0"/>
                        <a:t>¼</a:t>
                      </a:r>
                    </a:p>
                  </a:txBody>
                  <a:tcPr/>
                </a:tc>
                <a:extLst>
                  <a:ext uri="{0D108BD9-81ED-4DB2-BD59-A6C34878D82A}">
                    <a16:rowId xmlns:a16="http://schemas.microsoft.com/office/drawing/2014/main" val="1207957021"/>
                  </a:ext>
                </a:extLst>
              </a:tr>
              <a:tr h="370840">
                <a:tc>
                  <a:txBody>
                    <a:bodyPr/>
                    <a:lstStyle/>
                    <a:p>
                      <a:r>
                        <a:rPr lang="fr-CA" dirty="0"/>
                        <a:t>T4f</a:t>
                      </a:r>
                    </a:p>
                  </a:txBody>
                  <a:tcPr/>
                </a:tc>
                <a:tc>
                  <a:txBody>
                    <a:bodyPr/>
                    <a:lstStyle/>
                    <a:p>
                      <a:r>
                        <a:rPr lang="fr-CA" dirty="0"/>
                        <a:t>¼</a:t>
                      </a:r>
                    </a:p>
                  </a:txBody>
                  <a:tcPr/>
                </a:tc>
                <a:extLst>
                  <a:ext uri="{0D108BD9-81ED-4DB2-BD59-A6C34878D82A}">
                    <a16:rowId xmlns:a16="http://schemas.microsoft.com/office/drawing/2014/main" val="2624523567"/>
                  </a:ext>
                </a:extLst>
              </a:tr>
              <a:tr h="370840">
                <a:tc>
                  <a:txBody>
                    <a:bodyPr/>
                    <a:lstStyle/>
                    <a:p>
                      <a:r>
                        <a:rPr lang="fr-CA" dirty="0"/>
                        <a:t>T5</a:t>
                      </a:r>
                    </a:p>
                  </a:txBody>
                  <a:tcPr/>
                </a:tc>
                <a:tc>
                  <a:txBody>
                    <a:bodyPr/>
                    <a:lstStyle/>
                    <a:p>
                      <a:r>
                        <a:rPr lang="fr-CA" dirty="0"/>
                        <a:t>1¼</a:t>
                      </a:r>
                    </a:p>
                  </a:txBody>
                  <a:tcPr/>
                </a:tc>
                <a:extLst>
                  <a:ext uri="{0D108BD9-81ED-4DB2-BD59-A6C34878D82A}">
                    <a16:rowId xmlns:a16="http://schemas.microsoft.com/office/drawing/2014/main" val="3799251992"/>
                  </a:ext>
                </a:extLst>
              </a:tr>
              <a:tr h="370840">
                <a:tc>
                  <a:txBody>
                    <a:bodyPr/>
                    <a:lstStyle/>
                    <a:p>
                      <a:r>
                        <a:rPr lang="fr-CA" dirty="0"/>
                        <a:t>T5e</a:t>
                      </a:r>
                    </a:p>
                  </a:txBody>
                  <a:tcPr/>
                </a:tc>
                <a:tc>
                  <a:txBody>
                    <a:bodyPr/>
                    <a:lstStyle/>
                    <a:p>
                      <a:r>
                        <a:rPr lang="fr-CA" dirty="0"/>
                        <a:t>¼</a:t>
                      </a:r>
                    </a:p>
                  </a:txBody>
                  <a:tcPr/>
                </a:tc>
                <a:extLst>
                  <a:ext uri="{0D108BD9-81ED-4DB2-BD59-A6C34878D82A}">
                    <a16:rowId xmlns:a16="http://schemas.microsoft.com/office/drawing/2014/main" val="3302179536"/>
                  </a:ext>
                </a:extLst>
              </a:tr>
            </a:tbl>
          </a:graphicData>
        </a:graphic>
      </p:graphicFrame>
      <p:pic>
        <p:nvPicPr>
          <p:cNvPr id="6" name="Picture 5" descr="A picture containing calendar&#10;&#10;Description automatically generated">
            <a:extLst>
              <a:ext uri="{FF2B5EF4-FFF2-40B4-BE49-F238E27FC236}">
                <a16:creationId xmlns:a16="http://schemas.microsoft.com/office/drawing/2014/main" id="{22F3BEA1-4B06-4615-8825-CAF131236A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2064" y="2079714"/>
            <a:ext cx="3931458" cy="3708222"/>
          </a:xfrm>
          <a:prstGeom prst="rect">
            <a:avLst/>
          </a:prstGeom>
        </p:spPr>
      </p:pic>
    </p:spTree>
    <p:extLst>
      <p:ext uri="{BB962C8B-B14F-4D97-AF65-F5344CB8AC3E}">
        <p14:creationId xmlns:p14="http://schemas.microsoft.com/office/powerpoint/2010/main" val="1395585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FCBCA-4FA7-4F7E-B55F-F0BCD60F80B8}"/>
              </a:ext>
            </a:extLst>
          </p:cNvPr>
          <p:cNvSpPr>
            <a:spLocks noGrp="1"/>
          </p:cNvSpPr>
          <p:nvPr>
            <p:ph type="title"/>
            <p:custDataLst>
              <p:tags r:id="rId1"/>
            </p:custDataLst>
          </p:nvPr>
        </p:nvSpPr>
        <p:spPr/>
        <p:txBody>
          <a:bodyPr/>
          <a:lstStyle/>
          <a:p>
            <a:r>
              <a:rPr lang="fr-CA" dirty="0"/>
              <a:t>Résumé &amp; Git</a:t>
            </a:r>
          </a:p>
        </p:txBody>
      </p:sp>
      <p:sp>
        <p:nvSpPr>
          <p:cNvPr id="3" name="Espace réservé du contenu 2">
            <a:extLst>
              <a:ext uri="{FF2B5EF4-FFF2-40B4-BE49-F238E27FC236}">
                <a16:creationId xmlns:a16="http://schemas.microsoft.com/office/drawing/2014/main" id="{C445C791-1252-42BF-AFC2-C7E51AFF1AF7}"/>
              </a:ext>
            </a:extLst>
          </p:cNvPr>
          <p:cNvSpPr>
            <a:spLocks noGrp="1"/>
          </p:cNvSpPr>
          <p:nvPr>
            <p:ph idx="1"/>
            <p:custDataLst>
              <p:tags r:id="rId2"/>
            </p:custDataLst>
          </p:nvPr>
        </p:nvSpPr>
        <p:spPr/>
        <p:txBody>
          <a:bodyPr>
            <a:normAutofit/>
          </a:bodyPr>
          <a:lstStyle/>
          <a:p>
            <a:r>
              <a:rPr lang="fr-CA" dirty="0"/>
              <a:t>Nous avons ajoutés des méthodes pour ouvrir un nouveau compte, détruire un compte et verser des intérêts.</a:t>
            </a:r>
          </a:p>
          <a:p>
            <a:endParaRPr lang="fr-CA" dirty="0"/>
          </a:p>
          <a:p>
            <a:r>
              <a:rPr lang="fr-CA" dirty="0"/>
              <a:t>Ceci termine le codage de la classe.</a:t>
            </a:r>
          </a:p>
          <a:p>
            <a:endParaRPr lang="fr-CA" dirty="0"/>
          </a:p>
          <a:p>
            <a:r>
              <a:rPr lang="fr-CA" dirty="0">
                <a:sym typeface="Wingdings" panose="05000000000000000000" pitchFamily="2" charset="2"/>
              </a:rPr>
              <a:t> Commit &amp; Push</a:t>
            </a:r>
            <a:endParaRPr lang="fr-CA" dirty="0"/>
          </a:p>
          <a:p>
            <a:endParaRPr lang="fr-CA" dirty="0"/>
          </a:p>
        </p:txBody>
      </p:sp>
      <p:sp>
        <p:nvSpPr>
          <p:cNvPr id="4" name="Espace réservé de la date 3">
            <a:extLst>
              <a:ext uri="{FF2B5EF4-FFF2-40B4-BE49-F238E27FC236}">
                <a16:creationId xmlns:a16="http://schemas.microsoft.com/office/drawing/2014/main" id="{6CC3368B-93AA-4401-945C-ECBD1C53A736}"/>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20DB9B8-B94E-47E3-8F6D-0A98DB1B0762}"/>
              </a:ext>
            </a:extLst>
          </p:cNvPr>
          <p:cNvSpPr>
            <a:spLocks noGrp="1"/>
          </p:cNvSpPr>
          <p:nvPr>
            <p:ph type="sldNum" sz="quarter" idx="12"/>
            <p:custDataLst>
              <p:tags r:id="rId4"/>
            </p:custDataLst>
          </p:nvPr>
        </p:nvSpPr>
        <p:spPr/>
        <p:txBody>
          <a:bodyPr/>
          <a:lstStyle/>
          <a:p>
            <a:fld id="{CF4668DC-857F-487D-BFFA-8C0CA5037977}" type="slidenum">
              <a:rPr lang="fr-BE" smtClean="0"/>
              <a:pPr/>
              <a:t>36</a:t>
            </a:fld>
            <a:endParaRPr lang="fr-BE"/>
          </a:p>
        </p:txBody>
      </p:sp>
      <p:pic>
        <p:nvPicPr>
          <p:cNvPr id="2052" name="Picture 4" descr="Git and GitHub basics – Basic Linux Tutorial">
            <a:extLst>
              <a:ext uri="{FF2B5EF4-FFF2-40B4-BE49-F238E27FC236}">
                <a16:creationId xmlns:a16="http://schemas.microsoft.com/office/drawing/2014/main" id="{AAC3876A-154A-470C-BF90-DE72511F404D}"/>
              </a:ext>
            </a:extLst>
          </p:cNvPr>
          <p:cNvPicPr>
            <a:picLocks noChangeAspect="1" noChangeArrowheads="1"/>
          </p:cNvPicPr>
          <p:nvPr>
            <p:custDataLst>
              <p:tags r:id="rId5"/>
            </p:custDataLst>
          </p:nvPr>
        </p:nvPicPr>
        <p:blipFill>
          <a:blip r:embed="rId7">
            <a:extLst>
              <a:ext uri="{28A0092B-C50C-407E-A947-70E740481C1C}">
                <a14:useLocalDpi xmlns:a14="http://schemas.microsoft.com/office/drawing/2010/main" val="0"/>
              </a:ext>
            </a:extLst>
          </a:blip>
          <a:srcRect/>
          <a:stretch>
            <a:fillRect/>
          </a:stretch>
        </p:blipFill>
        <p:spPr bwMode="auto">
          <a:xfrm>
            <a:off x="8976320" y="4552157"/>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36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1105E3A1-7557-483D-BE89-71DA0AD6D47E}"/>
              </a:ext>
            </a:extLst>
          </p:cNvPr>
          <p:cNvSpPr>
            <a:spLocks noGrp="1"/>
          </p:cNvSpPr>
          <p:nvPr>
            <p:ph type="title"/>
            <p:custDataLst>
              <p:tags r:id="rId1"/>
            </p:custDataLst>
          </p:nvPr>
        </p:nvSpPr>
        <p:spPr/>
        <p:txBody>
          <a:bodyPr/>
          <a:lstStyle/>
          <a:p>
            <a:r>
              <a:rPr lang="fr-CA" dirty="0"/>
              <a:t>Validations</a:t>
            </a:r>
          </a:p>
        </p:txBody>
      </p:sp>
      <p:sp>
        <p:nvSpPr>
          <p:cNvPr id="7" name="Espace réservé du texte 6">
            <a:extLst>
              <a:ext uri="{FF2B5EF4-FFF2-40B4-BE49-F238E27FC236}">
                <a16:creationId xmlns:a16="http://schemas.microsoft.com/office/drawing/2014/main" id="{3696DFD7-8678-4421-BB99-10136EA38F77}"/>
              </a:ext>
            </a:extLst>
          </p:cNvPr>
          <p:cNvSpPr>
            <a:spLocks noGrp="1"/>
          </p:cNvSpPr>
          <p:nvPr>
            <p:ph type="body" idx="1"/>
            <p:custDataLst>
              <p:tags r:id="rId2"/>
            </p:custDataLst>
          </p:nvPr>
        </p:nvSpPr>
        <p:spPr>
          <a:xfrm>
            <a:off x="831850" y="4589463"/>
            <a:ext cx="6704310" cy="1500187"/>
          </a:xfrm>
        </p:spPr>
        <p:txBody>
          <a:bodyPr/>
          <a:lstStyle/>
          <a:p>
            <a:r>
              <a:rPr lang="fr-CA" dirty="0"/>
              <a:t>Consulter cette section pour valider que vous avez bien rempli toutes les saisies.</a:t>
            </a:r>
          </a:p>
          <a:p>
            <a:r>
              <a:rPr lang="fr-CA" dirty="0"/>
              <a:t>Sinon passer immédiatement à la section finale </a:t>
            </a:r>
            <a:r>
              <a:rPr lang="fr-CA" dirty="0">
                <a:sym typeface="Wingdings" panose="05000000000000000000" pitchFamily="2" charset="2"/>
              </a:rPr>
              <a:t></a:t>
            </a:r>
            <a:endParaRPr lang="fr-CA" dirty="0"/>
          </a:p>
          <a:p>
            <a:endParaRPr lang="fr-CA" dirty="0"/>
          </a:p>
        </p:txBody>
      </p:sp>
      <p:sp>
        <p:nvSpPr>
          <p:cNvPr id="4" name="Espace réservé de la date 3">
            <a:extLst>
              <a:ext uri="{FF2B5EF4-FFF2-40B4-BE49-F238E27FC236}">
                <a16:creationId xmlns:a16="http://schemas.microsoft.com/office/drawing/2014/main" id="{4A114C37-4DE7-4F42-9625-3AD020BD982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66728914-64B7-43A1-A860-69D458A52BF6}"/>
              </a:ext>
            </a:extLst>
          </p:cNvPr>
          <p:cNvSpPr>
            <a:spLocks noGrp="1"/>
          </p:cNvSpPr>
          <p:nvPr>
            <p:ph type="sldNum" sz="quarter" idx="12"/>
            <p:custDataLst>
              <p:tags r:id="rId4"/>
            </p:custDataLst>
          </p:nvPr>
        </p:nvSpPr>
        <p:spPr/>
        <p:txBody>
          <a:bodyPr/>
          <a:lstStyle/>
          <a:p>
            <a:fld id="{CF4668DC-857F-487D-BFFA-8C0CA5037977}" type="slidenum">
              <a:rPr lang="fr-BE" smtClean="0"/>
              <a:pPr/>
              <a:t>37</a:t>
            </a:fld>
            <a:endParaRPr lang="fr-BE"/>
          </a:p>
        </p:txBody>
      </p:sp>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46B2AA0A-74D1-41C2-999B-EBDD2C250F39}"/>
                  </a:ext>
                </a:extLst>
              </p:cNvPr>
              <p:cNvGraphicFramePr>
                <a:graphicFrameLocks noChangeAspect="1"/>
              </p:cNvGraphicFramePr>
              <p:nvPr>
                <p:custDataLst>
                  <p:tags r:id="rId5"/>
                </p:custDataLst>
                <p:extLst>
                  <p:ext uri="{D42A27DB-BD31-4B8C-83A1-F6EECF244321}">
                    <p14:modId xmlns:p14="http://schemas.microsoft.com/office/powerpoint/2010/main" val="3500816038"/>
                  </p:ext>
                </p:extLst>
              </p:nvPr>
            </p:nvGraphicFramePr>
            <p:xfrm>
              <a:off x="8040216" y="3411306"/>
              <a:ext cx="3621095" cy="2036866"/>
            </p:xfrm>
            <a:graphic>
              <a:graphicData uri="http://schemas.microsoft.com/office/powerpoint/2016/slidezoom">
                <pslz:sldZm>
                  <pslz:sldZmObj sldId="369" cId="2363749268">
                    <pslz:zmPr id="{4AB80124-DB75-4FAD-94E0-ED396152754D}" returnToParent="0" transitionDur="1000">
                      <p166:blipFill xmlns:p166="http://schemas.microsoft.com/office/powerpoint/2016/6/main">
                        <a:blip r:embed="rId7"/>
                        <a:stretch>
                          <a:fillRect/>
                        </a:stretch>
                      </p166:blipFill>
                      <p166:spPr xmlns:p166="http://schemas.microsoft.com/office/powerpoint/2016/6/main">
                        <a:xfrm>
                          <a:off x="0" y="0"/>
                          <a:ext cx="3621095" cy="2036866"/>
                        </a:xfrm>
                        <a:prstGeom prst="rect">
                          <a:avLst/>
                        </a:prstGeom>
                        <a:ln w="3175">
                          <a:solidFill>
                            <a:prstClr val="ltGray"/>
                          </a:solidFill>
                        </a:ln>
                      </p166:spPr>
                    </pslz:zmPr>
                  </pslz:sldZmObj>
                </pslz:sldZm>
              </a:graphicData>
            </a:graphic>
          </p:graphicFrame>
        </mc:Choice>
        <mc:Fallback xmlns="">
          <p:pic>
            <p:nvPicPr>
              <p:cNvPr id="9" name="Zoom de diapositive 8">
                <a:hlinkClick r:id="rId8" action="ppaction://hlinksldjump"/>
                <a:extLst>
                  <a:ext uri="{FF2B5EF4-FFF2-40B4-BE49-F238E27FC236}">
                    <a16:creationId xmlns:a16="http://schemas.microsoft.com/office/drawing/2014/main" id="{46B2AA0A-74D1-41C2-999B-EBDD2C250F39}"/>
                  </a:ext>
                </a:extLst>
              </p:cNvPr>
              <p:cNvPicPr>
                <a:picLocks noGrp="1" noRot="1" noChangeAspect="1" noMove="1" noResize="1" noEditPoints="1" noAdjustHandles="1" noChangeArrowheads="1" noChangeShapeType="1"/>
              </p:cNvPicPr>
              <p:nvPr/>
            </p:nvPicPr>
            <p:blipFill>
              <a:blip r:embed="rId9"/>
              <a:stretch>
                <a:fillRect/>
              </a:stretch>
            </p:blipFill>
            <p:spPr>
              <a:xfrm>
                <a:off x="8040216" y="3411306"/>
                <a:ext cx="3621095" cy="2036866"/>
              </a:xfrm>
              <a:prstGeom prst="rect">
                <a:avLst/>
              </a:prstGeom>
              <a:ln w="3175">
                <a:solidFill>
                  <a:prstClr val="ltGray"/>
                </a:solidFill>
              </a:ln>
            </p:spPr>
          </p:pic>
        </mc:Fallback>
      </mc:AlternateContent>
    </p:spTree>
    <p:extLst>
      <p:ext uri="{BB962C8B-B14F-4D97-AF65-F5344CB8AC3E}">
        <p14:creationId xmlns:p14="http://schemas.microsoft.com/office/powerpoint/2010/main" val="2427723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872429-5845-43CB-91A6-779B6381EC7D}"/>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D2ED2F5A-111F-475B-8939-792E1BEDF878}"/>
              </a:ext>
            </a:extLst>
          </p:cNvPr>
          <p:cNvSpPr>
            <a:spLocks noGrp="1"/>
          </p:cNvSpPr>
          <p:nvPr>
            <p:ph type="sldNum" sz="quarter" idx="12"/>
            <p:custDataLst>
              <p:tags r:id="rId2"/>
            </p:custDataLst>
          </p:nvPr>
        </p:nvSpPr>
        <p:spPr/>
        <p:txBody>
          <a:bodyPr/>
          <a:lstStyle/>
          <a:p>
            <a:fld id="{CF4668DC-857F-487D-BFFA-8C0CA5037977}" type="slidenum">
              <a:rPr lang="fr-BE" smtClean="0"/>
              <a:t>38</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930FAE6D-3B0A-4194-A3B7-5991279B6D46}"/>
                  </a:ext>
                </a:extLst>
              </p:cNvPr>
              <p:cNvGraphicFramePr>
                <a:graphicFrameLocks noChangeAspect="1"/>
              </p:cNvGraphicFramePr>
              <p:nvPr>
                <p:custDataLst>
                  <p:tags r:id="rId3"/>
                </p:custDataLst>
              </p:nvPr>
            </p:nvGraphicFramePr>
            <p:xfrm>
              <a:off x="2567608" y="3008717"/>
              <a:ext cx="6408712" cy="3604901"/>
            </p:xfrm>
            <a:graphic>
              <a:graphicData uri="http://schemas.microsoft.com/office/powerpoint/2016/slidezoom">
                <pslz:sldZm>
                  <pslz:sldZmObj sldId="1625" cId="1395585736">
                    <pslz:zmPr id="{7E7A8577-A8B9-4983-8B9E-F29FA64F0965}" returnToParent="0" transitionDur="1000">
                      <p166:blipFill xmlns:p166="http://schemas.microsoft.com/office/powerpoint/2016/6/main">
                        <a:blip r:embed="rId7"/>
                        <a:stretch>
                          <a:fillRect/>
                        </a:stretch>
                      </p166:blipFill>
                      <p166:spPr xmlns:p166="http://schemas.microsoft.com/office/powerpoint/2016/6/main">
                        <a:xfrm>
                          <a:off x="0" y="0"/>
                          <a:ext cx="6408712" cy="3604901"/>
                        </a:xfrm>
                        <a:prstGeom prst="rect">
                          <a:avLst/>
                        </a:prstGeom>
                        <a:ln w="3175">
                          <a:solidFill>
                            <a:prstClr val="ltGray"/>
                          </a:solidFill>
                        </a:ln>
                      </p166:spPr>
                    </pslz:zmPr>
                  </pslz:sldZmObj>
                </pslz:sldZm>
              </a:graphicData>
            </a:graphic>
          </p:graphicFrame>
        </mc:Choice>
        <mc:Fallback xmlns="">
          <p:pic>
            <p:nvPicPr>
              <p:cNvPr id="5" name="Zoom de diapositive 4">
                <a:hlinkClick r:id="rId8" action="ppaction://hlinksldjump"/>
                <a:extLst>
                  <a:ext uri="{FF2B5EF4-FFF2-40B4-BE49-F238E27FC236}">
                    <a16:creationId xmlns:a16="http://schemas.microsoft.com/office/drawing/2014/main" id="{930FAE6D-3B0A-4194-A3B7-5991279B6D46}"/>
                  </a:ext>
                </a:extLst>
              </p:cNvPr>
              <p:cNvPicPr>
                <a:picLocks noGrp="1" noRot="1" noChangeAspect="1" noMove="1" noResize="1" noEditPoints="1" noAdjustHandles="1" noChangeArrowheads="1" noChangeShapeType="1"/>
              </p:cNvPicPr>
              <p:nvPr/>
            </p:nvPicPr>
            <p:blipFill>
              <a:blip r:embed="rId9"/>
              <a:stretch>
                <a:fillRect/>
              </a:stretch>
            </p:blipFill>
            <p:spPr>
              <a:xfrm>
                <a:off x="2567608" y="3008717"/>
                <a:ext cx="6408712" cy="360490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ACE139A5-D9F8-4F49-9943-9AAA38C441C3}"/>
                  </a:ext>
                </a:extLst>
              </p:cNvPr>
              <p:cNvGraphicFramePr>
                <a:graphicFrameLocks noChangeAspect="1"/>
              </p:cNvGraphicFramePr>
              <p:nvPr>
                <p:custDataLst>
                  <p:tags r:id="rId4"/>
                </p:custDataLst>
              </p:nvPr>
            </p:nvGraphicFramePr>
            <p:xfrm>
              <a:off x="6240016" y="287920"/>
              <a:ext cx="4572000" cy="2571750"/>
            </p:xfrm>
            <a:graphic>
              <a:graphicData uri="http://schemas.microsoft.com/office/powerpoint/2016/slidezoom">
                <pslz:sldZm>
                  <pslz:sldZmObj sldId="1617" cId="2528339122">
                    <pslz:zmPr id="{A6B6ADF1-6365-457E-898C-A8ACD29F619C}" returnToParent="0" transitionDur="1000">
                      <p166:blipFill xmlns:p166="http://schemas.microsoft.com/office/powerpoint/2016/6/main">
                        <a:blip r:embed="rId10"/>
                        <a:stretch>
                          <a:fillRect/>
                        </a:stretch>
                      </p166:blipFill>
                      <p166:spPr xmlns:p166="http://schemas.microsoft.com/office/powerpoint/2016/6/main">
                        <a:xfrm>
                          <a:off x="0" y="0"/>
                          <a:ext cx="4572000" cy="2571750"/>
                        </a:xfrm>
                        <a:prstGeom prst="rect">
                          <a:avLst/>
                        </a:prstGeom>
                        <a:ln w="3175">
                          <a:solidFill>
                            <a:prstClr val="ltGray"/>
                          </a:solidFill>
                        </a:ln>
                      </p166:spPr>
                    </pslz:zmPr>
                  </pslz:sldZmObj>
                </pslz:sldZm>
              </a:graphicData>
            </a:graphic>
          </p:graphicFrame>
        </mc:Choice>
        <mc:Fallback xmlns="">
          <p:pic>
            <p:nvPicPr>
              <p:cNvPr id="6" name="Zoom de diapositive 5">
                <a:hlinkClick r:id="rId11" action="ppaction://hlinksldjump"/>
                <a:extLst>
                  <a:ext uri="{FF2B5EF4-FFF2-40B4-BE49-F238E27FC236}">
                    <a16:creationId xmlns:a16="http://schemas.microsoft.com/office/drawing/2014/main" id="{ACE139A5-D9F8-4F49-9943-9AAA38C441C3}"/>
                  </a:ext>
                </a:extLst>
              </p:cNvPr>
              <p:cNvPicPr>
                <a:picLocks noGrp="1" noRot="1" noChangeAspect="1" noMove="1" noResize="1" noEditPoints="1" noAdjustHandles="1" noChangeArrowheads="1" noChangeShapeType="1"/>
              </p:cNvPicPr>
              <p:nvPr/>
            </p:nvPicPr>
            <p:blipFill>
              <a:blip r:embed="rId12"/>
              <a:stretch>
                <a:fillRect/>
              </a:stretch>
            </p:blipFill>
            <p:spPr>
              <a:xfrm>
                <a:off x="6240016" y="287920"/>
                <a:ext cx="4572000" cy="25717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EC223A83-6AC9-4091-AAD4-8353414C9445}"/>
                  </a:ext>
                </a:extLst>
              </p:cNvPr>
              <p:cNvGraphicFramePr>
                <a:graphicFrameLocks noChangeAspect="1"/>
              </p:cNvGraphicFramePr>
              <p:nvPr>
                <p:custDataLst>
                  <p:tags r:id="rId5"/>
                </p:custDataLst>
              </p:nvPr>
            </p:nvGraphicFramePr>
            <p:xfrm>
              <a:off x="1127448" y="282467"/>
              <a:ext cx="4572000" cy="2571750"/>
            </p:xfrm>
            <a:graphic>
              <a:graphicData uri="http://schemas.microsoft.com/office/powerpoint/2016/slidezoom">
                <pslz:sldZm>
                  <pslz:sldZmObj sldId="1580" cId="2340857118">
                    <pslz:zmPr id="{3FE172A3-3FCF-424B-8B34-758DE25F46F9}" returnToParent="0" transitionDur="1000">
                      <p166:blipFill xmlns:p166="http://schemas.microsoft.com/office/powerpoint/2016/6/main">
                        <a:blip r:embed="rId13"/>
                        <a:stretch>
                          <a:fillRect/>
                        </a:stretch>
                      </p166:blipFill>
                      <p166:spPr xmlns:p166="http://schemas.microsoft.com/office/powerpoint/2016/6/main">
                        <a:xfrm>
                          <a:off x="0" y="0"/>
                          <a:ext cx="4572000" cy="2571750"/>
                        </a:xfrm>
                        <a:prstGeom prst="rect">
                          <a:avLst/>
                        </a:prstGeom>
                        <a:ln w="3175">
                          <a:solidFill>
                            <a:prstClr val="ltGray"/>
                          </a:solidFill>
                        </a:ln>
                      </p166:spPr>
                    </pslz:zmPr>
                  </pslz:sldZmObj>
                </pslz:sldZm>
              </a:graphicData>
            </a:graphic>
          </p:graphicFrame>
        </mc:Choice>
        <mc:Fallback xmlns="">
          <p:pic>
            <p:nvPicPr>
              <p:cNvPr id="7" name="Zoom de diapositive 6">
                <a:hlinkClick r:id="rId14" action="ppaction://hlinksldjump"/>
                <a:extLst>
                  <a:ext uri="{FF2B5EF4-FFF2-40B4-BE49-F238E27FC236}">
                    <a16:creationId xmlns:a16="http://schemas.microsoft.com/office/drawing/2014/main" id="{EC223A83-6AC9-4091-AAD4-8353414C9445}"/>
                  </a:ext>
                </a:extLst>
              </p:cNvPr>
              <p:cNvPicPr>
                <a:picLocks noGrp="1" noRot="1" noChangeAspect="1" noMove="1" noResize="1" noEditPoints="1" noAdjustHandles="1" noChangeArrowheads="1" noChangeShapeType="1"/>
              </p:cNvPicPr>
              <p:nvPr/>
            </p:nvPicPr>
            <p:blipFill>
              <a:blip r:embed="rId15"/>
              <a:stretch>
                <a:fillRect/>
              </a:stretch>
            </p:blipFill>
            <p:spPr>
              <a:xfrm>
                <a:off x="1127448" y="282467"/>
                <a:ext cx="4572000" cy="2571750"/>
              </a:xfrm>
              <a:prstGeom prst="rect">
                <a:avLst/>
              </a:prstGeom>
              <a:ln w="3175">
                <a:solidFill>
                  <a:prstClr val="ltGray"/>
                </a:solidFill>
              </a:ln>
            </p:spPr>
          </p:pic>
        </mc:Fallback>
      </mc:AlternateContent>
    </p:spTree>
    <p:extLst>
      <p:ext uri="{BB962C8B-B14F-4D97-AF65-F5344CB8AC3E}">
        <p14:creationId xmlns:p14="http://schemas.microsoft.com/office/powerpoint/2010/main" val="340557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p:txBody>
          <a:bodyPr/>
          <a:lstStyle/>
          <a:p>
            <a:r>
              <a:rPr lang="fr-CA" dirty="0"/>
              <a:t>Conclusion et Remise</a:t>
            </a:r>
          </a:p>
        </p:txBody>
      </p:sp>
      <p:sp>
        <p:nvSpPr>
          <p:cNvPr id="5" name="Espace réservé du texte 4"/>
          <p:cNvSpPr>
            <a:spLocks noGrp="1"/>
          </p:cNvSpPr>
          <p:nvPr>
            <p:ph type="body" idx="1"/>
            <p:custDataLst>
              <p:tags r:id="rId2"/>
            </p:custDataLst>
          </p:nvPr>
        </p:nvSpPr>
        <p:spPr/>
        <p:txBody>
          <a:bodyPr/>
          <a:lstStyle/>
          <a:p>
            <a:endParaRPr lang="fr-CA"/>
          </a:p>
        </p:txBody>
      </p:sp>
      <p:sp>
        <p:nvSpPr>
          <p:cNvPr id="2" name="Espace réservé de la date 1"/>
          <p:cNvSpPr>
            <a:spLocks noGrp="1"/>
          </p:cNvSpPr>
          <p:nvPr>
            <p:ph type="dt" sz="half" idx="10"/>
            <p:custDataLst>
              <p:tags r:id="rId3"/>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AA11C213-721D-42A5-BED7-5E4DCBCF9CF6}"/>
              </a:ext>
            </a:extLst>
          </p:cNvPr>
          <p:cNvSpPr>
            <a:spLocks noGrp="1"/>
          </p:cNvSpPr>
          <p:nvPr>
            <p:ph type="sldNum" sz="quarter" idx="12"/>
            <p:custDataLst>
              <p:tags r:id="rId4"/>
            </p:custDataLst>
          </p:nvPr>
        </p:nvSpPr>
        <p:spPr/>
        <p:txBody>
          <a:bodyPr/>
          <a:lstStyle/>
          <a:p>
            <a:fld id="{CF4668DC-857F-487D-BFFA-8C0CA5037977}" type="slidenum">
              <a:rPr lang="fr-BE" smtClean="0"/>
              <a:t>39</a:t>
            </a:fld>
            <a:endParaRPr lang="fr-BE"/>
          </a:p>
        </p:txBody>
      </p:sp>
    </p:spTree>
    <p:extLst>
      <p:ext uri="{BB962C8B-B14F-4D97-AF65-F5344CB8AC3E}">
        <p14:creationId xmlns:p14="http://schemas.microsoft.com/office/powerpoint/2010/main" val="236374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311696" y="365125"/>
            <a:ext cx="1247800" cy="1325563"/>
          </a:xfrm>
        </p:spPr>
        <p:txBody>
          <a:bodyPr/>
          <a:lstStyle/>
          <a:p>
            <a:r>
              <a:rPr lang="fr-CA" dirty="0"/>
              <a:t>Plan</a:t>
            </a:r>
          </a:p>
        </p:txBody>
      </p:sp>
      <p:sp>
        <p:nvSpPr>
          <p:cNvPr id="4" name="Espace réservé de la date 3"/>
          <p:cNvSpPr>
            <a:spLocks noGrp="1"/>
          </p:cNvSpPr>
          <p:nvPr>
            <p:ph type="dt" sz="half" idx="10"/>
            <p:custDataLst>
              <p:tags r:id="rId2"/>
            </p:custDataLst>
          </p:nvPr>
        </p:nvSpPr>
        <p:spPr/>
        <p:txBody>
          <a:bodyPr/>
          <a:lstStyle/>
          <a:p>
            <a:r>
              <a:rPr lang="fr-FR" dirty="0"/>
              <a:t>CC FG 2021</a:t>
            </a:r>
            <a:endParaRPr lang="fr-BE" dirty="0"/>
          </a:p>
        </p:txBody>
      </p:sp>
      <p:sp>
        <p:nvSpPr>
          <p:cNvPr id="7" name="Espace réservé du numéro de diapositive 6">
            <a:extLst>
              <a:ext uri="{FF2B5EF4-FFF2-40B4-BE49-F238E27FC236}">
                <a16:creationId xmlns:a16="http://schemas.microsoft.com/office/drawing/2014/main" id="{455B431F-C227-4AAD-9AD8-593228CC27E9}"/>
              </a:ext>
            </a:extLst>
          </p:cNvPr>
          <p:cNvSpPr>
            <a:spLocks noGrp="1"/>
          </p:cNvSpPr>
          <p:nvPr>
            <p:ph type="sldNum" sz="quarter" idx="12"/>
            <p:custDataLst>
              <p:tags r:id="rId3"/>
            </p:custDataLst>
          </p:nvPr>
        </p:nvSpPr>
        <p:spPr/>
        <p:txBody>
          <a:bodyPr/>
          <a:lstStyle/>
          <a:p>
            <a:fld id="{CF4668DC-857F-487D-BFFA-8C0CA5037977}" type="slidenum">
              <a:rPr lang="fr-BE" smtClean="0"/>
              <a:pPr/>
              <a:t>4</a:t>
            </a:fld>
            <a:endParaRPr lang="fr-BE" dirty="0"/>
          </a:p>
        </p:txBody>
      </p:sp>
      <mc:AlternateContent xmlns:mc="http://schemas.openxmlformats.org/markup-compatibility/2006" xmlns:psez="http://schemas.microsoft.com/office/powerpoint/2016/sectionzoom">
        <mc:Choice Requires="psez">
          <p:graphicFrame>
            <p:nvGraphicFramePr>
              <p:cNvPr id="9" name="Zoom de section 8">
                <a:extLst>
                  <a:ext uri="{FF2B5EF4-FFF2-40B4-BE49-F238E27FC236}">
                    <a16:creationId xmlns:a16="http://schemas.microsoft.com/office/drawing/2014/main" id="{73E2FE77-5D3F-424B-B3AD-C99EFE179AF6}"/>
                  </a:ext>
                </a:extLst>
              </p:cNvPr>
              <p:cNvGraphicFramePr>
                <a:graphicFrameLocks noChangeAspect="1"/>
              </p:cNvGraphicFramePr>
              <p:nvPr>
                <p:custDataLst>
                  <p:tags r:id="rId4"/>
                </p:custDataLst>
                <p:extLst>
                  <p:ext uri="{D42A27DB-BD31-4B8C-83A1-F6EECF244321}">
                    <p14:modId xmlns:p14="http://schemas.microsoft.com/office/powerpoint/2010/main" val="2609996863"/>
                  </p:ext>
                </p:extLst>
              </p:nvPr>
            </p:nvGraphicFramePr>
            <p:xfrm>
              <a:off x="2517396" y="1412329"/>
              <a:ext cx="3556812" cy="2000707"/>
            </p:xfrm>
            <a:graphic>
              <a:graphicData uri="http://schemas.microsoft.com/office/powerpoint/2016/sectionzoom">
                <psez:sectionZm>
                  <psez:sectionZmObj sectionId="{4CF5F768-148A-419E-B21B-FF8359C73C5A}">
                    <psez:zmPr id="{D34380A0-4AF9-4099-813C-1CEB21B13CF3}" transitionDur="1000">
                      <p166:blipFill xmlns:p166="http://schemas.microsoft.com/office/powerpoint/2016/6/main">
                        <a:blip r:embed="rId10"/>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9" name="Zoom de section 8">
                <a:hlinkClick r:id="rId11" action="ppaction://hlinksldjump"/>
                <a:extLst>
                  <a:ext uri="{FF2B5EF4-FFF2-40B4-BE49-F238E27FC236}">
                    <a16:creationId xmlns:a16="http://schemas.microsoft.com/office/drawing/2014/main" id="{73E2FE77-5D3F-424B-B3AD-C99EFE179AF6}"/>
                  </a:ext>
                </a:extLst>
              </p:cNvPr>
              <p:cNvPicPr>
                <a:picLocks noGrp="1" noRot="1" noChangeAspect="1" noMove="1" noResize="1" noEditPoints="1" noAdjustHandles="1" noChangeArrowheads="1" noChangeShapeType="1"/>
              </p:cNvPicPr>
              <p:nvPr/>
            </p:nvPicPr>
            <p:blipFill>
              <a:blip r:embed="rId12"/>
              <a:stretch>
                <a:fillRect/>
              </a:stretch>
            </p:blipFill>
            <p:spPr>
              <a:xfrm>
                <a:off x="2517396" y="1412329"/>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6" name="Zoom de section 15">
                <a:extLst>
                  <a:ext uri="{FF2B5EF4-FFF2-40B4-BE49-F238E27FC236}">
                    <a16:creationId xmlns:a16="http://schemas.microsoft.com/office/drawing/2014/main" id="{AF479444-26BB-4C2A-A7BD-1AA3B8CD27B8}"/>
                  </a:ext>
                </a:extLst>
              </p:cNvPr>
              <p:cNvGraphicFramePr>
                <a:graphicFrameLocks noChangeAspect="1"/>
              </p:cNvGraphicFramePr>
              <p:nvPr>
                <p:custDataLst>
                  <p:tags r:id="rId5"/>
                </p:custDataLst>
                <p:extLst>
                  <p:ext uri="{D42A27DB-BD31-4B8C-83A1-F6EECF244321}">
                    <p14:modId xmlns:p14="http://schemas.microsoft.com/office/powerpoint/2010/main" val="4035698120"/>
                  </p:ext>
                </p:extLst>
              </p:nvPr>
            </p:nvGraphicFramePr>
            <p:xfrm>
              <a:off x="8112225" y="3679580"/>
              <a:ext cx="3556812" cy="2000707"/>
            </p:xfrm>
            <a:graphic>
              <a:graphicData uri="http://schemas.microsoft.com/office/powerpoint/2016/sectionzoom">
                <psez:sectionZm>
                  <psez:sectionZmObj sectionId="{FACE1E1F-5310-47DA-93D0-FBD564A1EAF2}">
                    <psez:zmPr id="{2C31AD6B-CA51-47E5-8D60-B5D35C66E129}" transitionDur="1000">
                      <p166:blipFill xmlns:p166="http://schemas.microsoft.com/office/powerpoint/2016/6/main">
                        <a:blip r:embed="rId13"/>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16" name="Zoom de section 15">
                <a:hlinkClick r:id="rId14" action="ppaction://hlinksldjump"/>
                <a:extLst>
                  <a:ext uri="{FF2B5EF4-FFF2-40B4-BE49-F238E27FC236}">
                    <a16:creationId xmlns:a16="http://schemas.microsoft.com/office/drawing/2014/main" id="{AF479444-26BB-4C2A-A7BD-1AA3B8CD27B8}"/>
                  </a:ext>
                </a:extLst>
              </p:cNvPr>
              <p:cNvPicPr>
                <a:picLocks noGrp="1" noRot="1" noChangeAspect="1" noMove="1" noResize="1" noEditPoints="1" noAdjustHandles="1" noChangeArrowheads="1" noChangeShapeType="1"/>
              </p:cNvPicPr>
              <p:nvPr/>
            </p:nvPicPr>
            <p:blipFill>
              <a:blip r:embed="rId15"/>
              <a:stretch>
                <a:fillRect/>
              </a:stretch>
            </p:blipFill>
            <p:spPr>
              <a:xfrm>
                <a:off x="8112225" y="3679580"/>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Zoom de section 9">
                <a:extLst>
                  <a:ext uri="{FF2B5EF4-FFF2-40B4-BE49-F238E27FC236}">
                    <a16:creationId xmlns:a16="http://schemas.microsoft.com/office/drawing/2014/main" id="{14CF710E-5D2C-4687-839A-012459039915}"/>
                  </a:ext>
                </a:extLst>
              </p:cNvPr>
              <p:cNvGraphicFramePr>
                <a:graphicFrameLocks noChangeAspect="1"/>
              </p:cNvGraphicFramePr>
              <p:nvPr>
                <p:custDataLst>
                  <p:tags r:id="rId6"/>
                </p:custDataLst>
                <p:extLst>
                  <p:ext uri="{D42A27DB-BD31-4B8C-83A1-F6EECF244321}">
                    <p14:modId xmlns:p14="http://schemas.microsoft.com/office/powerpoint/2010/main" val="1520333302"/>
                  </p:ext>
                </p:extLst>
              </p:nvPr>
            </p:nvGraphicFramePr>
            <p:xfrm>
              <a:off x="6333819" y="1412330"/>
              <a:ext cx="3556811" cy="2000706"/>
            </p:xfrm>
            <a:graphic>
              <a:graphicData uri="http://schemas.microsoft.com/office/powerpoint/2016/sectionzoom">
                <psez:sectionZm>
                  <psez:sectionZmObj sectionId="{DE26804A-9FFB-4D79-9913-D99711E80323}">
                    <psez:zmPr id="{FAE0A8F2-D621-444F-91A5-9DCB46DD58A5}" transitionDur="1000">
                      <p166:blipFill xmlns:p166="http://schemas.microsoft.com/office/powerpoint/2016/6/main">
                        <a:blip r:embed="rId16"/>
                        <a:stretch>
                          <a:fillRect/>
                        </a:stretch>
                      </p166:blipFill>
                      <p166:spPr xmlns:p166="http://schemas.microsoft.com/office/powerpoint/2016/6/main">
                        <a:xfrm>
                          <a:off x="0" y="0"/>
                          <a:ext cx="3556811" cy="2000706"/>
                        </a:xfrm>
                        <a:prstGeom prst="rect">
                          <a:avLst/>
                        </a:prstGeom>
                        <a:ln w="3175">
                          <a:solidFill>
                            <a:prstClr val="ltGray"/>
                          </a:solidFill>
                        </a:ln>
                      </p166:spPr>
                    </psez:zmPr>
                  </psez:sectionZmObj>
                </psez:sectionZm>
              </a:graphicData>
            </a:graphic>
          </p:graphicFrame>
        </mc:Choice>
        <mc:Fallback xmlns="">
          <p:pic>
            <p:nvPicPr>
              <p:cNvPr id="10" name="Zoom de section 9">
                <a:hlinkClick r:id="rId17" action="ppaction://hlinksldjump"/>
                <a:extLst>
                  <a:ext uri="{FF2B5EF4-FFF2-40B4-BE49-F238E27FC236}">
                    <a16:creationId xmlns:a16="http://schemas.microsoft.com/office/drawing/2014/main" id="{14CF710E-5D2C-4687-839A-012459039915}"/>
                  </a:ext>
                </a:extLst>
              </p:cNvPr>
              <p:cNvPicPr>
                <a:picLocks noGrp="1" noRot="1" noChangeAspect="1" noMove="1" noResize="1" noEditPoints="1" noAdjustHandles="1" noChangeArrowheads="1" noChangeShapeType="1"/>
              </p:cNvPicPr>
              <p:nvPr/>
            </p:nvPicPr>
            <p:blipFill>
              <a:blip r:embed="rId18"/>
              <a:stretch>
                <a:fillRect/>
              </a:stretch>
            </p:blipFill>
            <p:spPr>
              <a:xfrm>
                <a:off x="6333819" y="1412330"/>
                <a:ext cx="3556811" cy="2000706"/>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Zoom de section 4">
                <a:extLst>
                  <a:ext uri="{FF2B5EF4-FFF2-40B4-BE49-F238E27FC236}">
                    <a16:creationId xmlns:a16="http://schemas.microsoft.com/office/drawing/2014/main" id="{FF300EC2-85E1-4C66-A571-5EBEC6AF6875}"/>
                  </a:ext>
                </a:extLst>
              </p:cNvPr>
              <p:cNvGraphicFramePr>
                <a:graphicFrameLocks noChangeAspect="1"/>
              </p:cNvGraphicFramePr>
              <p:nvPr>
                <p:custDataLst>
                  <p:tags r:id="rId7"/>
                </p:custDataLst>
                <p:extLst>
                  <p:ext uri="{D42A27DB-BD31-4B8C-83A1-F6EECF244321}">
                    <p14:modId xmlns:p14="http://schemas.microsoft.com/office/powerpoint/2010/main" val="2776987998"/>
                  </p:ext>
                </p:extLst>
              </p:nvPr>
            </p:nvGraphicFramePr>
            <p:xfrm>
              <a:off x="479379" y="3679580"/>
              <a:ext cx="3556812" cy="2000707"/>
            </p:xfrm>
            <a:graphic>
              <a:graphicData uri="http://schemas.microsoft.com/office/powerpoint/2016/sectionzoom">
                <psez:sectionZm>
                  <psez:sectionZmObj sectionId="{D721A52E-8D3F-4C22-8500-F31EFAAB8E73}">
                    <psez:zmPr id="{5C8151D4-2FDA-4400-850D-CD71BC86698C}" transitionDur="1000">
                      <p166:blipFill xmlns:p166="http://schemas.microsoft.com/office/powerpoint/2016/6/main">
                        <a:blip r:embed="rId19"/>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5" name="Zoom de section 4">
                <a:hlinkClick r:id="rId20" action="ppaction://hlinksldjump"/>
                <a:extLst>
                  <a:ext uri="{FF2B5EF4-FFF2-40B4-BE49-F238E27FC236}">
                    <a16:creationId xmlns:a16="http://schemas.microsoft.com/office/drawing/2014/main" id="{FF300EC2-85E1-4C66-A571-5EBEC6AF6875}"/>
                  </a:ext>
                </a:extLst>
              </p:cNvPr>
              <p:cNvPicPr>
                <a:picLocks noGrp="1" noRot="1" noChangeAspect="1" noMove="1" noResize="1" noEditPoints="1" noAdjustHandles="1" noChangeArrowheads="1" noChangeShapeType="1"/>
              </p:cNvPicPr>
              <p:nvPr/>
            </p:nvPicPr>
            <p:blipFill>
              <a:blip r:embed="rId21"/>
              <a:stretch>
                <a:fillRect/>
              </a:stretch>
            </p:blipFill>
            <p:spPr>
              <a:xfrm>
                <a:off x="479379" y="3679580"/>
                <a:ext cx="3556812" cy="200070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471CBBFD-44D3-401D-88F8-33226079B643}"/>
                  </a:ext>
                </a:extLst>
              </p:cNvPr>
              <p:cNvGraphicFramePr>
                <a:graphicFrameLocks noChangeAspect="1"/>
              </p:cNvGraphicFramePr>
              <p:nvPr>
                <p:custDataLst>
                  <p:tags r:id="rId8"/>
                </p:custDataLst>
                <p:extLst>
                  <p:ext uri="{D42A27DB-BD31-4B8C-83A1-F6EECF244321}">
                    <p14:modId xmlns:p14="http://schemas.microsoft.com/office/powerpoint/2010/main" val="3269016516"/>
                  </p:ext>
                </p:extLst>
              </p:nvPr>
            </p:nvGraphicFramePr>
            <p:xfrm>
              <a:off x="4295802" y="3679580"/>
              <a:ext cx="3556812" cy="2000707"/>
            </p:xfrm>
            <a:graphic>
              <a:graphicData uri="http://schemas.microsoft.com/office/powerpoint/2016/sectionzoom">
                <psez:sectionZm>
                  <psez:sectionZmObj sectionId="{D2C41E26-B8F7-4481-8530-69C579C55BFD}">
                    <psez:zmPr id="{B790CDB5-C248-45E4-B98B-6562466C1AE1}" transitionDur="1000">
                      <p166:blipFill xmlns:p166="http://schemas.microsoft.com/office/powerpoint/2016/6/main">
                        <a:blip r:embed="rId22"/>
                        <a:stretch>
                          <a:fillRect/>
                        </a:stretch>
                      </p166:blipFill>
                      <p166:spPr xmlns:p166="http://schemas.microsoft.com/office/powerpoint/2016/6/main">
                        <a:xfrm>
                          <a:off x="0" y="0"/>
                          <a:ext cx="3556812" cy="2000707"/>
                        </a:xfrm>
                        <a:prstGeom prst="rect">
                          <a:avLst/>
                        </a:prstGeom>
                        <a:ln w="3175">
                          <a:solidFill>
                            <a:prstClr val="ltGray"/>
                          </a:solidFill>
                        </a:ln>
                      </p166:spPr>
                    </psez:zmPr>
                  </psez:sectionZmObj>
                </psez:sectionZm>
              </a:graphicData>
            </a:graphic>
          </p:graphicFrame>
        </mc:Choice>
        <mc:Fallback xmlns="">
          <p:pic>
            <p:nvPicPr>
              <p:cNvPr id="8" name="Zoom de section 7">
                <a:hlinkClick r:id="rId23" action="ppaction://hlinksldjump"/>
                <a:extLst>
                  <a:ext uri="{FF2B5EF4-FFF2-40B4-BE49-F238E27FC236}">
                    <a16:creationId xmlns:a16="http://schemas.microsoft.com/office/drawing/2014/main" id="{471CBBFD-44D3-401D-88F8-33226079B643}"/>
                  </a:ext>
                </a:extLst>
              </p:cNvPr>
              <p:cNvPicPr>
                <a:picLocks noGrp="1" noRot="1" noChangeAspect="1" noMove="1" noResize="1" noEditPoints="1" noAdjustHandles="1" noChangeArrowheads="1" noChangeShapeType="1"/>
              </p:cNvPicPr>
              <p:nvPr/>
            </p:nvPicPr>
            <p:blipFill>
              <a:blip r:embed="rId24"/>
              <a:stretch>
                <a:fillRect/>
              </a:stretch>
            </p:blipFill>
            <p:spPr>
              <a:xfrm>
                <a:off x="4295802" y="3679580"/>
                <a:ext cx="3556812" cy="2000707"/>
              </a:xfrm>
              <a:prstGeom prst="rect">
                <a:avLst/>
              </a:prstGeom>
              <a:ln w="3175">
                <a:solidFill>
                  <a:prstClr val="ltGray"/>
                </a:solidFill>
              </a:ln>
            </p:spPr>
          </p:pic>
        </mc:Fallback>
      </mc:AlternateContent>
    </p:spTree>
    <p:extLst>
      <p:ext uri="{BB962C8B-B14F-4D97-AF65-F5344CB8AC3E}">
        <p14:creationId xmlns:p14="http://schemas.microsoft.com/office/powerpoint/2010/main" val="388340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3953A41-C9ED-405D-A3CE-D4CBE23A6654}"/>
              </a:ext>
            </a:extLst>
          </p:cNvPr>
          <p:cNvSpPr>
            <a:spLocks noGrp="1"/>
          </p:cNvSpPr>
          <p:nvPr>
            <p:ph type="title"/>
            <p:custDataLst>
              <p:tags r:id="rId1"/>
            </p:custDataLst>
          </p:nvPr>
        </p:nvSpPr>
        <p:spPr/>
        <p:txBody>
          <a:bodyPr/>
          <a:lstStyle/>
          <a:p>
            <a:r>
              <a:rPr lang="fr-CA" dirty="0"/>
              <a:t>Conclusion</a:t>
            </a:r>
          </a:p>
        </p:txBody>
      </p:sp>
      <p:sp>
        <p:nvSpPr>
          <p:cNvPr id="7" name="Espace réservé du contenu 6">
            <a:extLst>
              <a:ext uri="{FF2B5EF4-FFF2-40B4-BE49-F238E27FC236}">
                <a16:creationId xmlns:a16="http://schemas.microsoft.com/office/drawing/2014/main" id="{1B014203-A847-4F81-AD10-DA47FF980AD4}"/>
              </a:ext>
            </a:extLst>
          </p:cNvPr>
          <p:cNvSpPr>
            <a:spLocks noGrp="1"/>
          </p:cNvSpPr>
          <p:nvPr>
            <p:ph idx="1"/>
            <p:custDataLst>
              <p:tags r:id="rId2"/>
            </p:custDataLst>
          </p:nvPr>
        </p:nvSpPr>
        <p:spPr>
          <a:xfrm>
            <a:off x="838200" y="1825624"/>
            <a:ext cx="10658400" cy="4530725"/>
          </a:xfrm>
        </p:spPr>
        <p:txBody>
          <a:bodyPr>
            <a:normAutofit/>
          </a:bodyPr>
          <a:lstStyle/>
          <a:p>
            <a:r>
              <a:rPr lang="fr-CA" dirty="0"/>
              <a:t>Dans cette partie du TP, nous avons codé une classe Banque. </a:t>
            </a:r>
          </a:p>
          <a:p>
            <a:pPr lvl="1"/>
            <a:r>
              <a:rPr lang="fr-CA" dirty="0"/>
              <a:t>Elle possède un certain niveau de complexité, qui nous éloigne des petits exercices jouets effectués précédemment.</a:t>
            </a:r>
          </a:p>
          <a:p>
            <a:pPr lvl="1"/>
            <a:r>
              <a:rPr lang="fr-CA" dirty="0"/>
              <a:t>On reste quand même loin de la complexité d’une vraie banque cela dit (Estimation : environ 10 000 fois plus complexe)</a:t>
            </a:r>
          </a:p>
          <a:p>
            <a:pPr lvl="1"/>
            <a:r>
              <a:rPr lang="fr-CA" dirty="0"/>
              <a:t>De nombreux concepts et techniques vus tout au long du cours ont été mis à contribution.</a:t>
            </a:r>
          </a:p>
          <a:p>
            <a:pPr lvl="1"/>
            <a:endParaRPr lang="fr-CA" dirty="0"/>
          </a:p>
          <a:p>
            <a:r>
              <a:rPr lang="fr-CA" dirty="0"/>
              <a:t>Dans la prochaine partie, nous allons coder son interface console.</a:t>
            </a:r>
          </a:p>
          <a:p>
            <a:endParaRPr lang="fr-CA" dirty="0"/>
          </a:p>
          <a:p>
            <a:endParaRPr lang="fr-CA" dirty="0"/>
          </a:p>
          <a:p>
            <a:endParaRPr lang="fr-CA" dirty="0"/>
          </a:p>
          <a:p>
            <a:pPr lvl="1"/>
            <a:endParaRPr lang="fr-CA" dirty="0"/>
          </a:p>
        </p:txBody>
      </p:sp>
      <p:sp>
        <p:nvSpPr>
          <p:cNvPr id="4" name="Espace réservé de la date 3">
            <a:extLst>
              <a:ext uri="{FF2B5EF4-FFF2-40B4-BE49-F238E27FC236}">
                <a16:creationId xmlns:a16="http://schemas.microsoft.com/office/drawing/2014/main" id="{6B10E66C-CBD3-48C1-926B-354997CB87D4}"/>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137B49EA-F21E-41CF-A63D-FD4A5E30565D}"/>
              </a:ext>
            </a:extLst>
          </p:cNvPr>
          <p:cNvSpPr>
            <a:spLocks noGrp="1"/>
          </p:cNvSpPr>
          <p:nvPr>
            <p:ph type="sldNum" sz="quarter" idx="12"/>
            <p:custDataLst>
              <p:tags r:id="rId4"/>
            </p:custDataLst>
          </p:nvPr>
        </p:nvSpPr>
        <p:spPr/>
        <p:txBody>
          <a:bodyPr/>
          <a:lstStyle/>
          <a:p>
            <a:fld id="{CF4668DC-857F-487D-BFFA-8C0CA5037977}" type="slidenum">
              <a:rPr lang="fr-BE" smtClean="0"/>
              <a:t>40</a:t>
            </a:fld>
            <a:endParaRPr lang="fr-BE"/>
          </a:p>
        </p:txBody>
      </p:sp>
    </p:spTree>
    <p:extLst>
      <p:ext uri="{BB962C8B-B14F-4D97-AF65-F5344CB8AC3E}">
        <p14:creationId xmlns:p14="http://schemas.microsoft.com/office/powerpoint/2010/main" val="2177473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4E01B-BDC3-418A-B0BB-15ABAA384551}"/>
              </a:ext>
            </a:extLst>
          </p:cNvPr>
          <p:cNvSpPr>
            <a:spLocks noGrp="1"/>
          </p:cNvSpPr>
          <p:nvPr>
            <p:ph type="title"/>
            <p:custDataLst>
              <p:tags r:id="rId1"/>
            </p:custDataLst>
          </p:nvPr>
        </p:nvSpPr>
        <p:spPr/>
        <p:txBody>
          <a:bodyPr/>
          <a:lstStyle/>
          <a:p>
            <a:r>
              <a:rPr lang="fr-CA" dirty="0"/>
              <a:t>Évaluation à base de tests ?</a:t>
            </a:r>
          </a:p>
        </p:txBody>
      </p:sp>
      <p:sp>
        <p:nvSpPr>
          <p:cNvPr id="3" name="Espace réservé du contenu 2">
            <a:extLst>
              <a:ext uri="{FF2B5EF4-FFF2-40B4-BE49-F238E27FC236}">
                <a16:creationId xmlns:a16="http://schemas.microsoft.com/office/drawing/2014/main" id="{D693D9C1-7008-4281-BA0F-605D81B156B3}"/>
              </a:ext>
            </a:extLst>
          </p:cNvPr>
          <p:cNvSpPr>
            <a:spLocks noGrp="1"/>
          </p:cNvSpPr>
          <p:nvPr>
            <p:ph idx="1"/>
            <p:custDataLst>
              <p:tags r:id="rId2"/>
            </p:custDataLst>
          </p:nvPr>
        </p:nvSpPr>
        <p:spPr/>
        <p:txBody>
          <a:bodyPr>
            <a:normAutofit fontScale="92500" lnSpcReduction="10000"/>
          </a:bodyPr>
          <a:lstStyle/>
          <a:p>
            <a:r>
              <a:rPr lang="fr-CA" dirty="0"/>
              <a:t>Il n’y a pas d’évaluation parfaite d’un travail effectué, et les tests n’échappent pas à cette règle.</a:t>
            </a:r>
          </a:p>
          <a:p>
            <a:pPr lvl="1"/>
            <a:r>
              <a:rPr lang="fr-CA" dirty="0"/>
              <a:t>Ils sont souvent imparfaits.</a:t>
            </a:r>
          </a:p>
          <a:p>
            <a:pPr lvl="1"/>
            <a:r>
              <a:rPr lang="fr-CA" dirty="0"/>
              <a:t>Présence de faux négatifs, c’est-à-dire que vos tests passent, mais que votre code peut malgré tout être erroné…</a:t>
            </a:r>
          </a:p>
          <a:p>
            <a:pPr lvl="1"/>
            <a:r>
              <a:rPr lang="fr-CA" dirty="0"/>
              <a:t>Présence de faux positifs, c’est-à-dire que votre code est bon, mais que le test fait appel à une autre partie du code, testée antérieurement, qui elle n’est pas bonne et qui fait planter le test.</a:t>
            </a:r>
          </a:p>
          <a:p>
            <a:r>
              <a:rPr lang="fr-CA" dirty="0"/>
              <a:t>Ils sont néanmoins un moyen rigoureux et objectif qui ne laisse pas beaucoup de place à l’interprétation.</a:t>
            </a:r>
          </a:p>
          <a:p>
            <a:pPr lvl="1"/>
            <a:r>
              <a:rPr lang="fr-CA" dirty="0"/>
              <a:t>Pour cette raison, veuillez les utiliser ici.</a:t>
            </a:r>
          </a:p>
          <a:p>
            <a:pPr lvl="1"/>
            <a:r>
              <a:rPr lang="fr-CA" dirty="0"/>
              <a:t>Mais nous nous réservons le droit de modifier cette évaluation basée sur les tests, si nous jugeons qu’elle ne rend pas justice à la qualité réelle de votre travail.</a:t>
            </a:r>
          </a:p>
        </p:txBody>
      </p:sp>
      <p:sp>
        <p:nvSpPr>
          <p:cNvPr id="4" name="Espace réservé de la date 3">
            <a:extLst>
              <a:ext uri="{FF2B5EF4-FFF2-40B4-BE49-F238E27FC236}">
                <a16:creationId xmlns:a16="http://schemas.microsoft.com/office/drawing/2014/main" id="{B55BF74F-FBC7-4611-91D2-200E27AB40BF}"/>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7224C44F-CA94-4CD9-B372-A700A9016B4D}"/>
              </a:ext>
            </a:extLst>
          </p:cNvPr>
          <p:cNvSpPr>
            <a:spLocks noGrp="1"/>
          </p:cNvSpPr>
          <p:nvPr>
            <p:ph type="sldNum" sz="quarter" idx="12"/>
            <p:custDataLst>
              <p:tags r:id="rId4"/>
            </p:custDataLst>
          </p:nvPr>
        </p:nvSpPr>
        <p:spPr/>
        <p:txBody>
          <a:bodyPr/>
          <a:lstStyle/>
          <a:p>
            <a:fld id="{CF4668DC-857F-487D-BFFA-8C0CA5037977}" type="slidenum">
              <a:rPr lang="fr-BE" smtClean="0"/>
              <a:pPr/>
              <a:t>41</a:t>
            </a:fld>
            <a:endParaRPr lang="fr-BE"/>
          </a:p>
        </p:txBody>
      </p:sp>
    </p:spTree>
    <p:extLst>
      <p:ext uri="{BB962C8B-B14F-4D97-AF65-F5344CB8AC3E}">
        <p14:creationId xmlns:p14="http://schemas.microsoft.com/office/powerpoint/2010/main" val="1382764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872429-5845-43CB-91A6-779B6381EC7D}"/>
              </a:ext>
            </a:extLst>
          </p:cNvPr>
          <p:cNvSpPr>
            <a:spLocks noGrp="1"/>
          </p:cNvSpPr>
          <p:nvPr>
            <p:ph type="dt" sz="half" idx="10"/>
            <p:custDataLst>
              <p:tags r:id="rId1"/>
            </p:custDataLst>
          </p:nvPr>
        </p:nvSpPr>
        <p:spPr/>
        <p:txBody>
          <a:bodyPr/>
          <a:lstStyle/>
          <a:p>
            <a:r>
              <a:rPr lang="fr-FR" dirty="0"/>
              <a:t>CC FG 2021</a:t>
            </a:r>
            <a:endParaRPr lang="fr-BE" dirty="0"/>
          </a:p>
        </p:txBody>
      </p:sp>
      <p:sp>
        <p:nvSpPr>
          <p:cNvPr id="3" name="Espace réservé du numéro de diapositive 2">
            <a:extLst>
              <a:ext uri="{FF2B5EF4-FFF2-40B4-BE49-F238E27FC236}">
                <a16:creationId xmlns:a16="http://schemas.microsoft.com/office/drawing/2014/main" id="{D2ED2F5A-111F-475B-8939-792E1BEDF878}"/>
              </a:ext>
            </a:extLst>
          </p:cNvPr>
          <p:cNvSpPr>
            <a:spLocks noGrp="1"/>
          </p:cNvSpPr>
          <p:nvPr>
            <p:ph type="sldNum" sz="quarter" idx="12"/>
            <p:custDataLst>
              <p:tags r:id="rId2"/>
            </p:custDataLst>
          </p:nvPr>
        </p:nvSpPr>
        <p:spPr/>
        <p:txBody>
          <a:bodyPr/>
          <a:lstStyle/>
          <a:p>
            <a:fld id="{CF4668DC-857F-487D-BFFA-8C0CA5037977}" type="slidenum">
              <a:rPr lang="fr-BE" smtClean="0"/>
              <a:t>42</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930FAE6D-3B0A-4194-A3B7-5991279B6D46}"/>
                  </a:ext>
                </a:extLst>
              </p:cNvPr>
              <p:cNvGraphicFramePr>
                <a:graphicFrameLocks noChangeAspect="1"/>
              </p:cNvGraphicFramePr>
              <p:nvPr>
                <p:custDataLst>
                  <p:tags r:id="rId3"/>
                </p:custDataLst>
              </p:nvPr>
            </p:nvGraphicFramePr>
            <p:xfrm>
              <a:off x="2567608" y="3008717"/>
              <a:ext cx="6408712" cy="3604901"/>
            </p:xfrm>
            <a:graphic>
              <a:graphicData uri="http://schemas.microsoft.com/office/powerpoint/2016/slidezoom">
                <pslz:sldZm>
                  <pslz:sldZmObj sldId="1625" cId="1395585736">
                    <pslz:zmPr id="{7E7A8577-A8B9-4983-8B9E-F29FA64F0965}" returnToParent="0" transitionDur="1000">
                      <p166:blipFill xmlns:p166="http://schemas.microsoft.com/office/powerpoint/2016/6/main">
                        <a:blip r:embed="rId7"/>
                        <a:stretch>
                          <a:fillRect/>
                        </a:stretch>
                      </p166:blipFill>
                      <p166:spPr xmlns:p166="http://schemas.microsoft.com/office/powerpoint/2016/6/main">
                        <a:xfrm>
                          <a:off x="0" y="0"/>
                          <a:ext cx="6408712" cy="3604901"/>
                        </a:xfrm>
                        <a:prstGeom prst="rect">
                          <a:avLst/>
                        </a:prstGeom>
                        <a:ln w="3175">
                          <a:solidFill>
                            <a:prstClr val="ltGray"/>
                          </a:solidFill>
                        </a:ln>
                      </p166:spPr>
                    </pslz:zmPr>
                  </pslz:sldZmObj>
                </pslz:sldZm>
              </a:graphicData>
            </a:graphic>
          </p:graphicFrame>
        </mc:Choice>
        <mc:Fallback xmlns="">
          <p:pic>
            <p:nvPicPr>
              <p:cNvPr id="5" name="Zoom de diapositive 4">
                <a:hlinkClick r:id="rId8" action="ppaction://hlinksldjump"/>
                <a:extLst>
                  <a:ext uri="{FF2B5EF4-FFF2-40B4-BE49-F238E27FC236}">
                    <a16:creationId xmlns:a16="http://schemas.microsoft.com/office/drawing/2014/main" id="{930FAE6D-3B0A-4194-A3B7-5991279B6D46}"/>
                  </a:ext>
                </a:extLst>
              </p:cNvPr>
              <p:cNvPicPr>
                <a:picLocks noGrp="1" noRot="1" noChangeAspect="1" noMove="1" noResize="1" noEditPoints="1" noAdjustHandles="1" noChangeArrowheads="1" noChangeShapeType="1"/>
              </p:cNvPicPr>
              <p:nvPr/>
            </p:nvPicPr>
            <p:blipFill>
              <a:blip r:embed="rId9"/>
              <a:stretch>
                <a:fillRect/>
              </a:stretch>
            </p:blipFill>
            <p:spPr>
              <a:xfrm>
                <a:off x="2567608" y="3008717"/>
                <a:ext cx="6408712" cy="360490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ACE139A5-D9F8-4F49-9943-9AAA38C441C3}"/>
                  </a:ext>
                </a:extLst>
              </p:cNvPr>
              <p:cNvGraphicFramePr>
                <a:graphicFrameLocks noChangeAspect="1"/>
              </p:cNvGraphicFramePr>
              <p:nvPr>
                <p:custDataLst>
                  <p:tags r:id="rId4"/>
                </p:custDataLst>
              </p:nvPr>
            </p:nvGraphicFramePr>
            <p:xfrm>
              <a:off x="6240016" y="287920"/>
              <a:ext cx="4572000" cy="2571750"/>
            </p:xfrm>
            <a:graphic>
              <a:graphicData uri="http://schemas.microsoft.com/office/powerpoint/2016/slidezoom">
                <pslz:sldZm>
                  <pslz:sldZmObj sldId="1617" cId="2528339122">
                    <pslz:zmPr id="{A6B6ADF1-6365-457E-898C-A8ACD29F619C}" returnToParent="0" transitionDur="1000">
                      <p166:blipFill xmlns:p166="http://schemas.microsoft.com/office/powerpoint/2016/6/main">
                        <a:blip r:embed="rId10"/>
                        <a:stretch>
                          <a:fillRect/>
                        </a:stretch>
                      </p166:blipFill>
                      <p166:spPr xmlns:p166="http://schemas.microsoft.com/office/powerpoint/2016/6/main">
                        <a:xfrm>
                          <a:off x="0" y="0"/>
                          <a:ext cx="4572000" cy="2571750"/>
                        </a:xfrm>
                        <a:prstGeom prst="rect">
                          <a:avLst/>
                        </a:prstGeom>
                        <a:ln w="3175">
                          <a:solidFill>
                            <a:prstClr val="ltGray"/>
                          </a:solidFill>
                        </a:ln>
                      </p166:spPr>
                    </pslz:zmPr>
                  </pslz:sldZmObj>
                </pslz:sldZm>
              </a:graphicData>
            </a:graphic>
          </p:graphicFrame>
        </mc:Choice>
        <mc:Fallback xmlns="">
          <p:pic>
            <p:nvPicPr>
              <p:cNvPr id="6" name="Zoom de diapositive 5">
                <a:hlinkClick r:id="rId11" action="ppaction://hlinksldjump"/>
                <a:extLst>
                  <a:ext uri="{FF2B5EF4-FFF2-40B4-BE49-F238E27FC236}">
                    <a16:creationId xmlns:a16="http://schemas.microsoft.com/office/drawing/2014/main" id="{ACE139A5-D9F8-4F49-9943-9AAA38C441C3}"/>
                  </a:ext>
                </a:extLst>
              </p:cNvPr>
              <p:cNvPicPr>
                <a:picLocks noGrp="1" noRot="1" noChangeAspect="1" noMove="1" noResize="1" noEditPoints="1" noAdjustHandles="1" noChangeArrowheads="1" noChangeShapeType="1"/>
              </p:cNvPicPr>
              <p:nvPr/>
            </p:nvPicPr>
            <p:blipFill>
              <a:blip r:embed="rId12"/>
              <a:stretch>
                <a:fillRect/>
              </a:stretch>
            </p:blipFill>
            <p:spPr>
              <a:xfrm>
                <a:off x="6240016" y="287920"/>
                <a:ext cx="4572000" cy="25717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EC223A83-6AC9-4091-AAD4-8353414C9445}"/>
                  </a:ext>
                </a:extLst>
              </p:cNvPr>
              <p:cNvGraphicFramePr>
                <a:graphicFrameLocks noChangeAspect="1"/>
              </p:cNvGraphicFramePr>
              <p:nvPr>
                <p:custDataLst>
                  <p:tags r:id="rId5"/>
                </p:custDataLst>
              </p:nvPr>
            </p:nvGraphicFramePr>
            <p:xfrm>
              <a:off x="1127448" y="282467"/>
              <a:ext cx="4572000" cy="2571750"/>
            </p:xfrm>
            <a:graphic>
              <a:graphicData uri="http://schemas.microsoft.com/office/powerpoint/2016/slidezoom">
                <pslz:sldZm>
                  <pslz:sldZmObj sldId="1580" cId="2340857118">
                    <pslz:zmPr id="{3FE172A3-3FCF-424B-8B34-758DE25F46F9}" returnToParent="0" transitionDur="1000">
                      <p166:blipFill xmlns:p166="http://schemas.microsoft.com/office/powerpoint/2016/6/main">
                        <a:blip r:embed="rId13"/>
                        <a:stretch>
                          <a:fillRect/>
                        </a:stretch>
                      </p166:blipFill>
                      <p166:spPr xmlns:p166="http://schemas.microsoft.com/office/powerpoint/2016/6/main">
                        <a:xfrm>
                          <a:off x="0" y="0"/>
                          <a:ext cx="4572000" cy="2571750"/>
                        </a:xfrm>
                        <a:prstGeom prst="rect">
                          <a:avLst/>
                        </a:prstGeom>
                        <a:ln w="3175">
                          <a:solidFill>
                            <a:prstClr val="ltGray"/>
                          </a:solidFill>
                        </a:ln>
                      </p166:spPr>
                    </pslz:zmPr>
                  </pslz:sldZmObj>
                </pslz:sldZm>
              </a:graphicData>
            </a:graphic>
          </p:graphicFrame>
        </mc:Choice>
        <mc:Fallback xmlns="">
          <p:pic>
            <p:nvPicPr>
              <p:cNvPr id="7" name="Zoom de diapositive 6">
                <a:hlinkClick r:id="rId14" action="ppaction://hlinksldjump"/>
                <a:extLst>
                  <a:ext uri="{FF2B5EF4-FFF2-40B4-BE49-F238E27FC236}">
                    <a16:creationId xmlns:a16="http://schemas.microsoft.com/office/drawing/2014/main" id="{EC223A83-6AC9-4091-AAD4-8353414C9445}"/>
                  </a:ext>
                </a:extLst>
              </p:cNvPr>
              <p:cNvPicPr>
                <a:picLocks noGrp="1" noRot="1" noChangeAspect="1" noMove="1" noResize="1" noEditPoints="1" noAdjustHandles="1" noChangeArrowheads="1" noChangeShapeType="1"/>
              </p:cNvPicPr>
              <p:nvPr/>
            </p:nvPicPr>
            <p:blipFill>
              <a:blip r:embed="rId15"/>
              <a:stretch>
                <a:fillRect/>
              </a:stretch>
            </p:blipFill>
            <p:spPr>
              <a:xfrm>
                <a:off x="1127448" y="282467"/>
                <a:ext cx="4572000" cy="2571750"/>
              </a:xfrm>
              <a:prstGeom prst="rect">
                <a:avLst/>
              </a:prstGeom>
              <a:ln w="3175">
                <a:solidFill>
                  <a:prstClr val="ltGray"/>
                </a:solidFill>
              </a:ln>
            </p:spPr>
          </p:pic>
        </mc:Fallback>
      </mc:AlternateContent>
    </p:spTree>
    <p:extLst>
      <p:ext uri="{BB962C8B-B14F-4D97-AF65-F5344CB8AC3E}">
        <p14:creationId xmlns:p14="http://schemas.microsoft.com/office/powerpoint/2010/main" val="1407286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CED9059-B322-416D-BC12-6DA9D9881814}"/>
              </a:ext>
            </a:extLst>
          </p:cNvPr>
          <p:cNvSpPr>
            <a:spLocks noGrp="1"/>
          </p:cNvSpPr>
          <p:nvPr>
            <p:ph type="title"/>
            <p:custDataLst>
              <p:tags r:id="rId1"/>
            </p:custDataLst>
          </p:nvPr>
        </p:nvSpPr>
        <p:spPr/>
        <p:txBody>
          <a:bodyPr/>
          <a:lstStyle/>
          <a:p>
            <a:r>
              <a:rPr lang="fr-CA" dirty="0"/>
              <a:t>Historique Git</a:t>
            </a:r>
          </a:p>
        </p:txBody>
      </p:sp>
      <p:sp>
        <p:nvSpPr>
          <p:cNvPr id="7" name="Espace réservé du contenu 6">
            <a:extLst>
              <a:ext uri="{FF2B5EF4-FFF2-40B4-BE49-F238E27FC236}">
                <a16:creationId xmlns:a16="http://schemas.microsoft.com/office/drawing/2014/main" id="{9B1E2EC6-F5B7-4BFD-983A-4BD00190B639}"/>
              </a:ext>
            </a:extLst>
          </p:cNvPr>
          <p:cNvSpPr>
            <a:spLocks noGrp="1"/>
          </p:cNvSpPr>
          <p:nvPr>
            <p:ph idx="1"/>
            <p:custDataLst>
              <p:tags r:id="rId2"/>
            </p:custDataLst>
          </p:nvPr>
        </p:nvSpPr>
        <p:spPr>
          <a:xfrm>
            <a:off x="838200" y="1690688"/>
            <a:ext cx="10298360" cy="1810320"/>
          </a:xfrm>
        </p:spPr>
        <p:txBody>
          <a:bodyPr>
            <a:normAutofit/>
          </a:bodyPr>
          <a:lstStyle/>
          <a:p>
            <a:r>
              <a:rPr lang="fr-CA" dirty="0"/>
              <a:t>Saisissez votre historique Git ci-dessous en le superposant par-dessus l’exemple fourni, incluant vos messages, les auteurs, les dates et les ID. </a:t>
            </a:r>
          </a:p>
        </p:txBody>
      </p:sp>
      <p:sp>
        <p:nvSpPr>
          <p:cNvPr id="4" name="Espace réservé de la date 3">
            <a:extLst>
              <a:ext uri="{FF2B5EF4-FFF2-40B4-BE49-F238E27FC236}">
                <a16:creationId xmlns:a16="http://schemas.microsoft.com/office/drawing/2014/main" id="{C31381D2-589E-43DE-A5E3-38E6CD1230D8}"/>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94F46E0F-36CE-409C-9485-6F49990A242B}"/>
              </a:ext>
            </a:extLst>
          </p:cNvPr>
          <p:cNvSpPr>
            <a:spLocks noGrp="1"/>
          </p:cNvSpPr>
          <p:nvPr>
            <p:ph type="sldNum" sz="quarter" idx="12"/>
            <p:custDataLst>
              <p:tags r:id="rId4"/>
            </p:custDataLst>
          </p:nvPr>
        </p:nvSpPr>
        <p:spPr/>
        <p:txBody>
          <a:bodyPr/>
          <a:lstStyle/>
          <a:p>
            <a:fld id="{CF4668DC-857F-487D-BFFA-8C0CA5037977}" type="slidenum">
              <a:rPr lang="fr-BE" smtClean="0"/>
              <a:t>43</a:t>
            </a:fld>
            <a:endParaRPr lang="fr-BE"/>
          </a:p>
        </p:txBody>
      </p:sp>
      <p:pic>
        <p:nvPicPr>
          <p:cNvPr id="3" name="Image 2">
            <a:extLst>
              <a:ext uri="{FF2B5EF4-FFF2-40B4-BE49-F238E27FC236}">
                <a16:creationId xmlns:a16="http://schemas.microsoft.com/office/drawing/2014/main" id="{83AC962B-5A9A-4FAB-9595-40360237CE52}"/>
              </a:ext>
            </a:extLst>
          </p:cNvPr>
          <p:cNvPicPr>
            <a:picLocks noChangeAspect="1"/>
          </p:cNvPicPr>
          <p:nvPr>
            <p:custDataLst>
              <p:tags r:id="rId5"/>
            </p:custDataLst>
          </p:nvPr>
        </p:nvPicPr>
        <p:blipFill>
          <a:blip r:embed="rId7">
            <a:duotone>
              <a:schemeClr val="accent1">
                <a:shade val="45000"/>
                <a:satMod val="135000"/>
              </a:schemeClr>
              <a:prstClr val="white"/>
            </a:duotone>
            <a:alphaModFix amt="50000"/>
          </a:blip>
          <a:stretch>
            <a:fillRect/>
          </a:stretch>
        </p:blipFill>
        <p:spPr>
          <a:xfrm>
            <a:off x="862835" y="3429000"/>
            <a:ext cx="10537737" cy="1559496"/>
          </a:xfrm>
          <a:prstGeom prst="rect">
            <a:avLst/>
          </a:prstGeom>
        </p:spPr>
      </p:pic>
      <p:pic>
        <p:nvPicPr>
          <p:cNvPr id="8" name="Picture 7" descr="Text&#10;&#10;Description automatically generated">
            <a:extLst>
              <a:ext uri="{FF2B5EF4-FFF2-40B4-BE49-F238E27FC236}">
                <a16:creationId xmlns:a16="http://schemas.microsoft.com/office/drawing/2014/main" id="{E264C6C5-FF58-4096-9441-3CCF2BEA1D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2835" y="3429000"/>
            <a:ext cx="10490965" cy="1067443"/>
          </a:xfrm>
          <a:prstGeom prst="rect">
            <a:avLst/>
          </a:prstGeom>
        </p:spPr>
      </p:pic>
    </p:spTree>
    <p:extLst>
      <p:ext uri="{BB962C8B-B14F-4D97-AF65-F5344CB8AC3E}">
        <p14:creationId xmlns:p14="http://schemas.microsoft.com/office/powerpoint/2010/main" val="2212451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a:t>Auto-évaluation et remise</a:t>
            </a:r>
          </a:p>
        </p:txBody>
      </p:sp>
      <p:sp>
        <p:nvSpPr>
          <p:cNvPr id="3" name="Espace réservé du contenu 2"/>
          <p:cNvSpPr>
            <a:spLocks noGrp="1"/>
          </p:cNvSpPr>
          <p:nvPr>
            <p:ph idx="1"/>
            <p:custDataLst>
              <p:tags r:id="rId2"/>
            </p:custDataLst>
          </p:nvPr>
        </p:nvSpPr>
        <p:spPr>
          <a:xfrm>
            <a:off x="838200" y="1825625"/>
            <a:ext cx="4032448" cy="4351338"/>
          </a:xfrm>
        </p:spPr>
        <p:txBody>
          <a:bodyPr>
            <a:normAutofit lnSpcReduction="10000"/>
          </a:bodyPr>
          <a:lstStyle/>
          <a:p>
            <a:r>
              <a:rPr lang="fr-CA" dirty="0">
                <a:sym typeface="Wingdings" panose="05000000000000000000" pitchFamily="2" charset="2"/>
              </a:rPr>
              <a:t>Complétez la grille </a:t>
            </a:r>
          </a:p>
          <a:p>
            <a:endParaRPr lang="fr-CA" dirty="0">
              <a:sym typeface="Wingdings" panose="05000000000000000000" pitchFamily="2" charset="2"/>
            </a:endParaRPr>
          </a:p>
          <a:p>
            <a:r>
              <a:rPr lang="fr-CA" dirty="0">
                <a:sym typeface="Wingdings" panose="05000000000000000000" pitchFamily="2" charset="2"/>
              </a:rPr>
              <a:t>Remettez votre dossier solution compressé sur LÉA, incluant le PPT.</a:t>
            </a:r>
          </a:p>
          <a:p>
            <a:endParaRPr lang="fr-CA" dirty="0">
              <a:sym typeface="Wingdings" panose="05000000000000000000" pitchFamily="2" charset="2"/>
            </a:endParaRPr>
          </a:p>
          <a:p>
            <a:r>
              <a:rPr lang="fr-CA" dirty="0">
                <a:sym typeface="Wingdings" panose="05000000000000000000" pitchFamily="2" charset="2"/>
              </a:rPr>
              <a:t>Au moment de la remise, ajoutez un commentaire qui inclut votre note et la durée.</a:t>
            </a: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a:p>
            <a:endParaRPr lang="fr-CA" dirty="0">
              <a:sym typeface="Wingdings" panose="05000000000000000000" pitchFamily="2" charset="2"/>
            </a:endParaRPr>
          </a:p>
        </p:txBody>
      </p:sp>
      <p:sp>
        <p:nvSpPr>
          <p:cNvPr id="5" name="Espace réservé de la date 4"/>
          <p:cNvSpPr>
            <a:spLocks noGrp="1"/>
          </p:cNvSpPr>
          <p:nvPr>
            <p:ph type="dt" sz="half" idx="10"/>
            <p:custDataLst>
              <p:tags r:id="rId3"/>
            </p:custDataLst>
          </p:nvPr>
        </p:nvSpPr>
        <p:spPr/>
        <p:txBody>
          <a:bodyPr/>
          <a:lstStyle/>
          <a:p>
            <a:r>
              <a:rPr lang="fr-FR" dirty="0"/>
              <a:t>CC FG 2021</a:t>
            </a:r>
            <a:endParaRPr lang="fr-BE" dirty="0"/>
          </a:p>
        </p:txBody>
      </p:sp>
      <p:sp>
        <p:nvSpPr>
          <p:cNvPr id="8" name="Espace réservé du numéro de diapositive 7">
            <a:extLst>
              <a:ext uri="{FF2B5EF4-FFF2-40B4-BE49-F238E27FC236}">
                <a16:creationId xmlns:a16="http://schemas.microsoft.com/office/drawing/2014/main" id="{255BA46E-A41D-421F-8510-1AD61230CEAB}"/>
              </a:ext>
            </a:extLst>
          </p:cNvPr>
          <p:cNvSpPr>
            <a:spLocks noGrp="1"/>
          </p:cNvSpPr>
          <p:nvPr>
            <p:ph type="sldNum" sz="quarter" idx="12"/>
            <p:custDataLst>
              <p:tags r:id="rId4"/>
            </p:custDataLst>
          </p:nvPr>
        </p:nvSpPr>
        <p:spPr/>
        <p:txBody>
          <a:bodyPr/>
          <a:lstStyle/>
          <a:p>
            <a:fld id="{CF4668DC-857F-487D-BFFA-8C0CA5037977}" type="slidenum">
              <a:rPr lang="fr-BE" smtClean="0"/>
              <a:pPr/>
              <a:t>44</a:t>
            </a:fld>
            <a:endParaRPr lang="fr-BE"/>
          </a:p>
        </p:txBody>
      </p:sp>
      <p:graphicFrame>
        <p:nvGraphicFramePr>
          <p:cNvPr id="10" name="Tableau 5">
            <a:extLst>
              <a:ext uri="{FF2B5EF4-FFF2-40B4-BE49-F238E27FC236}">
                <a16:creationId xmlns:a16="http://schemas.microsoft.com/office/drawing/2014/main" id="{F4AFCE0D-7943-4E46-B1E8-F94684AB4C14}"/>
              </a:ext>
            </a:extLst>
          </p:cNvPr>
          <p:cNvGraphicFramePr>
            <a:graphicFrameLocks noGrp="1"/>
          </p:cNvGraphicFramePr>
          <p:nvPr>
            <p:custDataLst>
              <p:tags r:id="rId5"/>
            </p:custDataLst>
            <p:extLst>
              <p:ext uri="{D42A27DB-BD31-4B8C-83A1-F6EECF244321}">
                <p14:modId xmlns:p14="http://schemas.microsoft.com/office/powerpoint/2010/main" val="2250843158"/>
              </p:ext>
            </p:extLst>
          </p:nvPr>
        </p:nvGraphicFramePr>
        <p:xfrm>
          <a:off x="5519936" y="2564904"/>
          <a:ext cx="5760640" cy="3383280"/>
        </p:xfrm>
        <a:graphic>
          <a:graphicData uri="http://schemas.openxmlformats.org/drawingml/2006/table">
            <a:tbl>
              <a:tblPr firstRow="1" lastRow="1" bandRow="1">
                <a:tableStyleId>{5C22544A-7EE6-4342-B048-85BDC9FD1C3A}</a:tableStyleId>
              </a:tblPr>
              <a:tblGrid>
                <a:gridCol w="720080">
                  <a:extLst>
                    <a:ext uri="{9D8B030D-6E8A-4147-A177-3AD203B41FA5}">
                      <a16:colId xmlns:a16="http://schemas.microsoft.com/office/drawing/2014/main" val="2649524299"/>
                    </a:ext>
                  </a:extLst>
                </a:gridCol>
                <a:gridCol w="3168352">
                  <a:extLst>
                    <a:ext uri="{9D8B030D-6E8A-4147-A177-3AD203B41FA5}">
                      <a16:colId xmlns:a16="http://schemas.microsoft.com/office/drawing/2014/main" val="1686930651"/>
                    </a:ext>
                  </a:extLst>
                </a:gridCol>
                <a:gridCol w="921799">
                  <a:extLst>
                    <a:ext uri="{9D8B030D-6E8A-4147-A177-3AD203B41FA5}">
                      <a16:colId xmlns:a16="http://schemas.microsoft.com/office/drawing/2014/main" val="938557199"/>
                    </a:ext>
                  </a:extLst>
                </a:gridCol>
                <a:gridCol w="950409">
                  <a:extLst>
                    <a:ext uri="{9D8B030D-6E8A-4147-A177-3AD203B41FA5}">
                      <a16:colId xmlns:a16="http://schemas.microsoft.com/office/drawing/2014/main" val="1465013674"/>
                    </a:ext>
                  </a:extLst>
                </a:gridCol>
              </a:tblGrid>
              <a:tr h="370840">
                <a:tc>
                  <a:txBody>
                    <a:bodyPr/>
                    <a:lstStyle/>
                    <a:p>
                      <a:pPr algn="ctr"/>
                      <a:r>
                        <a:rPr lang="fr-CA" sz="2000" dirty="0"/>
                        <a:t>No</a:t>
                      </a:r>
                    </a:p>
                  </a:txBody>
                  <a:tcPr anchor="ctr"/>
                </a:tc>
                <a:tc>
                  <a:txBody>
                    <a:bodyPr/>
                    <a:lstStyle/>
                    <a:p>
                      <a:r>
                        <a:rPr lang="fr-CA" sz="2000" dirty="0"/>
                        <a:t>Section</a:t>
                      </a:r>
                    </a:p>
                  </a:txBody>
                  <a:tcPr anchor="ctr"/>
                </a:tc>
                <a:tc>
                  <a:txBody>
                    <a:bodyPr/>
                    <a:lstStyle/>
                    <a:p>
                      <a:pPr algn="ctr"/>
                      <a:r>
                        <a:rPr lang="fr-CA" sz="2000" dirty="0"/>
                        <a:t>Points</a:t>
                      </a:r>
                    </a:p>
                  </a:txBody>
                  <a:tcPr anchor="ctr"/>
                </a:tc>
                <a:tc>
                  <a:txBody>
                    <a:bodyPr/>
                    <a:lstStyle/>
                    <a:p>
                      <a:pPr algn="ctr"/>
                      <a:r>
                        <a:rPr lang="fr-CA" sz="2000" dirty="0"/>
                        <a:t>Vos points</a:t>
                      </a:r>
                    </a:p>
                  </a:txBody>
                  <a:tcPr anchor="ctr"/>
                </a:tc>
                <a:extLst>
                  <a:ext uri="{0D108BD9-81ED-4DB2-BD59-A6C34878D82A}">
                    <a16:rowId xmlns:a16="http://schemas.microsoft.com/office/drawing/2014/main" val="2811364724"/>
                  </a:ext>
                </a:extLst>
              </a:tr>
              <a:tr h="370840">
                <a:tc>
                  <a:txBody>
                    <a:bodyPr/>
                    <a:lstStyle/>
                    <a:p>
                      <a:pPr algn="ctr"/>
                      <a:r>
                        <a:rPr lang="fr-CA" dirty="0"/>
                        <a:t>1</a:t>
                      </a:r>
                    </a:p>
                  </a:txBody>
                  <a:tcPr anchor="ctr"/>
                </a:tc>
                <a:tc>
                  <a:txBody>
                    <a:bodyPr/>
                    <a:lstStyle/>
                    <a:p>
                      <a:r>
                        <a:rPr lang="fr-CA" dirty="0"/>
                        <a:t>Mise en place</a:t>
                      </a:r>
                    </a:p>
                  </a:txBody>
                  <a:tcPr/>
                </a:tc>
                <a:tc>
                  <a:txBody>
                    <a:bodyPr/>
                    <a:lstStyle/>
                    <a:p>
                      <a:pPr algn="ctr"/>
                      <a:r>
                        <a:rPr lang="fr-CA" dirty="0"/>
                        <a:t>1</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104433217"/>
                  </a:ext>
                </a:extLst>
              </a:tr>
              <a:tr h="370840">
                <a:tc>
                  <a:txBody>
                    <a:bodyPr/>
                    <a:lstStyle/>
                    <a:p>
                      <a:pPr algn="ctr"/>
                      <a:r>
                        <a:rPr lang="fr-CA" dirty="0"/>
                        <a:t>2</a:t>
                      </a:r>
                    </a:p>
                  </a:txBody>
                  <a:tcPr anchor="ctr"/>
                </a:tc>
                <a:tc>
                  <a:txBody>
                    <a:bodyPr/>
                    <a:lstStyle/>
                    <a:p>
                      <a:r>
                        <a:rPr lang="fr-CA" dirty="0"/>
                        <a:t>Propriétés calculées</a:t>
                      </a:r>
                    </a:p>
                  </a:txBody>
                  <a:tcPr/>
                </a:tc>
                <a:tc>
                  <a:txBody>
                    <a:bodyPr/>
                    <a:lstStyle/>
                    <a:p>
                      <a:pPr algn="ctr"/>
                      <a:r>
                        <a:rPr lang="fr-CA" dirty="0"/>
                        <a:t>0</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498111877"/>
                  </a:ext>
                </a:extLst>
              </a:tr>
              <a:tr h="370840">
                <a:tc>
                  <a:txBody>
                    <a:bodyPr/>
                    <a:lstStyle/>
                    <a:p>
                      <a:pPr algn="ctr"/>
                      <a:r>
                        <a:rPr lang="fr-CA" dirty="0"/>
                        <a:t>3</a:t>
                      </a:r>
                    </a:p>
                  </a:txBody>
                  <a:tcPr anchor="ctr"/>
                </a:tc>
                <a:tc>
                  <a:txBody>
                    <a:bodyPr/>
                    <a:lstStyle/>
                    <a:p>
                      <a:r>
                        <a:rPr lang="fr-CA" dirty="0"/>
                        <a:t>Constructeurs (+section 2)</a:t>
                      </a:r>
                    </a:p>
                  </a:txBody>
                  <a:tcPr/>
                </a:tc>
                <a:tc>
                  <a:txBody>
                    <a:bodyPr/>
                    <a:lstStyle/>
                    <a:p>
                      <a:pPr algn="ctr"/>
                      <a:r>
                        <a:rPr lang="fr-CA" dirty="0"/>
                        <a:t>4½</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1625955672"/>
                  </a:ext>
                </a:extLst>
              </a:tr>
              <a:tr h="370840">
                <a:tc>
                  <a:txBody>
                    <a:bodyPr/>
                    <a:lstStyle/>
                    <a:p>
                      <a:pPr algn="ctr"/>
                      <a:r>
                        <a:rPr lang="fr-CA" dirty="0"/>
                        <a:t>T2e</a:t>
                      </a:r>
                    </a:p>
                  </a:txBody>
                  <a:tcPr anchor="ctr"/>
                </a:tc>
                <a:tc>
                  <a:txBody>
                    <a:bodyPr/>
                    <a:lstStyle/>
                    <a:p>
                      <a:r>
                        <a:rPr lang="fr-CA" dirty="0"/>
                        <a:t>BONUS doublons</a:t>
                      </a:r>
                    </a:p>
                  </a:txBody>
                  <a:tcPr/>
                </a:tc>
                <a:tc>
                  <a:txBody>
                    <a:bodyPr/>
                    <a:lstStyle/>
                    <a:p>
                      <a:pPr algn="ctr"/>
                      <a:r>
                        <a:rPr lang="fr-CA" dirty="0"/>
                        <a:t>½</a:t>
                      </a:r>
                    </a:p>
                  </a:txBody>
                  <a:tcPr/>
                </a:tc>
                <a:tc>
                  <a:txBody>
                    <a:bodyPr/>
                    <a:lstStyle/>
                    <a:p>
                      <a:pPr algn="ctr"/>
                      <a:r>
                        <a:rPr lang="fr-CA" b="1" dirty="0">
                          <a:solidFill>
                            <a:srgbClr val="FF0000"/>
                          </a:solidFill>
                        </a:rPr>
                        <a:t>ok</a:t>
                      </a:r>
                    </a:p>
                  </a:txBody>
                  <a:tcPr>
                    <a:solidFill>
                      <a:srgbClr val="FFFF00"/>
                    </a:solidFill>
                  </a:tcPr>
                </a:tc>
                <a:extLst>
                  <a:ext uri="{0D108BD9-81ED-4DB2-BD59-A6C34878D82A}">
                    <a16:rowId xmlns:a16="http://schemas.microsoft.com/office/drawing/2014/main" val="3854851988"/>
                  </a:ext>
                </a:extLst>
              </a:tr>
              <a:tr h="370840">
                <a:tc>
                  <a:txBody>
                    <a:bodyPr/>
                    <a:lstStyle/>
                    <a:p>
                      <a:pPr algn="ctr"/>
                      <a:r>
                        <a:rPr lang="fr-CA" dirty="0"/>
                        <a:t>4</a:t>
                      </a:r>
                    </a:p>
                  </a:txBody>
                  <a:tcPr anchor="ctr"/>
                </a:tc>
                <a:tc>
                  <a:txBody>
                    <a:bodyPr/>
                    <a:lstStyle/>
                    <a:p>
                      <a:r>
                        <a:rPr lang="fr-CA" dirty="0"/>
                        <a:t>Autres méthodes</a:t>
                      </a:r>
                    </a:p>
                  </a:txBody>
                  <a:tcPr/>
                </a:tc>
                <a:tc>
                  <a:txBody>
                    <a:bodyPr/>
                    <a:lstStyle/>
                    <a:p>
                      <a:pPr algn="ctr"/>
                      <a:r>
                        <a:rPr lang="fr-CA" dirty="0"/>
                        <a:t>4½</a:t>
                      </a:r>
                    </a:p>
                  </a:txBody>
                  <a:tcPr/>
                </a:tc>
                <a:tc>
                  <a:txBody>
                    <a:bodyPr/>
                    <a:lstStyle/>
                    <a:p>
                      <a:pPr algn="ctr"/>
                      <a:r>
                        <a:rPr lang="fr-CA" b="1" dirty="0">
                          <a:solidFill>
                            <a:srgbClr val="FF0000"/>
                          </a:solidFill>
                        </a:rPr>
                        <a:t>ok</a:t>
                      </a:r>
                    </a:p>
                  </a:txBody>
                  <a:tcPr/>
                </a:tc>
                <a:extLst>
                  <a:ext uri="{0D108BD9-81ED-4DB2-BD59-A6C34878D82A}">
                    <a16:rowId xmlns:a16="http://schemas.microsoft.com/office/drawing/2014/main" val="2496127929"/>
                  </a:ext>
                </a:extLst>
              </a:tr>
              <a:tr h="370840">
                <a:tc>
                  <a:txBody>
                    <a:bodyPr/>
                    <a:lstStyle/>
                    <a:p>
                      <a:pPr algn="ctr"/>
                      <a:endParaRPr lang="fr-CA" dirty="0"/>
                    </a:p>
                  </a:txBody>
                  <a:tcPr anchor="ctr"/>
                </a:tc>
                <a:tc>
                  <a:txBody>
                    <a:bodyPr/>
                    <a:lstStyle/>
                    <a:p>
                      <a:r>
                        <a:rPr lang="fr-CA" dirty="0"/>
                        <a:t>Erreurs, avertissements, etc.</a:t>
                      </a:r>
                    </a:p>
                  </a:txBody>
                  <a:tcPr anchor="ctr"/>
                </a:tc>
                <a:tc>
                  <a:txBody>
                    <a:bodyPr/>
                    <a:lstStyle/>
                    <a:p>
                      <a:pPr algn="ctr"/>
                      <a:r>
                        <a:rPr lang="fr-CA" dirty="0"/>
                        <a:t>(malus)</a:t>
                      </a:r>
                    </a:p>
                  </a:txBody>
                  <a:tcPr anchor="ctr"/>
                </a:tc>
                <a:tc>
                  <a:txBody>
                    <a:bodyPr/>
                    <a:lstStyle/>
                    <a:p>
                      <a:pPr algn="ctr"/>
                      <a:r>
                        <a:rPr lang="fr-CA" b="1" dirty="0">
                          <a:solidFill>
                            <a:srgbClr val="FF0000"/>
                          </a:solidFill>
                        </a:rPr>
                        <a:t>ok</a:t>
                      </a:r>
                    </a:p>
                  </a:txBody>
                  <a:tcPr anchor="ctr"/>
                </a:tc>
                <a:extLst>
                  <a:ext uri="{0D108BD9-81ED-4DB2-BD59-A6C34878D82A}">
                    <a16:rowId xmlns:a16="http://schemas.microsoft.com/office/drawing/2014/main" val="875330063"/>
                  </a:ext>
                </a:extLst>
              </a:tr>
              <a:tr h="370840">
                <a:tc>
                  <a:txBody>
                    <a:bodyPr/>
                    <a:lstStyle/>
                    <a:p>
                      <a:pPr algn="ctr"/>
                      <a:endParaRPr lang="fr-CA" sz="2400" dirty="0"/>
                    </a:p>
                  </a:txBody>
                  <a:tcPr anchor="ctr"/>
                </a:tc>
                <a:tc>
                  <a:txBody>
                    <a:bodyPr/>
                    <a:lstStyle/>
                    <a:p>
                      <a:r>
                        <a:rPr lang="fr-CA" sz="2400" dirty="0"/>
                        <a:t>TOTAL</a:t>
                      </a:r>
                    </a:p>
                  </a:txBody>
                  <a:tcPr anchor="ctr"/>
                </a:tc>
                <a:tc>
                  <a:txBody>
                    <a:bodyPr/>
                    <a:lstStyle/>
                    <a:p>
                      <a:pPr algn="ctr"/>
                      <a:r>
                        <a:rPr lang="fr-CA" sz="2400" dirty="0"/>
                        <a:t>10+½</a:t>
                      </a:r>
                    </a:p>
                  </a:txBody>
                  <a:tcPr anchor="ctr"/>
                </a:tc>
                <a:tc>
                  <a:txBody>
                    <a:bodyPr/>
                    <a:lstStyle/>
                    <a:p>
                      <a:pPr algn="ctr"/>
                      <a:r>
                        <a:rPr lang="fr-CA" sz="2400" b="1">
                          <a:solidFill>
                            <a:srgbClr val="FFFF00"/>
                          </a:solidFill>
                        </a:rPr>
                        <a:t>10.5</a:t>
                      </a:r>
                      <a:endParaRPr lang="fr-CA" sz="2400" b="1" dirty="0">
                        <a:solidFill>
                          <a:srgbClr val="FFFF00"/>
                        </a:solidFill>
                      </a:endParaRPr>
                    </a:p>
                  </a:txBody>
                  <a:tcPr anchor="ctr"/>
                </a:tc>
                <a:extLst>
                  <a:ext uri="{0D108BD9-81ED-4DB2-BD59-A6C34878D82A}">
                    <a16:rowId xmlns:a16="http://schemas.microsoft.com/office/drawing/2014/main" val="300041013"/>
                  </a:ext>
                </a:extLst>
              </a:tr>
            </a:tbl>
          </a:graphicData>
        </a:graphic>
      </p:graphicFrame>
    </p:spTree>
    <p:extLst>
      <p:ext uri="{BB962C8B-B14F-4D97-AF65-F5344CB8AC3E}">
        <p14:creationId xmlns:p14="http://schemas.microsoft.com/office/powerpoint/2010/main" val="3639749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67CA4-BB9D-426E-8FFE-E20C38766D2B}"/>
              </a:ext>
            </a:extLst>
          </p:cNvPr>
          <p:cNvSpPr>
            <a:spLocks noGrp="1"/>
          </p:cNvSpPr>
          <p:nvPr>
            <p:ph type="ctrTitle"/>
            <p:custDataLst>
              <p:tags r:id="rId1"/>
            </p:custDataLst>
          </p:nvPr>
        </p:nvSpPr>
        <p:spPr/>
        <p:txBody>
          <a:bodyPr/>
          <a:lstStyle/>
          <a:p>
            <a:r>
              <a:rPr lang="fr-CA" dirty="0"/>
              <a:t>Fin</a:t>
            </a:r>
          </a:p>
        </p:txBody>
      </p:sp>
      <p:sp>
        <p:nvSpPr>
          <p:cNvPr id="5" name="Sous-titre 4">
            <a:extLst>
              <a:ext uri="{FF2B5EF4-FFF2-40B4-BE49-F238E27FC236}">
                <a16:creationId xmlns:a16="http://schemas.microsoft.com/office/drawing/2014/main" id="{4C89D560-3B43-4975-A066-EBD2C4ABC47F}"/>
              </a:ext>
            </a:extLst>
          </p:cNvPr>
          <p:cNvSpPr>
            <a:spLocks noGrp="1"/>
          </p:cNvSpPr>
          <p:nvPr>
            <p:ph type="subTitle" idx="1"/>
            <p:custDataLst>
              <p:tags r:id="rId2"/>
            </p:custDataLst>
          </p:nvPr>
        </p:nvSpPr>
        <p:spPr/>
        <p:txBody>
          <a:bodyPr/>
          <a:lstStyle/>
          <a:p>
            <a:r>
              <a:rPr lang="fr-CA" dirty="0"/>
              <a:t>-</a:t>
            </a:r>
          </a:p>
        </p:txBody>
      </p:sp>
    </p:spTree>
    <p:extLst>
      <p:ext uri="{BB962C8B-B14F-4D97-AF65-F5344CB8AC3E}">
        <p14:creationId xmlns:p14="http://schemas.microsoft.com/office/powerpoint/2010/main" val="236288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5A3C4288-5747-44AF-B5E0-143BAAF3D7A9}"/>
              </a:ext>
            </a:extLst>
          </p:cNvPr>
          <p:cNvSpPr>
            <a:spLocks noGrp="1"/>
          </p:cNvSpPr>
          <p:nvPr>
            <p:ph type="title"/>
            <p:custDataLst>
              <p:tags r:id="rId1"/>
            </p:custDataLst>
          </p:nvPr>
        </p:nvSpPr>
        <p:spPr/>
        <p:txBody>
          <a:bodyPr/>
          <a:lstStyle/>
          <a:p>
            <a:r>
              <a:rPr lang="fr-CA" dirty="0"/>
              <a:t>1 — Mise en place (1 pt)</a:t>
            </a:r>
          </a:p>
        </p:txBody>
      </p:sp>
      <p:sp>
        <p:nvSpPr>
          <p:cNvPr id="12" name="Espace réservé du texte 11">
            <a:extLst>
              <a:ext uri="{FF2B5EF4-FFF2-40B4-BE49-F238E27FC236}">
                <a16:creationId xmlns:a16="http://schemas.microsoft.com/office/drawing/2014/main" id="{41357626-A381-47C9-AB53-18B8EDF54AE7}"/>
              </a:ext>
            </a:extLst>
          </p:cNvPr>
          <p:cNvSpPr>
            <a:spLocks noGrp="1"/>
          </p:cNvSpPr>
          <p:nvPr>
            <p:ph type="body" idx="1"/>
            <p:custDataLst>
              <p:tags r:id="rId2"/>
            </p:custDataLst>
          </p:nvPr>
        </p:nvSpPr>
        <p:spPr/>
        <p:txBody>
          <a:bodyPr/>
          <a:lstStyle/>
          <a:p>
            <a:endParaRPr lang="fr-CA" dirty="0"/>
          </a:p>
        </p:txBody>
      </p:sp>
      <p:sp>
        <p:nvSpPr>
          <p:cNvPr id="4" name="Espace réservé de la date 3">
            <a:extLst>
              <a:ext uri="{FF2B5EF4-FFF2-40B4-BE49-F238E27FC236}">
                <a16:creationId xmlns:a16="http://schemas.microsoft.com/office/drawing/2014/main" id="{F774FE8A-66F6-4280-BCC4-214DF2A3DBCD}"/>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14" name="Espace réservé du numéro de diapositive 13">
            <a:extLst>
              <a:ext uri="{FF2B5EF4-FFF2-40B4-BE49-F238E27FC236}">
                <a16:creationId xmlns:a16="http://schemas.microsoft.com/office/drawing/2014/main" id="{37869C84-E791-4B6E-8B51-77597FFC6DE0}"/>
              </a:ext>
            </a:extLst>
          </p:cNvPr>
          <p:cNvSpPr>
            <a:spLocks noGrp="1"/>
          </p:cNvSpPr>
          <p:nvPr>
            <p:ph type="sldNum" sz="quarter" idx="12"/>
            <p:custDataLst>
              <p:tags r:id="rId4"/>
            </p:custDataLst>
          </p:nvPr>
        </p:nvSpPr>
        <p:spPr/>
        <p:txBody>
          <a:bodyPr/>
          <a:lstStyle/>
          <a:p>
            <a:fld id="{CF4668DC-857F-487D-BFFA-8C0CA5037977}" type="slidenum">
              <a:rPr lang="fr-BE" smtClean="0"/>
              <a:t>5</a:t>
            </a:fld>
            <a:endParaRPr lang="fr-BE" dirty="0"/>
          </a:p>
        </p:txBody>
      </p:sp>
    </p:spTree>
    <p:extLst>
      <p:ext uri="{BB962C8B-B14F-4D97-AF65-F5344CB8AC3E}">
        <p14:creationId xmlns:p14="http://schemas.microsoft.com/office/powerpoint/2010/main" val="152621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B6A3CEDB-58AC-48CF-BB67-155F1D39A80A}"/>
              </a:ext>
            </a:extLst>
          </p:cNvPr>
          <p:cNvSpPr>
            <a:spLocks noGrp="1"/>
          </p:cNvSpPr>
          <p:nvPr>
            <p:ph type="title"/>
            <p:custDataLst>
              <p:tags r:id="rId1"/>
            </p:custDataLst>
          </p:nvPr>
        </p:nvSpPr>
        <p:spPr/>
        <p:txBody>
          <a:bodyPr/>
          <a:lstStyle/>
          <a:p>
            <a:r>
              <a:rPr lang="fr-CA" dirty="0"/>
              <a:t>Nouvelle classe</a:t>
            </a:r>
          </a:p>
        </p:txBody>
      </p:sp>
      <p:sp>
        <p:nvSpPr>
          <p:cNvPr id="7" name="Espace réservé du contenu 6">
            <a:extLst>
              <a:ext uri="{FF2B5EF4-FFF2-40B4-BE49-F238E27FC236}">
                <a16:creationId xmlns:a16="http://schemas.microsoft.com/office/drawing/2014/main" id="{347BE35D-77FB-497E-9C57-5C5FE88CA135}"/>
              </a:ext>
            </a:extLst>
          </p:cNvPr>
          <p:cNvSpPr>
            <a:spLocks noGrp="1"/>
          </p:cNvSpPr>
          <p:nvPr>
            <p:ph idx="1"/>
            <p:custDataLst>
              <p:tags r:id="rId2"/>
            </p:custDataLst>
          </p:nvPr>
        </p:nvSpPr>
        <p:spPr>
          <a:xfrm>
            <a:off x="838200" y="1825625"/>
            <a:ext cx="10515600" cy="883295"/>
          </a:xfrm>
        </p:spPr>
        <p:txBody>
          <a:bodyPr/>
          <a:lstStyle/>
          <a:p>
            <a:r>
              <a:rPr lang="fr-CA" dirty="0"/>
              <a:t>Ajoutez une nouvelle classe </a:t>
            </a:r>
            <a:r>
              <a:rPr lang="fr-CA" dirty="0">
                <a:solidFill>
                  <a:srgbClr val="00B050"/>
                </a:solidFill>
              </a:rPr>
              <a:t>Banque</a:t>
            </a:r>
            <a:r>
              <a:rPr lang="fr-CA" dirty="0"/>
              <a:t> dans </a:t>
            </a:r>
            <a:r>
              <a:rPr lang="fr-CA" dirty="0" err="1">
                <a:solidFill>
                  <a:srgbClr val="FF0000"/>
                </a:solidFill>
              </a:rPr>
              <a:t>BanqueLib</a:t>
            </a:r>
            <a:r>
              <a:rPr lang="fr-CA" dirty="0"/>
              <a:t>.</a:t>
            </a:r>
            <a:endParaRPr lang="fr-CA" dirty="0">
              <a:sym typeface="Wingdings" panose="05000000000000000000" pitchFamily="2" charset="2"/>
            </a:endParaRPr>
          </a:p>
          <a:p>
            <a:pPr lvl="1"/>
            <a:endParaRPr lang="fr-CA" dirty="0"/>
          </a:p>
        </p:txBody>
      </p:sp>
      <p:sp>
        <p:nvSpPr>
          <p:cNvPr id="4" name="Espace réservé de la date 3">
            <a:extLst>
              <a:ext uri="{FF2B5EF4-FFF2-40B4-BE49-F238E27FC236}">
                <a16:creationId xmlns:a16="http://schemas.microsoft.com/office/drawing/2014/main" id="{4AFB190F-6EDE-453B-9520-B22B59026927}"/>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07FF63B5-D514-44B0-8742-825AF904FFAB}"/>
              </a:ext>
            </a:extLst>
          </p:cNvPr>
          <p:cNvSpPr>
            <a:spLocks noGrp="1"/>
          </p:cNvSpPr>
          <p:nvPr>
            <p:ph type="sldNum" sz="quarter" idx="12"/>
            <p:custDataLst>
              <p:tags r:id="rId4"/>
            </p:custDataLst>
          </p:nvPr>
        </p:nvSpPr>
        <p:spPr/>
        <p:txBody>
          <a:bodyPr/>
          <a:lstStyle/>
          <a:p>
            <a:fld id="{CF4668DC-857F-487D-BFFA-8C0CA5037977}" type="slidenum">
              <a:rPr lang="fr-BE" smtClean="0"/>
              <a:t>6</a:t>
            </a:fld>
            <a:endParaRPr lang="fr-BE"/>
          </a:p>
        </p:txBody>
      </p:sp>
      <p:pic>
        <p:nvPicPr>
          <p:cNvPr id="20" name="Image 19">
            <a:extLst>
              <a:ext uri="{FF2B5EF4-FFF2-40B4-BE49-F238E27FC236}">
                <a16:creationId xmlns:a16="http://schemas.microsoft.com/office/drawing/2014/main" id="{41FA5F6E-5767-4522-B131-ED3E97420A2A}"/>
              </a:ext>
            </a:extLst>
          </p:cNvPr>
          <p:cNvPicPr>
            <a:picLocks noChangeAspect="1"/>
          </p:cNvPicPr>
          <p:nvPr>
            <p:custDataLst>
              <p:tags r:id="rId5"/>
            </p:custDataLst>
          </p:nvPr>
        </p:nvPicPr>
        <p:blipFill>
          <a:blip r:embed="rId7"/>
          <a:stretch>
            <a:fillRect/>
          </a:stretch>
        </p:blipFill>
        <p:spPr>
          <a:xfrm>
            <a:off x="2209800" y="2660107"/>
            <a:ext cx="6838528" cy="3319217"/>
          </a:xfrm>
          <a:prstGeom prst="rect">
            <a:avLst/>
          </a:prstGeom>
        </p:spPr>
      </p:pic>
    </p:spTree>
    <p:extLst>
      <p:ext uri="{BB962C8B-B14F-4D97-AF65-F5344CB8AC3E}">
        <p14:creationId xmlns:p14="http://schemas.microsoft.com/office/powerpoint/2010/main" val="21239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4E220-7A7B-495E-9325-99E3E00086DB}"/>
              </a:ext>
            </a:extLst>
          </p:cNvPr>
          <p:cNvSpPr>
            <a:spLocks noGrp="1"/>
          </p:cNvSpPr>
          <p:nvPr>
            <p:ph type="title"/>
            <p:custDataLst>
              <p:tags r:id="rId1"/>
            </p:custDataLst>
          </p:nvPr>
        </p:nvSpPr>
        <p:spPr/>
        <p:txBody>
          <a:bodyPr/>
          <a:lstStyle/>
          <a:p>
            <a:r>
              <a:rPr lang="fr-CA" dirty="0"/>
              <a:t>Liste des comptes</a:t>
            </a:r>
          </a:p>
        </p:txBody>
      </p:sp>
      <p:sp>
        <p:nvSpPr>
          <p:cNvPr id="3" name="Espace réservé du contenu 2">
            <a:extLst>
              <a:ext uri="{FF2B5EF4-FFF2-40B4-BE49-F238E27FC236}">
                <a16:creationId xmlns:a16="http://schemas.microsoft.com/office/drawing/2014/main" id="{29BA125F-522F-4007-A285-25E8BEF8751E}"/>
              </a:ext>
            </a:extLst>
          </p:cNvPr>
          <p:cNvSpPr>
            <a:spLocks noGrp="1"/>
          </p:cNvSpPr>
          <p:nvPr>
            <p:ph idx="1"/>
            <p:custDataLst>
              <p:tags r:id="rId2"/>
            </p:custDataLst>
          </p:nvPr>
        </p:nvSpPr>
        <p:spPr/>
        <p:txBody>
          <a:bodyPr/>
          <a:lstStyle/>
          <a:p>
            <a:r>
              <a:rPr lang="fr-CA" dirty="0"/>
              <a:t>Une banque gère essentiellement une liste de comptes.</a:t>
            </a:r>
          </a:p>
          <a:p>
            <a:r>
              <a:rPr lang="fr-CA" dirty="0"/>
              <a:t>Cette liste est ordonnée par ordre croissant de numéro de compte.</a:t>
            </a:r>
          </a:p>
          <a:p>
            <a:r>
              <a:rPr lang="fr-CA" dirty="0"/>
              <a:t>Initialement, la liste est vide.</a:t>
            </a:r>
          </a:p>
          <a:p>
            <a:r>
              <a:rPr lang="fr-CA" dirty="0"/>
              <a:t>La liste est privée, car seule la banque est habilitée à ajouter ou supprimer des comptes de la liste. </a:t>
            </a:r>
          </a:p>
          <a:p>
            <a:r>
              <a:rPr lang="fr-CA" dirty="0"/>
              <a:t>Un utilisateur externe ne peut pas et ne doit pas pouvoir le faire. </a:t>
            </a:r>
          </a:p>
        </p:txBody>
      </p:sp>
      <p:sp>
        <p:nvSpPr>
          <p:cNvPr id="4" name="Espace réservé de la date 3">
            <a:extLst>
              <a:ext uri="{FF2B5EF4-FFF2-40B4-BE49-F238E27FC236}">
                <a16:creationId xmlns:a16="http://schemas.microsoft.com/office/drawing/2014/main" id="{36C69EA7-CFBA-4314-8CDC-4DD90B8BD6A5}"/>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486B8827-7E95-4B34-B991-918C38E2E6A0}"/>
              </a:ext>
            </a:extLst>
          </p:cNvPr>
          <p:cNvSpPr>
            <a:spLocks noGrp="1"/>
          </p:cNvSpPr>
          <p:nvPr>
            <p:ph type="sldNum" sz="quarter" idx="12"/>
            <p:custDataLst>
              <p:tags r:id="rId4"/>
            </p:custDataLst>
          </p:nvPr>
        </p:nvSpPr>
        <p:spPr/>
        <p:txBody>
          <a:bodyPr/>
          <a:lstStyle/>
          <a:p>
            <a:fld id="{CF4668DC-857F-487D-BFFA-8C0CA5037977}" type="slidenum">
              <a:rPr lang="fr-BE" smtClean="0"/>
              <a:pPr/>
              <a:t>7</a:t>
            </a:fld>
            <a:endParaRPr lang="fr-BE"/>
          </a:p>
        </p:txBody>
      </p:sp>
      <p:pic>
        <p:nvPicPr>
          <p:cNvPr id="7" name="Image 6">
            <a:extLst>
              <a:ext uri="{FF2B5EF4-FFF2-40B4-BE49-F238E27FC236}">
                <a16:creationId xmlns:a16="http://schemas.microsoft.com/office/drawing/2014/main" id="{832365A2-071F-4BD7-AB06-1507AAC15E63}"/>
              </a:ext>
            </a:extLst>
          </p:cNvPr>
          <p:cNvPicPr>
            <a:picLocks noChangeAspect="1"/>
          </p:cNvPicPr>
          <p:nvPr>
            <p:custDataLst>
              <p:tags r:id="rId5"/>
            </p:custDataLst>
          </p:nvPr>
        </p:nvPicPr>
        <p:blipFill>
          <a:blip r:embed="rId7"/>
          <a:stretch>
            <a:fillRect/>
          </a:stretch>
        </p:blipFill>
        <p:spPr>
          <a:xfrm>
            <a:off x="2279576" y="5094046"/>
            <a:ext cx="5719149" cy="779363"/>
          </a:xfrm>
          <a:prstGeom prst="rect">
            <a:avLst/>
          </a:prstGeom>
        </p:spPr>
      </p:pic>
    </p:spTree>
    <p:extLst>
      <p:ext uri="{BB962C8B-B14F-4D97-AF65-F5344CB8AC3E}">
        <p14:creationId xmlns:p14="http://schemas.microsoft.com/office/powerpoint/2010/main" val="71173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22401-2258-46B0-B10B-0C565555D21A}"/>
              </a:ext>
            </a:extLst>
          </p:cNvPr>
          <p:cNvSpPr>
            <a:spLocks noGrp="1"/>
          </p:cNvSpPr>
          <p:nvPr>
            <p:ph type="title"/>
            <p:custDataLst>
              <p:tags r:id="rId1"/>
            </p:custDataLst>
          </p:nvPr>
        </p:nvSpPr>
        <p:spPr/>
        <p:txBody>
          <a:bodyPr/>
          <a:lstStyle/>
          <a:p>
            <a:r>
              <a:rPr lang="fr-CA" dirty="0"/>
              <a:t>Séquence de comptes</a:t>
            </a:r>
          </a:p>
        </p:txBody>
      </p:sp>
      <p:sp>
        <p:nvSpPr>
          <p:cNvPr id="3" name="Espace réservé du contenu 2">
            <a:extLst>
              <a:ext uri="{FF2B5EF4-FFF2-40B4-BE49-F238E27FC236}">
                <a16:creationId xmlns:a16="http://schemas.microsoft.com/office/drawing/2014/main" id="{F55B697D-D1D6-447C-AB4D-D2DC5177DFDA}"/>
              </a:ext>
            </a:extLst>
          </p:cNvPr>
          <p:cNvSpPr>
            <a:spLocks noGrp="1"/>
          </p:cNvSpPr>
          <p:nvPr>
            <p:ph idx="1"/>
            <p:custDataLst>
              <p:tags r:id="rId2"/>
            </p:custDataLst>
          </p:nvPr>
        </p:nvSpPr>
        <p:spPr>
          <a:xfrm>
            <a:off x="838200" y="1825625"/>
            <a:ext cx="10515600" cy="2755503"/>
          </a:xfrm>
        </p:spPr>
        <p:txBody>
          <a:bodyPr>
            <a:normAutofit/>
          </a:bodyPr>
          <a:lstStyle/>
          <a:p>
            <a:r>
              <a:rPr lang="fr-CA" dirty="0"/>
              <a:t>La propriété calculée </a:t>
            </a:r>
            <a:r>
              <a:rPr lang="fr-CA" dirty="0">
                <a:solidFill>
                  <a:schemeClr val="accent4"/>
                </a:solidFill>
              </a:rPr>
              <a:t>Comptes</a:t>
            </a:r>
            <a:r>
              <a:rPr lang="fr-CA" dirty="0"/>
              <a:t> donne un accès limité au monde extérieur à la collection des comptes gérés par la Banque. </a:t>
            </a:r>
          </a:p>
          <a:p>
            <a:r>
              <a:rPr lang="fr-CA" dirty="0"/>
              <a:t>Le type </a:t>
            </a:r>
            <a:r>
              <a:rPr lang="fr-CA" dirty="0" err="1">
                <a:solidFill>
                  <a:srgbClr val="00B050"/>
                </a:solidFill>
              </a:rPr>
              <a:t>IEnumerable</a:t>
            </a:r>
            <a:r>
              <a:rPr lang="fr-CA" dirty="0"/>
              <a:t> est justement conçu pour fournir un accès à une collection fixe d’éléments qu’un utilisateur externe ne pourra pas traficoter. </a:t>
            </a:r>
          </a:p>
        </p:txBody>
      </p:sp>
      <p:sp>
        <p:nvSpPr>
          <p:cNvPr id="4" name="Espace réservé de la date 3">
            <a:extLst>
              <a:ext uri="{FF2B5EF4-FFF2-40B4-BE49-F238E27FC236}">
                <a16:creationId xmlns:a16="http://schemas.microsoft.com/office/drawing/2014/main" id="{2E36B073-E2CC-4F0C-AD1D-4689726BF240}"/>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A643113A-31E3-4B61-8764-249567FEB402}"/>
              </a:ext>
            </a:extLst>
          </p:cNvPr>
          <p:cNvSpPr>
            <a:spLocks noGrp="1"/>
          </p:cNvSpPr>
          <p:nvPr>
            <p:ph type="sldNum" sz="quarter" idx="12"/>
            <p:custDataLst>
              <p:tags r:id="rId4"/>
            </p:custDataLst>
          </p:nvPr>
        </p:nvSpPr>
        <p:spPr/>
        <p:txBody>
          <a:bodyPr/>
          <a:lstStyle/>
          <a:p>
            <a:fld id="{CF4668DC-857F-487D-BFFA-8C0CA5037977}" type="slidenum">
              <a:rPr lang="fr-BE" smtClean="0"/>
              <a:pPr/>
              <a:t>8</a:t>
            </a:fld>
            <a:endParaRPr lang="fr-BE"/>
          </a:p>
        </p:txBody>
      </p:sp>
      <p:pic>
        <p:nvPicPr>
          <p:cNvPr id="7" name="Image 6">
            <a:extLst>
              <a:ext uri="{FF2B5EF4-FFF2-40B4-BE49-F238E27FC236}">
                <a16:creationId xmlns:a16="http://schemas.microsoft.com/office/drawing/2014/main" id="{DED822F4-8881-4EAB-9BFA-D81F2153E598}"/>
              </a:ext>
            </a:extLst>
          </p:cNvPr>
          <p:cNvPicPr>
            <a:picLocks noChangeAspect="1"/>
          </p:cNvPicPr>
          <p:nvPr>
            <p:custDataLst>
              <p:tags r:id="rId5"/>
            </p:custDataLst>
          </p:nvPr>
        </p:nvPicPr>
        <p:blipFill>
          <a:blip r:embed="rId7"/>
          <a:stretch>
            <a:fillRect/>
          </a:stretch>
        </p:blipFill>
        <p:spPr>
          <a:xfrm>
            <a:off x="1923487" y="4369556"/>
            <a:ext cx="8345025" cy="1224136"/>
          </a:xfrm>
          <a:prstGeom prst="rect">
            <a:avLst/>
          </a:prstGeom>
        </p:spPr>
      </p:pic>
    </p:spTree>
    <p:extLst>
      <p:ext uri="{BB962C8B-B14F-4D97-AF65-F5344CB8AC3E}">
        <p14:creationId xmlns:p14="http://schemas.microsoft.com/office/powerpoint/2010/main" val="20600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276FA-432D-4E9C-B015-2262CBEA7F4B}"/>
              </a:ext>
            </a:extLst>
          </p:cNvPr>
          <p:cNvSpPr>
            <a:spLocks noGrp="1"/>
          </p:cNvSpPr>
          <p:nvPr>
            <p:ph type="title"/>
            <p:custDataLst>
              <p:tags r:id="rId1"/>
            </p:custDataLst>
          </p:nvPr>
        </p:nvSpPr>
        <p:spPr/>
        <p:txBody>
          <a:bodyPr/>
          <a:lstStyle/>
          <a:p>
            <a:r>
              <a:rPr lang="fr-CA" dirty="0"/>
              <a:t>Nom de la banque</a:t>
            </a:r>
          </a:p>
        </p:txBody>
      </p:sp>
      <p:sp>
        <p:nvSpPr>
          <p:cNvPr id="3" name="Espace réservé du contenu 2">
            <a:extLst>
              <a:ext uri="{FF2B5EF4-FFF2-40B4-BE49-F238E27FC236}">
                <a16:creationId xmlns:a16="http://schemas.microsoft.com/office/drawing/2014/main" id="{12088D8C-EE10-4D2F-81AE-52C92D6775AB}"/>
              </a:ext>
            </a:extLst>
          </p:cNvPr>
          <p:cNvSpPr>
            <a:spLocks noGrp="1"/>
          </p:cNvSpPr>
          <p:nvPr>
            <p:ph idx="1"/>
            <p:custDataLst>
              <p:tags r:id="rId2"/>
            </p:custDataLst>
          </p:nvPr>
        </p:nvSpPr>
        <p:spPr>
          <a:xfrm>
            <a:off x="838200" y="1825625"/>
            <a:ext cx="10515600" cy="2395463"/>
          </a:xfrm>
        </p:spPr>
        <p:txBody>
          <a:bodyPr/>
          <a:lstStyle/>
          <a:p>
            <a:r>
              <a:rPr lang="fr-CA" dirty="0"/>
              <a:t>Une banque possède aussi un </a:t>
            </a:r>
            <a:r>
              <a:rPr lang="fr-CA" dirty="0">
                <a:solidFill>
                  <a:schemeClr val="accent4"/>
                </a:solidFill>
              </a:rPr>
              <a:t>Nom</a:t>
            </a:r>
            <a:r>
              <a:rPr lang="fr-CA" dirty="0"/>
              <a:t>, lequel reste immutable une fois attribué à la banque.</a:t>
            </a:r>
          </a:p>
          <a:p>
            <a:r>
              <a:rPr lang="fr-CA" dirty="0"/>
              <a:t>Le nom ne peut pas être nul, ni vide, ni blanc.</a:t>
            </a:r>
          </a:p>
          <a:p>
            <a:r>
              <a:rPr lang="fr-CA" dirty="0"/>
              <a:t>Une propriété automatique </a:t>
            </a:r>
            <a:r>
              <a:rPr lang="fr-CA" dirty="0" err="1">
                <a:solidFill>
                  <a:schemeClr val="accent1"/>
                </a:solidFill>
              </a:rPr>
              <a:t>get</a:t>
            </a:r>
            <a:r>
              <a:rPr lang="fr-CA" dirty="0"/>
              <a:t> doit obligatoirement être initialisée dans le constructeur.</a:t>
            </a:r>
          </a:p>
        </p:txBody>
      </p:sp>
      <p:sp>
        <p:nvSpPr>
          <p:cNvPr id="4" name="Espace réservé de la date 3">
            <a:extLst>
              <a:ext uri="{FF2B5EF4-FFF2-40B4-BE49-F238E27FC236}">
                <a16:creationId xmlns:a16="http://schemas.microsoft.com/office/drawing/2014/main" id="{051EC087-AB33-494A-A185-9D0830EF7E84}"/>
              </a:ext>
            </a:extLst>
          </p:cNvPr>
          <p:cNvSpPr>
            <a:spLocks noGrp="1"/>
          </p:cNvSpPr>
          <p:nvPr>
            <p:ph type="dt" sz="half" idx="10"/>
            <p:custDataLst>
              <p:tags r:id="rId3"/>
            </p:custDataLst>
          </p:nvPr>
        </p:nvSpPr>
        <p:spPr/>
        <p:txBody>
          <a:bodyPr/>
          <a:lstStyle/>
          <a:p>
            <a:r>
              <a:rPr lang="fr-FR" dirty="0"/>
              <a:t>CC FG 2021</a:t>
            </a:r>
            <a:endParaRPr lang="fr-BE" dirty="0"/>
          </a:p>
        </p:txBody>
      </p:sp>
      <p:sp>
        <p:nvSpPr>
          <p:cNvPr id="5" name="Espace réservé du numéro de diapositive 4">
            <a:extLst>
              <a:ext uri="{FF2B5EF4-FFF2-40B4-BE49-F238E27FC236}">
                <a16:creationId xmlns:a16="http://schemas.microsoft.com/office/drawing/2014/main" id="{DFFA6D04-78B6-4B36-AACE-413C54085024}"/>
              </a:ext>
            </a:extLst>
          </p:cNvPr>
          <p:cNvSpPr>
            <a:spLocks noGrp="1"/>
          </p:cNvSpPr>
          <p:nvPr>
            <p:ph type="sldNum" sz="quarter" idx="12"/>
            <p:custDataLst>
              <p:tags r:id="rId4"/>
            </p:custDataLst>
          </p:nvPr>
        </p:nvSpPr>
        <p:spPr/>
        <p:txBody>
          <a:bodyPr/>
          <a:lstStyle/>
          <a:p>
            <a:fld id="{CF4668DC-857F-487D-BFFA-8C0CA5037977}" type="slidenum">
              <a:rPr lang="fr-BE" smtClean="0"/>
              <a:pPr/>
              <a:t>9</a:t>
            </a:fld>
            <a:endParaRPr lang="fr-BE"/>
          </a:p>
        </p:txBody>
      </p:sp>
      <p:pic>
        <p:nvPicPr>
          <p:cNvPr id="7" name="Image 6">
            <a:extLst>
              <a:ext uri="{FF2B5EF4-FFF2-40B4-BE49-F238E27FC236}">
                <a16:creationId xmlns:a16="http://schemas.microsoft.com/office/drawing/2014/main" id="{FF183B6F-BF99-4473-B55A-DC5FCFCD5B60}"/>
              </a:ext>
            </a:extLst>
          </p:cNvPr>
          <p:cNvPicPr>
            <a:picLocks noChangeAspect="1"/>
          </p:cNvPicPr>
          <p:nvPr>
            <p:custDataLst>
              <p:tags r:id="rId5"/>
            </p:custDataLst>
          </p:nvPr>
        </p:nvPicPr>
        <p:blipFill>
          <a:blip r:embed="rId7"/>
          <a:stretch>
            <a:fillRect/>
          </a:stretch>
        </p:blipFill>
        <p:spPr>
          <a:xfrm>
            <a:off x="2711624" y="4460043"/>
            <a:ext cx="4685080" cy="1345221"/>
          </a:xfrm>
          <a:prstGeom prst="rect">
            <a:avLst/>
          </a:prstGeom>
        </p:spPr>
      </p:pic>
    </p:spTree>
    <p:extLst>
      <p:ext uri="{BB962C8B-B14F-4D97-AF65-F5344CB8AC3E}">
        <p14:creationId xmlns:p14="http://schemas.microsoft.com/office/powerpoint/2010/main" val="3752692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NUM" val="5"/>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5"/>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5"/>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3"/>
</p:tagLst>
</file>

<file path=ppt/tags/tag119.xml><?xml version="1.0" encoding="utf-8"?>
<p:tagLst xmlns:a="http://schemas.openxmlformats.org/drawingml/2006/main" xmlns:r="http://schemas.openxmlformats.org/officeDocument/2006/relationships" xmlns:p="http://schemas.openxmlformats.org/presentationml/2006/main">
  <p:tag name="NUM" val="4"/>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5"/>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7"/>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5"/>
</p:tagLst>
</file>

<file path=ppt/tags/tag136.xml><?xml version="1.0" encoding="utf-8"?>
<p:tagLst xmlns:a="http://schemas.openxmlformats.org/drawingml/2006/main" xmlns:r="http://schemas.openxmlformats.org/officeDocument/2006/relationships" xmlns:p="http://schemas.openxmlformats.org/presentationml/2006/main">
  <p:tag name="NUM" val="6"/>
</p:tagLst>
</file>

<file path=ppt/tags/tag137.xml><?xml version="1.0" encoding="utf-8"?>
<p:tagLst xmlns:a="http://schemas.openxmlformats.org/drawingml/2006/main" xmlns:r="http://schemas.openxmlformats.org/officeDocument/2006/relationships" xmlns:p="http://schemas.openxmlformats.org/presentationml/2006/main">
  <p:tag name="NUM" val="7"/>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8"/>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4"/>
</p:tagLst>
</file>

<file path=ppt/tags/tag142.xml><?xml version="1.0" encoding="utf-8"?>
<p:tagLst xmlns:a="http://schemas.openxmlformats.org/drawingml/2006/main" xmlns:r="http://schemas.openxmlformats.org/officeDocument/2006/relationships" xmlns:p="http://schemas.openxmlformats.org/presentationml/2006/main">
  <p:tag name="NUM" val="5"/>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5"/>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2"/>
</p:tagLst>
</file>

<file path=ppt/tags/tag159.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4"/>
</p:tagLst>
</file>

<file path=ppt/tags/tag161.xml><?xml version="1.0" encoding="utf-8"?>
<p:tagLst xmlns:a="http://schemas.openxmlformats.org/drawingml/2006/main" xmlns:r="http://schemas.openxmlformats.org/officeDocument/2006/relationships" xmlns:p="http://schemas.openxmlformats.org/presentationml/2006/main">
  <p:tag name="NUM" val="5"/>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4"/>
</p:tagLst>
</file>

<file path=ppt/tags/tag166.xml><?xml version="1.0" encoding="utf-8"?>
<p:tagLst xmlns:a="http://schemas.openxmlformats.org/drawingml/2006/main" xmlns:r="http://schemas.openxmlformats.org/officeDocument/2006/relationships" xmlns:p="http://schemas.openxmlformats.org/presentationml/2006/main">
  <p:tag name="NUM" val="5"/>
</p:tagLst>
</file>

<file path=ppt/tags/tag167.xml><?xml version="1.0" encoding="utf-8"?>
<p:tagLst xmlns:a="http://schemas.openxmlformats.org/drawingml/2006/main" xmlns:r="http://schemas.openxmlformats.org/officeDocument/2006/relationships" xmlns:p="http://schemas.openxmlformats.org/presentationml/2006/main">
  <p:tag name="NUM" val="6"/>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5"/>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2"/>
</p:tagLst>
</file>

<file path=ppt/tags/tag175.xml><?xml version="1.0" encoding="utf-8"?>
<p:tagLst xmlns:a="http://schemas.openxmlformats.org/drawingml/2006/main" xmlns:r="http://schemas.openxmlformats.org/officeDocument/2006/relationships" xmlns:p="http://schemas.openxmlformats.org/presentationml/2006/main">
  <p:tag name="NUM" val="3"/>
</p:tagLst>
</file>

<file path=ppt/tags/tag176.xml><?xml version="1.0" encoding="utf-8"?>
<p:tagLst xmlns:a="http://schemas.openxmlformats.org/drawingml/2006/main" xmlns:r="http://schemas.openxmlformats.org/officeDocument/2006/relationships" xmlns:p="http://schemas.openxmlformats.org/presentationml/2006/main">
  <p:tag name="NUM" val="4"/>
</p:tagLst>
</file>

<file path=ppt/tags/tag177.xml><?xml version="1.0" encoding="utf-8"?>
<p:tagLst xmlns:a="http://schemas.openxmlformats.org/drawingml/2006/main" xmlns:r="http://schemas.openxmlformats.org/officeDocument/2006/relationships" xmlns:p="http://schemas.openxmlformats.org/presentationml/2006/main">
  <p:tag name="NUM" val="5"/>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5"/>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4"/>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4"/>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3"/>
</p:tagLst>
</file>

<file path=ppt/tags/tag194.xml><?xml version="1.0" encoding="utf-8"?>
<p:tagLst xmlns:a="http://schemas.openxmlformats.org/drawingml/2006/main" xmlns:r="http://schemas.openxmlformats.org/officeDocument/2006/relationships" xmlns:p="http://schemas.openxmlformats.org/presentationml/2006/main">
  <p:tag name="NUM" val="4"/>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3"/>
</p:tagLst>
</file>

<file path=ppt/tags/tag198.xml><?xml version="1.0" encoding="utf-8"?>
<p:tagLst xmlns:a="http://schemas.openxmlformats.org/drawingml/2006/main" xmlns:r="http://schemas.openxmlformats.org/officeDocument/2006/relationships" xmlns:p="http://schemas.openxmlformats.org/presentationml/2006/main">
  <p:tag name="NUM" val="4"/>
</p:tagLst>
</file>

<file path=ppt/tags/tag199.xml><?xml version="1.0" encoding="utf-8"?>
<p:tagLst xmlns:a="http://schemas.openxmlformats.org/drawingml/2006/main" xmlns:r="http://schemas.openxmlformats.org/officeDocument/2006/relationships" xmlns:p="http://schemas.openxmlformats.org/presentationml/2006/main">
  <p:tag name="NUM" val="5"/>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4"/>
</p:tagLst>
</file>

<file path=ppt/tags/tag204.xml><?xml version="1.0" encoding="utf-8"?>
<p:tagLst xmlns:a="http://schemas.openxmlformats.org/drawingml/2006/main" xmlns:r="http://schemas.openxmlformats.org/officeDocument/2006/relationships" xmlns:p="http://schemas.openxmlformats.org/presentationml/2006/main">
  <p:tag name="NUM" val="5"/>
</p:tagLst>
</file>

<file path=ppt/tags/tag205.xml><?xml version="1.0" encoding="utf-8"?>
<p:tagLst xmlns:a="http://schemas.openxmlformats.org/drawingml/2006/main" xmlns:r="http://schemas.openxmlformats.org/officeDocument/2006/relationships" xmlns:p="http://schemas.openxmlformats.org/presentationml/2006/main">
  <p:tag name="NUM" val="1"/>
</p:tagLst>
</file>

<file path=ppt/tags/tag206.xml><?xml version="1.0" encoding="utf-8"?>
<p:tagLst xmlns:a="http://schemas.openxmlformats.org/drawingml/2006/main" xmlns:r="http://schemas.openxmlformats.org/officeDocument/2006/relationships" xmlns:p="http://schemas.openxmlformats.org/presentationml/2006/main">
  <p:tag name="NUM" val="2"/>
</p:tagLst>
</file>

<file path=ppt/tags/tag207.xml><?xml version="1.0" encoding="utf-8"?>
<p:tagLst xmlns:a="http://schemas.openxmlformats.org/drawingml/2006/main" xmlns:r="http://schemas.openxmlformats.org/officeDocument/2006/relationships" xmlns:p="http://schemas.openxmlformats.org/presentationml/2006/main">
  <p:tag name="NUM" val="3"/>
</p:tagLst>
</file>

<file path=ppt/tags/tag208.xml><?xml version="1.0" encoding="utf-8"?>
<p:tagLst xmlns:a="http://schemas.openxmlformats.org/drawingml/2006/main" xmlns:r="http://schemas.openxmlformats.org/officeDocument/2006/relationships" xmlns:p="http://schemas.openxmlformats.org/presentationml/2006/main">
  <p:tag name="NUM" val="4"/>
</p:tagLst>
</file>

<file path=ppt/tags/tag209.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5"/>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5"/>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5"/>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43.xml><?xml version="1.0" encoding="utf-8"?>
<p:tagLst xmlns:a="http://schemas.openxmlformats.org/drawingml/2006/main" xmlns:r="http://schemas.openxmlformats.org/officeDocument/2006/relationships" xmlns:p="http://schemas.openxmlformats.org/presentationml/2006/main">
  <p:tag name="NUM" val="5"/>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5"/>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5"/>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5"/>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57811</TotalTime>
  <Words>2473</Words>
  <Application>Microsoft Office PowerPoint</Application>
  <PresentationFormat>Widescreen</PresentationFormat>
  <Paragraphs>373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TP.14 — Banque 1 : Le modèle</vt:lpstr>
      <vt:lpstr>Objectif</vt:lpstr>
      <vt:lpstr>Remerciement</vt:lpstr>
      <vt:lpstr>Plan</vt:lpstr>
      <vt:lpstr>1 — Mise en place (1 pt)</vt:lpstr>
      <vt:lpstr>Nouvelle classe</vt:lpstr>
      <vt:lpstr>Liste des comptes</vt:lpstr>
      <vt:lpstr>Séquence de comptes</vt:lpstr>
      <vt:lpstr>Nom de la banque</vt:lpstr>
      <vt:lpstr>Protection des données</vt:lpstr>
      <vt:lpstr>Autres membres</vt:lpstr>
      <vt:lpstr>Brouillard et tâtonnement</vt:lpstr>
      <vt:lpstr>1.1 – Fichier de test (1 pt)</vt:lpstr>
      <vt:lpstr>Résumé &amp; Git</vt:lpstr>
      <vt:lpstr>2 — Propriétés calculées</vt:lpstr>
      <vt:lpstr>Propriétés calculées</vt:lpstr>
      <vt:lpstr>NbComptes et autres</vt:lpstr>
      <vt:lpstr>ActifTotal et Gelé</vt:lpstr>
      <vt:lpstr>ProchainNuméroDeCompte</vt:lpstr>
      <vt:lpstr>Tests ?</vt:lpstr>
      <vt:lpstr>Résumé &amp; Git</vt:lpstr>
      <vt:lpstr>3 — Constructeur (4½pts)</vt:lpstr>
      <vt:lpstr>Arguments</vt:lpstr>
      <vt:lpstr>Création d’une banque vide (1½pt)</vt:lpstr>
      <vt:lpstr>Création d’une banque avec comptes fournis (2pts)</vt:lpstr>
      <vt:lpstr>Ordonnancement (½pt)</vt:lpstr>
      <vt:lpstr>Clonage (½pt)</vt:lpstr>
      <vt:lpstr>Construction avec doublon (BONUS, +½pt)</vt:lpstr>
      <vt:lpstr>3.1 – Saisie des tests (4½pts + ½ bonus)</vt:lpstr>
      <vt:lpstr>Résumé &amp; Git</vt:lpstr>
      <vt:lpstr>4 — Autres méthodes (4½pts)</vt:lpstr>
      <vt:lpstr>OuvrirCompte (1½pt)</vt:lpstr>
      <vt:lpstr>DétruireCompte (1½pt)</vt:lpstr>
      <vt:lpstr>VerserIntérêts (1½pt)</vt:lpstr>
      <vt:lpstr>4.1 – Saisie des tests (4½pts)</vt:lpstr>
      <vt:lpstr>Résumé &amp; Git</vt:lpstr>
      <vt:lpstr>Validations</vt:lpstr>
      <vt:lpstr>PowerPoint Presentation</vt:lpstr>
      <vt:lpstr>Conclusion et Remise</vt:lpstr>
      <vt:lpstr>Conclusion</vt:lpstr>
      <vt:lpstr>Évaluation à base de tests ?</vt:lpstr>
      <vt:lpstr>PowerPoint Presentation</vt:lpstr>
      <vt:lpstr>Historique Git</vt:lpstr>
      <vt:lpstr>Auto-évaluation et remise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Dany Gagnon</cp:lastModifiedBy>
  <cp:revision>1592</cp:revision>
  <dcterms:created xsi:type="dcterms:W3CDTF">2018-01-19T02:20:37Z</dcterms:created>
  <dcterms:modified xsi:type="dcterms:W3CDTF">2021-05-04T16:13:27Z</dcterms:modified>
</cp:coreProperties>
</file>