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8" r:id="rId20"/>
    <p:sldId id="280"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73" d="100"/>
          <a:sy n="73" d="100"/>
        </p:scale>
        <p:origin x="-1266"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Notes Placeholder 1048659"/>
          <p:cNvSpPr>
            <a:spLocks noGrp="1"/>
          </p:cNvSpPr>
          <p:nvPr>
            <p:ph type="body"/>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pPr/>
              <a:t>2018/2/14</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altLang="zh-CN" smtClean="0"/>
              <a:t>Click to edit Master title style</a:t>
            </a:r>
            <a:endParaRPr lang="en-US" dirty="0"/>
          </a:p>
        </p:txBody>
      </p:sp>
      <p:sp>
        <p:nvSpPr>
          <p:cNvPr id="1048631"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32" name="Date Placeholder 3"/>
          <p:cNvSpPr>
            <a:spLocks noGrp="1"/>
          </p:cNvSpPr>
          <p:nvPr>
            <p:ph type="dt" sz="half" idx="10"/>
          </p:nvPr>
        </p:nvSpPr>
        <p:spPr/>
        <p:txBody>
          <a:bodyPr/>
          <a:lstStyle/>
          <a:p>
            <a:fld id="{70BC1078-46ED-40F9-8930-935BAD7C2B02}" type="datetimeFigureOut">
              <a:rPr lang="zh-CN" altLang="en-US" smtClean="0"/>
              <a:pPr/>
              <a:t>2018/2/14</a:t>
            </a:fld>
            <a:endParaRPr lang="zh-CN" altLang="en-US"/>
          </a:p>
        </p:txBody>
      </p:sp>
      <p:sp>
        <p:nvSpPr>
          <p:cNvPr id="1048633" name="Footer Placeholder 4"/>
          <p:cNvSpPr>
            <a:spLocks noGrp="1"/>
          </p:cNvSpPr>
          <p:nvPr>
            <p:ph type="ftr" sz="quarter" idx="11"/>
          </p:nvPr>
        </p:nvSpPr>
        <p:spPr/>
        <p:txBody>
          <a:bodyPr/>
          <a:lstStyle/>
          <a:p>
            <a:endParaRPr lang="zh-CN" altLang="en-US"/>
          </a:p>
        </p:txBody>
      </p:sp>
      <p:sp>
        <p:nvSpPr>
          <p:cNvPr id="1048634"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1"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1048612"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13" name="Date Placeholder 3"/>
          <p:cNvSpPr>
            <a:spLocks noGrp="1"/>
          </p:cNvSpPr>
          <p:nvPr>
            <p:ph type="dt" sz="half" idx="10"/>
          </p:nvPr>
        </p:nvSpPr>
        <p:spPr/>
        <p:txBody>
          <a:bodyPr/>
          <a:lstStyle/>
          <a:p>
            <a:fld id="{70BC1078-46ED-40F9-8930-935BAD7C2B02}" type="datetimeFigureOut">
              <a:rPr lang="zh-CN" altLang="en-US" smtClean="0"/>
              <a:pPr/>
              <a:t>2018/2/14</a:t>
            </a:fld>
            <a:endParaRPr lang="zh-CN" altLang="en-US"/>
          </a:p>
        </p:txBody>
      </p:sp>
      <p:sp>
        <p:nvSpPr>
          <p:cNvPr id="1048614" name="Footer Placeholder 4"/>
          <p:cNvSpPr>
            <a:spLocks noGrp="1"/>
          </p:cNvSpPr>
          <p:nvPr>
            <p:ph type="ftr" sz="quarter" idx="11"/>
          </p:nvPr>
        </p:nvSpPr>
        <p:spPr/>
        <p:txBody>
          <a:bodyPr/>
          <a:lstStyle/>
          <a:p>
            <a:endParaRPr lang="zh-CN" altLang="en-US"/>
          </a:p>
        </p:txBody>
      </p:sp>
      <p:sp>
        <p:nvSpPr>
          <p:cNvPr id="1048615"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altLang="zh-CN" smtClean="0"/>
              <a:t>Click to edit Master title style</a:t>
            </a:r>
            <a:endParaRPr lang="en-US" dirty="0"/>
          </a:p>
        </p:txBody>
      </p:sp>
      <p:sp>
        <p:nvSpPr>
          <p:cNvPr id="104860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04" name="Date Placeholder 3"/>
          <p:cNvSpPr>
            <a:spLocks noGrp="1"/>
          </p:cNvSpPr>
          <p:nvPr>
            <p:ph type="dt" sz="half" idx="10"/>
          </p:nvPr>
        </p:nvSpPr>
        <p:spPr/>
        <p:txBody>
          <a:bodyPr/>
          <a:lstStyle/>
          <a:p>
            <a:fld id="{70BC1078-46ED-40F9-8930-935BAD7C2B02}" type="datetimeFigureOut">
              <a:rPr lang="zh-CN" altLang="en-US" smtClean="0"/>
              <a:pPr/>
              <a:t>2018/2/14</a:t>
            </a:fld>
            <a:endParaRPr lang="zh-CN" altLang="en-US"/>
          </a:p>
        </p:txBody>
      </p:sp>
      <p:sp>
        <p:nvSpPr>
          <p:cNvPr id="1048605" name="Footer Placeholder 4"/>
          <p:cNvSpPr>
            <a:spLocks noGrp="1"/>
          </p:cNvSpPr>
          <p:nvPr>
            <p:ph type="ftr" sz="quarter" idx="11"/>
          </p:nvPr>
        </p:nvSpPr>
        <p:spPr/>
        <p:txBody>
          <a:bodyPr/>
          <a:lstStyle/>
          <a:p>
            <a:endParaRPr lang="zh-CN" altLang="en-US"/>
          </a:p>
        </p:txBody>
      </p:sp>
      <p:sp>
        <p:nvSpPr>
          <p:cNvPr id="1048606"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5"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1048626"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1048627" name="Date Placeholder 3"/>
          <p:cNvSpPr>
            <a:spLocks noGrp="1"/>
          </p:cNvSpPr>
          <p:nvPr>
            <p:ph type="dt" sz="half" idx="10"/>
          </p:nvPr>
        </p:nvSpPr>
        <p:spPr/>
        <p:txBody>
          <a:bodyPr/>
          <a:lstStyle/>
          <a:p>
            <a:fld id="{70BC1078-46ED-40F9-8930-935BAD7C2B02}" type="datetimeFigureOut">
              <a:rPr lang="zh-CN" altLang="en-US" smtClean="0"/>
              <a:pPr/>
              <a:t>2018/2/14</a:t>
            </a:fld>
            <a:endParaRPr lang="zh-CN" altLang="en-US"/>
          </a:p>
        </p:txBody>
      </p:sp>
      <p:sp>
        <p:nvSpPr>
          <p:cNvPr id="1048628" name="Footer Placeholder 4"/>
          <p:cNvSpPr>
            <a:spLocks noGrp="1"/>
          </p:cNvSpPr>
          <p:nvPr>
            <p:ph type="ftr" sz="quarter" idx="11"/>
          </p:nvPr>
        </p:nvSpPr>
        <p:spPr/>
        <p:txBody>
          <a:bodyPr/>
          <a:lstStyle/>
          <a:p>
            <a:endParaRPr lang="zh-CN" altLang="en-US"/>
          </a:p>
        </p:txBody>
      </p:sp>
      <p:sp>
        <p:nvSpPr>
          <p:cNvPr id="1048629"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ltLang="zh-CN" smtClean="0"/>
              <a:t>Click to edit Master title style</a:t>
            </a:r>
            <a:endParaRPr lang="en-US" dirty="0"/>
          </a:p>
        </p:txBody>
      </p:sp>
      <p:sp>
        <p:nvSpPr>
          <p:cNvPr id="1048589"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90"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91" name="Date Placeholder 4"/>
          <p:cNvSpPr>
            <a:spLocks noGrp="1"/>
          </p:cNvSpPr>
          <p:nvPr>
            <p:ph type="dt" sz="half" idx="10"/>
          </p:nvPr>
        </p:nvSpPr>
        <p:spPr/>
        <p:txBody>
          <a:bodyPr/>
          <a:lstStyle/>
          <a:p>
            <a:fld id="{70BC1078-46ED-40F9-8930-935BAD7C2B02}" type="datetimeFigureOut">
              <a:rPr lang="zh-CN" altLang="en-US" smtClean="0"/>
              <a:pPr/>
              <a:t>2018/2/14</a:t>
            </a:fld>
            <a:endParaRPr lang="zh-CN" altLang="en-US"/>
          </a:p>
        </p:txBody>
      </p:sp>
      <p:sp>
        <p:nvSpPr>
          <p:cNvPr id="1048592" name="Footer Placeholder 5"/>
          <p:cNvSpPr>
            <a:spLocks noGrp="1"/>
          </p:cNvSpPr>
          <p:nvPr>
            <p:ph type="ftr" sz="quarter" idx="11"/>
          </p:nvPr>
        </p:nvSpPr>
        <p:spPr/>
        <p:txBody>
          <a:bodyPr/>
          <a:lstStyle/>
          <a:p>
            <a:endParaRPr lang="zh-CN" altLang="en-US"/>
          </a:p>
        </p:txBody>
      </p:sp>
      <p:sp>
        <p:nvSpPr>
          <p:cNvPr id="1048593"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594"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1048595"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596"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97"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598"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99" name="Date Placeholder 6"/>
          <p:cNvSpPr>
            <a:spLocks noGrp="1"/>
          </p:cNvSpPr>
          <p:nvPr>
            <p:ph type="dt" sz="half" idx="10"/>
          </p:nvPr>
        </p:nvSpPr>
        <p:spPr/>
        <p:txBody>
          <a:bodyPr/>
          <a:lstStyle/>
          <a:p>
            <a:fld id="{70BC1078-46ED-40F9-8930-935BAD7C2B02}" type="datetimeFigureOut">
              <a:rPr lang="zh-CN" altLang="en-US" smtClean="0"/>
              <a:pPr/>
              <a:t>2018/2/14</a:t>
            </a:fld>
            <a:endParaRPr lang="zh-CN" altLang="en-US"/>
          </a:p>
        </p:txBody>
      </p:sp>
      <p:sp>
        <p:nvSpPr>
          <p:cNvPr id="1048600" name="Footer Placeholder 7"/>
          <p:cNvSpPr>
            <a:spLocks noGrp="1"/>
          </p:cNvSpPr>
          <p:nvPr>
            <p:ph type="ftr" sz="quarter" idx="11"/>
          </p:nvPr>
        </p:nvSpPr>
        <p:spPr/>
        <p:txBody>
          <a:bodyPr/>
          <a:lstStyle/>
          <a:p>
            <a:endParaRPr lang="zh-CN" altLang="en-US"/>
          </a:p>
        </p:txBody>
      </p:sp>
      <p:sp>
        <p:nvSpPr>
          <p:cNvPr id="1048601" name="Slide Number Placeholder 8"/>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altLang="zh-CN" smtClean="0"/>
              <a:t>Click to edit Master title style</a:t>
            </a:r>
            <a:endParaRPr lang="en-US" dirty="0"/>
          </a:p>
        </p:txBody>
      </p:sp>
      <p:sp>
        <p:nvSpPr>
          <p:cNvPr id="1048608" name="Date Placeholder 2"/>
          <p:cNvSpPr>
            <a:spLocks noGrp="1"/>
          </p:cNvSpPr>
          <p:nvPr>
            <p:ph type="dt" sz="half" idx="10"/>
          </p:nvPr>
        </p:nvSpPr>
        <p:spPr/>
        <p:txBody>
          <a:bodyPr/>
          <a:lstStyle/>
          <a:p>
            <a:fld id="{70BC1078-46ED-40F9-8930-935BAD7C2B02}" type="datetimeFigureOut">
              <a:rPr lang="zh-CN" altLang="en-US" smtClean="0"/>
              <a:pPr/>
              <a:t>2018/2/14</a:t>
            </a:fld>
            <a:endParaRPr lang="zh-CN" altLang="en-US"/>
          </a:p>
        </p:txBody>
      </p:sp>
      <p:sp>
        <p:nvSpPr>
          <p:cNvPr id="1048609" name="Footer Placeholder 3"/>
          <p:cNvSpPr>
            <a:spLocks noGrp="1"/>
          </p:cNvSpPr>
          <p:nvPr>
            <p:ph type="ftr" sz="quarter" idx="11"/>
          </p:nvPr>
        </p:nvSpPr>
        <p:spPr/>
        <p:txBody>
          <a:bodyPr/>
          <a:lstStyle/>
          <a:p>
            <a:endParaRPr lang="zh-CN" altLang="en-US"/>
          </a:p>
        </p:txBody>
      </p:sp>
      <p:sp>
        <p:nvSpPr>
          <p:cNvPr id="1048610" name="Slide Number Placeholder 4"/>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6" name="Date Placeholder 1"/>
          <p:cNvSpPr>
            <a:spLocks noGrp="1"/>
          </p:cNvSpPr>
          <p:nvPr>
            <p:ph type="dt" sz="half" idx="10"/>
          </p:nvPr>
        </p:nvSpPr>
        <p:spPr/>
        <p:txBody>
          <a:bodyPr/>
          <a:lstStyle/>
          <a:p>
            <a:fld id="{70BC1078-46ED-40F9-8930-935BAD7C2B02}" type="datetimeFigureOut">
              <a:rPr lang="zh-CN" altLang="en-US" smtClean="0"/>
              <a:pPr/>
              <a:t>2018/2/14</a:t>
            </a:fld>
            <a:endParaRPr lang="zh-CN" altLang="en-US"/>
          </a:p>
        </p:txBody>
      </p:sp>
      <p:sp>
        <p:nvSpPr>
          <p:cNvPr id="1048617" name="Footer Placeholder 2"/>
          <p:cNvSpPr>
            <a:spLocks noGrp="1"/>
          </p:cNvSpPr>
          <p:nvPr>
            <p:ph type="ftr" sz="quarter" idx="11"/>
          </p:nvPr>
        </p:nvSpPr>
        <p:spPr/>
        <p:txBody>
          <a:bodyPr/>
          <a:lstStyle/>
          <a:p>
            <a:endParaRPr lang="zh-CN" altLang="en-US"/>
          </a:p>
        </p:txBody>
      </p:sp>
      <p:sp>
        <p:nvSpPr>
          <p:cNvPr id="1048618" name="Slide Number Placeholder 3"/>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3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pPr/>
              <a:t>2018/2/14</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9"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20"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04862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22" name="Date Placeholder 4"/>
          <p:cNvSpPr>
            <a:spLocks noGrp="1"/>
          </p:cNvSpPr>
          <p:nvPr>
            <p:ph type="dt" sz="half" idx="10"/>
          </p:nvPr>
        </p:nvSpPr>
        <p:spPr/>
        <p:txBody>
          <a:bodyPr/>
          <a:lstStyle/>
          <a:p>
            <a:fld id="{70BC1078-46ED-40F9-8930-935BAD7C2B02}" type="datetimeFigureOut">
              <a:rPr lang="zh-CN" altLang="en-US" smtClean="0"/>
              <a:pPr/>
              <a:t>2018/2/14</a:t>
            </a:fld>
            <a:endParaRPr lang="zh-CN" altLang="en-US"/>
          </a:p>
        </p:txBody>
      </p:sp>
      <p:sp>
        <p:nvSpPr>
          <p:cNvPr id="1048623" name="Footer Placeholder 5"/>
          <p:cNvSpPr>
            <a:spLocks noGrp="1"/>
          </p:cNvSpPr>
          <p:nvPr>
            <p:ph type="ftr" sz="quarter" idx="11"/>
          </p:nvPr>
        </p:nvSpPr>
        <p:spPr/>
        <p:txBody>
          <a:bodyPr/>
          <a:lstStyle/>
          <a:p>
            <a:endParaRPr lang="zh-CN" altLang="en-US"/>
          </a:p>
        </p:txBody>
      </p:sp>
      <p:sp>
        <p:nvSpPr>
          <p:cNvPr id="1048624"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pPr/>
              <a:t>2018/2/14</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097151"/>
          <p:cNvPicPr>
            <a:picLocks/>
          </p:cNvPicPr>
          <p:nvPr/>
        </p:nvPicPr>
        <p:blipFill>
          <a:blip r:embed="rId2"/>
          <a:stretch>
            <a:fillRect/>
          </a:stretch>
        </p:blipFill>
        <p:spPr>
          <a:xfrm>
            <a:off x="314905" y="1283621"/>
            <a:ext cx="8618691" cy="41066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TextBox 1048697"/>
          <p:cNvSpPr txBox="1"/>
          <p:nvPr/>
        </p:nvSpPr>
        <p:spPr>
          <a:xfrm>
            <a:off x="0" y="0"/>
            <a:ext cx="8942202" cy="1307593"/>
          </a:xfrm>
          <a:prstGeom prst="rect">
            <a:avLst/>
          </a:prstGeom>
          <a:solidFill>
            <a:srgbClr val="FF0000"/>
          </a:solidFill>
          <a:ln w="25400">
            <a:solidFill>
              <a:srgbClr val="990000"/>
            </a:solidFill>
            <a:prstDash val="solid"/>
          </a:ln>
        </p:spPr>
        <p:txBody>
          <a:bodyPr wrap="square" rtlCol="0">
            <a:spAutoFit/>
          </a:bodyPr>
          <a:lstStyle/>
          <a:p>
            <a:pPr algn="ctr"/>
            <a:r>
              <a:rPr lang="en-US" altLang="en-IN" sz="4400" b="1" i="1" u="sng">
                <a:solidFill>
                  <a:srgbClr val="FFFFFF"/>
                </a:solidFill>
              </a:rPr>
              <a:t>Postures :</a:t>
            </a:r>
            <a:endParaRPr lang="en-IN" sz="4400" b="1" i="1" u="sng">
              <a:solidFill>
                <a:srgbClr val="FFFFFF"/>
              </a:solidFill>
            </a:endParaRPr>
          </a:p>
        </p:txBody>
      </p:sp>
      <p:sp>
        <p:nvSpPr>
          <p:cNvPr id="1048699" name="TextBox 1048698"/>
          <p:cNvSpPr txBox="1"/>
          <p:nvPr/>
        </p:nvSpPr>
        <p:spPr>
          <a:xfrm>
            <a:off x="276266" y="1307592"/>
            <a:ext cx="8389670" cy="5769863"/>
          </a:xfrm>
          <a:prstGeom prst="rect">
            <a:avLst/>
          </a:prstGeom>
        </p:spPr>
        <p:txBody>
          <a:bodyPr wrap="square" rtlCol="0">
            <a:spAutoFit/>
          </a:bodyPr>
          <a:lstStyle/>
          <a:p>
            <a:r>
              <a:rPr lang="en-IN" sz="2800">
                <a:solidFill>
                  <a:srgbClr val="000000"/>
                </a:solidFill>
              </a:rPr>
              <a:t>There are many different types of body position</a:t>
            </a:r>
            <a:r>
              <a:rPr lang="en-US" altLang="en-IN" sz="2800">
                <a:solidFill>
                  <a:srgbClr val="000000"/>
                </a:solidFill>
              </a:rPr>
              <a:t>ing </a:t>
            </a:r>
            <a:r>
              <a:rPr lang="en-IN" sz="2800">
                <a:solidFill>
                  <a:srgbClr val="000000"/>
                </a:solidFill>
              </a:rPr>
              <a:t>to portray certain postur</a:t>
            </a:r>
            <a:r>
              <a:rPr lang="en-US" altLang="en-IN" sz="2800">
                <a:solidFill>
                  <a:srgbClr val="000000"/>
                </a:solidFill>
              </a:rPr>
              <a:t>ing including sloui</a:t>
            </a:r>
            <a:r>
              <a:rPr lang="en-IN" sz="2800">
                <a:solidFill>
                  <a:srgbClr val="000000"/>
                </a:solidFill>
              </a:rPr>
              <a:t>ng, towering, legs spread, jaw thrust, shoulders forward, and arm crossing.The posture or bodily stance exhibited by individuals communicates a variety of messages whether good or bad. </a:t>
            </a:r>
          </a:p>
          <a:p>
            <a:r>
              <a:rPr lang="en-IN" sz="2800">
                <a:solidFill>
                  <a:srgbClr val="000000"/>
                </a:solidFill>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Content Placeholder 1048701"/>
          <p:cNvSpPr>
            <a:spLocks noGrp="1"/>
          </p:cNvSpPr>
          <p:nvPr>
            <p:ph idx="1"/>
          </p:nvPr>
        </p:nvSpPr>
        <p:spPr>
          <a:xfrm>
            <a:off x="139268" y="418728"/>
            <a:ext cx="4673812" cy="6020544"/>
          </a:xfrm>
        </p:spPr>
        <p:txBody>
          <a:bodyPr>
            <a:normAutofit fontScale="92857"/>
          </a:bodyPr>
          <a:lstStyle/>
          <a:p>
            <a:pPr marL="0" indent="0">
              <a:buNone/>
            </a:pPr>
            <a:r>
              <a:rPr lang="en-US" altLang="en-IN"/>
              <a:t>    </a:t>
            </a:r>
            <a:r>
              <a:rPr lang="en-IN"/>
              <a:t>Posture can be used to determine a participant's degree of attention or involvement, the difference in status between</a:t>
            </a:r>
            <a:r>
              <a:rPr lang="en-US" altLang="en-IN"/>
              <a:t> cum</a:t>
            </a:r>
            <a:r>
              <a:rPr lang="en-IN"/>
              <a:t>muni</a:t>
            </a:r>
            <a:r>
              <a:rPr lang="en-US" altLang="en-IN"/>
              <a:t>-cator in </a:t>
            </a:r>
            <a:r>
              <a:rPr lang="en-IN"/>
              <a:t>and the level of fondness a person has for the other communicator, depending on body "</a:t>
            </a:r>
            <a:r>
              <a:rPr lang="en-US" altLang="en-IN"/>
              <a:t>openess</a:t>
            </a:r>
            <a:r>
              <a:rPr lang="en-IN"/>
              <a:t>".</a:t>
            </a:r>
          </a:p>
        </p:txBody>
      </p:sp>
      <p:pic>
        <p:nvPicPr>
          <p:cNvPr id="2097163" name="Picture 2097162"/>
          <p:cNvPicPr>
            <a:picLocks/>
          </p:cNvPicPr>
          <p:nvPr/>
        </p:nvPicPr>
        <p:blipFill>
          <a:blip r:embed="rId2"/>
          <a:stretch>
            <a:fillRect/>
          </a:stretch>
        </p:blipFill>
        <p:spPr>
          <a:xfrm>
            <a:off x="4680744" y="0"/>
            <a:ext cx="4463256" cy="535162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Content Placeholder 1048703"/>
          <p:cNvSpPr>
            <a:spLocks noGrp="1"/>
          </p:cNvSpPr>
          <p:nvPr>
            <p:ph idx="1"/>
          </p:nvPr>
        </p:nvSpPr>
        <p:spPr>
          <a:xfrm>
            <a:off x="18166" y="4111708"/>
            <a:ext cx="8998062" cy="2936143"/>
          </a:xfrm>
        </p:spPr>
        <p:txBody>
          <a:bodyPr/>
          <a:lstStyle/>
          <a:p>
            <a:pPr marL="0" indent="0">
              <a:buNone/>
            </a:pPr>
            <a:r>
              <a:rPr lang="en-IN"/>
              <a:t>tances between individuals</a:t>
            </a:r>
            <a:r>
              <a:rPr lang="en-US" altLang="en-IN"/>
              <a:t>.                                        .                </a:t>
            </a:r>
            <a:endParaRPr lang="en-IN"/>
          </a:p>
          <a:p>
            <a:pPr marL="0" indent="0">
              <a:buNone/>
            </a:pPr>
            <a:r>
              <a:rPr lang="en-US" altLang="en-IN"/>
              <a:t>        Every</a:t>
            </a:r>
            <a:r>
              <a:rPr lang="en-IN"/>
              <a:t> person has a particular space that they keep to themselves when communicating, like a personal bubble. </a:t>
            </a:r>
          </a:p>
        </p:txBody>
      </p:sp>
      <p:pic>
        <p:nvPicPr>
          <p:cNvPr id="2097164" name="Picture 2097163"/>
          <p:cNvPicPr>
            <a:picLocks/>
          </p:cNvPicPr>
          <p:nvPr/>
        </p:nvPicPr>
        <p:blipFill>
          <a:blip r:embed="rId2"/>
          <a:stretch>
            <a:fillRect/>
          </a:stretch>
        </p:blipFill>
        <p:spPr>
          <a:xfrm>
            <a:off x="4137234" y="-159026"/>
            <a:ext cx="4918747" cy="4384572"/>
          </a:xfrm>
          <a:prstGeom prst="rect">
            <a:avLst/>
          </a:prstGeom>
        </p:spPr>
      </p:pic>
      <p:sp>
        <p:nvSpPr>
          <p:cNvPr id="1048705" name="TextBox 1048704"/>
          <p:cNvSpPr txBox="1"/>
          <p:nvPr/>
        </p:nvSpPr>
        <p:spPr>
          <a:xfrm>
            <a:off x="-1" y="0"/>
            <a:ext cx="4702630" cy="830997"/>
          </a:xfrm>
          <a:prstGeom prst="rect">
            <a:avLst/>
          </a:prstGeom>
          <a:solidFill>
            <a:srgbClr val="FF6600"/>
          </a:solidFill>
          <a:ln w="25400">
            <a:solidFill>
              <a:srgbClr val="993D00"/>
            </a:solidFill>
            <a:prstDash val="solid"/>
          </a:ln>
        </p:spPr>
        <p:txBody>
          <a:bodyPr wrap="square" rtlCol="0">
            <a:spAutoFit/>
          </a:bodyPr>
          <a:lstStyle/>
          <a:p>
            <a:pPr algn="ctr"/>
            <a:r>
              <a:rPr lang="en-US" altLang="en-IN" sz="4800" b="1" i="1" u="sng" dirty="0" err="1">
                <a:solidFill>
                  <a:srgbClr val="CC0066"/>
                </a:solidFill>
              </a:rPr>
              <a:t>Proxemics</a:t>
            </a:r>
            <a:endParaRPr lang="en-IN" sz="4800" b="1" i="1" u="sng" dirty="0">
              <a:solidFill>
                <a:srgbClr val="CC0066"/>
              </a:solidFill>
            </a:endParaRPr>
          </a:p>
        </p:txBody>
      </p:sp>
      <p:sp>
        <p:nvSpPr>
          <p:cNvPr id="1048706" name="TextBox 1048705"/>
          <p:cNvSpPr txBox="1"/>
          <p:nvPr/>
        </p:nvSpPr>
        <p:spPr>
          <a:xfrm>
            <a:off x="0" y="1391522"/>
            <a:ext cx="4000000" cy="2930653"/>
          </a:xfrm>
          <a:prstGeom prst="rect">
            <a:avLst/>
          </a:prstGeom>
        </p:spPr>
        <p:txBody>
          <a:bodyPr wrap="square" rtlCol="0">
            <a:spAutoFit/>
          </a:bodyPr>
          <a:lstStyle/>
          <a:p>
            <a:r>
              <a:rPr lang="en-IN" sz="2800">
                <a:solidFill>
                  <a:srgbClr val="000000"/>
                </a:solidFill>
              </a:rPr>
              <a:t>Proxemics is the study of the cultural, beh</a:t>
            </a:r>
            <a:r>
              <a:rPr lang="en-US" altLang="en-IN" sz="2800">
                <a:solidFill>
                  <a:srgbClr val="000000"/>
                </a:solidFill>
              </a:rPr>
              <a:t>av-ioral</a:t>
            </a:r>
            <a:r>
              <a:rPr lang="en-IN" sz="2800">
                <a:solidFill>
                  <a:srgbClr val="000000"/>
                </a:solidFill>
              </a:rPr>
              <a:t>, and sociological aspects of</a:t>
            </a:r>
            <a:r>
              <a:rPr lang="en-US" altLang="en-IN" sz="2800">
                <a:solidFill>
                  <a:srgbClr val="000000"/>
                </a:solidFill>
              </a:rPr>
              <a:t> spatial dis-</a:t>
            </a:r>
            <a:r>
              <a:rPr lang="en-IN" sz="2800">
                <a:solidFill>
                  <a:srgbClr val="000000"/>
                </a:solidFill>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Content Placeholder 1048707"/>
          <p:cNvSpPr>
            <a:spLocks noGrp="1"/>
          </p:cNvSpPr>
          <p:nvPr>
            <p:ph idx="1"/>
          </p:nvPr>
        </p:nvSpPr>
        <p:spPr>
          <a:xfrm>
            <a:off x="86915" y="127390"/>
            <a:ext cx="8946173" cy="6049573"/>
          </a:xfrm>
        </p:spPr>
        <p:txBody>
          <a:bodyPr anchor="ctr" anchorCtr="1">
            <a:normAutofit fontScale="96786"/>
          </a:bodyPr>
          <a:lstStyle/>
          <a:p>
            <a:pPr marL="0" indent="0" algn="l">
              <a:buNone/>
            </a:pPr>
            <a:r>
              <a:rPr lang="en-US" altLang="en-IN" dirty="0"/>
              <a:t>    </a:t>
            </a:r>
            <a:r>
              <a:rPr lang="en-IN" dirty="0"/>
              <a:t>There are four types of </a:t>
            </a:r>
            <a:r>
              <a:rPr lang="en-IN" dirty="0" err="1"/>
              <a:t>proxemics</a:t>
            </a:r>
            <a:r>
              <a:rPr lang="en-IN" dirty="0"/>
              <a:t> with different distances depending on the situation and people involved.</a:t>
            </a:r>
            <a:r>
              <a:rPr lang="en-US" altLang="en-IN" dirty="0"/>
              <a:t>         </a:t>
            </a:r>
            <a:endParaRPr lang="en-US" altLang="en-IN" dirty="0" smtClean="0"/>
          </a:p>
          <a:p>
            <a:pPr marL="0" indent="0" algn="l">
              <a:buNone/>
            </a:pPr>
            <a:r>
              <a:rPr lang="en-US" altLang="en-IN" u="sng" dirty="0" smtClean="0"/>
              <a:t>1.</a:t>
            </a:r>
            <a:r>
              <a:rPr lang="en-IN" u="sng" dirty="0"/>
              <a:t>Intimate distance</a:t>
            </a:r>
            <a:r>
              <a:rPr lang="en-US" altLang="en-IN" dirty="0"/>
              <a:t> :</a:t>
            </a:r>
            <a:r>
              <a:rPr lang="en-IN" dirty="0"/>
              <a:t> is used for close encounters like embracing, touching, or whispering. </a:t>
            </a:r>
            <a:r>
              <a:rPr lang="en-US" altLang="en-IN" dirty="0"/>
              <a:t>                                 </a:t>
            </a:r>
            <a:endParaRPr lang="en-US" altLang="en-IN" dirty="0" smtClean="0"/>
          </a:p>
          <a:p>
            <a:pPr marL="0" indent="0" algn="l">
              <a:buNone/>
            </a:pPr>
            <a:r>
              <a:rPr lang="en-US" altLang="en-IN" u="sng" dirty="0" smtClean="0"/>
              <a:t>2</a:t>
            </a:r>
            <a:r>
              <a:rPr lang="en-US" altLang="en-IN" u="sng" dirty="0"/>
              <a:t>. </a:t>
            </a:r>
            <a:r>
              <a:rPr lang="en-IN" u="sng" dirty="0"/>
              <a:t>Personal distance</a:t>
            </a:r>
            <a:r>
              <a:rPr lang="en-IN" dirty="0"/>
              <a:t> is for interactions with close friends and family members.</a:t>
            </a:r>
            <a:r>
              <a:rPr lang="en-US" altLang="en-IN" dirty="0"/>
              <a:t>                                                       </a:t>
            </a:r>
            <a:endParaRPr lang="en-US" altLang="en-IN" dirty="0" smtClean="0"/>
          </a:p>
          <a:p>
            <a:pPr marL="0" indent="0" algn="l">
              <a:buNone/>
            </a:pPr>
            <a:r>
              <a:rPr lang="en-US" altLang="en-IN" u="sng" dirty="0" smtClean="0"/>
              <a:t>3</a:t>
            </a:r>
            <a:r>
              <a:rPr lang="en-US" altLang="en-IN" u="sng" dirty="0"/>
              <a:t>.</a:t>
            </a:r>
            <a:r>
              <a:rPr lang="en-IN" u="sng" dirty="0"/>
              <a:t> Social distance</a:t>
            </a:r>
            <a:r>
              <a:rPr lang="en-IN" dirty="0"/>
              <a:t> is for interactions among acquaintances. It is mostly used in workplace or school settings where there is no physical contact.</a:t>
            </a:r>
            <a:r>
              <a:rPr lang="en-US" altLang="en-IN" dirty="0"/>
              <a:t>                                             </a:t>
            </a:r>
            <a:endParaRPr lang="en-US" altLang="en-IN" dirty="0" smtClean="0"/>
          </a:p>
          <a:p>
            <a:pPr marL="0" indent="0" algn="l">
              <a:buNone/>
            </a:pPr>
            <a:r>
              <a:rPr lang="en-US" altLang="en-IN" u="sng" dirty="0" smtClean="0"/>
              <a:t>4</a:t>
            </a:r>
            <a:r>
              <a:rPr lang="en-US" altLang="en-IN" u="sng" dirty="0"/>
              <a:t>. </a:t>
            </a:r>
            <a:r>
              <a:rPr lang="en-IN" u="sng" dirty="0"/>
              <a:t>Public distance</a:t>
            </a:r>
            <a:r>
              <a:rPr lang="en-IN" dirty="0"/>
              <a:t> is for strangers or public speaking.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Content Placeholder 1048709"/>
          <p:cNvSpPr>
            <a:spLocks noGrp="1"/>
          </p:cNvSpPr>
          <p:nvPr>
            <p:ph idx="1"/>
          </p:nvPr>
        </p:nvSpPr>
        <p:spPr>
          <a:xfrm>
            <a:off x="0" y="26126"/>
            <a:ext cx="9144000" cy="986125"/>
          </a:xfrm>
          <a:solidFill>
            <a:srgbClr val="FFCC99"/>
          </a:solidFill>
          <a:ln w="25400">
            <a:solidFill>
              <a:srgbClr val="FF9933"/>
            </a:solidFill>
            <a:prstDash val="solid"/>
          </a:ln>
        </p:spPr>
        <p:txBody>
          <a:bodyPr>
            <a:normAutofit fontScale="96136"/>
          </a:bodyPr>
          <a:lstStyle/>
          <a:p>
            <a:pPr marL="0" indent="0" algn="ctr">
              <a:buNone/>
            </a:pPr>
            <a:r>
              <a:rPr lang="en-US" altLang="en-IN" sz="4400" b="1" i="1" u="sng" dirty="0">
                <a:solidFill>
                  <a:srgbClr val="CC0066"/>
                </a:solidFill>
              </a:rPr>
              <a:t>Body Language</a:t>
            </a:r>
            <a:endParaRPr lang="en-IN" sz="4400" b="1" i="1" u="sng" dirty="0">
              <a:solidFill>
                <a:srgbClr val="FFFFFF"/>
              </a:solidFill>
            </a:endParaRPr>
          </a:p>
        </p:txBody>
      </p:sp>
      <p:pic>
        <p:nvPicPr>
          <p:cNvPr id="2097165" name="Picture 2097164"/>
          <p:cNvPicPr>
            <a:picLocks/>
          </p:cNvPicPr>
          <p:nvPr/>
        </p:nvPicPr>
        <p:blipFill>
          <a:blip r:embed="rId2"/>
          <a:stretch>
            <a:fillRect/>
          </a:stretch>
        </p:blipFill>
        <p:spPr>
          <a:xfrm>
            <a:off x="2470342" y="3161928"/>
            <a:ext cx="6673657" cy="3696071"/>
          </a:xfrm>
          <a:prstGeom prst="rect">
            <a:avLst/>
          </a:prstGeom>
        </p:spPr>
      </p:pic>
      <p:sp>
        <p:nvSpPr>
          <p:cNvPr id="1048711" name="TextBox 1048710"/>
          <p:cNvSpPr txBox="1"/>
          <p:nvPr/>
        </p:nvSpPr>
        <p:spPr>
          <a:xfrm>
            <a:off x="12522" y="3161928"/>
            <a:ext cx="2674080" cy="3616452"/>
          </a:xfrm>
          <a:prstGeom prst="rect">
            <a:avLst/>
          </a:prstGeom>
        </p:spPr>
        <p:txBody>
          <a:bodyPr wrap="square" rtlCol="0">
            <a:spAutoFit/>
          </a:bodyPr>
          <a:lstStyle/>
          <a:p>
            <a:r>
              <a:rPr lang="en-IN" sz="2800">
                <a:solidFill>
                  <a:srgbClr val="000000"/>
                </a:solidFill>
              </a:rPr>
              <a:t>in</a:t>
            </a:r>
            <a:r>
              <a:rPr lang="en-US" altLang="en-IN" sz="2800">
                <a:solidFill>
                  <a:srgbClr val="000000"/>
                </a:solidFill>
              </a:rPr>
              <a:t>clude facial ex</a:t>
            </a:r>
            <a:r>
              <a:rPr lang="en-IN" sz="2800">
                <a:solidFill>
                  <a:srgbClr val="000000"/>
                </a:solidFill>
              </a:rPr>
              <a:t>pre</a:t>
            </a:r>
            <a:r>
              <a:rPr lang="en-US" altLang="en-IN" sz="2800">
                <a:solidFill>
                  <a:srgbClr val="000000"/>
                </a:solidFill>
              </a:rPr>
              <a:t>ssion</a:t>
            </a:r>
            <a:r>
              <a:rPr lang="en-IN" sz="2800">
                <a:solidFill>
                  <a:srgbClr val="000000"/>
                </a:solidFill>
              </a:rPr>
              <a:t>, body posture, gestures, eye movement, </a:t>
            </a:r>
            <a:r>
              <a:rPr lang="en-US" altLang="en-IN" sz="2800">
                <a:solidFill>
                  <a:srgbClr val="000000"/>
                </a:solidFill>
              </a:rPr>
              <a:t>etc</a:t>
            </a:r>
            <a:endParaRPr lang="en-IN" sz="2800">
              <a:solidFill>
                <a:srgbClr val="000000"/>
              </a:solidFill>
            </a:endParaRPr>
          </a:p>
        </p:txBody>
      </p:sp>
      <p:sp>
        <p:nvSpPr>
          <p:cNvPr id="1048712" name="TextBox 1048711"/>
          <p:cNvSpPr txBox="1"/>
          <p:nvPr/>
        </p:nvSpPr>
        <p:spPr>
          <a:xfrm>
            <a:off x="41593" y="986125"/>
            <a:ext cx="9076872" cy="2244853"/>
          </a:xfrm>
          <a:prstGeom prst="rect">
            <a:avLst/>
          </a:prstGeom>
        </p:spPr>
        <p:txBody>
          <a:bodyPr wrap="square" rtlCol="0">
            <a:spAutoFit/>
          </a:bodyPr>
          <a:lstStyle/>
          <a:p>
            <a:r>
              <a:rPr lang="en-IN" sz="2800">
                <a:solidFill>
                  <a:srgbClr val="000000"/>
                </a:solidFill>
              </a:rPr>
              <a:t>Body language is a type of non-verbal communication in which physical behavior, as opposed to words, are used to express or convey information.</a:t>
            </a:r>
            <a:r>
              <a:rPr lang="en-US" altLang="en-IN" sz="2800">
                <a:solidFill>
                  <a:srgbClr val="000000"/>
                </a:solidFill>
              </a:rPr>
              <a:t>Such behavior</a:t>
            </a:r>
            <a:endParaRPr lang="en-IN" sz="2800">
              <a:solidFill>
                <a:srgbClr val="0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Content Placeholder 1048713"/>
          <p:cNvSpPr>
            <a:spLocks noGrp="1"/>
          </p:cNvSpPr>
          <p:nvPr>
            <p:ph idx="1"/>
          </p:nvPr>
        </p:nvSpPr>
        <p:spPr>
          <a:xfrm>
            <a:off x="541438" y="1519653"/>
            <a:ext cx="8061124" cy="5338347"/>
          </a:xfrm>
        </p:spPr>
        <p:txBody>
          <a:bodyPr/>
          <a:lstStyle/>
          <a:p>
            <a:pPr marL="0" indent="0" algn="l">
              <a:buNone/>
            </a:pPr>
            <a:r>
              <a:rPr lang="en-US" altLang="en-IN" sz="3200" i="1" u="none">
                <a:solidFill>
                  <a:srgbClr val="3399FF"/>
                </a:solidFill>
              </a:rPr>
              <a:t>1. Paralanguage</a:t>
            </a:r>
            <a:endParaRPr lang="en-IN" u="none"/>
          </a:p>
          <a:p>
            <a:pPr marL="0" indent="0" algn="l">
              <a:buNone/>
            </a:pPr>
            <a:r>
              <a:rPr lang="en-US" altLang="en-IN" sz="3200" i="1" u="none">
                <a:solidFill>
                  <a:srgbClr val="3399FF"/>
                </a:solidFill>
              </a:rPr>
              <a:t>2. Music</a:t>
            </a:r>
            <a:endParaRPr lang="en-IN" u="none"/>
          </a:p>
          <a:p>
            <a:pPr marL="0" indent="0" algn="l">
              <a:buNone/>
            </a:pPr>
            <a:r>
              <a:rPr lang="en-US" altLang="en-IN" sz="3200" i="1" u="none">
                <a:solidFill>
                  <a:srgbClr val="3399FF"/>
                </a:solidFill>
              </a:rPr>
              <a:t>3. Alarms</a:t>
            </a:r>
            <a:endParaRPr lang="en-IN" u="none"/>
          </a:p>
          <a:p>
            <a:pPr marL="0" indent="0" algn="l">
              <a:buNone/>
            </a:pPr>
            <a:r>
              <a:rPr lang="en-US" altLang="en-IN" sz="3200" i="1" u="none">
                <a:solidFill>
                  <a:srgbClr val="3399FF"/>
                </a:solidFill>
              </a:rPr>
              <a:t>4. Time </a:t>
            </a:r>
            <a:endParaRPr lang="en-IN" u="none"/>
          </a:p>
          <a:p>
            <a:pPr marL="0" indent="0" algn="l">
              <a:buNone/>
            </a:pPr>
            <a:r>
              <a:rPr lang="en-US" altLang="en-IN" sz="3200" i="1" u="none">
                <a:solidFill>
                  <a:srgbClr val="3399FF"/>
                </a:solidFill>
              </a:rPr>
              <a:t>5. Touch  </a:t>
            </a:r>
            <a:endParaRPr lang="en-IN" u="none"/>
          </a:p>
        </p:txBody>
      </p:sp>
      <p:sp>
        <p:nvSpPr>
          <p:cNvPr id="1048715" name="TextBox 1048714"/>
          <p:cNvSpPr txBox="1"/>
          <p:nvPr/>
        </p:nvSpPr>
        <p:spPr>
          <a:xfrm>
            <a:off x="-524778" y="0"/>
            <a:ext cx="9668778" cy="1307592"/>
          </a:xfrm>
          <a:prstGeom prst="rect">
            <a:avLst/>
          </a:prstGeom>
          <a:solidFill>
            <a:srgbClr val="C0C0C0"/>
          </a:solidFill>
          <a:ln w="25400">
            <a:solidFill>
              <a:srgbClr val="8D8D8D"/>
            </a:solidFill>
            <a:prstDash val="solid"/>
          </a:ln>
        </p:spPr>
        <p:txBody>
          <a:bodyPr wrap="square" rtlCol="0">
            <a:spAutoFit/>
          </a:bodyPr>
          <a:lstStyle/>
          <a:p>
            <a:pPr algn="ctr"/>
            <a:r>
              <a:rPr lang="en-US" altLang="en-IN" sz="4400" b="1" i="1" u="sng">
                <a:solidFill>
                  <a:srgbClr val="FF0000"/>
                </a:solidFill>
              </a:rPr>
              <a:t>Audio Signals in NVC</a:t>
            </a:r>
            <a:endParaRPr lang="en-IN" sz="4400" b="1" i="1" u="sng">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2097165"/>
          <p:cNvPicPr>
            <a:picLocks/>
          </p:cNvPicPr>
          <p:nvPr/>
        </p:nvPicPr>
        <p:blipFill>
          <a:blip r:embed="rId2"/>
          <a:stretch>
            <a:fillRect/>
          </a:stretch>
        </p:blipFill>
        <p:spPr>
          <a:xfrm>
            <a:off x="2814300" y="74616"/>
            <a:ext cx="6211906" cy="3354383"/>
          </a:xfrm>
          <a:prstGeom prst="rect">
            <a:avLst/>
          </a:prstGeom>
        </p:spPr>
      </p:pic>
      <p:pic>
        <p:nvPicPr>
          <p:cNvPr id="2097167" name="Picture 2097166"/>
          <p:cNvPicPr>
            <a:picLocks/>
          </p:cNvPicPr>
          <p:nvPr/>
        </p:nvPicPr>
        <p:blipFill>
          <a:blip r:embed="rId3"/>
          <a:stretch>
            <a:fillRect/>
          </a:stretch>
        </p:blipFill>
        <p:spPr>
          <a:xfrm>
            <a:off x="159888" y="3536734"/>
            <a:ext cx="6123748" cy="3229818"/>
          </a:xfrm>
          <a:prstGeom prst="rect">
            <a:avLst/>
          </a:prstGeom>
        </p:spPr>
      </p:pic>
      <p:sp>
        <p:nvSpPr>
          <p:cNvPr id="1048718" name="TextBox 1048717"/>
          <p:cNvSpPr txBox="1"/>
          <p:nvPr/>
        </p:nvSpPr>
        <p:spPr>
          <a:xfrm>
            <a:off x="6335897" y="4224523"/>
            <a:ext cx="2662751" cy="2064003"/>
          </a:xfrm>
          <a:prstGeom prst="rect">
            <a:avLst/>
          </a:prstGeom>
        </p:spPr>
        <p:txBody>
          <a:bodyPr wrap="square" rtlCol="0">
            <a:spAutoFit/>
          </a:bodyPr>
          <a:lstStyle/>
          <a:p>
            <a:pPr algn="ctr"/>
            <a:r>
              <a:rPr lang="en-US" altLang="en-IN" sz="3600" b="1" u="sng">
                <a:solidFill>
                  <a:srgbClr val="D66565"/>
                </a:solidFill>
              </a:rPr>
              <a:t>Body</a:t>
            </a:r>
            <a:endParaRPr lang="en-IN" sz="3600" b="1" u="sng">
              <a:solidFill>
                <a:srgbClr val="D66565"/>
              </a:solidFill>
            </a:endParaRPr>
          </a:p>
          <a:p>
            <a:pPr algn="ctr"/>
            <a:r>
              <a:rPr lang="en-US" altLang="en-IN" sz="3600" b="1" u="sng">
                <a:solidFill>
                  <a:srgbClr val="D66565"/>
                </a:solidFill>
              </a:rPr>
              <a:t>Touch</a:t>
            </a:r>
            <a:endParaRPr lang="en-IN" sz="3600" b="1" u="sng">
              <a:solidFill>
                <a:srgbClr val="D66565"/>
              </a:solidFill>
            </a:endParaRPr>
          </a:p>
        </p:txBody>
      </p:sp>
      <p:sp>
        <p:nvSpPr>
          <p:cNvPr id="1048719" name="TextBox 1048718"/>
          <p:cNvSpPr txBox="1"/>
          <p:nvPr/>
        </p:nvSpPr>
        <p:spPr>
          <a:xfrm>
            <a:off x="-14536" y="74616"/>
            <a:ext cx="2735424" cy="2064003"/>
          </a:xfrm>
          <a:prstGeom prst="rect">
            <a:avLst/>
          </a:prstGeom>
        </p:spPr>
        <p:txBody>
          <a:bodyPr wrap="square" rtlCol="0">
            <a:spAutoFit/>
          </a:bodyPr>
          <a:lstStyle/>
          <a:p>
            <a:pPr algn="ctr"/>
            <a:r>
              <a:rPr lang="en-US" altLang="en-IN" sz="3600" b="1" u="sng">
                <a:solidFill>
                  <a:srgbClr val="3399FF"/>
                </a:solidFill>
              </a:rPr>
              <a:t>Para</a:t>
            </a:r>
            <a:endParaRPr lang="en-IN" sz="3600" b="1" u="sng">
              <a:solidFill>
                <a:srgbClr val="000000"/>
              </a:solidFill>
            </a:endParaRPr>
          </a:p>
          <a:p>
            <a:pPr algn="ctr"/>
            <a:r>
              <a:rPr lang="en-US" altLang="en-IN" sz="3600" b="1" u="sng">
                <a:solidFill>
                  <a:srgbClr val="3399FF"/>
                </a:solidFill>
              </a:rPr>
              <a:t>Language</a:t>
            </a:r>
            <a:endParaRPr lang="en-IN" sz="3600" b="1" u="sng">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Title 1048719"/>
          <p:cNvSpPr>
            <a:spLocks noGrp="1"/>
          </p:cNvSpPr>
          <p:nvPr>
            <p:ph type="title"/>
          </p:nvPr>
        </p:nvSpPr>
        <p:spPr>
          <a:xfrm>
            <a:off x="-13773" y="0"/>
            <a:ext cx="9157772" cy="1399358"/>
          </a:xfrm>
          <a:solidFill>
            <a:srgbClr val="3399FF"/>
          </a:solidFill>
          <a:ln w="25400">
            <a:solidFill>
              <a:srgbClr val="0065CB"/>
            </a:solidFill>
            <a:prstDash val="solid"/>
          </a:ln>
        </p:spPr>
        <p:txBody>
          <a:bodyPr/>
          <a:lstStyle/>
          <a:p>
            <a:pPr algn="ctr"/>
            <a:r>
              <a:rPr lang="en-US" altLang="en-IN" b="1" u="sng">
                <a:solidFill>
                  <a:srgbClr val="FFFFFF"/>
                </a:solidFill>
              </a:rPr>
              <a:t>Functions of N. V. C. </a:t>
            </a:r>
            <a:endParaRPr lang="en-IN" b="1" u="sng">
              <a:solidFill>
                <a:srgbClr val="FFFFFF"/>
              </a:solidFill>
            </a:endParaRPr>
          </a:p>
        </p:txBody>
      </p:sp>
      <p:sp>
        <p:nvSpPr>
          <p:cNvPr id="1048721" name="Content Placeholder 1048720"/>
          <p:cNvSpPr>
            <a:spLocks noGrp="1"/>
          </p:cNvSpPr>
          <p:nvPr>
            <p:ph idx="1"/>
          </p:nvPr>
        </p:nvSpPr>
        <p:spPr>
          <a:xfrm>
            <a:off x="-13773" y="1614505"/>
            <a:ext cx="8914566" cy="5428750"/>
          </a:xfrm>
        </p:spPr>
        <p:txBody>
          <a:bodyPr>
            <a:noAutofit/>
          </a:bodyPr>
          <a:lstStyle/>
          <a:p>
            <a:pPr marL="0" indent="0">
              <a:buNone/>
            </a:pPr>
            <a:r>
              <a:rPr lang="en-US" altLang="en-IN" sz="2800"/>
              <a:t>1</a:t>
            </a:r>
            <a:r>
              <a:rPr lang="en-IN" sz="2800"/>
              <a:t>. We use nonverbal communication to duplicate verbal communication. 
2. We use nonverbal communication to replace verbal communication.
3.</a:t>
            </a:r>
            <a:r>
              <a:rPr lang="en-US" altLang="en-IN" sz="2800"/>
              <a:t> </a:t>
            </a:r>
            <a:r>
              <a:rPr lang="en-IN" sz="2800"/>
              <a:t>We use nonverbal cues to complement verbal communication. 
4.</a:t>
            </a:r>
            <a:r>
              <a:rPr lang="en-US" altLang="en-IN" sz="2800"/>
              <a:t> </a:t>
            </a:r>
            <a:r>
              <a:rPr lang="en-IN" sz="2800"/>
              <a:t>We use nonverbal communication to accent verbal communication.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itle 1048721"/>
          <p:cNvSpPr>
            <a:spLocks noGrp="1"/>
          </p:cNvSpPr>
          <p:nvPr>
            <p:ph type="title"/>
          </p:nvPr>
        </p:nvSpPr>
        <p:spPr>
          <a:xfrm>
            <a:off x="0" y="-129909"/>
            <a:ext cx="9144000" cy="1363066"/>
          </a:xfrm>
          <a:solidFill>
            <a:srgbClr val="FFCC99"/>
          </a:solidFill>
          <a:ln w="25400">
            <a:solidFill>
              <a:srgbClr val="FF9933"/>
            </a:solidFill>
            <a:prstDash val="solid"/>
          </a:ln>
        </p:spPr>
        <p:txBody>
          <a:bodyPr/>
          <a:lstStyle/>
          <a:p>
            <a:pPr algn="ctr"/>
            <a:r>
              <a:rPr lang="en-US" altLang="en-IN" b="1" u="sng">
                <a:solidFill>
                  <a:srgbClr val="6600CC"/>
                </a:solidFill>
              </a:rPr>
              <a:t>Advantages of N. V. C. </a:t>
            </a:r>
            <a:endParaRPr lang="en-IN" b="1" u="sng">
              <a:solidFill>
                <a:srgbClr val="FFFFFF"/>
              </a:solidFill>
            </a:endParaRPr>
          </a:p>
        </p:txBody>
      </p:sp>
      <p:sp>
        <p:nvSpPr>
          <p:cNvPr id="1048723" name="Content Placeholder 1048722"/>
          <p:cNvSpPr>
            <a:spLocks noGrp="1"/>
          </p:cNvSpPr>
          <p:nvPr>
            <p:ph idx="1"/>
          </p:nvPr>
        </p:nvSpPr>
        <p:spPr>
          <a:xfrm>
            <a:off x="61858" y="1306286"/>
            <a:ext cx="9082142" cy="5316583"/>
          </a:xfrm>
        </p:spPr>
        <p:txBody>
          <a:bodyPr>
            <a:normAutofit lnSpcReduction="10000"/>
          </a:bodyPr>
          <a:lstStyle/>
          <a:p>
            <a:pPr marL="514350" indent="-514350">
              <a:buAutoNum type="arabicPeriod"/>
            </a:pPr>
            <a:r>
              <a:rPr lang="en-US" altLang="en-IN" b="1" i="0" u="sng" dirty="0" smtClean="0"/>
              <a:t>C</a:t>
            </a:r>
            <a:r>
              <a:rPr lang="en-IN" b="1" i="0" u="sng" dirty="0" err="1"/>
              <a:t>omplementary</a:t>
            </a:r>
            <a:r>
              <a:rPr lang="en-US" altLang="en-IN" b="1" i="0" u="sng" dirty="0"/>
              <a:t> </a:t>
            </a:r>
            <a:r>
              <a:rPr lang="en-IN" dirty="0"/>
              <a:t>: Non-verbal cues complement a verbal message by adding to its meaning. You can pat someone you offended at the back as you say sorry to him or </a:t>
            </a:r>
            <a:r>
              <a:rPr lang="en-IN" dirty="0" smtClean="0"/>
              <a:t>her.</a:t>
            </a:r>
            <a:endParaRPr lang="en-US" dirty="0" smtClean="0"/>
          </a:p>
          <a:p>
            <a:pPr marL="514350" indent="-514350">
              <a:buAutoNum type="arabicPeriod"/>
            </a:pPr>
            <a:r>
              <a:rPr lang="en-IN" b="1" u="sng" dirty="0" smtClean="0"/>
              <a:t>Easy </a:t>
            </a:r>
            <a:r>
              <a:rPr lang="en-IN" b="1" u="sng" dirty="0"/>
              <a:t>presentation</a:t>
            </a:r>
            <a:r>
              <a:rPr lang="en-US" altLang="en-IN" b="1" u="sng" dirty="0"/>
              <a:t> :</a:t>
            </a:r>
            <a:r>
              <a:rPr lang="en-IN" dirty="0"/>
              <a:t> Information can be easily presented in non-verbal communication through using visual, audio-visual and silent means of non-verbal </a:t>
            </a:r>
            <a:r>
              <a:rPr lang="en-IN" dirty="0" smtClean="0"/>
              <a:t>communication.</a:t>
            </a:r>
            <a:endParaRPr lang="en-US" b="1" u="sng" dirty="0" smtClean="0"/>
          </a:p>
          <a:p>
            <a:pPr marL="514350" indent="-514350">
              <a:buAutoNum type="arabicPeriod"/>
            </a:pPr>
            <a:r>
              <a:rPr lang="en-IN" b="1" u="sng" dirty="0" smtClean="0"/>
              <a:t>Substituting</a:t>
            </a:r>
            <a:r>
              <a:rPr lang="en-US" altLang="en-IN" b="1" u="sng" dirty="0" smtClean="0"/>
              <a:t> </a:t>
            </a:r>
            <a:r>
              <a:rPr lang="en-IN" dirty="0" smtClean="0"/>
              <a:t>: Non-verbal message may substitute for the verbal message especially if it is blocked by noise, interruption, long distance etc. for example: gestures-finger to lips to indicate need for quite, facial expressions- a nod instead of a yes.</a:t>
            </a:r>
          </a:p>
          <a:p>
            <a:pPr marL="514350" indent="-514350">
              <a:buAutoNum type="arabicPeriod"/>
            </a:pPr>
            <a:r>
              <a:rPr lang="en-IN" b="1" u="sng" dirty="0" smtClean="0"/>
              <a:t>Accenting</a:t>
            </a:r>
            <a:r>
              <a:rPr lang="en-US" altLang="en-IN" dirty="0" smtClean="0"/>
              <a:t> </a:t>
            </a:r>
            <a:r>
              <a:rPr lang="en-IN" dirty="0" smtClean="0"/>
              <a:t>: Often used to accent a verbal message. Verbal tone indicates the actual meaning of the specific words.</a:t>
            </a:r>
          </a:p>
          <a:p>
            <a:pPr marL="514350" indent="-514350">
              <a:buAutoNum type="arabicPeriod"/>
            </a:pP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7" name="Content Placeholder 1048726"/>
          <p:cNvSpPr>
            <a:spLocks noGrp="1"/>
          </p:cNvSpPr>
          <p:nvPr>
            <p:ph idx="1"/>
          </p:nvPr>
        </p:nvSpPr>
        <p:spPr>
          <a:xfrm>
            <a:off x="0" y="992777"/>
            <a:ext cx="9143999" cy="5865224"/>
          </a:xfrm>
        </p:spPr>
        <p:txBody>
          <a:bodyPr>
            <a:noAutofit/>
          </a:bodyPr>
          <a:lstStyle/>
          <a:p>
            <a:pPr marL="457200" indent="-457200">
              <a:buAutoNum type="arabicPeriod"/>
            </a:pPr>
            <a:r>
              <a:rPr lang="en-US" altLang="en-IN" sz="2400" b="1" u="sng" dirty="0" smtClean="0"/>
              <a:t>imprecise </a:t>
            </a:r>
            <a:r>
              <a:rPr lang="en-US" altLang="en-IN" sz="2400" b="1" u="sng" dirty="0"/>
              <a:t>: N</a:t>
            </a:r>
            <a:r>
              <a:rPr lang="en-US" altLang="en-IN" sz="2400" dirty="0"/>
              <a:t>on-verbal communication is quite vague and imprecise. Since in this communication there is no use of words or language which expresses clear meaning to the receiver. No dictionary can accurately classify </a:t>
            </a:r>
            <a:r>
              <a:rPr lang="en-US" altLang="en-IN" sz="2400" dirty="0" smtClean="0"/>
              <a:t>them.</a:t>
            </a:r>
            <a:endParaRPr lang="en-US" altLang="en-IN" sz="2400" dirty="0"/>
          </a:p>
          <a:p>
            <a:pPr marL="457200" indent="-457200">
              <a:buAutoNum type="arabicPeriod"/>
            </a:pPr>
            <a:r>
              <a:rPr lang="en-US" altLang="en-IN" sz="2400" b="1" u="sng" dirty="0" smtClean="0"/>
              <a:t>Continuous </a:t>
            </a:r>
            <a:r>
              <a:rPr lang="en-US" altLang="en-IN" sz="2400" b="1" u="sng" dirty="0"/>
              <a:t>:</a:t>
            </a:r>
            <a:r>
              <a:rPr lang="en-US" altLang="en-IN" sz="2400" dirty="0"/>
              <a:t> It is possible to stop talking in verbal communication, but it is generally not possible to stop nonverbal cues. Also, spoken language has a structure that makes it easier to tell when a subject has changed, for instance or to analyze its grammar.  </a:t>
            </a:r>
            <a:endParaRPr lang="en-US" altLang="en-IN" sz="2400" dirty="0" smtClean="0"/>
          </a:p>
          <a:p>
            <a:pPr marL="457200" indent="-457200">
              <a:buAutoNum type="arabicPeriod"/>
            </a:pPr>
            <a:r>
              <a:rPr lang="en-IN" sz="2400" b="1" u="sng" dirty="0" smtClean="0">
                <a:solidFill>
                  <a:srgbClr val="000000"/>
                </a:solidFill>
              </a:rPr>
              <a:t>Difficult to understand:</a:t>
            </a:r>
            <a:r>
              <a:rPr lang="en-IN" sz="2400" dirty="0" smtClean="0">
                <a:solidFill>
                  <a:srgbClr val="000000"/>
                </a:solidFill>
              </a:rPr>
              <a:t> Difficult to understand and requires a lot of repetitions in non-verbal communication. Since it uses gestures, facial expressions eye contact, touch etc. </a:t>
            </a:r>
          </a:p>
          <a:p>
            <a:pPr marL="457200" indent="-457200">
              <a:buAutoNum type="arabicPeriod"/>
            </a:pPr>
            <a:r>
              <a:rPr lang="en-IN" sz="2400" b="1" u="sng" dirty="0" smtClean="0">
                <a:solidFill>
                  <a:srgbClr val="000000"/>
                </a:solidFill>
              </a:rPr>
              <a:t>Multi-channel</a:t>
            </a:r>
            <a:r>
              <a:rPr lang="en-US" altLang="en-IN" sz="2400" b="1" u="sng" dirty="0" smtClean="0">
                <a:solidFill>
                  <a:srgbClr val="000000"/>
                </a:solidFill>
              </a:rPr>
              <a:t> </a:t>
            </a:r>
            <a:r>
              <a:rPr lang="en-IN" sz="2400" b="1" u="sng" dirty="0" smtClean="0">
                <a:solidFill>
                  <a:srgbClr val="000000"/>
                </a:solidFill>
              </a:rPr>
              <a:t>:</a:t>
            </a:r>
            <a:r>
              <a:rPr lang="en-IN" sz="2400" dirty="0" smtClean="0">
                <a:solidFill>
                  <a:srgbClr val="000000"/>
                </a:solidFill>
              </a:rPr>
              <a:t> while watching someone’s eyes, you may miss something significant in a hand gesture. Everything is happening at once and therefore it may be confusing to try to keep up with everything. </a:t>
            </a:r>
          </a:p>
          <a:p>
            <a:pPr marL="457200" indent="-457200">
              <a:buAutoNum type="arabicPeriod"/>
            </a:pPr>
            <a:endParaRPr lang="en-IN" sz="2400" dirty="0"/>
          </a:p>
        </p:txBody>
      </p:sp>
      <p:sp>
        <p:nvSpPr>
          <p:cNvPr id="1048728" name="TextBox 1048727"/>
          <p:cNvSpPr txBox="1"/>
          <p:nvPr/>
        </p:nvSpPr>
        <p:spPr>
          <a:xfrm>
            <a:off x="0" y="0"/>
            <a:ext cx="9100489" cy="769441"/>
          </a:xfrm>
          <a:prstGeom prst="rect">
            <a:avLst/>
          </a:prstGeom>
          <a:solidFill>
            <a:srgbClr val="FFE5E5"/>
          </a:solidFill>
          <a:ln w="25400">
            <a:solidFill>
              <a:srgbClr val="FF7F7F"/>
            </a:solidFill>
            <a:prstDash val="solid"/>
          </a:ln>
        </p:spPr>
        <p:txBody>
          <a:bodyPr wrap="square" rtlCol="0">
            <a:spAutoFit/>
          </a:bodyPr>
          <a:lstStyle/>
          <a:p>
            <a:pPr algn="ctr"/>
            <a:r>
              <a:rPr lang="en-US" altLang="en-IN" sz="4400" b="1" u="sng">
                <a:solidFill>
                  <a:srgbClr val="660066"/>
                </a:solidFill>
              </a:rPr>
              <a:t>Disadvantages of N. V. C. </a:t>
            </a:r>
            <a:endParaRPr lang="en-IN" sz="4400" b="1" u="sng">
              <a:solidFill>
                <a:srgbClr val="66006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52"/>
          <p:cNvPicPr>
            <a:picLocks/>
          </p:cNvPicPr>
          <p:nvPr/>
        </p:nvPicPr>
        <p:blipFill>
          <a:blip r:embed="rId2"/>
          <a:stretch>
            <a:fillRect/>
          </a:stretch>
        </p:blipFill>
        <p:spPr>
          <a:xfrm>
            <a:off x="5177906" y="142986"/>
            <a:ext cx="3966094" cy="3544680"/>
          </a:xfrm>
          <a:prstGeom prst="rect">
            <a:avLst/>
          </a:prstGeom>
        </p:spPr>
      </p:pic>
      <p:sp>
        <p:nvSpPr>
          <p:cNvPr id="1048651" name="TextBox 1048650"/>
          <p:cNvSpPr txBox="1"/>
          <p:nvPr/>
        </p:nvSpPr>
        <p:spPr>
          <a:xfrm>
            <a:off x="0" y="470263"/>
            <a:ext cx="5437452" cy="975488"/>
          </a:xfrm>
          <a:prstGeom prst="rect">
            <a:avLst/>
          </a:prstGeom>
        </p:spPr>
        <p:txBody>
          <a:bodyPr wrap="square" rtlCol="0">
            <a:spAutoFit/>
          </a:bodyPr>
          <a:lstStyle/>
          <a:p>
            <a:r>
              <a:rPr lang="en-US" altLang="en-IN" sz="3200" b="1" i="1" u="sng" dirty="0">
                <a:solidFill>
                  <a:srgbClr val="D66565"/>
                </a:solidFill>
              </a:rPr>
              <a:t>Non-verbal Communication : </a:t>
            </a:r>
            <a:endParaRPr lang="en-IN" sz="3200" b="1" i="1" u="sng" dirty="0">
              <a:solidFill>
                <a:srgbClr val="D66565"/>
              </a:solidFill>
            </a:endParaRPr>
          </a:p>
        </p:txBody>
      </p:sp>
      <p:sp>
        <p:nvSpPr>
          <p:cNvPr id="1048655" name="TextBox 1048654"/>
          <p:cNvSpPr txBox="1"/>
          <p:nvPr/>
        </p:nvSpPr>
        <p:spPr>
          <a:xfrm>
            <a:off x="0" y="1608690"/>
            <a:ext cx="5510529" cy="2930653"/>
          </a:xfrm>
          <a:prstGeom prst="rect">
            <a:avLst/>
          </a:prstGeom>
        </p:spPr>
        <p:txBody>
          <a:bodyPr wrap="square" rtlCol="0">
            <a:spAutoFit/>
          </a:bodyPr>
          <a:lstStyle/>
          <a:p>
            <a:r>
              <a:rPr lang="en-IN" sz="2800" dirty="0">
                <a:solidFill>
                  <a:srgbClr val="000000"/>
                </a:solidFill>
              </a:rPr>
              <a:t>Nonverbal communication bet</a:t>
            </a:r>
            <a:r>
              <a:rPr lang="en-US" altLang="en-IN" sz="2800" dirty="0">
                <a:solidFill>
                  <a:srgbClr val="000000"/>
                </a:solidFill>
              </a:rPr>
              <a:t>'n </a:t>
            </a:r>
            <a:r>
              <a:rPr lang="en-IN" sz="2800" dirty="0">
                <a:solidFill>
                  <a:srgbClr val="000000"/>
                </a:solidFill>
              </a:rPr>
              <a:t>people is</a:t>
            </a:r>
            <a:r>
              <a:rPr lang="en-US" altLang="en-IN" sz="2800" dirty="0">
                <a:solidFill>
                  <a:srgbClr val="000000"/>
                </a:solidFill>
              </a:rPr>
              <a:t> </a:t>
            </a:r>
            <a:r>
              <a:rPr lang="en-IN" sz="2800" dirty="0">
                <a:solidFill>
                  <a:srgbClr val="000000"/>
                </a:solidFill>
              </a:rPr>
              <a:t>communication through sending </a:t>
            </a:r>
            <a:r>
              <a:rPr lang="en-US" altLang="en-IN" sz="2800" dirty="0">
                <a:solidFill>
                  <a:srgbClr val="000000"/>
                </a:solidFill>
              </a:rPr>
              <a:t>&amp; </a:t>
            </a:r>
            <a:r>
              <a:rPr lang="en-IN" sz="2800" dirty="0">
                <a:solidFill>
                  <a:srgbClr val="000000"/>
                </a:solidFill>
              </a:rPr>
              <a:t>receiving wordless clues.</a:t>
            </a:r>
          </a:p>
        </p:txBody>
      </p:sp>
      <p:sp>
        <p:nvSpPr>
          <p:cNvPr id="1048656" name="TextBox 1048655"/>
          <p:cNvSpPr txBox="1"/>
          <p:nvPr/>
        </p:nvSpPr>
        <p:spPr>
          <a:xfrm>
            <a:off x="0" y="3886201"/>
            <a:ext cx="8875342" cy="3616453"/>
          </a:xfrm>
          <a:prstGeom prst="rect">
            <a:avLst/>
          </a:prstGeom>
        </p:spPr>
        <p:txBody>
          <a:bodyPr wrap="square" rtlCol="0">
            <a:spAutoFit/>
          </a:bodyPr>
          <a:lstStyle/>
          <a:p>
            <a:r>
              <a:rPr lang="en-IN" sz="2800" dirty="0">
                <a:solidFill>
                  <a:srgbClr val="000000"/>
                </a:solidFill>
              </a:rPr>
              <a:t>It includes the use of visual cues such as body language (kinesics), distance (</a:t>
            </a:r>
            <a:r>
              <a:rPr lang="en-IN" sz="2800" dirty="0" err="1">
                <a:solidFill>
                  <a:srgbClr val="000000"/>
                </a:solidFill>
              </a:rPr>
              <a:t>proxemics</a:t>
            </a:r>
            <a:r>
              <a:rPr lang="en-IN" sz="2800" dirty="0">
                <a:solidFill>
                  <a:srgbClr val="000000"/>
                </a:solidFill>
              </a:rPr>
              <a:t>) and physical environments/appearance, of voice (paralanguage) and of touch (</a:t>
            </a:r>
            <a:r>
              <a:rPr lang="en-IN" sz="2800" dirty="0" err="1">
                <a:solidFill>
                  <a:srgbClr val="000000"/>
                </a:solidFill>
              </a:rPr>
              <a:t>haptics</a:t>
            </a:r>
            <a:r>
              <a:rPr lang="en-IN" sz="2800" dirty="0">
                <a:solidFill>
                  <a:srgbClr val="000000"/>
                </a:solidFill>
              </a:rPr>
              <a:t>). It can also include </a:t>
            </a:r>
            <a:r>
              <a:rPr lang="en-IN" sz="2800" dirty="0" err="1">
                <a:solidFill>
                  <a:srgbClr val="000000"/>
                </a:solidFill>
              </a:rPr>
              <a:t>chronemics</a:t>
            </a:r>
            <a:r>
              <a:rPr lang="en-IN" sz="2800" dirty="0">
                <a:solidFill>
                  <a:srgbClr val="000000"/>
                </a:solidFill>
              </a:rPr>
              <a:t> and </a:t>
            </a:r>
            <a:r>
              <a:rPr lang="en-IN" sz="2800" dirty="0" err="1">
                <a:solidFill>
                  <a:srgbClr val="000000"/>
                </a:solidFill>
              </a:rPr>
              <a:t>oculesics</a:t>
            </a:r>
            <a:r>
              <a:rPr lang="en-US" altLang="en-IN" sz="2800" dirty="0">
                <a:solidFill>
                  <a:srgbClr val="000000"/>
                </a:solidFill>
              </a:rPr>
              <a:t>. </a:t>
            </a:r>
            <a:endParaRPr lang="en-IN" sz="2800"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048731"/>
          <p:cNvSpPr>
            <a:spLocks noGrp="1"/>
          </p:cNvSpPr>
          <p:nvPr>
            <p:ph type="title"/>
          </p:nvPr>
        </p:nvSpPr>
        <p:spPr>
          <a:xfrm>
            <a:off x="569405" y="2313804"/>
            <a:ext cx="8005190" cy="2230391"/>
          </a:xfrm>
          <a:solidFill>
            <a:srgbClr val="CCFFFF"/>
          </a:solidFill>
          <a:ln w="63500">
            <a:solidFill>
              <a:srgbClr val="000000"/>
            </a:solidFill>
            <a:prstDash val="sysDash"/>
          </a:ln>
        </p:spPr>
        <p:txBody>
          <a:bodyPr/>
          <a:lstStyle/>
          <a:p>
            <a:pPr algn="ctr"/>
            <a:r>
              <a:rPr lang="en-US" altLang="en-IN" sz="4800" b="1" u="none">
                <a:solidFill>
                  <a:srgbClr val="000000"/>
                </a:solidFill>
              </a:rPr>
              <a:t>Thank You</a:t>
            </a:r>
            <a:endParaRPr lang="en-IN" sz="480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extBox 1048664"/>
          <p:cNvSpPr txBox="1"/>
          <p:nvPr/>
        </p:nvSpPr>
        <p:spPr>
          <a:xfrm>
            <a:off x="38288" y="0"/>
            <a:ext cx="9067513" cy="1200329"/>
          </a:xfrm>
          <a:prstGeom prst="rect">
            <a:avLst/>
          </a:prstGeom>
          <a:solidFill>
            <a:srgbClr val="FFE5E5"/>
          </a:solidFill>
          <a:ln w="25400">
            <a:solidFill>
              <a:srgbClr val="FF7F7F"/>
            </a:solidFill>
            <a:prstDash val="solid"/>
          </a:ln>
        </p:spPr>
        <p:txBody>
          <a:bodyPr wrap="square" rtlCol="0">
            <a:spAutoFit/>
          </a:bodyPr>
          <a:lstStyle/>
          <a:p>
            <a:pPr algn="ctr"/>
            <a:r>
              <a:rPr lang="en-US" altLang="en-IN" sz="3600" b="1" u="sng" dirty="0">
                <a:solidFill>
                  <a:srgbClr val="FF0000"/>
                </a:solidFill>
                <a:latin typeface="gargi"/>
                <a:ea typeface="gargi"/>
                <a:cs typeface="gargi"/>
              </a:rPr>
              <a:t>Importance Of Non-Verbal Communication </a:t>
            </a:r>
            <a:endParaRPr lang="en-IN" sz="2800" dirty="0">
              <a:solidFill>
                <a:srgbClr val="FFFFFF"/>
              </a:solidFill>
            </a:endParaRPr>
          </a:p>
        </p:txBody>
      </p:sp>
      <p:sp>
        <p:nvSpPr>
          <p:cNvPr id="1048667" name="TextBox 1048666"/>
          <p:cNvSpPr txBox="1"/>
          <p:nvPr/>
        </p:nvSpPr>
        <p:spPr>
          <a:xfrm>
            <a:off x="38288" y="1645920"/>
            <a:ext cx="9105712" cy="5693866"/>
          </a:xfrm>
          <a:prstGeom prst="rect">
            <a:avLst/>
          </a:prstGeom>
        </p:spPr>
        <p:txBody>
          <a:bodyPr wrap="square" rtlCol="0">
            <a:spAutoFit/>
          </a:bodyPr>
          <a:lstStyle/>
          <a:p>
            <a:r>
              <a:rPr lang="en-US" altLang="en-IN" sz="2800" dirty="0">
                <a:solidFill>
                  <a:srgbClr val="000000"/>
                </a:solidFill>
              </a:rPr>
              <a:t>1. </a:t>
            </a:r>
            <a:r>
              <a:rPr lang="en-IN" sz="2800" dirty="0">
                <a:solidFill>
                  <a:srgbClr val="000000"/>
                </a:solidFill>
              </a:rPr>
              <a:t>Nonverbal communication represents two-thirds of all communications. </a:t>
            </a:r>
          </a:p>
          <a:p>
            <a:r>
              <a:rPr lang="en-US" altLang="en-IN" sz="2800" dirty="0">
                <a:solidFill>
                  <a:srgbClr val="000000"/>
                </a:solidFill>
              </a:rPr>
              <a:t>2. </a:t>
            </a:r>
            <a:r>
              <a:rPr lang="en-IN" sz="2800" dirty="0">
                <a:solidFill>
                  <a:srgbClr val="000000"/>
                </a:solidFill>
              </a:rPr>
              <a:t>Nonverbal communication can portray a message both vocally </a:t>
            </a:r>
            <a:r>
              <a:rPr lang="en-US" altLang="en-IN" sz="2800" dirty="0">
                <a:solidFill>
                  <a:srgbClr val="000000"/>
                </a:solidFill>
              </a:rPr>
              <a:t>&amp;</a:t>
            </a:r>
            <a:r>
              <a:rPr lang="en-IN" sz="2800" dirty="0">
                <a:solidFill>
                  <a:srgbClr val="000000"/>
                </a:solidFill>
              </a:rPr>
              <a:t> with the correct body signals</a:t>
            </a:r>
            <a:r>
              <a:rPr lang="en-US" altLang="en-IN" sz="2800" dirty="0">
                <a:solidFill>
                  <a:srgbClr val="000000"/>
                </a:solidFill>
              </a:rPr>
              <a:t>.</a:t>
            </a:r>
            <a:r>
              <a:rPr lang="en-IN" sz="2800" dirty="0">
                <a:solidFill>
                  <a:srgbClr val="000000"/>
                </a:solidFill>
              </a:rPr>
              <a:t> </a:t>
            </a:r>
          </a:p>
          <a:p>
            <a:r>
              <a:rPr lang="en-US" altLang="en-IN" sz="2800" dirty="0">
                <a:solidFill>
                  <a:srgbClr val="000000"/>
                </a:solidFill>
              </a:rPr>
              <a:t>3. </a:t>
            </a:r>
            <a:r>
              <a:rPr lang="en-IN" sz="2800" dirty="0">
                <a:solidFill>
                  <a:srgbClr val="000000"/>
                </a:solidFill>
              </a:rPr>
              <a:t>Body signals comprise physical features, conscious and unconscious signals, </a:t>
            </a:r>
            <a:r>
              <a:rPr lang="en-US" altLang="en-IN" sz="2800" dirty="0">
                <a:solidFill>
                  <a:srgbClr val="000000"/>
                </a:solidFill>
              </a:rPr>
              <a:t>&amp;</a:t>
            </a:r>
            <a:r>
              <a:rPr lang="en-IN" sz="2800" dirty="0">
                <a:solidFill>
                  <a:srgbClr val="000000"/>
                </a:solidFill>
              </a:rPr>
              <a:t> the mediation of personal space</a:t>
            </a:r>
            <a:r>
              <a:rPr lang="en-IN" sz="2800" dirty="0" smtClean="0">
                <a:solidFill>
                  <a:srgbClr val="000000"/>
                </a:solidFill>
              </a:rPr>
              <a:t>.</a:t>
            </a:r>
          </a:p>
          <a:p>
            <a:r>
              <a:rPr lang="en-US" altLang="en-IN" sz="2800" dirty="0" smtClean="0"/>
              <a:t>4. The</a:t>
            </a:r>
            <a:r>
              <a:rPr lang="en-IN" sz="2800" dirty="0" smtClean="0"/>
              <a:t> wrong message can also be established if the body language conveyed does not match a verbal message. </a:t>
            </a:r>
          </a:p>
          <a:p>
            <a:r>
              <a:rPr lang="en-US" altLang="en-IN" sz="2800" dirty="0" smtClean="0"/>
              <a:t>5. </a:t>
            </a:r>
            <a:r>
              <a:rPr lang="en-IN" sz="2800" dirty="0" smtClean="0"/>
              <a:t>Nonverbal communication strengthens a first </a:t>
            </a:r>
            <a:r>
              <a:rPr lang="en-IN" sz="2000" dirty="0" smtClean="0"/>
              <a:t>impression</a:t>
            </a:r>
            <a:r>
              <a:rPr lang="en-IN" sz="2800" dirty="0" smtClean="0"/>
              <a:t> in common situations like attracting a partner or in a business interview: impressions are on average formed within the first four seconds of contact.</a:t>
            </a:r>
          </a:p>
          <a:p>
            <a:endParaRPr lang="en-IN" sz="2800"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097154"/>
          <p:cNvPicPr>
            <a:picLocks/>
          </p:cNvPicPr>
          <p:nvPr/>
        </p:nvPicPr>
        <p:blipFill>
          <a:blip r:embed="rId2"/>
          <a:stretch>
            <a:fillRect/>
          </a:stretch>
        </p:blipFill>
        <p:spPr>
          <a:xfrm>
            <a:off x="228309" y="172588"/>
            <a:ext cx="4580506" cy="4507297"/>
          </a:xfrm>
          <a:prstGeom prst="rect">
            <a:avLst/>
          </a:prstGeom>
        </p:spPr>
      </p:pic>
      <p:sp>
        <p:nvSpPr>
          <p:cNvPr id="1048670" name="TextBox 1048669"/>
          <p:cNvSpPr txBox="1"/>
          <p:nvPr/>
        </p:nvSpPr>
        <p:spPr>
          <a:xfrm>
            <a:off x="4972909" y="172587"/>
            <a:ext cx="4000000" cy="1307592"/>
          </a:xfrm>
          <a:prstGeom prst="rect">
            <a:avLst/>
          </a:prstGeom>
        </p:spPr>
        <p:txBody>
          <a:bodyPr wrap="square" rtlCol="0">
            <a:spAutoFit/>
          </a:bodyPr>
          <a:lstStyle/>
          <a:p>
            <a:r>
              <a:rPr lang="en-US" altLang="en-IN" sz="4400" b="1" i="1" u="sng">
                <a:solidFill>
                  <a:srgbClr val="3399FF"/>
                </a:solidFill>
              </a:rPr>
              <a:t>Kinesics :</a:t>
            </a:r>
            <a:endParaRPr lang="en-IN" sz="2800">
              <a:solidFill>
                <a:srgbClr val="000000"/>
              </a:solidFill>
            </a:endParaRPr>
          </a:p>
        </p:txBody>
      </p:sp>
      <p:sp>
        <p:nvSpPr>
          <p:cNvPr id="1048671" name="TextBox 1048670"/>
          <p:cNvSpPr txBox="1"/>
          <p:nvPr/>
        </p:nvSpPr>
        <p:spPr>
          <a:xfrm>
            <a:off x="4987165" y="1088135"/>
            <a:ext cx="4156834" cy="3616452"/>
          </a:xfrm>
          <a:prstGeom prst="rect">
            <a:avLst/>
          </a:prstGeom>
        </p:spPr>
        <p:txBody>
          <a:bodyPr wrap="square" rtlCol="0">
            <a:spAutoFit/>
          </a:bodyPr>
          <a:lstStyle/>
          <a:p>
            <a:r>
              <a:rPr lang="en-US" altLang="en-IN" sz="2800">
                <a:solidFill>
                  <a:srgbClr val="000000"/>
                </a:solidFill>
              </a:rPr>
              <a:t>          We can define Kinesics as the study of th body's physical movements.  In other words, it is the way </a:t>
            </a:r>
            <a:endParaRPr lang="en-IN" sz="2800">
              <a:solidFill>
                <a:srgbClr val="000000"/>
              </a:solidFill>
            </a:endParaRPr>
          </a:p>
        </p:txBody>
      </p:sp>
      <p:sp>
        <p:nvSpPr>
          <p:cNvPr id="1048673" name="TextBox 1048672"/>
          <p:cNvSpPr txBox="1"/>
          <p:nvPr/>
        </p:nvSpPr>
        <p:spPr>
          <a:xfrm>
            <a:off x="228309" y="4704587"/>
            <a:ext cx="8647982" cy="2340863"/>
          </a:xfrm>
          <a:prstGeom prst="rect">
            <a:avLst/>
          </a:prstGeom>
        </p:spPr>
        <p:txBody>
          <a:bodyPr wrap="square" rtlCol="0">
            <a:spAutoFit/>
          </a:bodyPr>
          <a:lstStyle/>
          <a:p>
            <a:r>
              <a:rPr lang="en-US" altLang="en-IN" sz="2800">
                <a:solidFill>
                  <a:srgbClr val="000000"/>
                </a:solidFill>
              </a:rPr>
              <a:t> the body communicates without words, that is through various movements of itd parts. </a:t>
            </a:r>
            <a:endParaRPr lang="en-IN" sz="2800">
              <a:solidFill>
                <a:srgbClr val="000000"/>
              </a:solidFill>
            </a:endParaRPr>
          </a:p>
          <a:p>
            <a:endParaRPr lang="en-IN" sz="280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Content Placeholder 1048674"/>
          <p:cNvSpPr>
            <a:spLocks noGrp="1"/>
          </p:cNvSpPr>
          <p:nvPr>
            <p:ph idx="1"/>
          </p:nvPr>
        </p:nvSpPr>
        <p:spPr>
          <a:xfrm>
            <a:off x="389794" y="284749"/>
            <a:ext cx="8364410" cy="6572389"/>
          </a:xfrm>
        </p:spPr>
        <p:txBody>
          <a:bodyPr/>
          <a:lstStyle/>
          <a:p>
            <a:pPr marL="0" indent="0">
              <a:buNone/>
            </a:pPr>
            <a:r>
              <a:rPr lang="en-US" altLang="en-IN"/>
              <a:t>         </a:t>
            </a:r>
            <a:r>
              <a:rPr lang="en-IN"/>
              <a:t>Kinesics is the interpretation of body motion communication such as facial expressions and gestures, nonverbal behavior related to movement of any part of the body or the body as a whole.</a:t>
            </a:r>
          </a:p>
          <a:p>
            <a:pPr marL="0" indent="0">
              <a:buNone/>
            </a:pPr>
            <a:r>
              <a:rPr lang="en-IN"/>
              <a:t> </a:t>
            </a:r>
            <a:r>
              <a:rPr lang="en-US" altLang="en-IN"/>
              <a:t>       </a:t>
            </a:r>
            <a:r>
              <a:rPr lang="en-IN"/>
              <a:t>The equivalent popular culture term is body language, a term Ray Birdwhistell, considered the founder of this area of study</a:t>
            </a:r>
            <a:r>
              <a:rPr lang="en-US" altLang="en-IN"/>
              <a:t>,</a:t>
            </a:r>
            <a:r>
              <a:rPr lang="en-IN"/>
              <a:t> neither used nor liked</a:t>
            </a:r>
            <a:r>
              <a:rPr lang="en-US" altLang="en-IN"/>
              <a:t>. </a:t>
            </a: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2097155"/>
          <p:cNvPicPr>
            <a:picLocks/>
          </p:cNvPicPr>
          <p:nvPr/>
        </p:nvPicPr>
        <p:blipFill>
          <a:blip r:embed="rId2"/>
          <a:stretch>
            <a:fillRect/>
          </a:stretch>
        </p:blipFill>
        <p:spPr>
          <a:xfrm>
            <a:off x="4012555" y="239901"/>
            <a:ext cx="5131443" cy="3688910"/>
          </a:xfrm>
          <a:prstGeom prst="rect">
            <a:avLst/>
          </a:prstGeom>
        </p:spPr>
      </p:pic>
      <p:sp>
        <p:nvSpPr>
          <p:cNvPr id="1048679" name="TextBox 1048678"/>
          <p:cNvSpPr txBox="1"/>
          <p:nvPr/>
        </p:nvSpPr>
        <p:spPr>
          <a:xfrm>
            <a:off x="5500403" y="3770288"/>
            <a:ext cx="4000000" cy="801116"/>
          </a:xfrm>
          <a:prstGeom prst="rect">
            <a:avLst/>
          </a:prstGeom>
        </p:spPr>
        <p:txBody>
          <a:bodyPr wrap="square" rtlCol="0">
            <a:spAutoFit/>
          </a:bodyPr>
          <a:lstStyle/>
          <a:p>
            <a:r>
              <a:rPr lang="en-US" altLang="en-IN" sz="2800" i="1">
                <a:solidFill>
                  <a:srgbClr val="FF6600"/>
                </a:solidFill>
                <a:latin typeface="Lohit Konkani"/>
                <a:ea typeface="Lohit Konkani"/>
                <a:cs typeface="Lohit Konkani"/>
              </a:rPr>
              <a:t>Eyes Contact</a:t>
            </a:r>
            <a:endParaRPr lang="en-IN" sz="2800" i="1">
              <a:solidFill>
                <a:srgbClr val="FF6600"/>
              </a:solidFill>
              <a:latin typeface="Lohit Konkani"/>
              <a:ea typeface="Lohit Konkani"/>
              <a:cs typeface="Lohit Konkani"/>
            </a:endParaRPr>
          </a:p>
        </p:txBody>
      </p:sp>
      <p:sp>
        <p:nvSpPr>
          <p:cNvPr id="1048680" name="TextBox 1048679"/>
          <p:cNvSpPr txBox="1"/>
          <p:nvPr/>
        </p:nvSpPr>
        <p:spPr>
          <a:xfrm>
            <a:off x="87241" y="239901"/>
            <a:ext cx="4484758" cy="975488"/>
          </a:xfrm>
          <a:prstGeom prst="rect">
            <a:avLst/>
          </a:prstGeom>
        </p:spPr>
        <p:txBody>
          <a:bodyPr wrap="square" rtlCol="0">
            <a:spAutoFit/>
          </a:bodyPr>
          <a:lstStyle/>
          <a:p>
            <a:r>
              <a:rPr lang="en-US" altLang="en-IN" sz="3200" b="1" i="1" u="sng">
                <a:solidFill>
                  <a:srgbClr val="CC0066"/>
                </a:solidFill>
              </a:rPr>
              <a:t>Eyes Contact :</a:t>
            </a:r>
            <a:endParaRPr lang="en-IN" sz="3200" b="1" i="1" u="sng">
              <a:solidFill>
                <a:srgbClr val="CC0066"/>
              </a:solidFill>
            </a:endParaRPr>
          </a:p>
        </p:txBody>
      </p:sp>
      <p:sp>
        <p:nvSpPr>
          <p:cNvPr id="1048681" name="TextBox 1048680"/>
          <p:cNvSpPr txBox="1"/>
          <p:nvPr/>
        </p:nvSpPr>
        <p:spPr>
          <a:xfrm>
            <a:off x="87241" y="1211103"/>
            <a:ext cx="4000000" cy="3616452"/>
          </a:xfrm>
          <a:prstGeom prst="rect">
            <a:avLst/>
          </a:prstGeom>
        </p:spPr>
        <p:txBody>
          <a:bodyPr wrap="square" rtlCol="0">
            <a:spAutoFit/>
          </a:bodyPr>
          <a:lstStyle/>
          <a:p>
            <a:r>
              <a:rPr lang="en-IN" sz="2800">
                <a:solidFill>
                  <a:srgbClr val="000000"/>
                </a:solidFill>
              </a:rPr>
              <a:t>Eye contact is the instance when two people look at each other's eyes at the same time; it is the </a:t>
            </a:r>
          </a:p>
        </p:txBody>
      </p:sp>
      <p:sp>
        <p:nvSpPr>
          <p:cNvPr id="1048682" name="TextBox 1048681"/>
          <p:cNvSpPr txBox="1"/>
          <p:nvPr/>
        </p:nvSpPr>
        <p:spPr>
          <a:xfrm>
            <a:off x="0" y="4571404"/>
            <a:ext cx="8687348" cy="2436876"/>
          </a:xfrm>
          <a:prstGeom prst="rect">
            <a:avLst/>
          </a:prstGeom>
        </p:spPr>
        <p:txBody>
          <a:bodyPr wrap="square" rtlCol="0">
            <a:spAutoFit/>
          </a:bodyPr>
          <a:lstStyle/>
          <a:p>
            <a:r>
              <a:rPr lang="en-IN" sz="2800">
                <a:solidFill>
                  <a:srgbClr val="000000"/>
                </a:solidFill>
              </a:rPr>
              <a:t>primary nonverbal way of indicating interest, att</a:t>
            </a:r>
            <a:r>
              <a:rPr lang="en-US" altLang="en-IN" sz="2800">
                <a:solidFill>
                  <a:srgbClr val="000000"/>
                </a:solidFill>
              </a:rPr>
              <a:t>e-</a:t>
            </a:r>
            <a:endParaRPr lang="en-IN" sz="2800">
              <a:solidFill>
                <a:srgbClr val="000000"/>
              </a:solidFill>
            </a:endParaRPr>
          </a:p>
          <a:p>
            <a:r>
              <a:rPr lang="en-US" altLang="en-IN" sz="2800">
                <a:solidFill>
                  <a:srgbClr val="000000"/>
                </a:solidFill>
              </a:rPr>
              <a:t>ntion</a:t>
            </a:r>
            <a:r>
              <a:rPr lang="en-IN" sz="2800">
                <a:solidFill>
                  <a:srgbClr val="000000"/>
                </a:solidFill>
              </a:rPr>
              <a:t> </a:t>
            </a:r>
            <a:r>
              <a:rPr lang="en-US" altLang="en-IN" sz="2800">
                <a:solidFill>
                  <a:srgbClr val="000000"/>
                </a:solidFill>
              </a:rPr>
              <a:t>&amp; </a:t>
            </a:r>
            <a:r>
              <a:rPr lang="en-IN" sz="2800">
                <a:solidFill>
                  <a:srgbClr val="000000"/>
                </a:solidFill>
              </a:rPr>
              <a:t>involvement. Some studies have demon</a:t>
            </a:r>
            <a:r>
              <a:rPr lang="en-US" altLang="en-IN" sz="2800">
                <a:solidFill>
                  <a:srgbClr val="000000"/>
                </a:solidFill>
              </a:rPr>
              <a:t>stra-</a:t>
            </a:r>
            <a:endParaRPr lang="en-IN" sz="2800">
              <a:solidFill>
                <a:srgbClr val="000000"/>
              </a:solidFill>
            </a:endParaRPr>
          </a:p>
          <a:p>
            <a:r>
              <a:rPr lang="en-US" altLang="en-IN" sz="2800">
                <a:solidFill>
                  <a:srgbClr val="000000"/>
                </a:solidFill>
              </a:rPr>
              <a:t>ted</a:t>
            </a:r>
            <a:r>
              <a:rPr lang="en-IN" sz="2800">
                <a:solidFill>
                  <a:srgbClr val="000000"/>
                </a:solidFill>
              </a:rPr>
              <a:t> that people use their eyes to indicate interest.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2097158"/>
          <p:cNvPicPr>
            <a:picLocks/>
          </p:cNvPicPr>
          <p:nvPr/>
        </p:nvPicPr>
        <p:blipFill>
          <a:blip r:embed="rId2"/>
          <a:stretch>
            <a:fillRect/>
          </a:stretch>
        </p:blipFill>
        <p:spPr>
          <a:xfrm>
            <a:off x="51955" y="0"/>
            <a:ext cx="4520045" cy="4472044"/>
          </a:xfrm>
          <a:prstGeom prst="rect">
            <a:avLst/>
          </a:prstGeom>
        </p:spPr>
      </p:pic>
      <p:sp>
        <p:nvSpPr>
          <p:cNvPr id="1048685" name="TextBox 1048684"/>
          <p:cNvSpPr txBox="1"/>
          <p:nvPr/>
        </p:nvSpPr>
        <p:spPr>
          <a:xfrm>
            <a:off x="4805378" y="0"/>
            <a:ext cx="4117800" cy="1583563"/>
          </a:xfrm>
          <a:prstGeom prst="rect">
            <a:avLst/>
          </a:prstGeom>
          <a:solidFill>
            <a:srgbClr val="99CCFF"/>
          </a:solidFill>
          <a:ln w="25400">
            <a:solidFill>
              <a:srgbClr val="3399FF"/>
            </a:solidFill>
            <a:prstDash val="solid"/>
          </a:ln>
        </p:spPr>
        <p:txBody>
          <a:bodyPr wrap="square" rtlCol="0">
            <a:spAutoFit/>
          </a:bodyPr>
          <a:lstStyle/>
          <a:p>
            <a:pPr algn="ctr"/>
            <a:r>
              <a:rPr lang="en-US" altLang="en-IN" sz="5400" b="1" i="1" u="sng" dirty="0">
                <a:solidFill>
                  <a:srgbClr val="FF0000"/>
                </a:solidFill>
              </a:rPr>
              <a:t>Face :</a:t>
            </a:r>
            <a:endParaRPr lang="en-IN" sz="4400" b="1" i="1" u="sng" dirty="0">
              <a:solidFill>
                <a:srgbClr val="FFFFFF"/>
              </a:solidFill>
            </a:endParaRPr>
          </a:p>
        </p:txBody>
      </p:sp>
      <p:sp>
        <p:nvSpPr>
          <p:cNvPr id="1048686" name="TextBox 1048685"/>
          <p:cNvSpPr txBox="1"/>
          <p:nvPr/>
        </p:nvSpPr>
        <p:spPr>
          <a:xfrm>
            <a:off x="4818441" y="1541390"/>
            <a:ext cx="4000000" cy="2930653"/>
          </a:xfrm>
          <a:prstGeom prst="rect">
            <a:avLst/>
          </a:prstGeom>
        </p:spPr>
        <p:txBody>
          <a:bodyPr wrap="square" rtlCol="0">
            <a:spAutoFit/>
          </a:bodyPr>
          <a:lstStyle/>
          <a:p>
            <a:r>
              <a:rPr lang="en-US" altLang="en-IN" sz="2800">
                <a:solidFill>
                  <a:srgbClr val="000000"/>
                </a:solidFill>
              </a:rPr>
              <a:t>The face is where we look for most expressions of what is going inside us within </a:t>
            </a:r>
            <a:endParaRPr lang="en-IN" sz="2800">
              <a:solidFill>
                <a:srgbClr val="000000"/>
              </a:solidFill>
            </a:endParaRPr>
          </a:p>
        </p:txBody>
      </p:sp>
      <p:sp>
        <p:nvSpPr>
          <p:cNvPr id="1048687" name="TextBox 1048686"/>
          <p:cNvSpPr txBox="1"/>
          <p:nvPr/>
        </p:nvSpPr>
        <p:spPr>
          <a:xfrm>
            <a:off x="36279" y="4472044"/>
            <a:ext cx="8620856" cy="2244852"/>
          </a:xfrm>
          <a:prstGeom prst="rect">
            <a:avLst/>
          </a:prstGeom>
        </p:spPr>
        <p:txBody>
          <a:bodyPr wrap="square" rtlCol="0">
            <a:spAutoFit/>
          </a:bodyPr>
          <a:lstStyle/>
          <a:p>
            <a:r>
              <a:rPr lang="en-US" altLang="en-IN" sz="2800">
                <a:solidFill>
                  <a:srgbClr val="000000"/>
                </a:solidFill>
              </a:rPr>
              <a:t>the facial area, the eyes tell us much more than other facial features. We look to the face when we want to determine much of the meaning body lang. </a:t>
            </a:r>
            <a:endParaRPr lang="en-IN" sz="2800">
              <a:solidFill>
                <a:srgbClr val="0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2097160"/>
          <p:cNvPicPr>
            <a:picLocks/>
          </p:cNvPicPr>
          <p:nvPr/>
        </p:nvPicPr>
        <p:blipFill>
          <a:blip r:embed="rId2"/>
          <a:stretch>
            <a:fillRect/>
          </a:stretch>
        </p:blipFill>
        <p:spPr>
          <a:xfrm>
            <a:off x="3592768" y="2749327"/>
            <a:ext cx="5421239" cy="4108673"/>
          </a:xfrm>
          <a:prstGeom prst="rect">
            <a:avLst/>
          </a:prstGeom>
        </p:spPr>
      </p:pic>
      <p:sp>
        <p:nvSpPr>
          <p:cNvPr id="1048691" name="TextBox 1048690"/>
          <p:cNvSpPr txBox="1"/>
          <p:nvPr/>
        </p:nvSpPr>
        <p:spPr>
          <a:xfrm>
            <a:off x="53433" y="938033"/>
            <a:ext cx="8960574" cy="2244853"/>
          </a:xfrm>
          <a:prstGeom prst="rect">
            <a:avLst/>
          </a:prstGeom>
        </p:spPr>
        <p:txBody>
          <a:bodyPr wrap="square" rtlCol="0">
            <a:spAutoFit/>
          </a:bodyPr>
          <a:lstStyle/>
          <a:p>
            <a:r>
              <a:rPr lang="en-IN" sz="2800">
                <a:solidFill>
                  <a:srgbClr val="000000"/>
                </a:solidFill>
              </a:rPr>
              <a:t>Gestures may be made with the hands, arms or body, </a:t>
            </a:r>
            <a:r>
              <a:rPr lang="en-US" altLang="en-IN" sz="2800">
                <a:solidFill>
                  <a:srgbClr val="000000"/>
                </a:solidFill>
              </a:rPr>
              <a:t>&amp;</a:t>
            </a:r>
            <a:r>
              <a:rPr lang="en-IN" sz="2800">
                <a:solidFill>
                  <a:srgbClr val="000000"/>
                </a:solidFill>
              </a:rPr>
              <a:t> also include movements of the head, face </a:t>
            </a:r>
            <a:r>
              <a:rPr lang="en-US" altLang="en-IN" sz="2800">
                <a:solidFill>
                  <a:srgbClr val="000000"/>
                </a:solidFill>
              </a:rPr>
              <a:t>&amp;</a:t>
            </a:r>
            <a:r>
              <a:rPr lang="en-IN" sz="2800">
                <a:solidFill>
                  <a:srgbClr val="000000"/>
                </a:solidFill>
              </a:rPr>
              <a:t> eyes, such as winking, nodding, or rolling one's eyes.</a:t>
            </a:r>
          </a:p>
        </p:txBody>
      </p:sp>
      <p:sp>
        <p:nvSpPr>
          <p:cNvPr id="1048692" name="TextBox 1048691"/>
          <p:cNvSpPr txBox="1"/>
          <p:nvPr/>
        </p:nvSpPr>
        <p:spPr>
          <a:xfrm>
            <a:off x="0" y="0"/>
            <a:ext cx="4000000" cy="1307592"/>
          </a:xfrm>
          <a:prstGeom prst="rect">
            <a:avLst/>
          </a:prstGeom>
        </p:spPr>
        <p:txBody>
          <a:bodyPr wrap="square" rtlCol="0">
            <a:spAutoFit/>
          </a:bodyPr>
          <a:lstStyle/>
          <a:p>
            <a:r>
              <a:rPr lang="en-US" altLang="en-IN" sz="4400" b="1" i="1" u="sng">
                <a:solidFill>
                  <a:srgbClr val="D66565"/>
                </a:solidFill>
              </a:rPr>
              <a:t>Gestures :</a:t>
            </a:r>
            <a:endParaRPr lang="en-IN" sz="3600" b="1" i="1" u="sng">
              <a:solidFill>
                <a:srgbClr val="D66565"/>
              </a:solidFill>
            </a:endParaRPr>
          </a:p>
        </p:txBody>
      </p:sp>
      <p:sp>
        <p:nvSpPr>
          <p:cNvPr id="1048693" name="TextBox 1048692"/>
          <p:cNvSpPr txBox="1"/>
          <p:nvPr/>
        </p:nvSpPr>
        <p:spPr>
          <a:xfrm>
            <a:off x="130817" y="3182887"/>
            <a:ext cx="3316718" cy="2930652"/>
          </a:xfrm>
          <a:prstGeom prst="rect">
            <a:avLst/>
          </a:prstGeom>
        </p:spPr>
        <p:txBody>
          <a:bodyPr wrap="square" rtlCol="0">
            <a:spAutoFit/>
          </a:bodyPr>
          <a:lstStyle/>
          <a:p>
            <a:r>
              <a:rPr lang="en-IN" sz="2800">
                <a:solidFill>
                  <a:srgbClr val="000000"/>
                </a:solidFill>
              </a:rPr>
              <a:t> The most familiar are the so-called emblems or quotable gestures.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Content Placeholder 1048694"/>
          <p:cNvSpPr>
            <a:spLocks noGrp="1"/>
          </p:cNvSpPr>
          <p:nvPr>
            <p:ph idx="1"/>
          </p:nvPr>
        </p:nvSpPr>
        <p:spPr>
          <a:xfrm>
            <a:off x="162307" y="152635"/>
            <a:ext cx="8829077" cy="6528563"/>
          </a:xfrm>
        </p:spPr>
        <p:txBody>
          <a:bodyPr>
            <a:normAutofit/>
          </a:bodyPr>
          <a:lstStyle/>
          <a:p>
            <a:pPr marL="0" indent="0">
              <a:buNone/>
            </a:pPr>
            <a:r>
              <a:rPr lang="en-US" altLang="en-IN"/>
              <a:t>       Gestures</a:t>
            </a:r>
            <a:r>
              <a:rPr lang="en-IN"/>
              <a:t> can also be categorized as either speech independent or speech related. Speech-independent gestures are dependent upon culturally accepted interpretation and have a direct verbal translation.</a:t>
            </a:r>
          </a:p>
          <a:p>
            <a:pPr marL="0" indent="0">
              <a:buNone/>
            </a:pPr>
            <a:r>
              <a:rPr lang="en-US" altLang="en-IN"/>
              <a:t>       </a:t>
            </a:r>
            <a:r>
              <a:rPr lang="en-IN"/>
              <a:t> A wave or a peace sign are examples of speech-independent gestures. Speech-related gestures are used in parallel with verbal speech; this form of nonverbal communication is used to emphasize the message that is being communicated.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1092</Words>
  <Application>WPS Office</Application>
  <PresentationFormat>On-screen Show (4:3)</PresentationFormat>
  <Paragraphs>67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Functions of N. V. C. </vt:lpstr>
      <vt:lpstr>Advantages of N. V. C. </vt:lpstr>
      <vt:lpstr>Slide 19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Dell</cp:lastModifiedBy>
  <cp:revision>4</cp:revision>
  <dcterms:created xsi:type="dcterms:W3CDTF">2015-05-11T22:30:45Z</dcterms:created>
  <dcterms:modified xsi:type="dcterms:W3CDTF">2018-02-14T07:53:02Z</dcterms:modified>
</cp:coreProperties>
</file>