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9E92E5-97F8-4415-AF45-42A12F74F6E1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6FC335-99AE-430E-8D07-C441A962222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D610-A7A4-4960-9592-935AFA401CFD}" type="slidenum">
              <a:rPr lang="en-US"/>
              <a:pPr/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21186" name="Oval 2"/>
          <p:cNvSpPr>
            <a:spLocks noChangeArrowheads="1"/>
          </p:cNvSpPr>
          <p:nvPr/>
        </p:nvSpPr>
        <p:spPr bwMode="auto">
          <a:xfrm>
            <a:off x="3657600" y="76200"/>
            <a:ext cx="1447800" cy="533400"/>
          </a:xfrm>
          <a:prstGeom prst="ellipse">
            <a:avLst/>
          </a:prstGeom>
          <a:solidFill>
            <a:srgbClr val="FFFF9B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Arial" charset="0"/>
              </a:rPr>
              <a:t>born</a:t>
            </a:r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3657600" y="1524000"/>
            <a:ext cx="1447800" cy="533400"/>
          </a:xfrm>
          <a:prstGeom prst="ellipse">
            <a:avLst/>
          </a:prstGeom>
          <a:solidFill>
            <a:srgbClr val="FFFF9B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100" b="1">
                <a:solidFill>
                  <a:srgbClr val="FFFFD2"/>
                </a:solidFill>
                <a:latin typeface="Arial" charset="0"/>
              </a:rPr>
              <a:t>ready</a:t>
            </a:r>
          </a:p>
        </p:txBody>
      </p:sp>
      <p:sp>
        <p:nvSpPr>
          <p:cNvPr id="221188" name="Oval 4"/>
          <p:cNvSpPr>
            <a:spLocks noChangeArrowheads="1"/>
          </p:cNvSpPr>
          <p:nvPr/>
        </p:nvSpPr>
        <p:spPr bwMode="auto">
          <a:xfrm>
            <a:off x="3657600" y="2590800"/>
            <a:ext cx="1447800" cy="533400"/>
          </a:xfrm>
          <a:prstGeom prst="ellipse">
            <a:avLst/>
          </a:prstGeom>
          <a:solidFill>
            <a:srgbClr val="FFFF9B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100" b="1">
                <a:solidFill>
                  <a:srgbClr val="FFFFD2"/>
                </a:solidFill>
                <a:latin typeface="Arial" charset="0"/>
              </a:rPr>
              <a:t>running</a:t>
            </a:r>
          </a:p>
        </p:txBody>
      </p:sp>
      <p:sp>
        <p:nvSpPr>
          <p:cNvPr id="221189" name="Oval 5"/>
          <p:cNvSpPr>
            <a:spLocks noChangeArrowheads="1"/>
          </p:cNvSpPr>
          <p:nvPr/>
        </p:nvSpPr>
        <p:spPr bwMode="auto">
          <a:xfrm>
            <a:off x="3657600" y="6191250"/>
            <a:ext cx="1447800" cy="533400"/>
          </a:xfrm>
          <a:prstGeom prst="ellipse">
            <a:avLst/>
          </a:prstGeom>
          <a:solidFill>
            <a:srgbClr val="FFFF9B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Arial" charset="0"/>
              </a:rPr>
              <a:t>dead</a:t>
            </a:r>
          </a:p>
        </p:txBody>
      </p:sp>
      <p:sp>
        <p:nvSpPr>
          <p:cNvPr id="221190" name="Oval 6"/>
          <p:cNvSpPr>
            <a:spLocks noChangeArrowheads="1"/>
          </p:cNvSpPr>
          <p:nvPr/>
        </p:nvSpPr>
        <p:spPr bwMode="auto">
          <a:xfrm>
            <a:off x="2209800" y="3886200"/>
            <a:ext cx="1447800" cy="533400"/>
          </a:xfrm>
          <a:prstGeom prst="ellipse">
            <a:avLst/>
          </a:prstGeom>
          <a:solidFill>
            <a:srgbClr val="FFFF9B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Arial" charset="0"/>
              </a:rPr>
              <a:t>sleeping</a:t>
            </a:r>
          </a:p>
        </p:txBody>
      </p:sp>
      <p:sp>
        <p:nvSpPr>
          <p:cNvPr id="221191" name="Oval 7"/>
          <p:cNvSpPr>
            <a:spLocks noChangeArrowheads="1"/>
          </p:cNvSpPr>
          <p:nvPr/>
        </p:nvSpPr>
        <p:spPr bwMode="auto">
          <a:xfrm>
            <a:off x="609600" y="3886200"/>
            <a:ext cx="1447800" cy="533400"/>
          </a:xfrm>
          <a:prstGeom prst="ellipse">
            <a:avLst/>
          </a:prstGeom>
          <a:solidFill>
            <a:srgbClr val="FFFF9B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Arial" charset="0"/>
              </a:rPr>
              <a:t>waiting</a:t>
            </a:r>
          </a:p>
        </p:txBody>
      </p: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6858000" y="3886200"/>
            <a:ext cx="1447800" cy="533400"/>
          </a:xfrm>
          <a:prstGeom prst="ellipse">
            <a:avLst/>
          </a:prstGeom>
          <a:solidFill>
            <a:srgbClr val="FFFF9B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Arial" charset="0"/>
              </a:rPr>
              <a:t>blocked</a:t>
            </a:r>
          </a:p>
        </p:txBody>
      </p:sp>
      <p:sp>
        <p:nvSpPr>
          <p:cNvPr id="221193" name="Oval 9"/>
          <p:cNvSpPr>
            <a:spLocks noChangeArrowheads="1"/>
          </p:cNvSpPr>
          <p:nvPr/>
        </p:nvSpPr>
        <p:spPr bwMode="auto">
          <a:xfrm>
            <a:off x="5257800" y="3886200"/>
            <a:ext cx="1447800" cy="533400"/>
          </a:xfrm>
          <a:prstGeom prst="ellipse">
            <a:avLst/>
          </a:prstGeom>
          <a:solidFill>
            <a:srgbClr val="FFFF9B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Arial" charset="0"/>
              </a:rPr>
              <a:t>suspended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71600" y="592428"/>
            <a:ext cx="6248400" cy="5579772"/>
            <a:chOff x="840" y="384"/>
            <a:chExt cx="3936" cy="3504"/>
          </a:xfrm>
        </p:grpSpPr>
        <p:sp>
          <p:nvSpPr>
            <p:cNvPr id="221195" name="Line 11"/>
            <p:cNvSpPr>
              <a:spLocks noChangeShapeType="1"/>
            </p:cNvSpPr>
            <p:nvPr/>
          </p:nvSpPr>
          <p:spPr bwMode="auto">
            <a:xfrm>
              <a:off x="2735" y="384"/>
              <a:ext cx="2" cy="576"/>
            </a:xfrm>
            <a:prstGeom prst="line">
              <a:avLst/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196" name="Line 12"/>
            <p:cNvSpPr>
              <a:spLocks noChangeShapeType="1"/>
            </p:cNvSpPr>
            <p:nvPr/>
          </p:nvSpPr>
          <p:spPr bwMode="auto">
            <a:xfrm>
              <a:off x="2736" y="1968"/>
              <a:ext cx="0" cy="1920"/>
            </a:xfrm>
            <a:prstGeom prst="line">
              <a:avLst/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21197" name="AutoShape 13"/>
            <p:cNvCxnSpPr>
              <a:cxnSpLocks noChangeShapeType="1"/>
              <a:stCxn id="221190" idx="4"/>
              <a:endCxn id="221187" idx="1"/>
            </p:cNvCxnSpPr>
            <p:nvPr/>
          </p:nvCxnSpPr>
          <p:spPr bwMode="auto">
            <a:xfrm rot="5400000" flipH="1" flipV="1">
              <a:off x="1255" y="1602"/>
              <a:ext cx="1775" cy="590"/>
            </a:xfrm>
            <a:prstGeom prst="curvedConnector5">
              <a:avLst>
                <a:gd name="adj1" fmla="val -42708"/>
                <a:gd name="adj2" fmla="val -287968"/>
                <a:gd name="adj3" fmla="val 127319"/>
              </a:avLst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198" name="AutoShape 14"/>
            <p:cNvCxnSpPr>
              <a:cxnSpLocks noChangeShapeType="1"/>
              <a:stCxn id="221193" idx="4"/>
              <a:endCxn id="221187" idx="7"/>
            </p:cNvCxnSpPr>
            <p:nvPr/>
          </p:nvCxnSpPr>
          <p:spPr bwMode="auto">
            <a:xfrm rot="16200000" flipV="1">
              <a:off x="2537" y="1554"/>
              <a:ext cx="1775" cy="686"/>
            </a:xfrm>
            <a:prstGeom prst="curvedConnector5">
              <a:avLst>
                <a:gd name="adj1" fmla="val -43324"/>
                <a:gd name="adj2" fmla="val -266329"/>
                <a:gd name="adj3" fmla="val 126083"/>
              </a:avLst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199" name="AutoShape 15"/>
            <p:cNvCxnSpPr>
              <a:cxnSpLocks noChangeShapeType="1"/>
              <a:stCxn id="221191" idx="0"/>
              <a:endCxn id="221187" idx="2"/>
            </p:cNvCxnSpPr>
            <p:nvPr/>
          </p:nvCxnSpPr>
          <p:spPr bwMode="auto">
            <a:xfrm rot="16200000">
              <a:off x="912" y="1056"/>
              <a:ext cx="1320" cy="1464"/>
            </a:xfrm>
            <a:prstGeom prst="curvedConnector2">
              <a:avLst/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200" name="AutoShape 16"/>
            <p:cNvCxnSpPr>
              <a:cxnSpLocks noChangeShapeType="1"/>
              <a:stCxn id="221192" idx="0"/>
              <a:endCxn id="221187" idx="6"/>
            </p:cNvCxnSpPr>
            <p:nvPr/>
          </p:nvCxnSpPr>
          <p:spPr bwMode="auto">
            <a:xfrm rot="5400000" flipH="1">
              <a:off x="3336" y="1008"/>
              <a:ext cx="1320" cy="1560"/>
            </a:xfrm>
            <a:prstGeom prst="curvedConnector2">
              <a:avLst/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201" name="AutoShape 17"/>
            <p:cNvCxnSpPr>
              <a:cxnSpLocks noChangeShapeType="1"/>
              <a:stCxn id="221188" idx="2"/>
              <a:endCxn id="221191" idx="7"/>
            </p:cNvCxnSpPr>
            <p:nvPr/>
          </p:nvCxnSpPr>
          <p:spPr bwMode="auto">
            <a:xfrm rot="10800000" flipV="1">
              <a:off x="1162" y="1800"/>
              <a:ext cx="1142" cy="697"/>
            </a:xfrm>
            <a:prstGeom prst="curvedConnector2">
              <a:avLst/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202" name="AutoShape 18"/>
            <p:cNvCxnSpPr>
              <a:cxnSpLocks noChangeShapeType="1"/>
              <a:stCxn id="221188" idx="6"/>
              <a:endCxn id="221192" idx="1"/>
            </p:cNvCxnSpPr>
            <p:nvPr/>
          </p:nvCxnSpPr>
          <p:spPr bwMode="auto">
            <a:xfrm>
              <a:off x="3216" y="1800"/>
              <a:ext cx="1238" cy="697"/>
            </a:xfrm>
            <a:prstGeom prst="curvedConnector2">
              <a:avLst/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203" name="AutoShape 19"/>
            <p:cNvCxnSpPr>
              <a:cxnSpLocks noChangeShapeType="1"/>
              <a:stCxn id="221188" idx="3"/>
              <a:endCxn id="221190" idx="0"/>
            </p:cNvCxnSpPr>
            <p:nvPr/>
          </p:nvCxnSpPr>
          <p:spPr bwMode="auto">
            <a:xfrm rot="5400000">
              <a:off x="1878" y="1889"/>
              <a:ext cx="529" cy="590"/>
            </a:xfrm>
            <a:prstGeom prst="curvedConnector3">
              <a:avLst>
                <a:gd name="adj1" fmla="val 54630"/>
              </a:avLst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204" name="AutoShape 20"/>
            <p:cNvCxnSpPr>
              <a:cxnSpLocks noChangeShapeType="1"/>
              <a:stCxn id="221188" idx="5"/>
              <a:endCxn id="221193" idx="0"/>
            </p:cNvCxnSpPr>
            <p:nvPr/>
          </p:nvCxnSpPr>
          <p:spPr bwMode="auto">
            <a:xfrm rot="16200000" flipH="1">
              <a:off x="3160" y="1841"/>
              <a:ext cx="529" cy="686"/>
            </a:xfrm>
            <a:prstGeom prst="curvedConnector3">
              <a:avLst>
                <a:gd name="adj1" fmla="val 54630"/>
              </a:avLst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205" name="AutoShape 21"/>
            <p:cNvCxnSpPr>
              <a:cxnSpLocks noChangeShapeType="1"/>
              <a:stCxn id="221188" idx="1"/>
              <a:endCxn id="221187" idx="3"/>
            </p:cNvCxnSpPr>
            <p:nvPr/>
          </p:nvCxnSpPr>
          <p:spPr bwMode="auto">
            <a:xfrm rot="16200000">
              <a:off x="2221" y="1464"/>
              <a:ext cx="434" cy="0"/>
            </a:xfrm>
            <a:prstGeom prst="straightConnector1">
              <a:avLst/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21206" name="AutoShape 22"/>
            <p:cNvCxnSpPr>
              <a:cxnSpLocks noChangeShapeType="1"/>
              <a:stCxn id="221187" idx="5"/>
              <a:endCxn id="221188" idx="7"/>
            </p:cNvCxnSpPr>
            <p:nvPr/>
          </p:nvCxnSpPr>
          <p:spPr bwMode="auto">
            <a:xfrm rot="5400000">
              <a:off x="2865" y="1464"/>
              <a:ext cx="434" cy="0"/>
            </a:xfrm>
            <a:prstGeom prst="straightConnector1">
              <a:avLst/>
            </a:prstGeom>
            <a:noFill/>
            <a:ln w="28575">
              <a:solidFill>
                <a:srgbClr val="FFFFD2"/>
              </a:solidFill>
              <a:round/>
              <a:headEnd/>
              <a:tailEnd type="stealth" w="lg" len="lg"/>
            </a:ln>
            <a:effectLst/>
          </p:spPr>
        </p:cxnSp>
      </p:grpSp>
      <p:sp>
        <p:nvSpPr>
          <p:cNvPr id="221207" name="Text Box 23"/>
          <p:cNvSpPr txBox="1">
            <a:spLocks noChangeArrowheads="1"/>
          </p:cNvSpPr>
          <p:nvPr/>
        </p:nvSpPr>
        <p:spPr bwMode="auto">
          <a:xfrm rot="-2969767">
            <a:off x="1251744" y="2766219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FFD2"/>
                </a:solidFill>
                <a:latin typeface="Arial" charset="0"/>
              </a:rPr>
              <a:t>or </a:t>
            </a:r>
            <a:r>
              <a:rPr lang="en-US" sz="1800" b="1" dirty="0" err="1">
                <a:solidFill>
                  <a:srgbClr val="FFFFD2"/>
                </a:solidFill>
                <a:latin typeface="Arial" charset="0"/>
              </a:rPr>
              <a:t>notifyAll</a:t>
            </a:r>
            <a:endParaRPr lang="en-US" sz="1800" b="1" dirty="0">
              <a:solidFill>
                <a:srgbClr val="FFFFD2"/>
              </a:solidFill>
              <a:latin typeface="Arial" charset="0"/>
            </a:endParaRP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4419600" y="76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start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 rot="-2611221">
            <a:off x="1360488" y="21066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FFD2"/>
                </a:solidFill>
                <a:latin typeface="Arial" charset="0"/>
              </a:rPr>
              <a:t>notify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 rot="-1271300">
            <a:off x="2894013" y="31178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sleep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 rot="-20339231">
            <a:off x="5045075" y="3176588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suspend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 rot="-19709491">
            <a:off x="5548313" y="2940050"/>
            <a:ext cx="202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issue I/O request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 rot="-1305247">
            <a:off x="2208213" y="282733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wait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800100" y="4876800"/>
            <a:ext cx="179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FFD2"/>
                </a:solidFill>
                <a:latin typeface="Arial" charset="0"/>
              </a:rPr>
              <a:t>Sleep intervals</a:t>
            </a:r>
          </a:p>
          <a:p>
            <a:pPr algn="ctr"/>
            <a:r>
              <a:rPr lang="en-US" sz="1800" b="1">
                <a:solidFill>
                  <a:srgbClr val="FFFFD2"/>
                </a:solidFill>
                <a:latin typeface="Arial" charset="0"/>
              </a:rPr>
              <a:t>expires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6858000" y="50292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resume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2654300" y="2057400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FFD2"/>
                </a:solidFill>
                <a:latin typeface="Arial" charset="0"/>
              </a:rPr>
              <a:t>quantum</a:t>
            </a:r>
          </a:p>
          <a:p>
            <a:pPr algn="ctr"/>
            <a:r>
              <a:rPr lang="en-US" sz="1800" b="1">
                <a:solidFill>
                  <a:srgbClr val="FFFFD2"/>
                </a:solidFill>
                <a:latin typeface="Arial" charset="0"/>
              </a:rPr>
              <a:t>expiration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4929188" y="1947863"/>
            <a:ext cx="10398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00" b="1">
                <a:solidFill>
                  <a:srgbClr val="FFFFD2"/>
                </a:solidFill>
                <a:latin typeface="Arial" charset="0"/>
              </a:rPr>
              <a:t>dispatch</a:t>
            </a:r>
          </a:p>
          <a:p>
            <a:pPr algn="ctr">
              <a:lnSpc>
                <a:spcPct val="80000"/>
              </a:lnSpc>
            </a:pPr>
            <a:r>
              <a:rPr lang="en-US" sz="1300" b="1">
                <a:solidFill>
                  <a:srgbClr val="FFFFD2"/>
                </a:solidFill>
                <a:latin typeface="Arial" charset="0"/>
              </a:rPr>
              <a:t>(assign a </a:t>
            </a:r>
          </a:p>
          <a:p>
            <a:pPr algn="ctr">
              <a:lnSpc>
                <a:spcPct val="80000"/>
              </a:lnSpc>
            </a:pPr>
            <a:r>
              <a:rPr lang="en-US" sz="1300" b="1">
                <a:solidFill>
                  <a:srgbClr val="FFFFD2"/>
                </a:solidFill>
                <a:latin typeface="Arial" charset="0"/>
              </a:rPr>
              <a:t>processor)</a:t>
            </a:r>
          </a:p>
        </p:txBody>
      </p:sp>
      <p:sp>
        <p:nvSpPr>
          <p:cNvPr id="221218" name="Text Box 34"/>
          <p:cNvSpPr txBox="1">
            <a:spLocks noChangeArrowheads="1"/>
          </p:cNvSpPr>
          <p:nvPr/>
        </p:nvSpPr>
        <p:spPr bwMode="auto">
          <a:xfrm rot="-18984609">
            <a:off x="6080125" y="2173288"/>
            <a:ext cx="177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I/O completion</a:t>
            </a:r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4572000" y="55626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complete</a:t>
            </a:r>
          </a:p>
        </p:txBody>
      </p:sp>
      <p:sp>
        <p:nvSpPr>
          <p:cNvPr id="221220" name="Text Box 36"/>
          <p:cNvSpPr txBox="1">
            <a:spLocks noChangeArrowheads="1"/>
          </p:cNvSpPr>
          <p:nvPr/>
        </p:nvSpPr>
        <p:spPr bwMode="auto">
          <a:xfrm>
            <a:off x="3467100" y="55626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D2"/>
                </a:solidFill>
                <a:latin typeface="Arial" charset="0"/>
              </a:rPr>
              <a:t>stop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>Comp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</cp:revision>
  <dcterms:created xsi:type="dcterms:W3CDTF">2011-09-24T05:30:15Z</dcterms:created>
  <dcterms:modified xsi:type="dcterms:W3CDTF">2011-09-24T05:31:49Z</dcterms:modified>
</cp:coreProperties>
</file>