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6" r:id="rId7"/>
    <p:sldId id="273" r:id="rId8"/>
    <p:sldId id="267" r:id="rId9"/>
    <p:sldId id="276" r:id="rId10"/>
    <p:sldId id="272" r:id="rId11"/>
    <p:sldId id="277" r:id="rId12"/>
    <p:sldId id="268" r:id="rId13"/>
    <p:sldId id="275" r:id="rId14"/>
    <p:sldId id="269" r:id="rId15"/>
    <p:sldId id="265"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0D9C9A-6745-4634-BEE8-ED174529273E}">
  <a:tblStyle styleId="{530D9C9A-6745-4634-BEE8-ED17452927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A DURGAMAHANTY" userId="10751e76cc55b9af" providerId="LiveId" clId="{55605D2A-586F-486B-AA60-93860BE10C1D}"/>
    <pc:docChg chg="custSel modSld">
      <pc:chgData name="DARSHANA DURGAMAHANTY" userId="10751e76cc55b9af" providerId="LiveId" clId="{55605D2A-586F-486B-AA60-93860BE10C1D}" dt="2023-04-01T06:37:09.565" v="124" actId="20577"/>
      <pc:docMkLst>
        <pc:docMk/>
      </pc:docMkLst>
      <pc:sldChg chg="modSp mod">
        <pc:chgData name="DARSHANA DURGAMAHANTY" userId="10751e76cc55b9af" providerId="LiveId" clId="{55605D2A-586F-486B-AA60-93860BE10C1D}" dt="2023-04-01T06:37:09.565" v="124" actId="20577"/>
        <pc:sldMkLst>
          <pc:docMk/>
          <pc:sldMk cId="0" sldId="257"/>
        </pc:sldMkLst>
        <pc:spChg chg="mod">
          <ac:chgData name="DARSHANA DURGAMAHANTY" userId="10751e76cc55b9af" providerId="LiveId" clId="{55605D2A-586F-486B-AA60-93860BE10C1D}" dt="2023-04-01T06:37:09.565" v="124" actId="20577"/>
          <ac:spMkLst>
            <pc:docMk/>
            <pc:sldMk cId="0" sldId="257"/>
            <ac:spMk id="10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5B53C-2961-4EEE-B28B-3A7BD953620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IN"/>
        </a:p>
      </dgm:t>
    </dgm:pt>
    <dgm:pt modelId="{4B03B0EC-F645-46C4-9637-9D3C7FA0240E}">
      <dgm:prSet phldrT="[Text]" custT="1"/>
      <dgm:spPr/>
      <dgm:t>
        <a:bodyPr/>
        <a:lstStyle/>
        <a:p>
          <a:pPr>
            <a:buClr>
              <a:schemeClr val="dk1"/>
            </a:buClr>
            <a:buSzPts val="2200"/>
            <a:buFont typeface="Times New Roman"/>
            <a:buChar char="●"/>
          </a:pPr>
          <a:r>
            <a:rPr lang="en-IN" sz="2000" dirty="0">
              <a:latin typeface="Times New Roman"/>
              <a:ea typeface="Times New Roman"/>
              <a:cs typeface="Times New Roman"/>
              <a:sym typeface="Times New Roman"/>
            </a:rPr>
            <a:t>Use of Optimal Algorithm</a:t>
          </a:r>
          <a:endParaRPr lang="en-IN" sz="2000" dirty="0"/>
        </a:p>
      </dgm:t>
    </dgm:pt>
    <dgm:pt modelId="{A82F1F89-5BFA-4EFE-B77D-A32A806C9517}" type="parTrans" cxnId="{249EA471-435F-4F29-8FE8-736AC41163C8}">
      <dgm:prSet/>
      <dgm:spPr/>
      <dgm:t>
        <a:bodyPr/>
        <a:lstStyle/>
        <a:p>
          <a:endParaRPr lang="en-IN"/>
        </a:p>
      </dgm:t>
    </dgm:pt>
    <dgm:pt modelId="{7E56DBD1-120A-4E5B-9B09-22B2E3A4265C}" type="sibTrans" cxnId="{249EA471-435F-4F29-8FE8-736AC41163C8}">
      <dgm:prSet/>
      <dgm:spPr/>
      <dgm:t>
        <a:bodyPr/>
        <a:lstStyle/>
        <a:p>
          <a:endParaRPr lang="en-IN"/>
        </a:p>
      </dgm:t>
    </dgm:pt>
    <dgm:pt modelId="{F003165D-DE73-44C2-B401-71397FDDDD14}">
      <dgm:prSet phldrT="[Text]" custT="1"/>
      <dgm:spPr/>
      <dgm:t>
        <a:bodyPr/>
        <a:lstStyle/>
        <a:p>
          <a:pPr>
            <a:buClr>
              <a:schemeClr val="dk1"/>
            </a:buClr>
            <a:buSzPts val="2200"/>
            <a:buFont typeface="Times New Roman"/>
            <a:buChar char="●"/>
          </a:pPr>
          <a:r>
            <a:rPr lang="en-IN" sz="2000" dirty="0">
              <a:latin typeface="Times New Roman"/>
              <a:ea typeface="Times New Roman"/>
              <a:cs typeface="Times New Roman"/>
              <a:sym typeface="Times New Roman"/>
            </a:rPr>
            <a:t>Improvised Accuracy</a:t>
          </a:r>
          <a:endParaRPr lang="en-IN" sz="2000" dirty="0"/>
        </a:p>
      </dgm:t>
    </dgm:pt>
    <dgm:pt modelId="{9D85BEE2-FCEA-472D-9218-A03E36732B60}" type="parTrans" cxnId="{2AE0B068-B063-44E8-B3A4-B96617A9BB5F}">
      <dgm:prSet/>
      <dgm:spPr/>
      <dgm:t>
        <a:bodyPr/>
        <a:lstStyle/>
        <a:p>
          <a:endParaRPr lang="en-IN"/>
        </a:p>
      </dgm:t>
    </dgm:pt>
    <dgm:pt modelId="{61A0BDA8-5CB4-487E-9EDA-260EFB61F46C}" type="sibTrans" cxnId="{2AE0B068-B063-44E8-B3A4-B96617A9BB5F}">
      <dgm:prSet/>
      <dgm:spPr/>
      <dgm:t>
        <a:bodyPr/>
        <a:lstStyle/>
        <a:p>
          <a:endParaRPr lang="en-IN"/>
        </a:p>
      </dgm:t>
    </dgm:pt>
    <dgm:pt modelId="{6C950183-6DAF-45CA-B285-88058770F40F}">
      <dgm:prSet phldrT="[Text]" custT="1"/>
      <dgm:spPr/>
      <dgm:t>
        <a:bodyPr/>
        <a:lstStyle/>
        <a:p>
          <a:pPr>
            <a:buClr>
              <a:schemeClr val="dk1"/>
            </a:buClr>
            <a:buSzPts val="2200"/>
            <a:buFont typeface="Times New Roman"/>
            <a:buChar char="●"/>
          </a:pPr>
          <a:r>
            <a:rPr lang="en-IN" sz="2000" dirty="0">
              <a:latin typeface="Times New Roman"/>
              <a:ea typeface="Times New Roman"/>
              <a:cs typeface="Times New Roman"/>
              <a:sym typeface="Times New Roman"/>
            </a:rPr>
            <a:t>Efficient Data Processing</a:t>
          </a:r>
          <a:endParaRPr lang="en-IN" sz="2000" dirty="0"/>
        </a:p>
      </dgm:t>
    </dgm:pt>
    <dgm:pt modelId="{9BAD7847-5F7B-4600-8E38-CB82FF1572BD}" type="parTrans" cxnId="{029D82B8-F466-4609-B393-850EE162A51C}">
      <dgm:prSet/>
      <dgm:spPr/>
      <dgm:t>
        <a:bodyPr/>
        <a:lstStyle/>
        <a:p>
          <a:endParaRPr lang="en-IN"/>
        </a:p>
      </dgm:t>
    </dgm:pt>
    <dgm:pt modelId="{819C23DF-FA3E-4D39-8AF2-1C2989126BD9}" type="sibTrans" cxnId="{029D82B8-F466-4609-B393-850EE162A51C}">
      <dgm:prSet/>
      <dgm:spPr/>
      <dgm:t>
        <a:bodyPr/>
        <a:lstStyle/>
        <a:p>
          <a:endParaRPr lang="en-IN"/>
        </a:p>
      </dgm:t>
    </dgm:pt>
    <dgm:pt modelId="{B247D5C1-59CB-4CC4-B6E9-8E82F96AF3B6}" type="pres">
      <dgm:prSet presAssocID="{C7D5B53C-2961-4EEE-B28B-3A7BD9536200}" presName="linear" presStyleCnt="0">
        <dgm:presLayoutVars>
          <dgm:dir/>
          <dgm:animLvl val="lvl"/>
          <dgm:resizeHandles val="exact"/>
        </dgm:presLayoutVars>
      </dgm:prSet>
      <dgm:spPr/>
    </dgm:pt>
    <dgm:pt modelId="{8710CA77-24F2-42E9-9D75-1ACC47F04A90}" type="pres">
      <dgm:prSet presAssocID="{4B03B0EC-F645-46C4-9637-9D3C7FA0240E}" presName="parentLin" presStyleCnt="0"/>
      <dgm:spPr/>
    </dgm:pt>
    <dgm:pt modelId="{CF88761E-51AE-49C9-9596-A9C925CE54F0}" type="pres">
      <dgm:prSet presAssocID="{4B03B0EC-F645-46C4-9637-9D3C7FA0240E}" presName="parentLeftMargin" presStyleLbl="node1" presStyleIdx="0" presStyleCnt="3"/>
      <dgm:spPr/>
    </dgm:pt>
    <dgm:pt modelId="{0DC7EC8D-1EFB-4335-87B7-D6033F4FFB82}" type="pres">
      <dgm:prSet presAssocID="{4B03B0EC-F645-46C4-9637-9D3C7FA0240E}" presName="parentText" presStyleLbl="node1" presStyleIdx="0" presStyleCnt="3" custScaleX="115657">
        <dgm:presLayoutVars>
          <dgm:chMax val="0"/>
          <dgm:bulletEnabled val="1"/>
        </dgm:presLayoutVars>
      </dgm:prSet>
      <dgm:spPr/>
    </dgm:pt>
    <dgm:pt modelId="{6914FFC4-99B0-4340-B216-BE4324459221}" type="pres">
      <dgm:prSet presAssocID="{4B03B0EC-F645-46C4-9637-9D3C7FA0240E}" presName="negativeSpace" presStyleCnt="0"/>
      <dgm:spPr/>
    </dgm:pt>
    <dgm:pt modelId="{B50335F8-FCA5-431D-882C-E43D4849AA68}" type="pres">
      <dgm:prSet presAssocID="{4B03B0EC-F645-46C4-9637-9D3C7FA0240E}" presName="childText" presStyleLbl="conFgAcc1" presStyleIdx="0" presStyleCnt="3">
        <dgm:presLayoutVars>
          <dgm:bulletEnabled val="1"/>
        </dgm:presLayoutVars>
      </dgm:prSet>
      <dgm:spPr/>
    </dgm:pt>
    <dgm:pt modelId="{E570F467-24EB-457F-8F1A-81C9E8E9ED20}" type="pres">
      <dgm:prSet presAssocID="{7E56DBD1-120A-4E5B-9B09-22B2E3A4265C}" presName="spaceBetweenRectangles" presStyleCnt="0"/>
      <dgm:spPr/>
    </dgm:pt>
    <dgm:pt modelId="{FC013F61-8972-44BB-85FB-BEAC9D6CAD26}" type="pres">
      <dgm:prSet presAssocID="{F003165D-DE73-44C2-B401-71397FDDDD14}" presName="parentLin" presStyleCnt="0"/>
      <dgm:spPr/>
    </dgm:pt>
    <dgm:pt modelId="{ABAA3CDE-AF2E-40AA-9AC5-9A8FB560209A}" type="pres">
      <dgm:prSet presAssocID="{F003165D-DE73-44C2-B401-71397FDDDD14}" presName="parentLeftMargin" presStyleLbl="node1" presStyleIdx="0" presStyleCnt="3"/>
      <dgm:spPr/>
    </dgm:pt>
    <dgm:pt modelId="{12011E12-C3AC-4424-86F0-62A0D9583596}" type="pres">
      <dgm:prSet presAssocID="{F003165D-DE73-44C2-B401-71397FDDDD14}" presName="parentText" presStyleLbl="node1" presStyleIdx="1" presStyleCnt="3" custScaleX="116165">
        <dgm:presLayoutVars>
          <dgm:chMax val="0"/>
          <dgm:bulletEnabled val="1"/>
        </dgm:presLayoutVars>
      </dgm:prSet>
      <dgm:spPr/>
    </dgm:pt>
    <dgm:pt modelId="{F0848736-B984-4378-99C0-E3FA1DD96B13}" type="pres">
      <dgm:prSet presAssocID="{F003165D-DE73-44C2-B401-71397FDDDD14}" presName="negativeSpace" presStyleCnt="0"/>
      <dgm:spPr/>
    </dgm:pt>
    <dgm:pt modelId="{F29AD5A8-083A-458E-84E4-9A228006CA14}" type="pres">
      <dgm:prSet presAssocID="{F003165D-DE73-44C2-B401-71397FDDDD14}" presName="childText" presStyleLbl="conFgAcc1" presStyleIdx="1" presStyleCnt="3">
        <dgm:presLayoutVars>
          <dgm:bulletEnabled val="1"/>
        </dgm:presLayoutVars>
      </dgm:prSet>
      <dgm:spPr/>
    </dgm:pt>
    <dgm:pt modelId="{25EE9285-7683-4A31-90D5-A0E17FDA551B}" type="pres">
      <dgm:prSet presAssocID="{61A0BDA8-5CB4-487E-9EDA-260EFB61F46C}" presName="spaceBetweenRectangles" presStyleCnt="0"/>
      <dgm:spPr/>
    </dgm:pt>
    <dgm:pt modelId="{38125030-63C1-4022-AA68-817ADB903C8C}" type="pres">
      <dgm:prSet presAssocID="{6C950183-6DAF-45CA-B285-88058770F40F}" presName="parentLin" presStyleCnt="0"/>
      <dgm:spPr/>
    </dgm:pt>
    <dgm:pt modelId="{7F239C4D-FC27-4714-95C0-1AC8576DD716}" type="pres">
      <dgm:prSet presAssocID="{6C950183-6DAF-45CA-B285-88058770F40F}" presName="parentLeftMargin" presStyleLbl="node1" presStyleIdx="1" presStyleCnt="3"/>
      <dgm:spPr/>
    </dgm:pt>
    <dgm:pt modelId="{324AE98C-2A91-48B7-B356-C3465869A650}" type="pres">
      <dgm:prSet presAssocID="{6C950183-6DAF-45CA-B285-88058770F40F}" presName="parentText" presStyleLbl="node1" presStyleIdx="2" presStyleCnt="3" custScaleX="117122">
        <dgm:presLayoutVars>
          <dgm:chMax val="0"/>
          <dgm:bulletEnabled val="1"/>
        </dgm:presLayoutVars>
      </dgm:prSet>
      <dgm:spPr/>
    </dgm:pt>
    <dgm:pt modelId="{5E42E333-DDF2-4881-8BDA-951F16CF1F16}" type="pres">
      <dgm:prSet presAssocID="{6C950183-6DAF-45CA-B285-88058770F40F}" presName="negativeSpace" presStyleCnt="0"/>
      <dgm:spPr/>
    </dgm:pt>
    <dgm:pt modelId="{71773B4B-0C1A-482E-8CF8-CE9B1F1CD254}" type="pres">
      <dgm:prSet presAssocID="{6C950183-6DAF-45CA-B285-88058770F40F}" presName="childText" presStyleLbl="conFgAcc1" presStyleIdx="2" presStyleCnt="3">
        <dgm:presLayoutVars>
          <dgm:bulletEnabled val="1"/>
        </dgm:presLayoutVars>
      </dgm:prSet>
      <dgm:spPr/>
    </dgm:pt>
  </dgm:ptLst>
  <dgm:cxnLst>
    <dgm:cxn modelId="{B525515C-7C65-492D-B9E9-921B7AE7F65B}" type="presOf" srcId="{F003165D-DE73-44C2-B401-71397FDDDD14}" destId="{ABAA3CDE-AF2E-40AA-9AC5-9A8FB560209A}" srcOrd="0" destOrd="0" presId="urn:microsoft.com/office/officeart/2005/8/layout/list1"/>
    <dgm:cxn modelId="{7AC82542-137B-4792-937B-65176CB949A5}" type="presOf" srcId="{C7D5B53C-2961-4EEE-B28B-3A7BD9536200}" destId="{B247D5C1-59CB-4CC4-B6E9-8E82F96AF3B6}" srcOrd="0" destOrd="0" presId="urn:microsoft.com/office/officeart/2005/8/layout/list1"/>
    <dgm:cxn modelId="{2AE0B068-B063-44E8-B3A4-B96617A9BB5F}" srcId="{C7D5B53C-2961-4EEE-B28B-3A7BD9536200}" destId="{F003165D-DE73-44C2-B401-71397FDDDD14}" srcOrd="1" destOrd="0" parTransId="{9D85BEE2-FCEA-472D-9218-A03E36732B60}" sibTransId="{61A0BDA8-5CB4-487E-9EDA-260EFB61F46C}"/>
    <dgm:cxn modelId="{968D816F-5575-42F2-8500-6E5E330EF512}" type="presOf" srcId="{6C950183-6DAF-45CA-B285-88058770F40F}" destId="{324AE98C-2A91-48B7-B356-C3465869A650}" srcOrd="1" destOrd="0" presId="urn:microsoft.com/office/officeart/2005/8/layout/list1"/>
    <dgm:cxn modelId="{249EA471-435F-4F29-8FE8-736AC41163C8}" srcId="{C7D5B53C-2961-4EEE-B28B-3A7BD9536200}" destId="{4B03B0EC-F645-46C4-9637-9D3C7FA0240E}" srcOrd="0" destOrd="0" parTransId="{A82F1F89-5BFA-4EFE-B77D-A32A806C9517}" sibTransId="{7E56DBD1-120A-4E5B-9B09-22B2E3A4265C}"/>
    <dgm:cxn modelId="{9648C772-CA09-4D4A-9CFE-F95ACF383AF1}" type="presOf" srcId="{F003165D-DE73-44C2-B401-71397FDDDD14}" destId="{12011E12-C3AC-4424-86F0-62A0D9583596}" srcOrd="1" destOrd="0" presId="urn:microsoft.com/office/officeart/2005/8/layout/list1"/>
    <dgm:cxn modelId="{DD6AFDAA-485B-4397-BF8B-DBF0211860E5}" type="presOf" srcId="{4B03B0EC-F645-46C4-9637-9D3C7FA0240E}" destId="{0DC7EC8D-1EFB-4335-87B7-D6033F4FFB82}" srcOrd="1" destOrd="0" presId="urn:microsoft.com/office/officeart/2005/8/layout/list1"/>
    <dgm:cxn modelId="{029D82B8-F466-4609-B393-850EE162A51C}" srcId="{C7D5B53C-2961-4EEE-B28B-3A7BD9536200}" destId="{6C950183-6DAF-45CA-B285-88058770F40F}" srcOrd="2" destOrd="0" parTransId="{9BAD7847-5F7B-4600-8E38-CB82FF1572BD}" sibTransId="{819C23DF-FA3E-4D39-8AF2-1C2989126BD9}"/>
    <dgm:cxn modelId="{AE87D5E1-9AE8-414E-992C-ECAD6857850F}" type="presOf" srcId="{6C950183-6DAF-45CA-B285-88058770F40F}" destId="{7F239C4D-FC27-4714-95C0-1AC8576DD716}" srcOrd="0" destOrd="0" presId="urn:microsoft.com/office/officeart/2005/8/layout/list1"/>
    <dgm:cxn modelId="{48759DE2-92FA-43BD-93DE-E75BE6773D0C}" type="presOf" srcId="{4B03B0EC-F645-46C4-9637-9D3C7FA0240E}" destId="{CF88761E-51AE-49C9-9596-A9C925CE54F0}" srcOrd="0" destOrd="0" presId="urn:microsoft.com/office/officeart/2005/8/layout/list1"/>
    <dgm:cxn modelId="{960AE367-EA17-48B3-9534-5E5C42A257B8}" type="presParOf" srcId="{B247D5C1-59CB-4CC4-B6E9-8E82F96AF3B6}" destId="{8710CA77-24F2-42E9-9D75-1ACC47F04A90}" srcOrd="0" destOrd="0" presId="urn:microsoft.com/office/officeart/2005/8/layout/list1"/>
    <dgm:cxn modelId="{EABB3149-C7F1-4EEA-B90B-69A74CDA0776}" type="presParOf" srcId="{8710CA77-24F2-42E9-9D75-1ACC47F04A90}" destId="{CF88761E-51AE-49C9-9596-A9C925CE54F0}" srcOrd="0" destOrd="0" presId="urn:microsoft.com/office/officeart/2005/8/layout/list1"/>
    <dgm:cxn modelId="{A2BE346B-FE1F-460B-879E-A875102684C4}" type="presParOf" srcId="{8710CA77-24F2-42E9-9D75-1ACC47F04A90}" destId="{0DC7EC8D-1EFB-4335-87B7-D6033F4FFB82}" srcOrd="1" destOrd="0" presId="urn:microsoft.com/office/officeart/2005/8/layout/list1"/>
    <dgm:cxn modelId="{A34445E7-5592-4BBE-A6CF-0DE910896838}" type="presParOf" srcId="{B247D5C1-59CB-4CC4-B6E9-8E82F96AF3B6}" destId="{6914FFC4-99B0-4340-B216-BE4324459221}" srcOrd="1" destOrd="0" presId="urn:microsoft.com/office/officeart/2005/8/layout/list1"/>
    <dgm:cxn modelId="{EBE45EE0-49B2-4FFD-A07D-389CBB4C0591}" type="presParOf" srcId="{B247D5C1-59CB-4CC4-B6E9-8E82F96AF3B6}" destId="{B50335F8-FCA5-431D-882C-E43D4849AA68}" srcOrd="2" destOrd="0" presId="urn:microsoft.com/office/officeart/2005/8/layout/list1"/>
    <dgm:cxn modelId="{1C1A2104-61DF-4260-A65E-24F93F9D56BC}" type="presParOf" srcId="{B247D5C1-59CB-4CC4-B6E9-8E82F96AF3B6}" destId="{E570F467-24EB-457F-8F1A-81C9E8E9ED20}" srcOrd="3" destOrd="0" presId="urn:microsoft.com/office/officeart/2005/8/layout/list1"/>
    <dgm:cxn modelId="{9E562DB2-6FE9-411A-9BAD-2F08DE581FA2}" type="presParOf" srcId="{B247D5C1-59CB-4CC4-B6E9-8E82F96AF3B6}" destId="{FC013F61-8972-44BB-85FB-BEAC9D6CAD26}" srcOrd="4" destOrd="0" presId="urn:microsoft.com/office/officeart/2005/8/layout/list1"/>
    <dgm:cxn modelId="{20E6E605-E5A3-4001-B42E-9A32254849CF}" type="presParOf" srcId="{FC013F61-8972-44BB-85FB-BEAC9D6CAD26}" destId="{ABAA3CDE-AF2E-40AA-9AC5-9A8FB560209A}" srcOrd="0" destOrd="0" presId="urn:microsoft.com/office/officeart/2005/8/layout/list1"/>
    <dgm:cxn modelId="{CC1B86A0-AC1D-45FE-8DF1-CB9AE820E38D}" type="presParOf" srcId="{FC013F61-8972-44BB-85FB-BEAC9D6CAD26}" destId="{12011E12-C3AC-4424-86F0-62A0D9583596}" srcOrd="1" destOrd="0" presId="urn:microsoft.com/office/officeart/2005/8/layout/list1"/>
    <dgm:cxn modelId="{05865BE7-6A24-44FD-A10B-E282F6EAA33E}" type="presParOf" srcId="{B247D5C1-59CB-4CC4-B6E9-8E82F96AF3B6}" destId="{F0848736-B984-4378-99C0-E3FA1DD96B13}" srcOrd="5" destOrd="0" presId="urn:microsoft.com/office/officeart/2005/8/layout/list1"/>
    <dgm:cxn modelId="{1D7BF9EA-C7C6-43C3-B85F-84BA7FA7D52C}" type="presParOf" srcId="{B247D5C1-59CB-4CC4-B6E9-8E82F96AF3B6}" destId="{F29AD5A8-083A-458E-84E4-9A228006CA14}" srcOrd="6" destOrd="0" presId="urn:microsoft.com/office/officeart/2005/8/layout/list1"/>
    <dgm:cxn modelId="{CC457CFF-13CE-42C4-A1EB-0980A997CC5A}" type="presParOf" srcId="{B247D5C1-59CB-4CC4-B6E9-8E82F96AF3B6}" destId="{25EE9285-7683-4A31-90D5-A0E17FDA551B}" srcOrd="7" destOrd="0" presId="urn:microsoft.com/office/officeart/2005/8/layout/list1"/>
    <dgm:cxn modelId="{553E7659-3D14-4366-9861-C8CDE2325E60}" type="presParOf" srcId="{B247D5C1-59CB-4CC4-B6E9-8E82F96AF3B6}" destId="{38125030-63C1-4022-AA68-817ADB903C8C}" srcOrd="8" destOrd="0" presId="urn:microsoft.com/office/officeart/2005/8/layout/list1"/>
    <dgm:cxn modelId="{5F5DAAB4-A9D4-4963-A0FD-B434FDC124A9}" type="presParOf" srcId="{38125030-63C1-4022-AA68-817ADB903C8C}" destId="{7F239C4D-FC27-4714-95C0-1AC8576DD716}" srcOrd="0" destOrd="0" presId="urn:microsoft.com/office/officeart/2005/8/layout/list1"/>
    <dgm:cxn modelId="{41CBCBAD-1868-4FBA-B57F-CDC0C23B812A}" type="presParOf" srcId="{38125030-63C1-4022-AA68-817ADB903C8C}" destId="{324AE98C-2A91-48B7-B356-C3465869A650}" srcOrd="1" destOrd="0" presId="urn:microsoft.com/office/officeart/2005/8/layout/list1"/>
    <dgm:cxn modelId="{C988F6A8-6F34-4B57-A297-9B6A395193DC}" type="presParOf" srcId="{B247D5C1-59CB-4CC4-B6E9-8E82F96AF3B6}" destId="{5E42E333-DDF2-4881-8BDA-951F16CF1F16}" srcOrd="9" destOrd="0" presId="urn:microsoft.com/office/officeart/2005/8/layout/list1"/>
    <dgm:cxn modelId="{F50059A7-17F6-41EC-8ED3-655753AA554A}" type="presParOf" srcId="{B247D5C1-59CB-4CC4-B6E9-8E82F96AF3B6}" destId="{71773B4B-0C1A-482E-8CF8-CE9B1F1CD2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A93ABF-B832-4E30-921D-498A3F78108D}" type="doc">
      <dgm:prSet loTypeId="urn:microsoft.com/office/officeart/2005/8/layout/default" loCatId="list" qsTypeId="urn:microsoft.com/office/officeart/2005/8/quickstyle/3d3" qsCatId="3D" csTypeId="urn:microsoft.com/office/officeart/2005/8/colors/accent0_1" csCatId="mainScheme" phldr="1"/>
      <dgm:spPr/>
      <dgm:t>
        <a:bodyPr/>
        <a:lstStyle/>
        <a:p>
          <a:endParaRPr lang="en-IN"/>
        </a:p>
      </dgm:t>
    </dgm:pt>
    <dgm:pt modelId="{06764C79-13D1-4558-9634-D8923E0D5082}">
      <dgm:prSet phldrT="[Text]" custT="1">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pPr algn="ctr">
            <a:lnSpc>
              <a:spcPct val="100000"/>
            </a:lnSpc>
          </a:pPr>
          <a:r>
            <a:rPr lang="en-US" sz="1800" b="1" i="0" u="none" dirty="0">
              <a:latin typeface="Times New Roman" panose="02020603050405020304" pitchFamily="18" charset="0"/>
              <a:cs typeface="Times New Roman" panose="02020603050405020304" pitchFamily="18" charset="0"/>
            </a:rPr>
            <a:t>BP algorithm </a:t>
          </a:r>
          <a:r>
            <a:rPr lang="en-US" sz="1800" b="0" i="0" u="none" dirty="0">
              <a:latin typeface="Times New Roman" panose="02020603050405020304" pitchFamily="18" charset="0"/>
              <a:cs typeface="Times New Roman" panose="02020603050405020304" pitchFamily="18" charset="0"/>
            </a:rPr>
            <a:t>is sensitive to noisy data and irregularity. It also requires large amount of time to train the model.</a:t>
          </a:r>
          <a:endParaRPr lang="en-IN" sz="1800" dirty="0">
            <a:latin typeface="Times New Roman" panose="02020603050405020304" pitchFamily="18" charset="0"/>
            <a:cs typeface="Times New Roman" panose="02020603050405020304" pitchFamily="18" charset="0"/>
          </a:endParaRPr>
        </a:p>
      </dgm:t>
    </dgm:pt>
    <dgm:pt modelId="{AE54762B-C6FC-445A-845B-3279DA7740C4}" type="parTrans" cxnId="{B0D76787-C8E4-45D4-B06D-49403AC77382}">
      <dgm:prSet/>
      <dgm:spPr/>
      <dgm:t>
        <a:bodyPr/>
        <a:lstStyle/>
        <a:p>
          <a:endParaRPr lang="en-IN"/>
        </a:p>
      </dgm:t>
    </dgm:pt>
    <dgm:pt modelId="{56D42577-6B49-409C-AB80-B366BCBD86B4}" type="sibTrans" cxnId="{B0D76787-C8E4-45D4-B06D-49403AC77382}">
      <dgm:prSet/>
      <dgm:spPr/>
      <dgm:t>
        <a:bodyPr/>
        <a:lstStyle/>
        <a:p>
          <a:endParaRPr lang="en-IN"/>
        </a:p>
      </dgm:t>
    </dgm:pt>
    <dgm:pt modelId="{9586A45E-945D-4CE2-B604-1183683D0A35}">
      <dgm:prSet custT="1">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pPr algn="ctr">
            <a:lnSpc>
              <a:spcPct val="100000"/>
            </a:lnSpc>
          </a:pPr>
          <a:r>
            <a:rPr lang="en-US" sz="1800" b="1" i="0" u="none" dirty="0">
              <a:latin typeface="Times New Roman" panose="02020603050405020304" pitchFamily="18" charset="0"/>
              <a:cs typeface="Times New Roman" panose="02020603050405020304" pitchFamily="18" charset="0"/>
            </a:rPr>
            <a:t>ANN</a:t>
          </a:r>
          <a:r>
            <a:rPr lang="en-US" sz="1800" b="0" i="0" u="none" dirty="0">
              <a:latin typeface="Times New Roman" panose="02020603050405020304" pitchFamily="18" charset="0"/>
              <a:cs typeface="Times New Roman" panose="02020603050405020304" pitchFamily="18" charset="0"/>
            </a:rPr>
            <a:t> require high processing time for big neural networks. Difficult to set correct configuration for the node numbers and layer numbers in various layer.</a:t>
          </a:r>
          <a:endParaRPr lang="en-US" sz="1800" dirty="0">
            <a:latin typeface="Times New Roman" panose="02020603050405020304" pitchFamily="18" charset="0"/>
            <a:cs typeface="Times New Roman" panose="02020603050405020304" pitchFamily="18" charset="0"/>
          </a:endParaRPr>
        </a:p>
      </dgm:t>
    </dgm:pt>
    <dgm:pt modelId="{AA3A4768-6C64-4120-BDF7-4103B702574C}" type="parTrans" cxnId="{0DF066C8-A8BD-4F99-99C2-32843ED87639}">
      <dgm:prSet/>
      <dgm:spPr/>
      <dgm:t>
        <a:bodyPr/>
        <a:lstStyle/>
        <a:p>
          <a:endParaRPr lang="en-IN"/>
        </a:p>
      </dgm:t>
    </dgm:pt>
    <dgm:pt modelId="{285975B3-F316-46D6-A0B3-5D7C5A69B902}" type="sibTrans" cxnId="{0DF066C8-A8BD-4F99-99C2-32843ED87639}">
      <dgm:prSet/>
      <dgm:spPr/>
      <dgm:t>
        <a:bodyPr/>
        <a:lstStyle/>
        <a:p>
          <a:endParaRPr lang="en-IN"/>
        </a:p>
      </dgm:t>
    </dgm:pt>
    <dgm:pt modelId="{2F67B9C3-6F61-46CF-872A-02D1E6C14CF4}">
      <dgm:prSet custT="1">
        <dgm:style>
          <a:lnRef idx="0">
            <a:scrgbClr r="0" g="0" b="0"/>
          </a:lnRef>
          <a:fillRef idx="0">
            <a:scrgbClr r="0" g="0" b="0"/>
          </a:fillRef>
          <a:effectRef idx="0">
            <a:scrgbClr r="0" g="0" b="0"/>
          </a:effectRef>
          <a:fontRef idx="minor">
            <a:schemeClr val="lt1"/>
          </a:fontRef>
        </dgm:style>
      </dgm:prSet>
      <dgm:spPr>
        <a:solidFill>
          <a:schemeClr val="accent6">
            <a:alpha val="50000"/>
          </a:schemeClr>
        </a:solidFill>
        <a:ln>
          <a:noFill/>
        </a:ln>
      </dgm:spPr>
      <dgm:t>
        <a:bodyPr/>
        <a:lstStyle/>
        <a:p>
          <a:pPr>
            <a:lnSpc>
              <a:spcPct val="100000"/>
            </a:lnSpc>
          </a:pPr>
          <a:r>
            <a:rPr lang="en-US" sz="1800" b="0" i="0" u="none" dirty="0">
              <a:latin typeface="Times New Roman" panose="02020603050405020304" pitchFamily="18" charset="0"/>
              <a:cs typeface="Times New Roman" panose="02020603050405020304" pitchFamily="18" charset="0"/>
            </a:rPr>
            <a:t>Integrating the global shape constraints into the architecture of CNN to entirely utilize the deep model’s power would be of concern research direction. </a:t>
          </a:r>
          <a:endParaRPr lang="en-US" sz="1800" dirty="0">
            <a:latin typeface="Times New Roman" panose="02020603050405020304" pitchFamily="18" charset="0"/>
            <a:cs typeface="Times New Roman" panose="02020603050405020304" pitchFamily="18" charset="0"/>
          </a:endParaRPr>
        </a:p>
      </dgm:t>
    </dgm:pt>
    <dgm:pt modelId="{669FEC6F-B86A-4E22-BA54-AF9716E55CD5}" type="parTrans" cxnId="{4AD72D38-6678-43E9-B43C-E07C3A9EF96E}">
      <dgm:prSet/>
      <dgm:spPr/>
      <dgm:t>
        <a:bodyPr/>
        <a:lstStyle/>
        <a:p>
          <a:endParaRPr lang="en-IN"/>
        </a:p>
      </dgm:t>
    </dgm:pt>
    <dgm:pt modelId="{6943AF26-AF0E-422F-B625-EF87E9772D0A}" type="sibTrans" cxnId="{4AD72D38-6678-43E9-B43C-E07C3A9EF96E}">
      <dgm:prSet/>
      <dgm:spPr/>
      <dgm:t>
        <a:bodyPr/>
        <a:lstStyle/>
        <a:p>
          <a:endParaRPr lang="en-IN"/>
        </a:p>
      </dgm:t>
    </dgm:pt>
    <dgm:pt modelId="{5759BC70-CFA9-44D0-AF82-FB3036F8A257}">
      <dgm:prSet custT="1">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lgn="ctr">
            <a:lnSpc>
              <a:spcPct val="100000"/>
            </a:lnSpc>
          </a:pPr>
          <a:r>
            <a:rPr lang="en-US" sz="1800" b="1" i="0" u="none" dirty="0">
              <a:latin typeface="Times New Roman" panose="02020603050405020304" pitchFamily="18" charset="0"/>
              <a:cs typeface="Times New Roman" panose="02020603050405020304" pitchFamily="18" charset="0"/>
            </a:rPr>
            <a:t>Linear SVM</a:t>
          </a:r>
          <a:r>
            <a:rPr lang="en-US" sz="1800" b="0" i="0" u="none" dirty="0">
              <a:latin typeface="Times New Roman" panose="02020603050405020304" pitchFamily="18" charset="0"/>
              <a:cs typeface="Times New Roman" panose="02020603050405020304" pitchFamily="18" charset="0"/>
            </a:rPr>
            <a:t> which is not suitable for large dataset. </a:t>
          </a:r>
          <a:r>
            <a:rPr lang="en-US" sz="1800" b="0" i="0" u="none" dirty="0" err="1">
              <a:latin typeface="Times New Roman" panose="02020603050405020304" pitchFamily="18" charset="0"/>
              <a:cs typeface="Times New Roman" panose="02020603050405020304" pitchFamily="18" charset="0"/>
            </a:rPr>
            <a:t>Doesnt</a:t>
          </a:r>
          <a:r>
            <a:rPr lang="en-US" sz="1800" b="0" i="0" u="none" dirty="0">
              <a:latin typeface="Times New Roman" panose="02020603050405020304" pitchFamily="18" charset="0"/>
              <a:cs typeface="Times New Roman" panose="02020603050405020304" pitchFamily="18" charset="0"/>
            </a:rPr>
            <a:t> perform well in noisy conditions</a:t>
          </a:r>
          <a:endParaRPr lang="en-US" sz="1800" dirty="0">
            <a:latin typeface="Times New Roman" panose="02020603050405020304" pitchFamily="18" charset="0"/>
            <a:cs typeface="Times New Roman" panose="02020603050405020304" pitchFamily="18" charset="0"/>
          </a:endParaRPr>
        </a:p>
      </dgm:t>
    </dgm:pt>
    <dgm:pt modelId="{CF063C06-9E45-41CA-9776-0B9E635C3028}" type="parTrans" cxnId="{7707833A-D95C-4285-9222-E25677874D10}">
      <dgm:prSet/>
      <dgm:spPr/>
      <dgm:t>
        <a:bodyPr/>
        <a:lstStyle/>
        <a:p>
          <a:endParaRPr lang="en-IN"/>
        </a:p>
      </dgm:t>
    </dgm:pt>
    <dgm:pt modelId="{9054242A-AA4E-44E6-9788-C9826FE7652C}" type="sibTrans" cxnId="{7707833A-D95C-4285-9222-E25677874D10}">
      <dgm:prSet/>
      <dgm:spPr/>
      <dgm:t>
        <a:bodyPr/>
        <a:lstStyle/>
        <a:p>
          <a:endParaRPr lang="en-IN"/>
        </a:p>
      </dgm:t>
    </dgm:pt>
    <dgm:pt modelId="{4304AB09-6814-4F77-B69C-475151A061F5}" type="pres">
      <dgm:prSet presAssocID="{A4A93ABF-B832-4E30-921D-498A3F78108D}" presName="diagram" presStyleCnt="0">
        <dgm:presLayoutVars>
          <dgm:dir/>
          <dgm:resizeHandles val="exact"/>
        </dgm:presLayoutVars>
      </dgm:prSet>
      <dgm:spPr/>
    </dgm:pt>
    <dgm:pt modelId="{91CB1AAC-78BE-41B6-9825-C732D6AA1882}" type="pres">
      <dgm:prSet presAssocID="{06764C79-13D1-4558-9634-D8923E0D5082}" presName="node" presStyleLbl="node1" presStyleIdx="0" presStyleCnt="4">
        <dgm:presLayoutVars>
          <dgm:bulletEnabled val="1"/>
        </dgm:presLayoutVars>
      </dgm:prSet>
      <dgm:spPr/>
    </dgm:pt>
    <dgm:pt modelId="{05720E6E-0CEB-4395-B4E8-42ABE781E2DD}" type="pres">
      <dgm:prSet presAssocID="{56D42577-6B49-409C-AB80-B366BCBD86B4}" presName="sibTrans" presStyleCnt="0"/>
      <dgm:spPr/>
    </dgm:pt>
    <dgm:pt modelId="{D82A597D-6631-47CD-BA84-26BDC9A002B0}" type="pres">
      <dgm:prSet presAssocID="{9586A45E-945D-4CE2-B604-1183683D0A35}" presName="node" presStyleLbl="node1" presStyleIdx="1" presStyleCnt="4">
        <dgm:presLayoutVars>
          <dgm:bulletEnabled val="1"/>
        </dgm:presLayoutVars>
      </dgm:prSet>
      <dgm:spPr/>
    </dgm:pt>
    <dgm:pt modelId="{A53CB265-36E8-4A82-890A-F56433FCB328}" type="pres">
      <dgm:prSet presAssocID="{285975B3-F316-46D6-A0B3-5D7C5A69B902}" presName="sibTrans" presStyleCnt="0"/>
      <dgm:spPr/>
    </dgm:pt>
    <dgm:pt modelId="{421659C9-8B31-45C3-B4C9-1DBFA8275796}" type="pres">
      <dgm:prSet presAssocID="{2F67B9C3-6F61-46CF-872A-02D1E6C14CF4}" presName="node" presStyleLbl="node1" presStyleIdx="2" presStyleCnt="4">
        <dgm:presLayoutVars>
          <dgm:bulletEnabled val="1"/>
        </dgm:presLayoutVars>
      </dgm:prSet>
      <dgm:spPr/>
    </dgm:pt>
    <dgm:pt modelId="{1DBB6BEA-BD96-4ABF-9A12-2A5008E65119}" type="pres">
      <dgm:prSet presAssocID="{6943AF26-AF0E-422F-B625-EF87E9772D0A}" presName="sibTrans" presStyleCnt="0"/>
      <dgm:spPr/>
    </dgm:pt>
    <dgm:pt modelId="{6A002012-6FB4-40B8-A1F4-5BC79DCF05CE}" type="pres">
      <dgm:prSet presAssocID="{5759BC70-CFA9-44D0-AF82-FB3036F8A257}" presName="node" presStyleLbl="node1" presStyleIdx="3" presStyleCnt="4">
        <dgm:presLayoutVars>
          <dgm:bulletEnabled val="1"/>
        </dgm:presLayoutVars>
      </dgm:prSet>
      <dgm:spPr/>
    </dgm:pt>
  </dgm:ptLst>
  <dgm:cxnLst>
    <dgm:cxn modelId="{4AD72D38-6678-43E9-B43C-E07C3A9EF96E}" srcId="{A4A93ABF-B832-4E30-921D-498A3F78108D}" destId="{2F67B9C3-6F61-46CF-872A-02D1E6C14CF4}" srcOrd="2" destOrd="0" parTransId="{669FEC6F-B86A-4E22-BA54-AF9716E55CD5}" sibTransId="{6943AF26-AF0E-422F-B625-EF87E9772D0A}"/>
    <dgm:cxn modelId="{7707833A-D95C-4285-9222-E25677874D10}" srcId="{A4A93ABF-B832-4E30-921D-498A3F78108D}" destId="{5759BC70-CFA9-44D0-AF82-FB3036F8A257}" srcOrd="3" destOrd="0" parTransId="{CF063C06-9E45-41CA-9776-0B9E635C3028}" sibTransId="{9054242A-AA4E-44E6-9788-C9826FE7652C}"/>
    <dgm:cxn modelId="{CE92815E-0B59-4C6F-8E34-74FA8C5D90A0}" type="presOf" srcId="{5759BC70-CFA9-44D0-AF82-FB3036F8A257}" destId="{6A002012-6FB4-40B8-A1F4-5BC79DCF05CE}" srcOrd="0" destOrd="0" presId="urn:microsoft.com/office/officeart/2005/8/layout/default"/>
    <dgm:cxn modelId="{215FE368-BA36-4038-B2C9-CD13A6B84D92}" type="presOf" srcId="{9586A45E-945D-4CE2-B604-1183683D0A35}" destId="{D82A597D-6631-47CD-BA84-26BDC9A002B0}" srcOrd="0" destOrd="0" presId="urn:microsoft.com/office/officeart/2005/8/layout/default"/>
    <dgm:cxn modelId="{B0D76787-C8E4-45D4-B06D-49403AC77382}" srcId="{A4A93ABF-B832-4E30-921D-498A3F78108D}" destId="{06764C79-13D1-4558-9634-D8923E0D5082}" srcOrd="0" destOrd="0" parTransId="{AE54762B-C6FC-445A-845B-3279DA7740C4}" sibTransId="{56D42577-6B49-409C-AB80-B366BCBD86B4}"/>
    <dgm:cxn modelId="{3805408A-C1CE-46B8-BA76-60D7BDB5D4BD}" type="presOf" srcId="{2F67B9C3-6F61-46CF-872A-02D1E6C14CF4}" destId="{421659C9-8B31-45C3-B4C9-1DBFA8275796}" srcOrd="0" destOrd="0" presId="urn:microsoft.com/office/officeart/2005/8/layout/default"/>
    <dgm:cxn modelId="{EEFD3FB2-D9F1-4389-98AE-9B1EE2BAC0AA}" type="presOf" srcId="{A4A93ABF-B832-4E30-921D-498A3F78108D}" destId="{4304AB09-6814-4F77-B69C-475151A061F5}" srcOrd="0" destOrd="0" presId="urn:microsoft.com/office/officeart/2005/8/layout/default"/>
    <dgm:cxn modelId="{0DF066C8-A8BD-4F99-99C2-32843ED87639}" srcId="{A4A93ABF-B832-4E30-921D-498A3F78108D}" destId="{9586A45E-945D-4CE2-B604-1183683D0A35}" srcOrd="1" destOrd="0" parTransId="{AA3A4768-6C64-4120-BDF7-4103B702574C}" sibTransId="{285975B3-F316-46D6-A0B3-5D7C5A69B902}"/>
    <dgm:cxn modelId="{530FF4E3-BE0A-4F3A-9DB6-67B848B0C08B}" type="presOf" srcId="{06764C79-13D1-4558-9634-D8923E0D5082}" destId="{91CB1AAC-78BE-41B6-9825-C732D6AA1882}" srcOrd="0" destOrd="0" presId="urn:microsoft.com/office/officeart/2005/8/layout/default"/>
    <dgm:cxn modelId="{84000A19-A34C-441E-B690-F8A79E38A476}" type="presParOf" srcId="{4304AB09-6814-4F77-B69C-475151A061F5}" destId="{91CB1AAC-78BE-41B6-9825-C732D6AA1882}" srcOrd="0" destOrd="0" presId="urn:microsoft.com/office/officeart/2005/8/layout/default"/>
    <dgm:cxn modelId="{604D986F-D04D-4937-A075-0553ED60FCE1}" type="presParOf" srcId="{4304AB09-6814-4F77-B69C-475151A061F5}" destId="{05720E6E-0CEB-4395-B4E8-42ABE781E2DD}" srcOrd="1" destOrd="0" presId="urn:microsoft.com/office/officeart/2005/8/layout/default"/>
    <dgm:cxn modelId="{EE5D55C4-0003-4A10-80EE-30A321890E50}" type="presParOf" srcId="{4304AB09-6814-4F77-B69C-475151A061F5}" destId="{D82A597D-6631-47CD-BA84-26BDC9A002B0}" srcOrd="2" destOrd="0" presId="urn:microsoft.com/office/officeart/2005/8/layout/default"/>
    <dgm:cxn modelId="{7D0C5D9B-F3A9-4F52-B0C6-67F65DF87FB4}" type="presParOf" srcId="{4304AB09-6814-4F77-B69C-475151A061F5}" destId="{A53CB265-36E8-4A82-890A-F56433FCB328}" srcOrd="3" destOrd="0" presId="urn:microsoft.com/office/officeart/2005/8/layout/default"/>
    <dgm:cxn modelId="{DB6EC5CD-F8E9-4E4D-9554-31B80DF037D8}" type="presParOf" srcId="{4304AB09-6814-4F77-B69C-475151A061F5}" destId="{421659C9-8B31-45C3-B4C9-1DBFA8275796}" srcOrd="4" destOrd="0" presId="urn:microsoft.com/office/officeart/2005/8/layout/default"/>
    <dgm:cxn modelId="{3CC92921-A70A-4D1A-A4EF-B534C2612E17}" type="presParOf" srcId="{4304AB09-6814-4F77-B69C-475151A061F5}" destId="{1DBB6BEA-BD96-4ABF-9A12-2A5008E65119}" srcOrd="5" destOrd="0" presId="urn:microsoft.com/office/officeart/2005/8/layout/default"/>
    <dgm:cxn modelId="{11641249-439A-40C5-BC32-B01477657D95}" type="presParOf" srcId="{4304AB09-6814-4F77-B69C-475151A061F5}" destId="{6A002012-6FB4-40B8-A1F4-5BC79DCF05C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35F8-FCA5-431D-882C-E43D4849AA68}">
      <dsp:nvSpPr>
        <dsp:cNvPr id="0" name=""/>
        <dsp:cNvSpPr/>
      </dsp:nvSpPr>
      <dsp:spPr>
        <a:xfrm>
          <a:off x="0" y="477536"/>
          <a:ext cx="6237792" cy="730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C7EC8D-1EFB-4335-87B7-D6033F4FFB82}">
      <dsp:nvSpPr>
        <dsp:cNvPr id="0" name=""/>
        <dsp:cNvSpPr/>
      </dsp:nvSpPr>
      <dsp:spPr>
        <a:xfrm>
          <a:off x="311889" y="49496"/>
          <a:ext cx="5050110" cy="8560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42" tIns="0" rIns="165042" bIns="0" numCol="1" spcCol="1270" anchor="ctr" anchorCtr="0">
          <a:noAutofit/>
        </a:bodyPr>
        <a:lstStyle/>
        <a:p>
          <a:pPr marL="0" lvl="0" indent="0" algn="l" defTabSz="889000">
            <a:lnSpc>
              <a:spcPct val="90000"/>
            </a:lnSpc>
            <a:spcBef>
              <a:spcPct val="0"/>
            </a:spcBef>
            <a:spcAft>
              <a:spcPct val="35000"/>
            </a:spcAft>
            <a:buClr>
              <a:schemeClr val="dk1"/>
            </a:buClr>
            <a:buSzPts val="2200"/>
            <a:buFont typeface="Times New Roman"/>
            <a:buNone/>
          </a:pPr>
          <a:r>
            <a:rPr lang="en-IN" sz="2000" kern="1200" dirty="0">
              <a:latin typeface="Times New Roman"/>
              <a:ea typeface="Times New Roman"/>
              <a:cs typeface="Times New Roman"/>
              <a:sym typeface="Times New Roman"/>
            </a:rPr>
            <a:t>Use of Optimal Algorithm</a:t>
          </a:r>
          <a:endParaRPr lang="en-IN" sz="2000" kern="1200" dirty="0"/>
        </a:p>
      </dsp:txBody>
      <dsp:txXfrm>
        <a:off x="353679" y="91286"/>
        <a:ext cx="4966530" cy="772500"/>
      </dsp:txXfrm>
    </dsp:sp>
    <dsp:sp modelId="{F29AD5A8-083A-458E-84E4-9A228006CA14}">
      <dsp:nvSpPr>
        <dsp:cNvPr id="0" name=""/>
        <dsp:cNvSpPr/>
      </dsp:nvSpPr>
      <dsp:spPr>
        <a:xfrm>
          <a:off x="0" y="1792976"/>
          <a:ext cx="6237792" cy="730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011E12-C3AC-4424-86F0-62A0D9583596}">
      <dsp:nvSpPr>
        <dsp:cNvPr id="0" name=""/>
        <dsp:cNvSpPr/>
      </dsp:nvSpPr>
      <dsp:spPr>
        <a:xfrm>
          <a:off x="311889" y="1364936"/>
          <a:ext cx="5072292" cy="8560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42" tIns="0" rIns="165042" bIns="0" numCol="1" spcCol="1270" anchor="ctr" anchorCtr="0">
          <a:noAutofit/>
        </a:bodyPr>
        <a:lstStyle/>
        <a:p>
          <a:pPr marL="0" lvl="0" indent="0" algn="l" defTabSz="889000">
            <a:lnSpc>
              <a:spcPct val="90000"/>
            </a:lnSpc>
            <a:spcBef>
              <a:spcPct val="0"/>
            </a:spcBef>
            <a:spcAft>
              <a:spcPct val="35000"/>
            </a:spcAft>
            <a:buClr>
              <a:schemeClr val="dk1"/>
            </a:buClr>
            <a:buSzPts val="2200"/>
            <a:buFont typeface="Times New Roman"/>
            <a:buNone/>
          </a:pPr>
          <a:r>
            <a:rPr lang="en-IN" sz="2000" kern="1200" dirty="0">
              <a:latin typeface="Times New Roman"/>
              <a:ea typeface="Times New Roman"/>
              <a:cs typeface="Times New Roman"/>
              <a:sym typeface="Times New Roman"/>
            </a:rPr>
            <a:t>Improvised Accuracy</a:t>
          </a:r>
          <a:endParaRPr lang="en-IN" sz="2000" kern="1200" dirty="0"/>
        </a:p>
      </dsp:txBody>
      <dsp:txXfrm>
        <a:off x="353679" y="1406726"/>
        <a:ext cx="4988712" cy="772500"/>
      </dsp:txXfrm>
    </dsp:sp>
    <dsp:sp modelId="{71773B4B-0C1A-482E-8CF8-CE9B1F1CD254}">
      <dsp:nvSpPr>
        <dsp:cNvPr id="0" name=""/>
        <dsp:cNvSpPr/>
      </dsp:nvSpPr>
      <dsp:spPr>
        <a:xfrm>
          <a:off x="0" y="3108416"/>
          <a:ext cx="6237792" cy="7308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4AE98C-2A91-48B7-B356-C3465869A650}">
      <dsp:nvSpPr>
        <dsp:cNvPr id="0" name=""/>
        <dsp:cNvSpPr/>
      </dsp:nvSpPr>
      <dsp:spPr>
        <a:xfrm>
          <a:off x="311889" y="2680376"/>
          <a:ext cx="5114079" cy="8560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42" tIns="0" rIns="165042" bIns="0" numCol="1" spcCol="1270" anchor="ctr" anchorCtr="0">
          <a:noAutofit/>
        </a:bodyPr>
        <a:lstStyle/>
        <a:p>
          <a:pPr marL="0" lvl="0" indent="0" algn="l" defTabSz="889000">
            <a:lnSpc>
              <a:spcPct val="90000"/>
            </a:lnSpc>
            <a:spcBef>
              <a:spcPct val="0"/>
            </a:spcBef>
            <a:spcAft>
              <a:spcPct val="35000"/>
            </a:spcAft>
            <a:buClr>
              <a:schemeClr val="dk1"/>
            </a:buClr>
            <a:buSzPts val="2200"/>
            <a:buFont typeface="Times New Roman"/>
            <a:buNone/>
          </a:pPr>
          <a:r>
            <a:rPr lang="en-IN" sz="2000" kern="1200" dirty="0">
              <a:latin typeface="Times New Roman"/>
              <a:ea typeface="Times New Roman"/>
              <a:cs typeface="Times New Roman"/>
              <a:sym typeface="Times New Roman"/>
            </a:rPr>
            <a:t>Efficient Data Processing</a:t>
          </a:r>
          <a:endParaRPr lang="en-IN" sz="2000" kern="1200" dirty="0"/>
        </a:p>
      </dsp:txBody>
      <dsp:txXfrm>
        <a:off x="353679" y="2722166"/>
        <a:ext cx="5030499"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B1AAC-78BE-41B6-9825-C732D6AA1882}">
      <dsp:nvSpPr>
        <dsp:cNvPr id="0" name=""/>
        <dsp:cNvSpPr/>
      </dsp:nvSpPr>
      <dsp:spPr>
        <a:xfrm>
          <a:off x="843193" y="2985"/>
          <a:ext cx="3717654" cy="2230592"/>
        </a:xfrm>
        <a:prstGeom prst="rect">
          <a:avLst/>
        </a:prstGeom>
        <a:solidFill>
          <a:schemeClr val="accent4">
            <a:alpha val="50000"/>
          </a:schemeClr>
        </a:solidFill>
        <a:ln>
          <a:noFill/>
        </a:ln>
        <a:effectLst/>
        <a:scene3d>
          <a:camera prst="orthographicFront">
            <a:rot lat="0" lon="0" rev="0"/>
          </a:camera>
          <a:lightRig rig="contrasting" dir="t">
            <a:rot lat="0" lon="0" rev="12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i="0" u="none" kern="1200" dirty="0">
              <a:latin typeface="Times New Roman" panose="02020603050405020304" pitchFamily="18" charset="0"/>
              <a:cs typeface="Times New Roman" panose="02020603050405020304" pitchFamily="18" charset="0"/>
            </a:rPr>
            <a:t>BP algorithm </a:t>
          </a:r>
          <a:r>
            <a:rPr lang="en-US" sz="1800" b="0" i="0" u="none" kern="1200" dirty="0">
              <a:latin typeface="Times New Roman" panose="02020603050405020304" pitchFamily="18" charset="0"/>
              <a:cs typeface="Times New Roman" panose="02020603050405020304" pitchFamily="18" charset="0"/>
            </a:rPr>
            <a:t>is sensitive to noisy data and irregularity. It also requires large amount of time to train the model.</a:t>
          </a:r>
          <a:endParaRPr lang="en-IN" sz="1800" kern="1200" dirty="0">
            <a:latin typeface="Times New Roman" panose="02020603050405020304" pitchFamily="18" charset="0"/>
            <a:cs typeface="Times New Roman" panose="02020603050405020304" pitchFamily="18" charset="0"/>
          </a:endParaRPr>
        </a:p>
      </dsp:txBody>
      <dsp:txXfrm>
        <a:off x="843193" y="2985"/>
        <a:ext cx="3717654" cy="2230592"/>
      </dsp:txXfrm>
    </dsp:sp>
    <dsp:sp modelId="{D82A597D-6631-47CD-BA84-26BDC9A002B0}">
      <dsp:nvSpPr>
        <dsp:cNvPr id="0" name=""/>
        <dsp:cNvSpPr/>
      </dsp:nvSpPr>
      <dsp:spPr>
        <a:xfrm>
          <a:off x="4932613" y="2985"/>
          <a:ext cx="3717654" cy="2230592"/>
        </a:xfrm>
        <a:prstGeom prst="rect">
          <a:avLst/>
        </a:prstGeom>
        <a:solidFill>
          <a:schemeClr val="accent2">
            <a:alpha val="50000"/>
          </a:schemeClr>
        </a:solidFill>
        <a:ln>
          <a:noFill/>
        </a:ln>
        <a:effectLst/>
        <a:scene3d>
          <a:camera prst="orthographicFront">
            <a:rot lat="0" lon="0" rev="0"/>
          </a:camera>
          <a:lightRig rig="contrasting" dir="t">
            <a:rot lat="0" lon="0" rev="12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i="0" u="none" kern="1200" dirty="0">
              <a:latin typeface="Times New Roman" panose="02020603050405020304" pitchFamily="18" charset="0"/>
              <a:cs typeface="Times New Roman" panose="02020603050405020304" pitchFamily="18" charset="0"/>
            </a:rPr>
            <a:t>ANN</a:t>
          </a:r>
          <a:r>
            <a:rPr lang="en-US" sz="1800" b="0" i="0" u="none" kern="1200" dirty="0">
              <a:latin typeface="Times New Roman" panose="02020603050405020304" pitchFamily="18" charset="0"/>
              <a:cs typeface="Times New Roman" panose="02020603050405020304" pitchFamily="18" charset="0"/>
            </a:rPr>
            <a:t> require high processing time for big neural networks. Difficult to set correct configuration for the node numbers and layer numbers in various layer.</a:t>
          </a:r>
          <a:endParaRPr lang="en-US" sz="1800" kern="1200" dirty="0">
            <a:latin typeface="Times New Roman" panose="02020603050405020304" pitchFamily="18" charset="0"/>
            <a:cs typeface="Times New Roman" panose="02020603050405020304" pitchFamily="18" charset="0"/>
          </a:endParaRPr>
        </a:p>
      </dsp:txBody>
      <dsp:txXfrm>
        <a:off x="4932613" y="2985"/>
        <a:ext cx="3717654" cy="2230592"/>
      </dsp:txXfrm>
    </dsp:sp>
    <dsp:sp modelId="{421659C9-8B31-45C3-B4C9-1DBFA8275796}">
      <dsp:nvSpPr>
        <dsp:cNvPr id="0" name=""/>
        <dsp:cNvSpPr/>
      </dsp:nvSpPr>
      <dsp:spPr>
        <a:xfrm>
          <a:off x="843193" y="2605343"/>
          <a:ext cx="3717654" cy="2230592"/>
        </a:xfrm>
        <a:prstGeom prst="rect">
          <a:avLst/>
        </a:prstGeom>
        <a:solidFill>
          <a:schemeClr val="accent6">
            <a:alpha val="50000"/>
          </a:schemeClr>
        </a:solidFill>
        <a:ln>
          <a:noFill/>
        </a:ln>
        <a:effectLst/>
        <a:scene3d>
          <a:camera prst="orthographicFront">
            <a:rot lat="0" lon="0" rev="0"/>
          </a:camera>
          <a:lightRig rig="contrasting" dir="t">
            <a:rot lat="0" lon="0" rev="12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0" i="0" u="none" kern="1200" dirty="0">
              <a:latin typeface="Times New Roman" panose="02020603050405020304" pitchFamily="18" charset="0"/>
              <a:cs typeface="Times New Roman" panose="02020603050405020304" pitchFamily="18" charset="0"/>
            </a:rPr>
            <a:t>Integrating the global shape constraints into the architecture of CNN to entirely utilize the deep model’s power would be of concern research direction. </a:t>
          </a:r>
          <a:endParaRPr lang="en-US" sz="1800" kern="1200" dirty="0">
            <a:latin typeface="Times New Roman" panose="02020603050405020304" pitchFamily="18" charset="0"/>
            <a:cs typeface="Times New Roman" panose="02020603050405020304" pitchFamily="18" charset="0"/>
          </a:endParaRPr>
        </a:p>
      </dsp:txBody>
      <dsp:txXfrm>
        <a:off x="843193" y="2605343"/>
        <a:ext cx="3717654" cy="2230592"/>
      </dsp:txXfrm>
    </dsp:sp>
    <dsp:sp modelId="{6A002012-6FB4-40B8-A1F4-5BC79DCF05CE}">
      <dsp:nvSpPr>
        <dsp:cNvPr id="0" name=""/>
        <dsp:cNvSpPr/>
      </dsp:nvSpPr>
      <dsp:spPr>
        <a:xfrm>
          <a:off x="4932613" y="2605343"/>
          <a:ext cx="3717654" cy="2230592"/>
        </a:xfrm>
        <a:prstGeom prst="rect">
          <a:avLst/>
        </a:prstGeom>
        <a:solidFill>
          <a:schemeClr val="accent1">
            <a:alpha val="50000"/>
          </a:schemeClr>
        </a:solidFill>
        <a:ln>
          <a:noFill/>
        </a:ln>
        <a:effectLst/>
        <a:scene3d>
          <a:camera prst="orthographicFront">
            <a:rot lat="0" lon="0" rev="0"/>
          </a:camera>
          <a:lightRig rig="contrasting" dir="t">
            <a:rot lat="0" lon="0" rev="12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i="0" u="none" kern="1200" dirty="0">
              <a:latin typeface="Times New Roman" panose="02020603050405020304" pitchFamily="18" charset="0"/>
              <a:cs typeface="Times New Roman" panose="02020603050405020304" pitchFamily="18" charset="0"/>
            </a:rPr>
            <a:t>Linear SVM</a:t>
          </a:r>
          <a:r>
            <a:rPr lang="en-US" sz="1800" b="0" i="0" u="none" kern="1200" dirty="0">
              <a:latin typeface="Times New Roman" panose="02020603050405020304" pitchFamily="18" charset="0"/>
              <a:cs typeface="Times New Roman" panose="02020603050405020304" pitchFamily="18" charset="0"/>
            </a:rPr>
            <a:t> which is not suitable for large dataset. </a:t>
          </a:r>
          <a:r>
            <a:rPr lang="en-US" sz="1800" b="0" i="0" u="none" kern="1200" dirty="0" err="1">
              <a:latin typeface="Times New Roman" panose="02020603050405020304" pitchFamily="18" charset="0"/>
              <a:cs typeface="Times New Roman" panose="02020603050405020304" pitchFamily="18" charset="0"/>
            </a:rPr>
            <a:t>Doesnt</a:t>
          </a:r>
          <a:r>
            <a:rPr lang="en-US" sz="1800" b="0" i="0" u="none" kern="1200" dirty="0">
              <a:latin typeface="Times New Roman" panose="02020603050405020304" pitchFamily="18" charset="0"/>
              <a:cs typeface="Times New Roman" panose="02020603050405020304" pitchFamily="18" charset="0"/>
            </a:rPr>
            <a:t> perform well in noisy conditions</a:t>
          </a:r>
          <a:endParaRPr lang="en-US" sz="1800" kern="1200" dirty="0">
            <a:latin typeface="Times New Roman" panose="02020603050405020304" pitchFamily="18" charset="0"/>
            <a:cs typeface="Times New Roman" panose="02020603050405020304" pitchFamily="18" charset="0"/>
          </a:endParaRPr>
        </a:p>
      </dsp:txBody>
      <dsp:txXfrm>
        <a:off x="4932613" y="2605343"/>
        <a:ext cx="3717654" cy="22305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91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253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597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229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02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54dcdc08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b54dcdc08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54dcdc08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b54dcdc088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240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10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74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ede55735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eede55735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0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1342950" y="660110"/>
            <a:ext cx="9506100" cy="2328600"/>
          </a:xfrm>
          <a:prstGeom prst="roundRect">
            <a:avLst>
              <a:gd name="adj" fmla="val 16667"/>
            </a:avLst>
          </a:prstGeom>
          <a:solidFill>
            <a:srgbClr val="AE1D49">
              <a:alpha val="94901"/>
            </a:srgbClr>
          </a:solidFill>
          <a:ln>
            <a:noFill/>
          </a:ln>
          <a:effectLst>
            <a:outerShdw blurRad="1016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p:nvPr/>
        </p:nvSpPr>
        <p:spPr>
          <a:xfrm>
            <a:off x="2088555" y="660110"/>
            <a:ext cx="8304600"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endParaRPr sz="3600" b="1" dirty="0">
              <a:solidFill>
                <a:schemeClr val="lt1"/>
              </a:solidFill>
              <a:latin typeface="Calibri"/>
              <a:ea typeface="Calibri"/>
              <a:cs typeface="Calibri"/>
              <a:sym typeface="Calibri"/>
            </a:endParaRPr>
          </a:p>
          <a:p>
            <a:pPr marL="0" marR="0" lvl="0" indent="0" algn="ctr" rtl="0">
              <a:spcBef>
                <a:spcPts val="0"/>
              </a:spcBef>
              <a:spcAft>
                <a:spcPts val="0"/>
              </a:spcAft>
              <a:buClr>
                <a:schemeClr val="dk1"/>
              </a:buClr>
              <a:buSzPts val="1100"/>
              <a:buFont typeface="Arial"/>
              <a:buNone/>
            </a:pPr>
            <a:r>
              <a:rPr lang="en-IN" sz="3600" b="1" dirty="0">
                <a:solidFill>
                  <a:schemeClr val="lt1"/>
                </a:solidFill>
                <a:latin typeface="Calibri"/>
                <a:ea typeface="Calibri"/>
                <a:cs typeface="Calibri"/>
                <a:sym typeface="Calibri"/>
              </a:rPr>
              <a:t>A NOVEL APPROACH FOR DETECTION AND CLASSIFICATION OF FISH SPECIES</a:t>
            </a:r>
            <a:endParaRPr sz="3600" b="1" dirty="0">
              <a:solidFill>
                <a:schemeClr val="lt1"/>
              </a:solidFill>
              <a:latin typeface="Calibri"/>
              <a:ea typeface="Calibri"/>
              <a:cs typeface="Calibri"/>
              <a:sym typeface="Calibri"/>
            </a:endParaRPr>
          </a:p>
          <a:p>
            <a:pPr marL="0" marR="0" lvl="0" indent="0" algn="ctr" rtl="0">
              <a:spcBef>
                <a:spcPts val="0"/>
              </a:spcBef>
              <a:spcAft>
                <a:spcPts val="0"/>
              </a:spcAft>
              <a:buClr>
                <a:schemeClr val="dk1"/>
              </a:buClr>
              <a:buSzPts val="1100"/>
              <a:buFont typeface="Arial"/>
              <a:buNone/>
            </a:pPr>
            <a:endParaRPr sz="36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3600" b="1" dirty="0">
              <a:solidFill>
                <a:schemeClr val="lt1"/>
              </a:solidFill>
              <a:latin typeface="Calibri"/>
              <a:ea typeface="Calibri"/>
              <a:cs typeface="Calibri"/>
              <a:sym typeface="Calibri"/>
            </a:endParaRPr>
          </a:p>
        </p:txBody>
      </p:sp>
      <p:sp>
        <p:nvSpPr>
          <p:cNvPr id="92" name="Google Shape;92;p13"/>
          <p:cNvSpPr txBox="1"/>
          <p:nvPr/>
        </p:nvSpPr>
        <p:spPr>
          <a:xfrm>
            <a:off x="3546750" y="4554118"/>
            <a:ext cx="5098500" cy="15388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solidFill>
                  <a:schemeClr val="dk1"/>
                </a:solidFill>
                <a:latin typeface="Calibri"/>
                <a:ea typeface="Calibri"/>
                <a:cs typeface="Calibri"/>
                <a:sym typeface="Calibri"/>
              </a:rPr>
              <a:t>Darshana Durgamahanty</a:t>
            </a:r>
          </a:p>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Department of Computer Science and Engineering </a:t>
            </a:r>
          </a:p>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Amrita School of Engineering, Chennai, India</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endParaRPr sz="2000" b="1" dirty="0">
              <a:solidFill>
                <a:schemeClr val="dk1"/>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AE9FE7D1-65EC-261D-3205-CAE0EA56B34A}"/>
              </a:ext>
            </a:extLst>
          </p:cNvPr>
          <p:cNvSpPr/>
          <p:nvPr/>
        </p:nvSpPr>
        <p:spPr>
          <a:xfrm>
            <a:off x="2848957" y="3312775"/>
            <a:ext cx="6494085" cy="923330"/>
          </a:xfrm>
          <a:prstGeom prst="rect">
            <a:avLst/>
          </a:prstGeom>
          <a:noFill/>
        </p:spPr>
        <p:txBody>
          <a:bodyPr wrap="none" lIns="91440" tIns="45720" rIns="91440" bIns="45720">
            <a:spAutoFit/>
          </a:bodyPr>
          <a:lstStyle/>
          <a:p>
            <a:pPr algn="ctr"/>
            <a:r>
              <a:rPr lang="en-IN" sz="5400" b="1" dirty="0">
                <a:ln w="9525">
                  <a:solidFill>
                    <a:schemeClr val="bg1"/>
                  </a:solidFill>
                  <a:prstDash val="solid"/>
                </a:ln>
                <a:solidFill>
                  <a:schemeClr val="tx1"/>
                </a:solidFill>
                <a:effectLst>
                  <a:outerShdw blurRad="50800" dist="38100" dir="2700000" algn="tl" rotWithShape="0">
                    <a:prstClr val="black">
                      <a:alpha val="40000"/>
                    </a:prstClr>
                  </a:outerShdw>
                </a:effectLst>
                <a:latin typeface="Times New Roman" panose="02020603050405020304" pitchFamily="18" charset="0"/>
                <a:ea typeface="Calibri"/>
                <a:cs typeface="Times New Roman" panose="02020603050405020304" pitchFamily="18" charset="0"/>
                <a:sym typeface="Calibri"/>
              </a:rPr>
              <a:t>IEEE ICEEICT 2023</a:t>
            </a:r>
            <a:endParaRPr lang="en-IN" sz="5400" b="1" dirty="0">
              <a:ln w="9525">
                <a:solidFill>
                  <a:schemeClr val="bg1"/>
                </a:solidFill>
                <a:prstDash val="solid"/>
              </a:ln>
              <a:solidFill>
                <a:schemeClr val="tx1"/>
              </a:solidFill>
              <a:effectLst>
                <a:outerShdw blurRad="50800" dist="38100" dir="2700000" algn="tl" rotWithShape="0">
                  <a:prstClr val="black">
                    <a:alpha val="40000"/>
                  </a:prst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 PROPOSED WORK   </a:t>
            </a:r>
            <a:endParaRPr sz="3600" b="1" i="0" u="none" strike="noStrike" cap="none" dirty="0">
              <a:solidFill>
                <a:schemeClr val="lt1"/>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5E41C923-181C-E0ED-86AE-38B7F9888F5B}"/>
              </a:ext>
            </a:extLst>
          </p:cNvPr>
          <p:cNvSpPr txBox="1"/>
          <p:nvPr/>
        </p:nvSpPr>
        <p:spPr>
          <a:xfrm>
            <a:off x="894080" y="1563140"/>
            <a:ext cx="6106160" cy="5440144"/>
          </a:xfrm>
          <a:prstGeom prst="rect">
            <a:avLst/>
          </a:prstGeom>
          <a:noFill/>
        </p:spPr>
        <p:txBody>
          <a:bodyPr wrap="square">
            <a:spAutoFit/>
          </a:bodyPr>
          <a:lstStyle/>
          <a:p>
            <a:pPr marL="88900" lvl="0" algn="just" rtl="0">
              <a:lnSpc>
                <a:spcPct val="115000"/>
              </a:lnSpc>
              <a:spcBef>
                <a:spcPts val="0"/>
              </a:spcBef>
              <a:spcAft>
                <a:spcPts val="0"/>
              </a:spcAft>
              <a:buClr>
                <a:schemeClr val="dk1"/>
              </a:buClr>
              <a:buSzPts val="2200"/>
            </a:pPr>
            <a:r>
              <a:rPr lang="en-IN" sz="2000" b="1" dirty="0">
                <a:solidFill>
                  <a:srgbClr val="FF3300"/>
                </a:solidFill>
                <a:latin typeface="Times New Roman"/>
                <a:ea typeface="Times New Roman"/>
                <a:cs typeface="Times New Roman"/>
                <a:sym typeface="Times New Roman"/>
              </a:rPr>
              <a:t>Proposed 2-step Deep Learning Approach:</a:t>
            </a:r>
          </a:p>
          <a:p>
            <a:pPr marL="88900" lvl="0" algn="just" rtl="0">
              <a:lnSpc>
                <a:spcPct val="115000"/>
              </a:lnSpc>
              <a:spcBef>
                <a:spcPts val="0"/>
              </a:spcBef>
              <a:spcAft>
                <a:spcPts val="0"/>
              </a:spcAft>
              <a:buClr>
                <a:schemeClr val="dk1"/>
              </a:buClr>
              <a:buSzPts val="2200"/>
            </a:pPr>
            <a:endParaRPr lang="en-IN" sz="2000" b="1" dirty="0">
              <a:solidFill>
                <a:srgbClr val="FF3300"/>
              </a:solidFill>
              <a:latin typeface="Times New Roman"/>
              <a:ea typeface="Times New Roman"/>
              <a:cs typeface="Times New Roman"/>
              <a:sym typeface="Times New Roman"/>
            </a:endParaRPr>
          </a:p>
          <a:p>
            <a:pPr marL="88900" lvl="0" algn="just" rtl="0">
              <a:lnSpc>
                <a:spcPct val="115000"/>
              </a:lnSpc>
              <a:spcBef>
                <a:spcPts val="0"/>
              </a:spcBef>
              <a:spcAft>
                <a:spcPts val="0"/>
              </a:spcAft>
              <a:buClr>
                <a:schemeClr val="dk1"/>
              </a:buClr>
              <a:buSzPts val="2200"/>
            </a:pPr>
            <a:endParaRPr lang="en-IN" b="1" dirty="0">
              <a:solidFill>
                <a:schemeClr val="tx1"/>
              </a:solidFill>
              <a:latin typeface="Times New Roman"/>
              <a:ea typeface="Times New Roman"/>
              <a:cs typeface="Times New Roman"/>
              <a:sym typeface="Times New Roman"/>
            </a:endParaRPr>
          </a:p>
          <a:p>
            <a:pPr marL="374650" lvl="0" indent="-285750" algn="just" rtl="0">
              <a:lnSpc>
                <a:spcPct val="150000"/>
              </a:lnSpc>
              <a:spcBef>
                <a:spcPts val="0"/>
              </a:spcBef>
              <a:spcAft>
                <a:spcPts val="0"/>
              </a:spcAft>
              <a:buClr>
                <a:schemeClr val="dk1"/>
              </a:buClr>
              <a:buSzPct val="115000"/>
              <a:buFont typeface="Wingdings" panose="05000000000000000000" pitchFamily="2" charset="2"/>
              <a:buChar char="Ø"/>
            </a:pPr>
            <a:r>
              <a:rPr lang="en-IN" sz="1800" b="1" dirty="0">
                <a:solidFill>
                  <a:schemeClr val="dk1"/>
                </a:solidFill>
                <a:latin typeface="Times New Roman"/>
                <a:ea typeface="Times New Roman"/>
                <a:cs typeface="Times New Roman"/>
                <a:sym typeface="Times New Roman"/>
              </a:rPr>
              <a:t>Video frames or images is sent into </a:t>
            </a:r>
            <a:r>
              <a:rPr lang="en-IN" sz="1800" b="1" u="sng" dirty="0">
                <a:solidFill>
                  <a:schemeClr val="dk1"/>
                </a:solidFill>
                <a:latin typeface="Times New Roman"/>
                <a:ea typeface="Times New Roman"/>
                <a:cs typeface="Times New Roman"/>
                <a:sym typeface="Times New Roman"/>
              </a:rPr>
              <a:t>object detection </a:t>
            </a:r>
            <a:r>
              <a:rPr lang="en-IN" sz="1800" b="1" dirty="0">
                <a:solidFill>
                  <a:schemeClr val="dk1"/>
                </a:solidFill>
                <a:latin typeface="Times New Roman"/>
                <a:ea typeface="Times New Roman"/>
                <a:cs typeface="Times New Roman"/>
                <a:sym typeface="Times New Roman"/>
              </a:rPr>
              <a:t>component, YOLOv3 [You Only Look Once].</a:t>
            </a: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lvl="2" algn="just">
              <a:lnSpc>
                <a:spcPct val="150000"/>
              </a:lnSpc>
            </a:pPr>
            <a:r>
              <a:rPr lang="en-US" sz="1600" b="0" i="0" u="none" strike="noStrike" dirty="0">
                <a:solidFill>
                  <a:srgbClr val="0D0D0D"/>
                </a:solidFill>
                <a:effectLst/>
                <a:latin typeface="Times New Roman" panose="02020603050405020304" pitchFamily="18" charset="0"/>
                <a:cs typeface="Times New Roman" panose="02020603050405020304" pitchFamily="18" charset="0"/>
              </a:rPr>
              <a:t>YOLOv3 is a pre-trained on ImageNet and fine-tuned for detecting moderate fish species using a custom dataset this component detects the presence of fish in a single video frame and moves the rectangular subframes with fish to a classification component built on a CNN-</a:t>
            </a:r>
            <a:r>
              <a:rPr lang="en-US" sz="1600" b="0" i="0" u="none" strike="noStrike" dirty="0" err="1">
                <a:solidFill>
                  <a:srgbClr val="0D0D0D"/>
                </a:solidFill>
                <a:effectLst/>
                <a:latin typeface="Times New Roman" panose="02020603050405020304" pitchFamily="18" charset="0"/>
                <a:cs typeface="Times New Roman" panose="02020603050405020304" pitchFamily="18" charset="0"/>
              </a:rPr>
              <a:t>SENet</a:t>
            </a:r>
            <a:r>
              <a:rPr lang="en-US" sz="1600" b="0" i="0" u="none" strike="noStrike" dirty="0">
                <a:solidFill>
                  <a:srgbClr val="0D0D0D"/>
                </a:solidFill>
                <a:effectLst/>
                <a:latin typeface="Times New Roman" panose="02020603050405020304" pitchFamily="18" charset="0"/>
                <a:cs typeface="Times New Roman" panose="02020603050405020304" pitchFamily="18" charset="0"/>
              </a:rPr>
              <a:t> structure.</a:t>
            </a:r>
            <a:endParaRPr lang="en-US" sz="1600" dirty="0">
              <a:solidFill>
                <a:srgbClr val="0D0D0D"/>
              </a:solidFill>
              <a:effectLst/>
              <a:latin typeface="Times New Roman" panose="02020603050405020304" pitchFamily="18" charset="0"/>
              <a:cs typeface="Times New Roman" panose="02020603050405020304" pitchFamily="18" charset="0"/>
            </a:endParaRP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ts val="22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00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ts val="2200"/>
              <a:buAutoNum type="arabicPeriod"/>
            </a:pPr>
            <a:endParaRPr lang="en-IN" dirty="0">
              <a:solidFill>
                <a:schemeClr val="dk1"/>
              </a:solidFill>
              <a:latin typeface="Times New Roman"/>
              <a:ea typeface="Times New Roman"/>
              <a:cs typeface="Times New Roman"/>
              <a:sym typeface="Times New Roman"/>
            </a:endParaRPr>
          </a:p>
        </p:txBody>
      </p:sp>
      <p:pic>
        <p:nvPicPr>
          <p:cNvPr id="12" name="Picture 11">
            <a:extLst>
              <a:ext uri="{FF2B5EF4-FFF2-40B4-BE49-F238E27FC236}">
                <a16:creationId xmlns:a16="http://schemas.microsoft.com/office/drawing/2014/main" id="{4B80ED8C-4661-5C5B-DF6C-1B742CBB4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0" y="1251585"/>
            <a:ext cx="3464560" cy="5025344"/>
          </a:xfrm>
          <a:prstGeom prst="rect">
            <a:avLst/>
          </a:prstGeom>
        </p:spPr>
      </p:pic>
    </p:spTree>
    <p:extLst>
      <p:ext uri="{BB962C8B-B14F-4D97-AF65-F5344CB8AC3E}">
        <p14:creationId xmlns:p14="http://schemas.microsoft.com/office/powerpoint/2010/main" val="195420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 PROPOSED WORK   </a:t>
            </a:r>
            <a:endParaRPr sz="3600" b="1" i="0" u="none" strike="noStrike" cap="none" dirty="0">
              <a:solidFill>
                <a:schemeClr val="lt1"/>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5E41C923-181C-E0ED-86AE-38B7F9888F5B}"/>
              </a:ext>
            </a:extLst>
          </p:cNvPr>
          <p:cNvSpPr txBox="1"/>
          <p:nvPr/>
        </p:nvSpPr>
        <p:spPr>
          <a:xfrm>
            <a:off x="894080" y="1563140"/>
            <a:ext cx="6106160" cy="5192383"/>
          </a:xfrm>
          <a:prstGeom prst="rect">
            <a:avLst/>
          </a:prstGeom>
          <a:noFill/>
        </p:spPr>
        <p:txBody>
          <a:bodyPr wrap="square">
            <a:spAutoFit/>
          </a:bodyPr>
          <a:lstStyle/>
          <a:p>
            <a:pPr marL="88900" lvl="0" algn="just" rtl="0">
              <a:lnSpc>
                <a:spcPct val="115000"/>
              </a:lnSpc>
              <a:spcBef>
                <a:spcPts val="0"/>
              </a:spcBef>
              <a:spcAft>
                <a:spcPts val="0"/>
              </a:spcAft>
              <a:buClr>
                <a:schemeClr val="dk1"/>
              </a:buClr>
              <a:buSzPts val="2200"/>
            </a:pPr>
            <a:r>
              <a:rPr lang="en-IN" sz="2000" b="1" dirty="0">
                <a:solidFill>
                  <a:srgbClr val="FF3300"/>
                </a:solidFill>
                <a:latin typeface="Times New Roman"/>
                <a:ea typeface="Times New Roman"/>
                <a:cs typeface="Times New Roman"/>
                <a:sym typeface="Times New Roman"/>
              </a:rPr>
              <a:t>Proposed 2-step Deep Learning Approach:</a:t>
            </a:r>
          </a:p>
          <a:p>
            <a:pPr marL="88900" lvl="0" algn="just" rtl="0">
              <a:lnSpc>
                <a:spcPct val="115000"/>
              </a:lnSpc>
              <a:spcBef>
                <a:spcPts val="0"/>
              </a:spcBef>
              <a:spcAft>
                <a:spcPts val="0"/>
              </a:spcAft>
              <a:buClr>
                <a:schemeClr val="dk1"/>
              </a:buClr>
              <a:buSzPts val="2200"/>
            </a:pPr>
            <a:endParaRPr lang="en-IN" sz="2000" b="1" dirty="0">
              <a:solidFill>
                <a:srgbClr val="FF3300"/>
              </a:solidFill>
              <a:latin typeface="Times New Roman"/>
              <a:ea typeface="Times New Roman"/>
              <a:cs typeface="Times New Roman"/>
              <a:sym typeface="Times New Roman"/>
            </a:endParaRPr>
          </a:p>
          <a:p>
            <a:pPr marL="88900" lvl="0" algn="just" rtl="0">
              <a:lnSpc>
                <a:spcPct val="115000"/>
              </a:lnSpc>
              <a:spcBef>
                <a:spcPts val="0"/>
              </a:spcBef>
              <a:spcAft>
                <a:spcPts val="0"/>
              </a:spcAft>
              <a:buClr>
                <a:schemeClr val="dk1"/>
              </a:buClr>
              <a:buSzPts val="2200"/>
            </a:pPr>
            <a:endParaRPr lang="en-IN" b="1" dirty="0">
              <a:solidFill>
                <a:schemeClr val="tx1"/>
              </a:solidFill>
              <a:latin typeface="Times New Roman"/>
              <a:ea typeface="Times New Roman"/>
              <a:cs typeface="Times New Roman"/>
              <a:sym typeface="Times New Roman"/>
            </a:endParaRPr>
          </a:p>
          <a:p>
            <a:pPr marL="374650" lvl="0" indent="-285750" algn="just" rtl="0">
              <a:lnSpc>
                <a:spcPct val="150000"/>
              </a:lnSpc>
              <a:spcBef>
                <a:spcPts val="0"/>
              </a:spcBef>
              <a:spcAft>
                <a:spcPts val="0"/>
              </a:spcAft>
              <a:buClr>
                <a:schemeClr val="dk1"/>
              </a:buClr>
              <a:buSzPct val="115000"/>
              <a:buFont typeface="Wingdings" panose="05000000000000000000" pitchFamily="2" charset="2"/>
              <a:buChar char="Ø"/>
            </a:pPr>
            <a:r>
              <a:rPr lang="en-IN" sz="1800" b="1" dirty="0">
                <a:solidFill>
                  <a:schemeClr val="dk1"/>
                </a:solidFill>
                <a:latin typeface="Times New Roman"/>
                <a:ea typeface="Times New Roman"/>
                <a:cs typeface="Times New Roman"/>
                <a:sym typeface="Times New Roman"/>
              </a:rPr>
              <a:t>Categorising/</a:t>
            </a:r>
            <a:r>
              <a:rPr lang="en-IN" sz="1800" b="1" u="sng" dirty="0">
                <a:solidFill>
                  <a:schemeClr val="dk1"/>
                </a:solidFill>
                <a:latin typeface="Times New Roman"/>
                <a:ea typeface="Times New Roman"/>
                <a:cs typeface="Times New Roman"/>
                <a:sym typeface="Times New Roman"/>
              </a:rPr>
              <a:t>Classifying the fish species</a:t>
            </a:r>
            <a:r>
              <a:rPr lang="en-IN" sz="1800" b="1" dirty="0">
                <a:solidFill>
                  <a:schemeClr val="dk1"/>
                </a:solidFill>
                <a:latin typeface="Times New Roman"/>
                <a:ea typeface="Times New Roman"/>
                <a:cs typeface="Times New Roman"/>
                <a:sym typeface="Times New Roman"/>
              </a:rPr>
              <a:t>, belonging to each species in each frame using CNN model with SE [Squeeze &amp; Excitation] Architecture.</a:t>
            </a:r>
          </a:p>
          <a:p>
            <a:pPr marL="88900" lvl="0" algn="just" rtl="0">
              <a:lnSpc>
                <a:spcPct val="150000"/>
              </a:lnSpc>
              <a:spcBef>
                <a:spcPts val="0"/>
              </a:spcBef>
              <a:spcAft>
                <a:spcPts val="0"/>
              </a:spcAft>
              <a:buClr>
                <a:schemeClr val="dk1"/>
              </a:buClr>
              <a:buSzPct val="115000"/>
            </a:pPr>
            <a:endParaRPr lang="en-IN" dirty="0">
              <a:solidFill>
                <a:schemeClr val="dk1"/>
              </a:solidFill>
              <a:latin typeface="Times New Roman"/>
              <a:ea typeface="Times New Roman"/>
              <a:cs typeface="Times New Roman"/>
              <a:sym typeface="Times New Roman"/>
            </a:endParaRPr>
          </a:p>
          <a:p>
            <a:pPr marL="88900" lvl="0" algn="just" rtl="0">
              <a:lnSpc>
                <a:spcPct val="150000"/>
              </a:lnSpc>
              <a:spcBef>
                <a:spcPts val="0"/>
              </a:spcBef>
              <a:spcAft>
                <a:spcPts val="0"/>
              </a:spcAft>
              <a:buClr>
                <a:schemeClr val="dk1"/>
              </a:buClr>
              <a:buSzPct val="115000"/>
            </a:pPr>
            <a:r>
              <a:rPr lang="en-US" sz="1600" dirty="0">
                <a:solidFill>
                  <a:srgbClr val="0D0D0D"/>
                </a:solidFill>
              </a:rPr>
              <a:t>A</a:t>
            </a:r>
            <a:r>
              <a:rPr lang="en-US" sz="1600" b="0" i="0" u="none" strike="noStrike" dirty="0">
                <a:solidFill>
                  <a:srgbClr val="0D0D0D"/>
                </a:solidFill>
                <a:effectLst/>
              </a:rPr>
              <a:t>dd parameters to every convolutional block channels so that network could modify the weight of every feature map adaptively.</a:t>
            </a:r>
            <a:endParaRPr lang="en-IN" sz="1600"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15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ts val="22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ct val="100000"/>
              <a:buAutoNum type="arabicPeriod"/>
            </a:pPr>
            <a:endParaRPr lang="en-IN" dirty="0">
              <a:solidFill>
                <a:schemeClr val="dk1"/>
              </a:solidFill>
              <a:latin typeface="Times New Roman"/>
              <a:ea typeface="Times New Roman"/>
              <a:cs typeface="Times New Roman"/>
              <a:sym typeface="Times New Roman"/>
            </a:endParaRPr>
          </a:p>
          <a:p>
            <a:pPr marL="431800" lvl="0" indent="-342900" algn="just" rtl="0">
              <a:lnSpc>
                <a:spcPct val="115000"/>
              </a:lnSpc>
              <a:spcBef>
                <a:spcPts val="0"/>
              </a:spcBef>
              <a:spcAft>
                <a:spcPts val="0"/>
              </a:spcAft>
              <a:buClr>
                <a:schemeClr val="dk1"/>
              </a:buClr>
              <a:buSzPts val="2200"/>
              <a:buAutoNum type="arabicPeriod"/>
            </a:pPr>
            <a:endParaRPr lang="en-IN"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9DB6606-3E00-22EB-8C27-EFB2AC9ED9D9}"/>
              </a:ext>
            </a:extLst>
          </p:cNvPr>
          <p:cNvPicPr>
            <a:picLocks noChangeAspect="1"/>
          </p:cNvPicPr>
          <p:nvPr/>
        </p:nvPicPr>
        <p:blipFill>
          <a:blip r:embed="rId3"/>
          <a:stretch>
            <a:fillRect/>
          </a:stretch>
        </p:blipFill>
        <p:spPr>
          <a:xfrm>
            <a:off x="7370585" y="988238"/>
            <a:ext cx="3774935" cy="5599334"/>
          </a:xfrm>
          <a:prstGeom prst="rect">
            <a:avLst/>
          </a:prstGeom>
        </p:spPr>
      </p:pic>
    </p:spTree>
    <p:extLst>
      <p:ext uri="{BB962C8B-B14F-4D97-AF65-F5344CB8AC3E}">
        <p14:creationId xmlns:p14="http://schemas.microsoft.com/office/powerpoint/2010/main" val="372247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VII. RESEARCH RESULT</a:t>
            </a:r>
            <a:endParaRPr sz="3600" b="1" i="0" u="none" strike="noStrike" cap="none" dirty="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F43FC4C9-2194-3ACE-B595-1DE48A9460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07" y="897941"/>
            <a:ext cx="5559736" cy="5876669"/>
          </a:xfrm>
          <a:prstGeom prst="rect">
            <a:avLst/>
          </a:prstGeom>
          <a:noFill/>
          <a:ln>
            <a:noFill/>
          </a:ln>
        </p:spPr>
      </p:pic>
      <p:sp>
        <p:nvSpPr>
          <p:cNvPr id="4" name="TextBox 3">
            <a:extLst>
              <a:ext uri="{FF2B5EF4-FFF2-40B4-BE49-F238E27FC236}">
                <a16:creationId xmlns:a16="http://schemas.microsoft.com/office/drawing/2014/main" id="{2FAE17F5-88C0-1CFE-CEDC-8424D55D6EB5}"/>
              </a:ext>
            </a:extLst>
          </p:cNvPr>
          <p:cNvSpPr txBox="1"/>
          <p:nvPr/>
        </p:nvSpPr>
        <p:spPr>
          <a:xfrm>
            <a:off x="6690360" y="2193103"/>
            <a:ext cx="5059680" cy="2951064"/>
          </a:xfrm>
          <a:prstGeom prst="rect">
            <a:avLst/>
          </a:prstGeom>
          <a:noFill/>
        </p:spPr>
        <p:txBody>
          <a:bodyPr wrap="square">
            <a:spAutoFit/>
          </a:bodyPr>
          <a:lstStyle/>
          <a:p>
            <a:pPr marL="88900" lvl="0" algn="just" rtl="0">
              <a:lnSpc>
                <a:spcPct val="150000"/>
              </a:lnSpc>
              <a:spcBef>
                <a:spcPts val="0"/>
              </a:spcBef>
              <a:spcAft>
                <a:spcPts val="0"/>
              </a:spcAft>
              <a:buClr>
                <a:schemeClr val="dk1"/>
              </a:buClr>
              <a:buSzPct val="115000"/>
            </a:pPr>
            <a:r>
              <a:rPr lang="en-IN" sz="1800" b="1" dirty="0">
                <a:solidFill>
                  <a:schemeClr val="dk1"/>
                </a:solidFill>
                <a:latin typeface="Times New Roman"/>
                <a:ea typeface="Times New Roman"/>
                <a:cs typeface="Times New Roman"/>
                <a:sym typeface="Times New Roman"/>
              </a:rPr>
              <a:t> CONFUSION MATRIX:</a:t>
            </a:r>
          </a:p>
          <a:p>
            <a:pPr marL="88900" lvl="0" algn="just" rtl="0">
              <a:lnSpc>
                <a:spcPct val="150000"/>
              </a:lnSpc>
              <a:spcBef>
                <a:spcPts val="0"/>
              </a:spcBef>
              <a:spcAft>
                <a:spcPts val="0"/>
              </a:spcAft>
              <a:buClr>
                <a:schemeClr val="dk1"/>
              </a:buClr>
              <a:buSzPct val="115000"/>
            </a:pPr>
            <a:endParaRPr lang="en-IN" sz="1800" dirty="0">
              <a:solidFill>
                <a:schemeClr val="dk1"/>
              </a:solidFill>
              <a:latin typeface="Times New Roman"/>
              <a:ea typeface="Times New Roman"/>
              <a:cs typeface="Times New Roman"/>
              <a:sym typeface="Times New Roman"/>
            </a:endParaRPr>
          </a:p>
          <a:p>
            <a:pPr marL="374650" lvl="0" indent="-285750" algn="just" rtl="0">
              <a:lnSpc>
                <a:spcPct val="150000"/>
              </a:lnSpc>
              <a:spcBef>
                <a:spcPts val="0"/>
              </a:spcBef>
              <a:spcAft>
                <a:spcPts val="0"/>
              </a:spcAft>
              <a:buClr>
                <a:schemeClr val="dk1"/>
              </a:buClr>
              <a:buSzPct val="115000"/>
              <a:buFont typeface="Arial" panose="020B0604020202020204" pitchFamily="34" charset="0"/>
              <a:buChar char="•"/>
            </a:pPr>
            <a:r>
              <a:rPr lang="en-IN" sz="1800" dirty="0">
                <a:solidFill>
                  <a:schemeClr val="dk1"/>
                </a:solidFill>
                <a:latin typeface="Times New Roman"/>
                <a:ea typeface="Times New Roman"/>
                <a:cs typeface="Times New Roman"/>
                <a:sym typeface="Times New Roman"/>
              </a:rPr>
              <a:t>A simple but powerful tool for evaluating the performance of classification algorithms. </a:t>
            </a:r>
          </a:p>
          <a:p>
            <a:pPr marL="374650" lvl="0" indent="-285750" algn="just" rtl="0">
              <a:lnSpc>
                <a:spcPct val="150000"/>
              </a:lnSpc>
              <a:spcBef>
                <a:spcPts val="0"/>
              </a:spcBef>
              <a:spcAft>
                <a:spcPts val="0"/>
              </a:spcAft>
              <a:buClr>
                <a:schemeClr val="dk1"/>
              </a:buClr>
              <a:buSzPct val="115000"/>
              <a:buFont typeface="Arial" panose="020B0604020202020204" pitchFamily="34" charset="0"/>
              <a:buChar char="•"/>
            </a:pPr>
            <a:r>
              <a:rPr lang="en-IN" sz="1800" dirty="0">
                <a:solidFill>
                  <a:schemeClr val="dk1"/>
                </a:solidFill>
                <a:latin typeface="Times New Roman"/>
                <a:ea typeface="Times New Roman"/>
                <a:cs typeface="Times New Roman"/>
                <a:sym typeface="Times New Roman"/>
              </a:rPr>
              <a:t>It provides a clear summary of the prediction results and can be used to calculate various performance metrics.</a:t>
            </a:r>
          </a:p>
        </p:txBody>
      </p:sp>
    </p:spTree>
    <p:extLst>
      <p:ext uri="{BB962C8B-B14F-4D97-AF65-F5344CB8AC3E}">
        <p14:creationId xmlns:p14="http://schemas.microsoft.com/office/powerpoint/2010/main" val="148002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VII. RESEARCH RESULT</a:t>
            </a:r>
            <a:endParaRPr sz="3600" b="1" i="0"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6C9716C-C6D5-F543-4DE3-D5405DDBF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91" y="1239583"/>
            <a:ext cx="3591067" cy="2615084"/>
          </a:xfrm>
          <a:prstGeom prst="rect">
            <a:avLst/>
          </a:prstGeom>
        </p:spPr>
      </p:pic>
      <p:pic>
        <p:nvPicPr>
          <p:cNvPr id="4" name="Picture 3">
            <a:extLst>
              <a:ext uri="{FF2B5EF4-FFF2-40B4-BE49-F238E27FC236}">
                <a16:creationId xmlns:a16="http://schemas.microsoft.com/office/drawing/2014/main" id="{D9966D4E-53DA-5E7F-163A-14EB3E944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3135" y="1239584"/>
            <a:ext cx="3597348" cy="2615083"/>
          </a:xfrm>
          <a:prstGeom prst="rect">
            <a:avLst/>
          </a:prstGeom>
        </p:spPr>
      </p:pic>
      <p:pic>
        <p:nvPicPr>
          <p:cNvPr id="5" name="Picture 4">
            <a:extLst>
              <a:ext uri="{FF2B5EF4-FFF2-40B4-BE49-F238E27FC236}">
                <a16:creationId xmlns:a16="http://schemas.microsoft.com/office/drawing/2014/main" id="{1710B85A-1A0F-F58B-C9C8-D8E7EA53A6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3026" y="1419021"/>
            <a:ext cx="2977487" cy="2256208"/>
          </a:xfrm>
          <a:prstGeom prst="rect">
            <a:avLst/>
          </a:prstGeom>
        </p:spPr>
      </p:pic>
      <p:pic>
        <p:nvPicPr>
          <p:cNvPr id="6" name="Picture 5">
            <a:extLst>
              <a:ext uri="{FF2B5EF4-FFF2-40B4-BE49-F238E27FC236}">
                <a16:creationId xmlns:a16="http://schemas.microsoft.com/office/drawing/2014/main" id="{98AB8DA6-E264-9E0F-9451-5174951E5F5E}"/>
              </a:ext>
            </a:extLst>
          </p:cNvPr>
          <p:cNvPicPr>
            <a:picLocks noChangeAspect="1"/>
          </p:cNvPicPr>
          <p:nvPr/>
        </p:nvPicPr>
        <p:blipFill rotWithShape="1">
          <a:blip r:embed="rId6">
            <a:extLst>
              <a:ext uri="{28A0092B-C50C-407E-A947-70E740481C1C}">
                <a14:useLocalDpi xmlns:a14="http://schemas.microsoft.com/office/drawing/2010/main" val="0"/>
              </a:ext>
            </a:extLst>
          </a:blip>
          <a:srcRect t="1332"/>
          <a:stretch/>
        </p:blipFill>
        <p:spPr bwMode="auto">
          <a:xfrm>
            <a:off x="8344926" y="3888361"/>
            <a:ext cx="3053686" cy="2252556"/>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8EADA6E-C30E-C883-5DCB-0CFC54AFD6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462" y="4022407"/>
            <a:ext cx="7145021" cy="1365862"/>
          </a:xfrm>
          <a:prstGeom prst="rect">
            <a:avLst/>
          </a:prstGeom>
        </p:spPr>
      </p:pic>
      <p:pic>
        <p:nvPicPr>
          <p:cNvPr id="9" name="Picture 8">
            <a:extLst>
              <a:ext uri="{FF2B5EF4-FFF2-40B4-BE49-F238E27FC236}">
                <a16:creationId xmlns:a16="http://schemas.microsoft.com/office/drawing/2014/main" id="{4FDE9D1A-6355-25F7-292B-2F797817CA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5461" y="5717857"/>
            <a:ext cx="7145021" cy="423060"/>
          </a:xfrm>
          <a:prstGeom prst="rect">
            <a:avLst/>
          </a:prstGeom>
        </p:spPr>
      </p:pic>
      <p:sp>
        <p:nvSpPr>
          <p:cNvPr id="10" name="Rectangle 9">
            <a:extLst>
              <a:ext uri="{FF2B5EF4-FFF2-40B4-BE49-F238E27FC236}">
                <a16:creationId xmlns:a16="http://schemas.microsoft.com/office/drawing/2014/main" id="{080BED76-5118-4B53-7E57-297D8C689338}"/>
              </a:ext>
            </a:extLst>
          </p:cNvPr>
          <p:cNvSpPr/>
          <p:nvPr/>
        </p:nvSpPr>
        <p:spPr>
          <a:xfrm>
            <a:off x="5120640" y="5638800"/>
            <a:ext cx="2712720" cy="50211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4275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VIII. REFERENCES</a:t>
            </a:r>
            <a:endParaRPr sz="3600" b="1" i="0" u="none" strike="noStrike" cap="none" dirty="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D033AB52-594D-3F00-E04D-558F9B2DEEA5}"/>
              </a:ext>
            </a:extLst>
          </p:cNvPr>
          <p:cNvSpPr txBox="1"/>
          <p:nvPr/>
        </p:nvSpPr>
        <p:spPr>
          <a:xfrm>
            <a:off x="587675" y="1377989"/>
            <a:ext cx="11197925" cy="4401205"/>
          </a:xfrm>
          <a:prstGeom prst="rect">
            <a:avLst/>
          </a:prstGeom>
          <a:noFill/>
        </p:spPr>
        <p:txBody>
          <a:bodyPr wrap="square">
            <a:spAutoFit/>
          </a:bodyPr>
          <a:lstStyle/>
          <a:p>
            <a:pPr marL="285750" indent="-285750" algn="just">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Erlend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Olsvik</a:t>
            </a:r>
            <a:r>
              <a:rPr lang="en-IN" dirty="0">
                <a:latin typeface="Times New Roman" panose="02020603050405020304" pitchFamily="18" charset="0"/>
                <a:cs typeface="Times New Roman" panose="02020603050405020304" pitchFamily="18" charset="0"/>
              </a:rPr>
              <a:t>, Christian MD Trinh, Kristian Muri </a:t>
            </a:r>
            <a:r>
              <a:rPr lang="en-IN" dirty="0" err="1">
                <a:latin typeface="Times New Roman" panose="02020603050405020304" pitchFamily="18" charset="0"/>
                <a:cs typeface="Times New Roman" panose="02020603050405020304" pitchFamily="18" charset="0"/>
              </a:rPr>
              <a:t>Knausgard</a:t>
            </a:r>
            <a:r>
              <a:rPr lang="en-IN" dirty="0">
                <a:latin typeface="Times New Roman" panose="02020603050405020304" pitchFamily="18" charset="0"/>
                <a:cs typeface="Times New Roman" panose="02020603050405020304" pitchFamily="18" charset="0"/>
              </a:rPr>
              <a:t>, Arne ˚ </a:t>
            </a:r>
            <a:r>
              <a:rPr lang="en-IN" dirty="0" err="1">
                <a:latin typeface="Times New Roman" panose="02020603050405020304" pitchFamily="18" charset="0"/>
                <a:cs typeface="Times New Roman" panose="02020603050405020304" pitchFamily="18" charset="0"/>
              </a:rPr>
              <a:t>Wiklund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Tonje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Knutsen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Sørdalen</a:t>
            </a:r>
            <a:r>
              <a:rPr lang="en-IN" dirty="0">
                <a:latin typeface="Times New Roman" panose="02020603050405020304" pitchFamily="18" charset="0"/>
                <a:cs typeface="Times New Roman" panose="02020603050405020304" pitchFamily="18" charset="0"/>
              </a:rPr>
              <a:t>, Alf Ring </a:t>
            </a:r>
            <a:r>
              <a:rPr lang="en-IN" dirty="0" err="1">
                <a:latin typeface="Times New Roman" panose="02020603050405020304" pitchFamily="18" charset="0"/>
                <a:cs typeface="Times New Roman" panose="02020603050405020304" pitchFamily="18" charset="0"/>
              </a:rPr>
              <a:t>Kleiven</a:t>
            </a:r>
            <a:r>
              <a:rPr lang="en-IN" dirty="0">
                <a:latin typeface="Times New Roman" panose="02020603050405020304" pitchFamily="18" charset="0"/>
                <a:cs typeface="Times New Roman" panose="02020603050405020304" pitchFamily="18" charset="0"/>
              </a:rPr>
              <a:t>, Lei Jiao, and Morten Goodwin. Biometric fish classification of temperate species using convolutional neural network with squeeze-and-excitation. In Advances and Trends in Artificial Intelligence. From Theory to Practice: 32nd International Conference on Industrial, Engineering and Other Applications of Applied Intelligent Systems, IEA/AIE 2019, Graz, Austria, July 9–11, 2019, Proceedings 32, pages 89–101. Springer, 2019. </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Muhammad Naufal </a:t>
            </a:r>
            <a:r>
              <a:rPr lang="en-IN" dirty="0" err="1">
                <a:latin typeface="Times New Roman" panose="02020603050405020304" pitchFamily="18" charset="0"/>
                <a:cs typeface="Times New Roman" panose="02020603050405020304" pitchFamily="18" charset="0"/>
              </a:rPr>
              <a:t>Rachmatullah</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Iping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Supriana</a:t>
            </a:r>
            <a:r>
              <a:rPr lang="en-IN" dirty="0">
                <a:latin typeface="Times New Roman" panose="02020603050405020304" pitchFamily="18" charset="0"/>
                <a:cs typeface="Times New Roman" panose="02020603050405020304" pitchFamily="18" charset="0"/>
              </a:rPr>
              <a:t>. Low resolution image fish classification using convolutional neural network. In 2018 5th International Conference on Advanced Informatics: Concept Theory and Applications (ICAICTA), pages 78–83. IEEE, 2018.</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Esra</a:t>
            </a:r>
            <a:r>
              <a:rPr lang="en-US" dirty="0">
                <a:latin typeface="Times New Roman" panose="02020603050405020304" pitchFamily="18" charset="0"/>
                <a:cs typeface="Times New Roman" panose="02020603050405020304" pitchFamily="18" charset="0"/>
              </a:rPr>
              <a:t> Kaya, I </a:t>
            </a:r>
            <a:r>
              <a:rPr lang="en-US" dirty="0" err="1">
                <a:latin typeface="Times New Roman" panose="02020603050405020304" pitchFamily="18" charset="0"/>
                <a:cs typeface="Times New Roman" panose="02020603050405020304" pitchFamily="18" charset="0"/>
              </a:rPr>
              <a:t>Saritas</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Tasdemir</a:t>
            </a:r>
            <a:r>
              <a:rPr lang="en-US" dirty="0">
                <a:latin typeface="Times New Roman" panose="02020603050405020304" pitchFamily="18" charset="0"/>
                <a:cs typeface="Times New Roman" panose="02020603050405020304" pitchFamily="18" charset="0"/>
              </a:rPr>
              <a:t>. Classification of three different fish species by artificial neural networks using shape, color and texture properties. In 7th International Conference on Advanced Technologies, 2017.</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 </a:t>
            </a:r>
            <a:r>
              <a:rPr lang="en-IN" dirty="0" err="1">
                <a:latin typeface="Times New Roman" panose="02020603050405020304" pitchFamily="18" charset="0"/>
                <a:cs typeface="Times New Roman" panose="02020603050405020304" pitchFamily="18" charset="0"/>
              </a:rPr>
              <a:t>Vinayakumar</a:t>
            </a:r>
            <a:r>
              <a:rPr lang="en-IN" dirty="0">
                <a:latin typeface="Times New Roman" panose="02020603050405020304" pitchFamily="18" charset="0"/>
                <a:cs typeface="Times New Roman" panose="02020603050405020304" pitchFamily="18" charset="0"/>
              </a:rPr>
              <a:t>, KP Soman, and </a:t>
            </a:r>
            <a:r>
              <a:rPr lang="en-IN" dirty="0" err="1">
                <a:latin typeface="Times New Roman" panose="02020603050405020304" pitchFamily="18" charset="0"/>
                <a:cs typeface="Times New Roman" panose="02020603050405020304" pitchFamily="18" charset="0"/>
              </a:rPr>
              <a:t>Prabaharan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Poornachandran</a:t>
            </a:r>
            <a:r>
              <a:rPr lang="en-IN" dirty="0">
                <a:latin typeface="Times New Roman" panose="02020603050405020304" pitchFamily="18" charset="0"/>
                <a:cs typeface="Times New Roman" panose="02020603050405020304" pitchFamily="18" charset="0"/>
              </a:rPr>
              <a:t>. Applying convolutional neural network for network intrusion detection. In 2017 International Conference on Advances in Computing, Communications and Informatics (ICACCI), pages 1222–1228. IEEE, 2017. </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K </a:t>
            </a:r>
            <a:r>
              <a:rPr lang="en-IN" dirty="0" err="1">
                <a:latin typeface="Times New Roman" panose="02020603050405020304" pitchFamily="18" charset="0"/>
                <a:cs typeface="Times New Roman" panose="02020603050405020304" pitchFamily="18" charset="0"/>
              </a:rPr>
              <a:t>Vandith</a:t>
            </a:r>
            <a:r>
              <a:rPr lang="en-IN" dirty="0">
                <a:latin typeface="Times New Roman" panose="02020603050405020304" pitchFamily="18" charset="0"/>
                <a:cs typeface="Times New Roman" panose="02020603050405020304" pitchFamily="18" charset="0"/>
              </a:rPr>
              <a:t> Sreenivas, M Ganesan, and R Lavanya. Classification of arrhythmia in time series </a:t>
            </a:r>
            <a:r>
              <a:rPr lang="en-IN" dirty="0" err="1">
                <a:latin typeface="Times New Roman" panose="02020603050405020304" pitchFamily="18" charset="0"/>
                <a:cs typeface="Times New Roman" panose="02020603050405020304" pitchFamily="18" charset="0"/>
              </a:rPr>
              <a:t>ecg</a:t>
            </a:r>
            <a:r>
              <a:rPr lang="en-IN" dirty="0">
                <a:latin typeface="Times New Roman" panose="02020603050405020304" pitchFamily="18" charset="0"/>
                <a:cs typeface="Times New Roman" panose="02020603050405020304" pitchFamily="18" charset="0"/>
              </a:rPr>
              <a:t> signals using image encoding and convolutional neural networks. In 2021 Seventh International conference on Bio Signals, Images, and Instrumentation (ICBSII), pages 1–6. IEEE, 2021. </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Sukanya </a:t>
            </a:r>
            <a:r>
              <a:rPr lang="en-IN" dirty="0" err="1">
                <a:latin typeface="Times New Roman" panose="02020603050405020304" pitchFamily="18" charset="0"/>
                <a:cs typeface="Times New Roman" panose="02020603050405020304" pitchFamily="18" charset="0"/>
              </a:rPr>
              <a:t>Sudarsanan</a:t>
            </a:r>
            <a:r>
              <a:rPr lang="en-IN" dirty="0">
                <a:latin typeface="Times New Roman" panose="02020603050405020304" pitchFamily="18" charset="0"/>
                <a:cs typeface="Times New Roman" panose="02020603050405020304" pitchFamily="18" charset="0"/>
              </a:rPr>
              <a:t> and J </a:t>
            </a:r>
            <a:r>
              <a:rPr lang="en-IN" dirty="0" err="1">
                <a:latin typeface="Times New Roman" panose="02020603050405020304" pitchFamily="18" charset="0"/>
                <a:cs typeface="Times New Roman" panose="02020603050405020304" pitchFamily="18" charset="0"/>
              </a:rPr>
              <a:t>Aravinth</a:t>
            </a:r>
            <a:r>
              <a:rPr lang="en-IN" dirty="0">
                <a:latin typeface="Times New Roman" panose="02020603050405020304" pitchFamily="18" charset="0"/>
                <a:cs typeface="Times New Roman" panose="02020603050405020304" pitchFamily="18" charset="0"/>
              </a:rPr>
              <a:t>. Classification of heart murmur using </a:t>
            </a:r>
            <a:r>
              <a:rPr lang="en-IN" dirty="0" err="1">
                <a:latin typeface="Times New Roman" panose="02020603050405020304" pitchFamily="18" charset="0"/>
                <a:cs typeface="Times New Roman" panose="02020603050405020304" pitchFamily="18" charset="0"/>
              </a:rPr>
              <a:t>cnn</a:t>
            </a:r>
            <a:r>
              <a:rPr lang="en-IN" dirty="0">
                <a:latin typeface="Times New Roman" panose="02020603050405020304" pitchFamily="18" charset="0"/>
                <a:cs typeface="Times New Roman" panose="02020603050405020304" pitchFamily="18" charset="0"/>
              </a:rPr>
              <a:t>. In 2020 5th International Conference on Communication and Electronics Systems (ICCES), pages 818–822. IEEE, 2020. [11] R Bhuvaneswari and S Ganesh Vaidyanathan. Classification and grading of diabetic retinopathy images using mixture of ensemble classifiers. Journal of Intelligent &amp; Fuzzy Systems, 41(6):7407–7419, 2021. </a:t>
            </a:r>
          </a:p>
        </p:txBody>
      </p:sp>
    </p:spTree>
    <p:extLst>
      <p:ext uri="{BB962C8B-B14F-4D97-AF65-F5344CB8AC3E}">
        <p14:creationId xmlns:p14="http://schemas.microsoft.com/office/powerpoint/2010/main" val="211223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2"/>
          <p:cNvSpPr/>
          <p:nvPr/>
        </p:nvSpPr>
        <p:spPr>
          <a:xfrm>
            <a:off x="1343025" y="1889760"/>
            <a:ext cx="9505950" cy="1721485"/>
          </a:xfrm>
          <a:prstGeom prst="roundRect">
            <a:avLst>
              <a:gd name="adj" fmla="val 16667"/>
            </a:avLst>
          </a:prstGeom>
          <a:solidFill>
            <a:srgbClr val="AE1D49">
              <a:alpha val="94901"/>
            </a:srgbClr>
          </a:solidFill>
          <a:ln>
            <a:noFill/>
          </a:ln>
          <a:effectLst>
            <a:outerShdw blurRad="1016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22"/>
          <p:cNvSpPr txBox="1"/>
          <p:nvPr/>
        </p:nvSpPr>
        <p:spPr>
          <a:xfrm>
            <a:off x="3097530" y="2427605"/>
            <a:ext cx="5996940" cy="645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u="none" strike="noStrike" cap="none">
                <a:solidFill>
                  <a:schemeClr val="lt1"/>
                </a:solidFill>
                <a:latin typeface="Calibri"/>
                <a:ea typeface="Calibri"/>
                <a:cs typeface="Calibri"/>
                <a:sym typeface="Calibri"/>
              </a:rPr>
              <a:t>THANK YOU</a:t>
            </a:r>
            <a:endParaRPr sz="3600" b="1"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635" y="0"/>
            <a:ext cx="12192600" cy="812082"/>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4"/>
          <p:cNvSpPr txBox="1"/>
          <p:nvPr/>
        </p:nvSpPr>
        <p:spPr>
          <a:xfrm>
            <a:off x="2390815" y="65392"/>
            <a:ext cx="7409700" cy="646500"/>
          </a:xfrm>
          <a:prstGeom prst="rect">
            <a:avLst/>
          </a:prstGeom>
          <a:noFill/>
          <a:ln>
            <a:noFill/>
          </a:ln>
        </p:spPr>
        <p:txBody>
          <a:bodyPr spcFirstLastPara="1" wrap="square" lIns="91425" tIns="45700" rIns="91425" bIns="45700" anchor="t" anchorCtr="0">
            <a:spAutoFit/>
          </a:bodyPr>
          <a:lstStyle/>
          <a:p>
            <a:pPr marL="0" marR="0" lvl="0" indent="457200" algn="ctr" rtl="0">
              <a:spcBef>
                <a:spcPts val="0"/>
              </a:spcBef>
              <a:spcAft>
                <a:spcPts val="0"/>
              </a:spcAft>
              <a:buNone/>
            </a:pPr>
            <a:r>
              <a:rPr lang="en-IN" sz="3600" b="1" dirty="0">
                <a:solidFill>
                  <a:schemeClr val="lt1"/>
                </a:solidFill>
                <a:latin typeface="Calibri"/>
                <a:ea typeface="Calibri"/>
                <a:cs typeface="Calibri"/>
                <a:sym typeface="Calibri"/>
              </a:rPr>
              <a:t>AGENDA</a:t>
            </a:r>
            <a:endParaRPr sz="3600" b="1" i="0" u="none" strike="noStrike" cap="none" dirty="0">
              <a:solidFill>
                <a:schemeClr val="lt1"/>
              </a:solidFill>
              <a:latin typeface="Calibri"/>
              <a:ea typeface="Calibri"/>
              <a:cs typeface="Calibri"/>
              <a:sym typeface="Calibri"/>
            </a:endParaRPr>
          </a:p>
        </p:txBody>
      </p:sp>
      <p:sp>
        <p:nvSpPr>
          <p:cNvPr id="100" name="Google Shape;100;p14"/>
          <p:cNvSpPr txBox="1"/>
          <p:nvPr/>
        </p:nvSpPr>
        <p:spPr>
          <a:xfrm>
            <a:off x="708110" y="1664357"/>
            <a:ext cx="11006369" cy="3785611"/>
          </a:xfrm>
          <a:prstGeom prst="rect">
            <a:avLst/>
          </a:prstGeom>
          <a:noFill/>
          <a:ln>
            <a:noFill/>
          </a:ln>
        </p:spPr>
        <p:txBody>
          <a:bodyPr spcFirstLastPara="1" wrap="square" lIns="91425" tIns="45700" rIns="91425" bIns="45700" numCol="1" anchor="t" anchorCtr="0">
            <a:spAutoFit/>
          </a:bodyPr>
          <a:lstStyle/>
          <a:p>
            <a:pPr marL="571500" marR="0" lvl="0" indent="-514350" algn="just" rtl="0">
              <a:lnSpc>
                <a:spcPct val="150000"/>
              </a:lnSpc>
              <a:spcBef>
                <a:spcPts val="0"/>
              </a:spcBef>
              <a:spcAft>
                <a:spcPts val="0"/>
              </a:spcAft>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Introduction 							………………          3</a:t>
            </a: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Motivation								………………          4</a:t>
            </a: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Main Objective							………………          5</a:t>
            </a: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Literature Survey							………………          6</a:t>
            </a: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Limitation in Previous Approach					………………          7</a:t>
            </a:r>
            <a:endParaRPr sz="2000" dirty="0">
              <a:solidFill>
                <a:schemeClr val="dk1"/>
              </a:solidFill>
              <a:latin typeface="Times New Roman"/>
              <a:ea typeface="Times New Roman"/>
              <a:cs typeface="Times New Roman"/>
              <a:sym typeface="Times New Roman"/>
            </a:endParaRP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Proposed Work							………………          8</a:t>
            </a: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Research Result							………………         12</a:t>
            </a:r>
            <a:endParaRPr sz="2000" dirty="0">
              <a:solidFill>
                <a:schemeClr val="dk1"/>
              </a:solidFill>
              <a:latin typeface="Times New Roman"/>
              <a:ea typeface="Times New Roman"/>
              <a:cs typeface="Times New Roman"/>
              <a:sym typeface="Times New Roman"/>
            </a:endParaRPr>
          </a:p>
          <a:p>
            <a:pPr marL="571500" indent="-514350" algn="just">
              <a:lnSpc>
                <a:spcPct val="150000"/>
              </a:lnSpc>
              <a:buClr>
                <a:schemeClr val="dk1"/>
              </a:buClr>
              <a:buSzPct val="100000"/>
              <a:buFont typeface="+mj-lt"/>
              <a:buAutoNum type="romanUcPeriod"/>
            </a:pPr>
            <a:r>
              <a:rPr lang="en-IN" sz="2000" dirty="0">
                <a:solidFill>
                  <a:schemeClr val="dk1"/>
                </a:solidFill>
                <a:latin typeface="Times New Roman"/>
                <a:ea typeface="Times New Roman"/>
                <a:cs typeface="Times New Roman"/>
                <a:sym typeface="Times New Roman"/>
              </a:rPr>
              <a:t>References								………………         14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a:off x="-635" y="-40827"/>
            <a:ext cx="12192635" cy="844696"/>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5"/>
          <p:cNvSpPr txBox="1"/>
          <p:nvPr/>
        </p:nvSpPr>
        <p:spPr>
          <a:xfrm>
            <a:off x="2390832" y="44845"/>
            <a:ext cx="7409700" cy="646500"/>
          </a:xfrm>
          <a:prstGeom prst="rect">
            <a:avLst/>
          </a:prstGeom>
          <a:noFill/>
          <a:ln>
            <a:noFill/>
          </a:ln>
        </p:spPr>
        <p:txBody>
          <a:bodyPr spcFirstLastPara="1" wrap="square" lIns="91425" tIns="45700" rIns="91425" bIns="45700" anchor="t" anchorCtr="0">
            <a:spAutoFit/>
          </a:bodyPr>
          <a:lstStyle/>
          <a:p>
            <a:pPr marL="457200" marR="0" lvl="0" indent="-457200" algn="ctr" rtl="0">
              <a:spcBef>
                <a:spcPts val="0"/>
              </a:spcBef>
              <a:spcAft>
                <a:spcPts val="0"/>
              </a:spcAft>
              <a:buClr>
                <a:schemeClr val="lt1"/>
              </a:buClr>
              <a:buSzPts val="3600"/>
              <a:buFont typeface="Calibri"/>
              <a:buAutoNum type="romanUcPeriod"/>
            </a:pPr>
            <a:r>
              <a:rPr lang="en-IN" sz="3600" b="1" i="0" u="none" strike="noStrike" cap="none" dirty="0">
                <a:solidFill>
                  <a:schemeClr val="lt1"/>
                </a:solidFill>
                <a:latin typeface="Calibri"/>
                <a:ea typeface="Calibri"/>
                <a:cs typeface="Calibri"/>
                <a:sym typeface="Calibri"/>
              </a:rPr>
              <a:t>INTRODUCTION</a:t>
            </a:r>
            <a:endParaRPr sz="3600" b="1" i="0" u="none" strike="noStrike" cap="none" dirty="0">
              <a:solidFill>
                <a:schemeClr val="lt1"/>
              </a:solidFill>
              <a:latin typeface="Calibri"/>
              <a:ea typeface="Calibri"/>
              <a:cs typeface="Calibri"/>
              <a:sym typeface="Calibri"/>
            </a:endParaRPr>
          </a:p>
        </p:txBody>
      </p:sp>
      <p:sp>
        <p:nvSpPr>
          <p:cNvPr id="108" name="Google Shape;108;p15"/>
          <p:cNvSpPr txBox="1"/>
          <p:nvPr/>
        </p:nvSpPr>
        <p:spPr>
          <a:xfrm>
            <a:off x="190500" y="1304955"/>
            <a:ext cx="6350977" cy="5155217"/>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endParaRPr sz="2200" dirty="0">
              <a:solidFill>
                <a:srgbClr val="953735"/>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IN" sz="1800" dirty="0">
                <a:solidFill>
                  <a:schemeClr val="dk1"/>
                </a:solidFill>
                <a:latin typeface="Times New Roman"/>
                <a:ea typeface="Times New Roman"/>
                <a:cs typeface="Times New Roman"/>
                <a:sym typeface="Times New Roman"/>
              </a:rPr>
              <a:t>The process of detecting and classifying fish species and families based on their characteristics is known as “Fish Species Detection and Classification”.</a:t>
            </a:r>
          </a:p>
          <a:p>
            <a:pPr marL="88900" lvl="0" algn="just" rtl="0">
              <a:lnSpc>
                <a:spcPct val="115000"/>
              </a:lnSpc>
              <a:spcBef>
                <a:spcPts val="0"/>
              </a:spcBef>
              <a:spcAft>
                <a:spcPts val="0"/>
              </a:spcAft>
              <a:buClr>
                <a:schemeClr val="dk1"/>
              </a:buClr>
              <a:buSzPts val="2200"/>
            </a:pPr>
            <a:endParaRPr lang="en-IN" sz="1800"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IN" sz="1800" dirty="0">
                <a:solidFill>
                  <a:schemeClr val="dk1"/>
                </a:solidFill>
                <a:latin typeface="Times New Roman"/>
                <a:ea typeface="Times New Roman"/>
                <a:cs typeface="Times New Roman"/>
                <a:sym typeface="Times New Roman"/>
              </a:rPr>
              <a:t>This knowledge is crucial for protecting the environment and for creating sustainable fisheries for human use.</a:t>
            </a:r>
          </a:p>
          <a:p>
            <a:pPr marL="88900" lvl="0" algn="just" rtl="0">
              <a:lnSpc>
                <a:spcPct val="115000"/>
              </a:lnSpc>
              <a:spcBef>
                <a:spcPts val="0"/>
              </a:spcBef>
              <a:spcAft>
                <a:spcPts val="0"/>
              </a:spcAft>
              <a:buClr>
                <a:schemeClr val="dk1"/>
              </a:buClr>
              <a:buSzPts val="2200"/>
            </a:pPr>
            <a:endParaRPr lang="en-IN" sz="1800"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IN" sz="1800" dirty="0">
                <a:solidFill>
                  <a:schemeClr val="dk1"/>
                </a:solidFill>
                <a:latin typeface="Times New Roman"/>
                <a:ea typeface="Times New Roman"/>
                <a:cs typeface="Times New Roman"/>
                <a:sym typeface="Times New Roman"/>
              </a:rPr>
              <a:t>Uses the similarity to the representative specimen image to identify and classify the target fish into species. This advances the understanding and prediction of how fish react to environment changes, habitat deterioration, and fishing pressure.</a:t>
            </a:r>
            <a:endParaRPr sz="1800" dirty="0">
              <a:solidFill>
                <a:schemeClr val="dk1"/>
              </a:solidFill>
              <a:latin typeface="Times New Roman"/>
              <a:ea typeface="Times New Roman"/>
              <a:cs typeface="Times New Roman"/>
              <a:sym typeface="Times New Roman"/>
            </a:endParaRPr>
          </a:p>
          <a:p>
            <a:pPr marL="88900" lvl="0" algn="l" rtl="0">
              <a:lnSpc>
                <a:spcPct val="115000"/>
              </a:lnSpc>
              <a:spcBef>
                <a:spcPts val="0"/>
              </a:spcBef>
              <a:spcAft>
                <a:spcPts val="0"/>
              </a:spcAft>
              <a:buClr>
                <a:schemeClr val="dk1"/>
              </a:buClr>
              <a:buSzPts val="2200"/>
            </a:pPr>
            <a:endParaRPr sz="2200" dirty="0">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pic>
        <p:nvPicPr>
          <p:cNvPr id="1026" name="Picture 2" descr="Different fish species at a coral reef.">
            <a:extLst>
              <a:ext uri="{FF2B5EF4-FFF2-40B4-BE49-F238E27FC236}">
                <a16:creationId xmlns:a16="http://schemas.microsoft.com/office/drawing/2014/main" id="{8A6C8280-BBDF-5C94-0B60-EF62A57E18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77"/>
          <a:stretch/>
        </p:blipFill>
        <p:spPr bwMode="auto">
          <a:xfrm>
            <a:off x="6855171" y="1740729"/>
            <a:ext cx="5032030" cy="3579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p:nvPr/>
        </p:nvSpPr>
        <p:spPr>
          <a:xfrm>
            <a:off x="-635" y="-40828"/>
            <a:ext cx="12192600" cy="844696"/>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16"/>
          <p:cNvSpPr txBox="1"/>
          <p:nvPr/>
        </p:nvSpPr>
        <p:spPr>
          <a:xfrm>
            <a:off x="2390815" y="5827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II.   MOTIVATION</a:t>
            </a:r>
            <a:endParaRPr sz="3600" b="1" i="0" u="none" strike="noStrike" cap="none" dirty="0">
              <a:solidFill>
                <a:schemeClr val="lt1"/>
              </a:solidFill>
              <a:latin typeface="Calibri"/>
              <a:ea typeface="Calibri"/>
              <a:cs typeface="Calibri"/>
              <a:sym typeface="Calibri"/>
            </a:endParaRPr>
          </a:p>
        </p:txBody>
      </p:sp>
      <p:graphicFrame>
        <p:nvGraphicFramePr>
          <p:cNvPr id="10" name="Diagram 9">
            <a:extLst>
              <a:ext uri="{FF2B5EF4-FFF2-40B4-BE49-F238E27FC236}">
                <a16:creationId xmlns:a16="http://schemas.microsoft.com/office/drawing/2014/main" id="{0074240E-1E21-8E87-DFC0-5B6CBFC3B2E1}"/>
              </a:ext>
            </a:extLst>
          </p:cNvPr>
          <p:cNvGraphicFramePr/>
          <p:nvPr>
            <p:extLst>
              <p:ext uri="{D42A27DB-BD31-4B8C-83A1-F6EECF244321}">
                <p14:modId xmlns:p14="http://schemas.microsoft.com/office/powerpoint/2010/main" val="3932970984"/>
              </p:ext>
            </p:extLst>
          </p:nvPr>
        </p:nvGraphicFramePr>
        <p:xfrm>
          <a:off x="2976768" y="1695605"/>
          <a:ext cx="6237793" cy="388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74663"/>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III.   MAIN OBJECTIVE</a:t>
            </a:r>
            <a:endParaRPr sz="3600" b="1" i="0" u="none" strike="noStrike" cap="none" dirty="0">
              <a:solidFill>
                <a:schemeClr val="lt1"/>
              </a:solidFill>
              <a:latin typeface="Calibri"/>
              <a:ea typeface="Calibri"/>
              <a:cs typeface="Calibri"/>
              <a:sym typeface="Calibri"/>
            </a:endParaRPr>
          </a:p>
        </p:txBody>
      </p:sp>
      <p:sp>
        <p:nvSpPr>
          <p:cNvPr id="125" name="Google Shape;125;p17"/>
          <p:cNvSpPr txBox="1"/>
          <p:nvPr/>
        </p:nvSpPr>
        <p:spPr>
          <a:xfrm>
            <a:off x="6521380" y="1687394"/>
            <a:ext cx="5523398" cy="51706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Font typeface="Wingdings" panose="05000000000000000000" pitchFamily="2" charset="2"/>
              <a:buChar char="q"/>
            </a:pPr>
            <a:r>
              <a:rPr lang="en-IN" sz="1800" dirty="0">
                <a:solidFill>
                  <a:schemeClr val="dk1"/>
                </a:solidFill>
                <a:latin typeface="Times New Roman"/>
                <a:ea typeface="Times New Roman"/>
                <a:cs typeface="Times New Roman"/>
                <a:sym typeface="Times New Roman"/>
              </a:rPr>
              <a:t>To assist fishermen in understanding the fish species, and the preservation of our marine resources by promoting sustainable fishing practices.</a:t>
            </a:r>
          </a:p>
          <a:p>
            <a:pPr marL="342900" marR="0" lvl="0" indent="-342900" algn="just" rtl="0">
              <a:lnSpc>
                <a:spcPct val="150000"/>
              </a:lnSpc>
              <a:spcBef>
                <a:spcPts val="0"/>
              </a:spcBef>
              <a:spcAft>
                <a:spcPts val="0"/>
              </a:spcAft>
              <a:buFont typeface="Wingdings" panose="05000000000000000000" pitchFamily="2" charset="2"/>
              <a:buChar char="q"/>
            </a:pPr>
            <a:endParaRPr lang="en-IN" sz="1800" dirty="0">
              <a:solidFill>
                <a:schemeClr val="dk1"/>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Font typeface="Wingdings" panose="05000000000000000000" pitchFamily="2" charset="2"/>
              <a:buChar char="q"/>
            </a:pPr>
            <a:r>
              <a:rPr lang="en-IN" sz="1800" dirty="0">
                <a:solidFill>
                  <a:schemeClr val="dk1"/>
                </a:solidFill>
                <a:latin typeface="Times New Roman"/>
                <a:ea typeface="Times New Roman"/>
                <a:cs typeface="Times New Roman"/>
                <a:sym typeface="Times New Roman"/>
              </a:rPr>
              <a:t>To help investigators, nature conservationists: providing dependable source of information to those who are particularly concerned with the precise identification of fishes such as detect, classify them based on their features, giving scientific and common names</a:t>
            </a:r>
          </a:p>
          <a:p>
            <a:pPr marL="0" marR="0" lvl="0" indent="0" algn="just" rtl="0">
              <a:lnSpc>
                <a:spcPct val="150000"/>
              </a:lnSpc>
              <a:spcBef>
                <a:spcPts val="0"/>
              </a:spcBef>
              <a:spcAft>
                <a:spcPts val="0"/>
              </a:spcAft>
              <a:buNone/>
            </a:pPr>
            <a:endParaRPr lang="en-IN" sz="2000" dirty="0">
              <a:solidFill>
                <a:schemeClr val="dk1"/>
              </a:solidFill>
              <a:latin typeface="Times New Roman"/>
              <a:ea typeface="Times New Roman"/>
              <a:cs typeface="Times New Roman"/>
              <a:sym typeface="Times New Roman"/>
            </a:endParaRPr>
          </a:p>
          <a:p>
            <a:pPr marR="0" lvl="0" algn="just" rtl="0">
              <a:lnSpc>
                <a:spcPct val="150000"/>
              </a:lnSpc>
              <a:spcBef>
                <a:spcPts val="0"/>
              </a:spcBef>
              <a:spcAft>
                <a:spcPts val="0"/>
              </a:spcAft>
              <a:buClr>
                <a:srgbClr val="AE1D49"/>
              </a:buClr>
              <a:buSzPts val="2000"/>
            </a:pPr>
            <a:endParaRPr sz="2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3FF07A20-3DEE-7FAD-B523-6FF63D01AEC0}"/>
              </a:ext>
            </a:extLst>
          </p:cNvPr>
          <p:cNvPicPr>
            <a:picLocks noChangeAspect="1"/>
          </p:cNvPicPr>
          <p:nvPr/>
        </p:nvPicPr>
        <p:blipFill>
          <a:blip r:embed="rId3"/>
          <a:stretch>
            <a:fillRect/>
          </a:stretch>
        </p:blipFill>
        <p:spPr>
          <a:xfrm>
            <a:off x="147222" y="1200411"/>
            <a:ext cx="6374158" cy="53038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74663"/>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IV. LITERATURE SURVEY</a:t>
            </a:r>
            <a:endParaRPr sz="3600" b="1" i="0" u="none" strike="noStrike" cap="none" dirty="0">
              <a:solidFill>
                <a:schemeClr val="lt1"/>
              </a:solidFill>
              <a:latin typeface="Calibri"/>
              <a:ea typeface="Calibri"/>
              <a:cs typeface="Calibri"/>
              <a:sym typeface="Calibri"/>
            </a:endParaRPr>
          </a:p>
        </p:txBody>
      </p:sp>
      <p:graphicFrame>
        <p:nvGraphicFramePr>
          <p:cNvPr id="2" name="Table 3">
            <a:extLst>
              <a:ext uri="{FF2B5EF4-FFF2-40B4-BE49-F238E27FC236}">
                <a16:creationId xmlns:a16="http://schemas.microsoft.com/office/drawing/2014/main" id="{4FA51CC5-61EB-B81B-6B44-F899F4233C6D}"/>
              </a:ext>
            </a:extLst>
          </p:cNvPr>
          <p:cNvGraphicFramePr>
            <a:graphicFrameLocks noGrp="1"/>
          </p:cNvGraphicFramePr>
          <p:nvPr>
            <p:extLst>
              <p:ext uri="{D42A27DB-BD31-4B8C-83A1-F6EECF244321}">
                <p14:modId xmlns:p14="http://schemas.microsoft.com/office/powerpoint/2010/main" val="3723995038"/>
              </p:ext>
            </p:extLst>
          </p:nvPr>
        </p:nvGraphicFramePr>
        <p:xfrm>
          <a:off x="976294" y="1774917"/>
          <a:ext cx="10238741" cy="3741801"/>
        </p:xfrm>
        <a:graphic>
          <a:graphicData uri="http://schemas.openxmlformats.org/drawingml/2006/table">
            <a:tbl>
              <a:tblPr firstRow="1" bandRow="1">
                <a:tableStyleId>{5DA37D80-6434-44D0-A028-1B22A696006F}</a:tableStyleId>
              </a:tblPr>
              <a:tblGrid>
                <a:gridCol w="2019719">
                  <a:extLst>
                    <a:ext uri="{9D8B030D-6E8A-4147-A177-3AD203B41FA5}">
                      <a16:colId xmlns:a16="http://schemas.microsoft.com/office/drawing/2014/main" val="3961288748"/>
                    </a:ext>
                  </a:extLst>
                </a:gridCol>
                <a:gridCol w="976238">
                  <a:extLst>
                    <a:ext uri="{9D8B030D-6E8A-4147-A177-3AD203B41FA5}">
                      <a16:colId xmlns:a16="http://schemas.microsoft.com/office/drawing/2014/main" val="2595321552"/>
                    </a:ext>
                  </a:extLst>
                </a:gridCol>
                <a:gridCol w="2749528">
                  <a:extLst>
                    <a:ext uri="{9D8B030D-6E8A-4147-A177-3AD203B41FA5}">
                      <a16:colId xmlns:a16="http://schemas.microsoft.com/office/drawing/2014/main" val="2949230741"/>
                    </a:ext>
                  </a:extLst>
                </a:gridCol>
                <a:gridCol w="1586975">
                  <a:extLst>
                    <a:ext uri="{9D8B030D-6E8A-4147-A177-3AD203B41FA5}">
                      <a16:colId xmlns:a16="http://schemas.microsoft.com/office/drawing/2014/main" val="2920042477"/>
                    </a:ext>
                  </a:extLst>
                </a:gridCol>
                <a:gridCol w="1845321">
                  <a:extLst>
                    <a:ext uri="{9D8B030D-6E8A-4147-A177-3AD203B41FA5}">
                      <a16:colId xmlns:a16="http://schemas.microsoft.com/office/drawing/2014/main" val="2369467160"/>
                    </a:ext>
                  </a:extLst>
                </a:gridCol>
                <a:gridCol w="1060960">
                  <a:extLst>
                    <a:ext uri="{9D8B030D-6E8A-4147-A177-3AD203B41FA5}">
                      <a16:colId xmlns:a16="http://schemas.microsoft.com/office/drawing/2014/main" val="429896531"/>
                    </a:ext>
                  </a:extLst>
                </a:gridCol>
              </a:tblGrid>
              <a:tr h="534543">
                <a:tc>
                  <a:txBody>
                    <a:bodyPr/>
                    <a:lstStyle/>
                    <a:p>
                      <a:pPr algn="ctr"/>
                      <a:r>
                        <a:rPr lang="en-IN" dirty="0"/>
                        <a:t>Author</a:t>
                      </a:r>
                    </a:p>
                  </a:txBody>
                  <a:tcPr anchor="ctr"/>
                </a:tc>
                <a:tc>
                  <a:txBody>
                    <a:bodyPr/>
                    <a:lstStyle/>
                    <a:p>
                      <a:pPr algn="ctr"/>
                      <a:r>
                        <a:rPr lang="en-IN" dirty="0"/>
                        <a:t>Year</a:t>
                      </a:r>
                    </a:p>
                  </a:txBody>
                  <a:tcPr anchor="ctr"/>
                </a:tc>
                <a:tc>
                  <a:txBody>
                    <a:bodyPr/>
                    <a:lstStyle/>
                    <a:p>
                      <a:pPr algn="ctr"/>
                      <a:r>
                        <a:rPr lang="en-IN" dirty="0"/>
                        <a:t>Methodology</a:t>
                      </a:r>
                    </a:p>
                  </a:txBody>
                  <a:tcPr anchor="ctr"/>
                </a:tc>
                <a:tc>
                  <a:txBody>
                    <a:bodyPr/>
                    <a:lstStyle/>
                    <a:p>
                      <a:pPr algn="ctr"/>
                      <a:r>
                        <a:rPr lang="en-IN" dirty="0"/>
                        <a:t>Dataset</a:t>
                      </a:r>
                    </a:p>
                  </a:txBody>
                  <a:tcPr anchor="ctr"/>
                </a:tc>
                <a:tc>
                  <a:txBody>
                    <a:bodyPr/>
                    <a:lstStyle/>
                    <a:p>
                      <a:pPr algn="ctr"/>
                      <a:r>
                        <a:rPr lang="en-IN" dirty="0"/>
                        <a:t>No. of fish families</a:t>
                      </a:r>
                    </a:p>
                  </a:txBody>
                  <a:tcPr anchor="ctr"/>
                </a:tc>
                <a:tc>
                  <a:txBody>
                    <a:bodyPr/>
                    <a:lstStyle/>
                    <a:p>
                      <a:pPr algn="ctr"/>
                      <a:r>
                        <a:rPr lang="en-IN" dirty="0"/>
                        <a:t>Accuracy</a:t>
                      </a:r>
                    </a:p>
                  </a:txBody>
                  <a:tcPr anchor="ctr"/>
                </a:tc>
                <a:extLst>
                  <a:ext uri="{0D108BD9-81ED-4DB2-BD59-A6C34878D82A}">
                    <a16:rowId xmlns:a16="http://schemas.microsoft.com/office/drawing/2014/main" val="3979087633"/>
                  </a:ext>
                </a:extLst>
              </a:tr>
              <a:tr h="534543">
                <a:tc>
                  <a:txBody>
                    <a:bodyPr/>
                    <a:lstStyle/>
                    <a:p>
                      <a:pPr algn="ctr"/>
                      <a:r>
                        <a:rPr lang="en-IN" dirty="0" err="1"/>
                        <a:t>Alsmadi</a:t>
                      </a:r>
                      <a:r>
                        <a:rPr lang="en-IN" dirty="0"/>
                        <a:t> et al </a:t>
                      </a:r>
                    </a:p>
                  </a:txBody>
                  <a:tcPr anchor="ctr"/>
                </a:tc>
                <a:tc>
                  <a:txBody>
                    <a:bodyPr/>
                    <a:lstStyle/>
                    <a:p>
                      <a:pPr algn="ctr"/>
                      <a:r>
                        <a:rPr lang="en-IN" dirty="0"/>
                        <a:t>2011</a:t>
                      </a:r>
                    </a:p>
                  </a:txBody>
                  <a:tcPr anchor="ctr"/>
                </a:tc>
                <a:tc>
                  <a:txBody>
                    <a:bodyPr/>
                    <a:lstStyle/>
                    <a:p>
                      <a:pPr algn="ctr"/>
                      <a:r>
                        <a:rPr lang="en-IN" dirty="0"/>
                        <a:t>Back Propagation Algorithm</a:t>
                      </a:r>
                    </a:p>
                  </a:txBody>
                  <a:tcPr anchor="ctr"/>
                </a:tc>
                <a:tc>
                  <a:txBody>
                    <a:bodyPr/>
                    <a:lstStyle/>
                    <a:p>
                      <a:pPr algn="ctr"/>
                      <a:r>
                        <a:rPr lang="en-IN" dirty="0"/>
                        <a:t>GIS dataset</a:t>
                      </a:r>
                    </a:p>
                  </a:txBody>
                  <a:tcPr anchor="ctr"/>
                </a:tc>
                <a:tc>
                  <a:txBody>
                    <a:bodyPr/>
                    <a:lstStyle/>
                    <a:p>
                      <a:pPr algn="ctr"/>
                      <a:r>
                        <a:rPr lang="en-IN" dirty="0"/>
                        <a:t>24</a:t>
                      </a:r>
                    </a:p>
                  </a:txBody>
                  <a:tcPr anchor="ctr"/>
                </a:tc>
                <a:tc>
                  <a:txBody>
                    <a:bodyPr/>
                    <a:lstStyle/>
                    <a:p>
                      <a:pPr algn="ctr"/>
                      <a:r>
                        <a:rPr lang="en-IN" dirty="0"/>
                        <a:t>86%</a:t>
                      </a:r>
                    </a:p>
                  </a:txBody>
                  <a:tcPr anchor="ctr"/>
                </a:tc>
                <a:extLst>
                  <a:ext uri="{0D108BD9-81ED-4DB2-BD59-A6C34878D82A}">
                    <a16:rowId xmlns:a16="http://schemas.microsoft.com/office/drawing/2014/main" val="2099513002"/>
                  </a:ext>
                </a:extLst>
              </a:tr>
              <a:tr h="534543">
                <a:tc>
                  <a:txBody>
                    <a:bodyPr/>
                    <a:lstStyle/>
                    <a:p>
                      <a:pPr algn="ctr"/>
                      <a:r>
                        <a:rPr lang="en-IN" dirty="0"/>
                        <a:t>Kaya et al</a:t>
                      </a:r>
                    </a:p>
                  </a:txBody>
                  <a:tcPr anchor="ctr"/>
                </a:tc>
                <a:tc>
                  <a:txBody>
                    <a:bodyPr/>
                    <a:lstStyle/>
                    <a:p>
                      <a:pPr algn="ctr"/>
                      <a:r>
                        <a:rPr lang="en-IN" dirty="0"/>
                        <a:t>2018</a:t>
                      </a:r>
                    </a:p>
                  </a:txBody>
                  <a:tcPr anchor="ctr"/>
                </a:tc>
                <a:tc>
                  <a:txBody>
                    <a:bodyPr/>
                    <a:lstStyle/>
                    <a:p>
                      <a:pPr algn="ctr"/>
                      <a:r>
                        <a:rPr lang="en-IN" dirty="0"/>
                        <a:t>ANN</a:t>
                      </a:r>
                    </a:p>
                  </a:txBody>
                  <a:tcPr anchor="ctr"/>
                </a:tc>
                <a:tc>
                  <a:txBody>
                    <a:bodyPr/>
                    <a:lstStyle/>
                    <a:p>
                      <a:pPr algn="ctr"/>
                      <a:r>
                        <a:rPr lang="en-IN" dirty="0"/>
                        <a:t>F4K dataset</a:t>
                      </a:r>
                    </a:p>
                  </a:txBody>
                  <a:tcPr anchor="ctr"/>
                </a:tc>
                <a:tc>
                  <a:txBody>
                    <a:bodyPr/>
                    <a:lstStyle/>
                    <a:p>
                      <a:pPr algn="ctr"/>
                      <a:r>
                        <a:rPr lang="en-IN" dirty="0"/>
                        <a:t>3</a:t>
                      </a:r>
                    </a:p>
                  </a:txBody>
                  <a:tcPr anchor="ctr"/>
                </a:tc>
                <a:tc>
                  <a:txBody>
                    <a:bodyPr/>
                    <a:lstStyle/>
                    <a:p>
                      <a:pPr algn="ctr"/>
                      <a:r>
                        <a:rPr lang="en-IN" dirty="0"/>
                        <a:t>91.8%</a:t>
                      </a:r>
                    </a:p>
                  </a:txBody>
                  <a:tcPr anchor="ctr"/>
                </a:tc>
                <a:extLst>
                  <a:ext uri="{0D108BD9-81ED-4DB2-BD59-A6C34878D82A}">
                    <a16:rowId xmlns:a16="http://schemas.microsoft.com/office/drawing/2014/main" val="3026560859"/>
                  </a:ext>
                </a:extLst>
              </a:tr>
              <a:tr h="534543">
                <a:tc>
                  <a:txBody>
                    <a:bodyPr/>
                    <a:lstStyle/>
                    <a:p>
                      <a:pPr algn="ctr"/>
                      <a:r>
                        <a:rPr lang="en-IN" sz="1400" b="0" i="0" u="none" strike="noStrike" cap="none" dirty="0">
                          <a:solidFill>
                            <a:schemeClr val="tx1"/>
                          </a:solidFill>
                          <a:effectLst/>
                          <a:latin typeface="+mn-lt"/>
                          <a:ea typeface="+mn-ea"/>
                          <a:cs typeface="+mn-cs"/>
                          <a:sym typeface="Arial"/>
                        </a:rPr>
                        <a:t>Hernandez-Serna and Jimenez-Segura</a:t>
                      </a:r>
                      <a:endParaRPr lang="en-IN" dirty="0"/>
                    </a:p>
                  </a:txBody>
                  <a:tcPr anchor="ctr"/>
                </a:tc>
                <a:tc>
                  <a:txBody>
                    <a:bodyPr/>
                    <a:lstStyle/>
                    <a:p>
                      <a:pPr algn="ctr"/>
                      <a:r>
                        <a:rPr lang="en-IN" dirty="0"/>
                        <a:t>2014</a:t>
                      </a:r>
                    </a:p>
                  </a:txBody>
                  <a:tcPr anchor="ctr"/>
                </a:tc>
                <a:tc>
                  <a:txBody>
                    <a:bodyPr/>
                    <a:lstStyle/>
                    <a:p>
                      <a:pPr algn="ctr"/>
                      <a:r>
                        <a:rPr lang="en-IN" dirty="0"/>
                        <a:t>CNN</a:t>
                      </a:r>
                    </a:p>
                  </a:txBody>
                  <a:tcPr anchor="ctr"/>
                </a:tc>
                <a:tc>
                  <a:txBody>
                    <a:bodyPr/>
                    <a:lstStyle/>
                    <a:p>
                      <a:pPr algn="ctr"/>
                      <a:r>
                        <a:rPr lang="en-IN" dirty="0"/>
                        <a:t>Self-collected</a:t>
                      </a:r>
                    </a:p>
                  </a:txBody>
                  <a:tcPr anchor="ctr"/>
                </a:tc>
                <a:tc>
                  <a:txBody>
                    <a:bodyPr/>
                    <a:lstStyle/>
                    <a:p>
                      <a:pPr algn="ctr"/>
                      <a:r>
                        <a:rPr lang="en-IN" dirty="0"/>
                        <a:t>Not Reported</a:t>
                      </a:r>
                    </a:p>
                  </a:txBody>
                  <a:tcPr anchor="ctr"/>
                </a:tc>
                <a:tc>
                  <a:txBody>
                    <a:bodyPr/>
                    <a:lstStyle/>
                    <a:p>
                      <a:pPr algn="ctr"/>
                      <a:r>
                        <a:rPr lang="en-IN" dirty="0"/>
                        <a:t>91.65%</a:t>
                      </a:r>
                    </a:p>
                  </a:txBody>
                  <a:tcPr anchor="ctr"/>
                </a:tc>
                <a:extLst>
                  <a:ext uri="{0D108BD9-81ED-4DB2-BD59-A6C34878D82A}">
                    <a16:rowId xmlns:a16="http://schemas.microsoft.com/office/drawing/2014/main" val="3797775849"/>
                  </a:ext>
                </a:extLst>
              </a:tr>
              <a:tr h="534543">
                <a:tc>
                  <a:txBody>
                    <a:bodyPr/>
                    <a:lstStyle/>
                    <a:p>
                      <a:pPr algn="ctr"/>
                      <a:r>
                        <a:rPr lang="en-IN" dirty="0"/>
                        <a:t>Qin et al</a:t>
                      </a:r>
                    </a:p>
                  </a:txBody>
                  <a:tcPr anchor="ctr"/>
                </a:tc>
                <a:tc>
                  <a:txBody>
                    <a:bodyPr/>
                    <a:lstStyle/>
                    <a:p>
                      <a:pPr algn="ctr"/>
                      <a:r>
                        <a:rPr lang="en-IN" dirty="0"/>
                        <a:t>2016</a:t>
                      </a:r>
                    </a:p>
                  </a:txBody>
                  <a:tcPr anchor="ctr"/>
                </a:tc>
                <a:tc>
                  <a:txBody>
                    <a:bodyPr/>
                    <a:lstStyle/>
                    <a:p>
                      <a:pPr algn="ctr"/>
                      <a:r>
                        <a:rPr lang="en-IN" dirty="0"/>
                        <a:t>Linear SVM</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F4K dataset</a:t>
                      </a:r>
                    </a:p>
                    <a:p>
                      <a:pPr algn="ctr"/>
                      <a:endParaRPr lang="en-IN" dirty="0"/>
                    </a:p>
                  </a:txBody>
                  <a:tcPr anchor="ctr"/>
                </a:tc>
                <a:tc>
                  <a:txBody>
                    <a:bodyPr/>
                    <a:lstStyle/>
                    <a:p>
                      <a:pPr algn="ctr"/>
                      <a:r>
                        <a:rPr lang="en-IN" dirty="0"/>
                        <a:t>23</a:t>
                      </a:r>
                    </a:p>
                  </a:txBody>
                  <a:tcPr anchor="ctr"/>
                </a:tc>
                <a:tc>
                  <a:txBody>
                    <a:bodyPr/>
                    <a:lstStyle/>
                    <a:p>
                      <a:pPr algn="ctr"/>
                      <a:r>
                        <a:rPr lang="en-IN" dirty="0"/>
                        <a:t>88.5%</a:t>
                      </a:r>
                    </a:p>
                  </a:txBody>
                  <a:tcPr anchor="ctr"/>
                </a:tc>
                <a:extLst>
                  <a:ext uri="{0D108BD9-81ED-4DB2-BD59-A6C34878D82A}">
                    <a16:rowId xmlns:a16="http://schemas.microsoft.com/office/drawing/2014/main" val="2710398633"/>
                  </a:ext>
                </a:extLst>
              </a:tr>
              <a:tr h="534543">
                <a:tc>
                  <a:txBody>
                    <a:bodyPr/>
                    <a:lstStyle/>
                    <a:p>
                      <a:pPr algn="ctr"/>
                      <a:r>
                        <a:rPr lang="en-IN" sz="1400" b="0" i="0" u="none" strike="noStrike" cap="none" dirty="0" err="1">
                          <a:solidFill>
                            <a:schemeClr val="tx1"/>
                          </a:solidFill>
                          <a:effectLst/>
                          <a:latin typeface="+mn-lt"/>
                          <a:ea typeface="+mn-ea"/>
                          <a:cs typeface="+mn-cs"/>
                          <a:sym typeface="Arial"/>
                        </a:rPr>
                        <a:t>Rachmatullah</a:t>
                      </a:r>
                      <a:r>
                        <a:rPr lang="en-IN" sz="1400" b="0" i="0" u="none" strike="noStrike" cap="none" dirty="0">
                          <a:solidFill>
                            <a:schemeClr val="tx1"/>
                          </a:solidFill>
                          <a:effectLst/>
                          <a:latin typeface="+mn-lt"/>
                          <a:ea typeface="+mn-ea"/>
                          <a:cs typeface="+mn-cs"/>
                          <a:sym typeface="Arial"/>
                        </a:rPr>
                        <a:t> and </a:t>
                      </a:r>
                      <a:r>
                        <a:rPr lang="en-IN" sz="1400" b="0" i="0" u="none" strike="noStrike" cap="none" dirty="0" err="1">
                          <a:solidFill>
                            <a:schemeClr val="tx1"/>
                          </a:solidFill>
                          <a:effectLst/>
                          <a:latin typeface="+mn-lt"/>
                          <a:ea typeface="+mn-ea"/>
                          <a:cs typeface="+mn-cs"/>
                          <a:sym typeface="Arial"/>
                        </a:rPr>
                        <a:t>Supriana</a:t>
                      </a:r>
                      <a:endParaRPr lang="en-IN" dirty="0"/>
                    </a:p>
                  </a:txBody>
                  <a:tcPr anchor="ctr"/>
                </a:tc>
                <a:tc>
                  <a:txBody>
                    <a:bodyPr/>
                    <a:lstStyle/>
                    <a:p>
                      <a:pPr algn="ctr"/>
                      <a:r>
                        <a:rPr lang="en-IN" dirty="0"/>
                        <a:t>2018</a:t>
                      </a:r>
                    </a:p>
                  </a:txBody>
                  <a:tcPr anchor="ctr"/>
                </a:tc>
                <a:tc>
                  <a:txBody>
                    <a:bodyPr/>
                    <a:lstStyle/>
                    <a:p>
                      <a:pPr algn="ctr"/>
                      <a:r>
                        <a:rPr lang="en-IN" dirty="0"/>
                        <a:t>Fish CLEF 2015</a:t>
                      </a:r>
                    </a:p>
                  </a:txBody>
                  <a:tcPr anchor="ctr"/>
                </a:tc>
                <a:tc>
                  <a:txBody>
                    <a:bodyPr/>
                    <a:lstStyle/>
                    <a:p>
                      <a:pPr algn="ctr"/>
                      <a:r>
                        <a:rPr lang="en-IN" dirty="0"/>
                        <a:t>CNN</a:t>
                      </a:r>
                    </a:p>
                  </a:txBody>
                  <a:tcPr anchor="ctr"/>
                </a:tc>
                <a:tc>
                  <a:txBody>
                    <a:bodyPr/>
                    <a:lstStyle/>
                    <a:p>
                      <a:pPr algn="ctr"/>
                      <a:r>
                        <a:rPr lang="en-IN" dirty="0"/>
                        <a:t>15</a:t>
                      </a:r>
                    </a:p>
                  </a:txBody>
                  <a:tcPr anchor="ctr"/>
                </a:tc>
                <a:tc>
                  <a:txBody>
                    <a:bodyPr/>
                    <a:lstStyle/>
                    <a:p>
                      <a:pPr algn="ctr"/>
                      <a:r>
                        <a:rPr lang="en-IN" dirty="0"/>
                        <a:t>86%</a:t>
                      </a:r>
                    </a:p>
                  </a:txBody>
                  <a:tcPr anchor="ctr"/>
                </a:tc>
                <a:extLst>
                  <a:ext uri="{0D108BD9-81ED-4DB2-BD59-A6C34878D82A}">
                    <a16:rowId xmlns:a16="http://schemas.microsoft.com/office/drawing/2014/main" val="63837991"/>
                  </a:ext>
                </a:extLst>
              </a:tr>
              <a:tr h="534543">
                <a:tc>
                  <a:txBody>
                    <a:bodyPr/>
                    <a:lstStyle/>
                    <a:p>
                      <a:pPr algn="ctr"/>
                      <a:r>
                        <a:rPr lang="en-IN" sz="1400" b="0" i="0" u="none" strike="noStrike" cap="none" dirty="0">
                          <a:solidFill>
                            <a:schemeClr val="tx1"/>
                          </a:solidFill>
                          <a:effectLst/>
                          <a:latin typeface="+mn-lt"/>
                          <a:ea typeface="+mn-ea"/>
                          <a:cs typeface="+mn-cs"/>
                          <a:sym typeface="Arial"/>
                        </a:rPr>
                        <a:t>Chen et al</a:t>
                      </a:r>
                      <a:endParaRPr lang="en-IN" dirty="0"/>
                    </a:p>
                  </a:txBody>
                  <a:tcPr anchor="ctr"/>
                </a:tc>
                <a:tc>
                  <a:txBody>
                    <a:bodyPr/>
                    <a:lstStyle/>
                    <a:p>
                      <a:pPr algn="ctr"/>
                      <a:r>
                        <a:rPr lang="en-IN" dirty="0"/>
                        <a:t>2017</a:t>
                      </a:r>
                    </a:p>
                  </a:txBody>
                  <a:tcPr anchor="ctr"/>
                </a:tc>
                <a:tc>
                  <a:txBody>
                    <a:bodyPr/>
                    <a:lstStyle/>
                    <a:p>
                      <a:pPr algn="ctr"/>
                      <a:r>
                        <a:rPr lang="en-IN" dirty="0"/>
                        <a:t>NCFM dataset</a:t>
                      </a:r>
                    </a:p>
                  </a:txBody>
                  <a:tcPr anchor="ctr"/>
                </a:tc>
                <a:tc>
                  <a:txBody>
                    <a:bodyPr/>
                    <a:lstStyle/>
                    <a:p>
                      <a:pPr algn="ctr"/>
                      <a:r>
                        <a:rPr lang="en-IN" dirty="0"/>
                        <a:t>CNN</a:t>
                      </a:r>
                    </a:p>
                  </a:txBody>
                  <a:tcPr anchor="ctr"/>
                </a:tc>
                <a:tc>
                  <a:txBody>
                    <a:bodyPr/>
                    <a:lstStyle/>
                    <a:p>
                      <a:pPr algn="ctr"/>
                      <a:r>
                        <a:rPr lang="en-IN" dirty="0"/>
                        <a:t>Not Reported</a:t>
                      </a:r>
                    </a:p>
                  </a:txBody>
                  <a:tcPr anchor="ctr"/>
                </a:tc>
                <a:tc>
                  <a:txBody>
                    <a:bodyPr/>
                    <a:lstStyle/>
                    <a:p>
                      <a:pPr algn="ctr"/>
                      <a:r>
                        <a:rPr lang="en-IN" dirty="0"/>
                        <a:t>70%</a:t>
                      </a:r>
                    </a:p>
                  </a:txBody>
                  <a:tcPr anchor="ctr"/>
                </a:tc>
                <a:extLst>
                  <a:ext uri="{0D108BD9-81ED-4DB2-BD59-A6C34878D82A}">
                    <a16:rowId xmlns:a16="http://schemas.microsoft.com/office/drawing/2014/main" val="2317696571"/>
                  </a:ext>
                </a:extLst>
              </a:tr>
            </a:tbl>
          </a:graphicData>
        </a:graphic>
      </p:graphicFrame>
    </p:spTree>
    <p:extLst>
      <p:ext uri="{BB962C8B-B14F-4D97-AF65-F5344CB8AC3E}">
        <p14:creationId xmlns:p14="http://schemas.microsoft.com/office/powerpoint/2010/main" val="357272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4" y="74663"/>
            <a:ext cx="823029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 LIMITATION IN PREVIOUS APPRAOCH</a:t>
            </a:r>
            <a:endParaRPr sz="3600" b="1" i="0" u="none" strike="noStrike" cap="none" dirty="0">
              <a:solidFill>
                <a:schemeClr val="lt1"/>
              </a:solidFill>
              <a:latin typeface="Calibri"/>
              <a:ea typeface="Calibri"/>
              <a:cs typeface="Calibri"/>
              <a:sym typeface="Calibri"/>
            </a:endParaRPr>
          </a:p>
        </p:txBody>
      </p:sp>
      <p:graphicFrame>
        <p:nvGraphicFramePr>
          <p:cNvPr id="3" name="Diagram 2">
            <a:extLst>
              <a:ext uri="{FF2B5EF4-FFF2-40B4-BE49-F238E27FC236}">
                <a16:creationId xmlns:a16="http://schemas.microsoft.com/office/drawing/2014/main" id="{97129F6E-1043-789E-35E2-EF6B83A6F371}"/>
              </a:ext>
            </a:extLst>
          </p:cNvPr>
          <p:cNvGraphicFramePr/>
          <p:nvPr>
            <p:extLst>
              <p:ext uri="{D42A27DB-BD31-4B8C-83A1-F6EECF244321}">
                <p14:modId xmlns:p14="http://schemas.microsoft.com/office/powerpoint/2010/main" val="2468100324"/>
              </p:ext>
            </p:extLst>
          </p:nvPr>
        </p:nvGraphicFramePr>
        <p:xfrm>
          <a:off x="1311252" y="1417733"/>
          <a:ext cx="9493461" cy="4838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82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 PROPOSED WORK   </a:t>
            </a:r>
            <a:endParaRPr sz="3600" b="1" i="0" u="none" strike="noStrike" cap="none" dirty="0">
              <a:solidFill>
                <a:schemeClr val="lt1"/>
              </a:solidFill>
              <a:latin typeface="Calibri"/>
              <a:ea typeface="Calibri"/>
              <a:cs typeface="Calibri"/>
              <a:sym typeface="Calibri"/>
            </a:endParaRPr>
          </a:p>
        </p:txBody>
      </p:sp>
      <p:pic>
        <p:nvPicPr>
          <p:cNvPr id="40" name="Picture 39">
            <a:extLst>
              <a:ext uri="{FF2B5EF4-FFF2-40B4-BE49-F238E27FC236}">
                <a16:creationId xmlns:a16="http://schemas.microsoft.com/office/drawing/2014/main" id="{E477673B-BB7F-0DDF-F3F5-4BD634F4050C}"/>
              </a:ext>
            </a:extLst>
          </p:cNvPr>
          <p:cNvPicPr>
            <a:picLocks noChangeAspect="1"/>
          </p:cNvPicPr>
          <p:nvPr/>
        </p:nvPicPr>
        <p:blipFill>
          <a:blip r:embed="rId3"/>
          <a:stretch>
            <a:fillRect/>
          </a:stretch>
        </p:blipFill>
        <p:spPr>
          <a:xfrm>
            <a:off x="490042" y="1005746"/>
            <a:ext cx="11211916" cy="5456014"/>
          </a:xfrm>
          <a:prstGeom prst="rect">
            <a:avLst/>
          </a:prstGeom>
        </p:spPr>
      </p:pic>
    </p:spTree>
    <p:extLst>
      <p:ext uri="{BB962C8B-B14F-4D97-AF65-F5344CB8AC3E}">
        <p14:creationId xmlns:p14="http://schemas.microsoft.com/office/powerpoint/2010/main" val="417211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p:nvPr/>
        </p:nvSpPr>
        <p:spPr>
          <a:xfrm>
            <a:off x="-635" y="-635"/>
            <a:ext cx="12192600" cy="814551"/>
          </a:xfrm>
          <a:prstGeom prst="rect">
            <a:avLst/>
          </a:prstGeom>
          <a:solidFill>
            <a:srgbClr val="AE1D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2390815" y="83390"/>
            <a:ext cx="7409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solidFill>
                  <a:schemeClr val="lt1"/>
                </a:solidFill>
                <a:latin typeface="Calibri"/>
                <a:ea typeface="Calibri"/>
                <a:cs typeface="Calibri"/>
                <a:sym typeface="Calibri"/>
              </a:rPr>
              <a:t>VI. PROPOSED WORK   </a:t>
            </a:r>
            <a:endParaRPr sz="3600" b="1" i="0" u="none" strike="noStrike" cap="none" dirty="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E2C762FB-1932-8063-0474-6BFA8C324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144" y="2628264"/>
            <a:ext cx="5367149" cy="3213736"/>
          </a:xfrm>
          <a:prstGeom prst="rect">
            <a:avLst/>
          </a:prstGeom>
        </p:spPr>
      </p:pic>
      <p:sp>
        <p:nvSpPr>
          <p:cNvPr id="4" name="TextBox 3">
            <a:extLst>
              <a:ext uri="{FF2B5EF4-FFF2-40B4-BE49-F238E27FC236}">
                <a16:creationId xmlns:a16="http://schemas.microsoft.com/office/drawing/2014/main" id="{055D9C12-041D-70A0-3AD3-4B2B65254999}"/>
              </a:ext>
            </a:extLst>
          </p:cNvPr>
          <p:cNvSpPr txBox="1"/>
          <p:nvPr/>
        </p:nvSpPr>
        <p:spPr>
          <a:xfrm>
            <a:off x="1541144" y="1261220"/>
            <a:ext cx="6096000" cy="919739"/>
          </a:xfrm>
          <a:prstGeom prst="rect">
            <a:avLst/>
          </a:prstGeom>
          <a:noFill/>
        </p:spPr>
        <p:txBody>
          <a:bodyPr wrap="square">
            <a:spAutoFit/>
          </a:bodyPr>
          <a:lstStyle/>
          <a:p>
            <a:pPr lvl="1">
              <a:lnSpc>
                <a:spcPct val="150000"/>
              </a:lnSpc>
            </a:pPr>
            <a:r>
              <a:rPr lang="en-US" sz="2000" b="0" i="0" u="none" strike="noStrike" dirty="0">
                <a:solidFill>
                  <a:srgbClr val="FF3300"/>
                </a:solidFill>
                <a:effectLst/>
                <a:latin typeface="Times New Roman" panose="02020603050405020304" pitchFamily="18" charset="0"/>
                <a:cs typeface="Times New Roman" panose="02020603050405020304" pitchFamily="18" charset="0"/>
              </a:rPr>
              <a:t>Details of the dataset:</a:t>
            </a:r>
          </a:p>
          <a:p>
            <a:pPr lvl="1">
              <a:lnSpc>
                <a:spcPct val="150000"/>
              </a:lnSpc>
            </a:pPr>
            <a:r>
              <a:rPr lang="en-US" sz="1800" b="0" i="0" u="none" strike="noStrike" dirty="0">
                <a:solidFill>
                  <a:srgbClr val="0D0D0D"/>
                </a:solidFill>
                <a:effectLst/>
                <a:latin typeface="Times New Roman" panose="02020603050405020304" pitchFamily="18" charset="0"/>
                <a:cs typeface="Times New Roman" panose="02020603050405020304" pitchFamily="18" charset="0"/>
              </a:rPr>
              <a:t>9 classes of  “A large scale fish dataset”:</a:t>
            </a:r>
          </a:p>
        </p:txBody>
      </p:sp>
      <p:pic>
        <p:nvPicPr>
          <p:cNvPr id="5" name="Picture 4">
            <a:extLst>
              <a:ext uri="{FF2B5EF4-FFF2-40B4-BE49-F238E27FC236}">
                <a16:creationId xmlns:a16="http://schemas.microsoft.com/office/drawing/2014/main" id="{B3133750-FA78-AB45-DE7A-4C2C1C74F601}"/>
              </a:ext>
            </a:extLst>
          </p:cNvPr>
          <p:cNvPicPr>
            <a:picLocks noChangeAspect="1"/>
          </p:cNvPicPr>
          <p:nvPr/>
        </p:nvPicPr>
        <p:blipFill>
          <a:blip r:embed="rId4"/>
          <a:stretch>
            <a:fillRect/>
          </a:stretch>
        </p:blipFill>
        <p:spPr>
          <a:xfrm>
            <a:off x="7190740" y="3666122"/>
            <a:ext cx="4227976" cy="1010920"/>
          </a:xfrm>
          <a:prstGeom prst="rect">
            <a:avLst/>
          </a:prstGeom>
        </p:spPr>
      </p:pic>
    </p:spTree>
    <p:extLst>
      <p:ext uri="{BB962C8B-B14F-4D97-AF65-F5344CB8AC3E}">
        <p14:creationId xmlns:p14="http://schemas.microsoft.com/office/powerpoint/2010/main" val="38115943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984</Words>
  <Application>Microsoft Office PowerPoint</Application>
  <PresentationFormat>Widescreen</PresentationFormat>
  <Paragraphs>123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DARSHANA DURGAMAHANTY</dc:creator>
  <cp:lastModifiedBy>DURGAMAHANTY DARSHANA  - [CH.EN.U4CSE20020]</cp:lastModifiedBy>
  <cp:revision>2</cp:revision>
  <dcterms:modified xsi:type="dcterms:W3CDTF">2023-04-01T06:37:13Z</dcterms:modified>
</cp:coreProperties>
</file>