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8" r:id="rId7"/>
    <p:sldId id="259" r:id="rId8"/>
    <p:sldId id="262" r:id="rId9"/>
    <p:sldId id="263" r:id="rId10"/>
    <p:sldId id="279" r:id="rId11"/>
    <p:sldId id="283" r:id="rId12"/>
    <p:sldId id="288" r:id="rId13"/>
    <p:sldId id="284" r:id="rId14"/>
    <p:sldId id="285" r:id="rId15"/>
    <p:sldId id="289" r:id="rId16"/>
    <p:sldId id="286" r:id="rId17"/>
    <p:sldId id="287" r:id="rId18"/>
    <p:sldId id="290" r:id="rId19"/>
  </p:sldIdLst>
  <p:sldSz cx="9144000" cy="6858000" type="screen4x3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70AB"/>
    <a:srgbClr val="FF70C0"/>
    <a:srgbClr val="005AAB"/>
    <a:srgbClr val="DFFFCD"/>
    <a:srgbClr val="C80000"/>
    <a:srgbClr val="0000C8"/>
    <a:srgbClr val="134183"/>
    <a:srgbClr val="005AA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79690" autoAdjust="0"/>
  </p:normalViewPr>
  <p:slideViewPr>
    <p:cSldViewPr snapToGrid="0">
      <p:cViewPr varScale="1">
        <p:scale>
          <a:sx n="83" d="100"/>
          <a:sy n="83" d="100"/>
        </p:scale>
        <p:origin x="241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512" y="184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28663" y="904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Edit course title here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663" y="95900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Page </a:t>
            </a:r>
            <a:fld id="{D8970E65-33FC-4939-995C-97864F22F032}" type="slidenum">
              <a:rPr lang="en-GB" sz="120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003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428625"/>
            <a:ext cx="5400675" cy="4049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28663" y="4679950"/>
            <a:ext cx="5400675" cy="4865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13" name="TextBox 12"/>
          <p:cNvSpPr txBox="1"/>
          <p:nvPr/>
        </p:nvSpPr>
        <p:spPr>
          <a:xfrm>
            <a:off x="728663" y="90488"/>
            <a:ext cx="5400675" cy="276999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baseline="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QADEVOPSGIT</a:t>
            </a:r>
            <a:endParaRPr lang="en-GB" sz="1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8663" y="95900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Page </a:t>
            </a:r>
            <a:fld id="{5A994FC6-4CA0-47B1-908E-E307E7797130}" type="slidenum">
              <a:rPr lang="en-GB" sz="120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2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82479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47675" indent="952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43025" indent="2857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28663" y="428625"/>
            <a:ext cx="5400675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568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4190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3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3050" algn="l"/>
                <a:tab pos="544513" algn="l"/>
                <a:tab pos="796925" algn="l"/>
                <a:tab pos="1069975" algn="l"/>
                <a:tab pos="1343025" algn="l"/>
                <a:tab pos="1614488" algn="l"/>
                <a:tab pos="1887538" algn="l"/>
                <a:tab pos="2159000" algn="l"/>
                <a:tab pos="2413000" algn="l"/>
                <a:tab pos="2684463" algn="l"/>
              </a:tabLst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The -p switch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paginates the output if needed.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93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6285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82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wSwoop_Footer.jpg"/>
          <p:cNvPicPr>
            <a:picLocks noChangeAspect="1"/>
          </p:cNvPicPr>
          <p:nvPr userDrawn="1"/>
        </p:nvPicPr>
        <p:blipFill>
          <a:blip r:embed="rId2" cstate="print"/>
          <a:srcRect b="6922"/>
          <a:stretch>
            <a:fillRect/>
          </a:stretch>
        </p:blipFill>
        <p:spPr>
          <a:xfrm>
            <a:off x="0" y="4980439"/>
            <a:ext cx="9144000" cy="1775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9" y="2130431"/>
            <a:ext cx="8286808" cy="1470025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AAAAA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14"/>
          <a:stretch>
            <a:fillRect/>
          </a:stretch>
        </p:blipFill>
        <p:spPr>
          <a:xfrm>
            <a:off x="670560" y="785794"/>
            <a:ext cx="743712" cy="7071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42847" y="928670"/>
            <a:ext cx="8786844" cy="5214974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357166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142847" y="928694"/>
            <a:ext cx="8786844" cy="5286375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357166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395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793163" algn="r"/>
              </a:tabLst>
            </a:pPr>
            <a:r>
              <a:rPr lang="en-GB" sz="1000" baseline="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 QADEVOPSGIT</a:t>
            </a:r>
            <a:endParaRPr lang="en-GB" sz="1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844" y="356400"/>
            <a:ext cx="8786874" cy="50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title style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928800"/>
            <a:ext cx="8786874" cy="521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7824" y="285728"/>
            <a:ext cx="885828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4"/>
          <p:cNvSpPr txBox="1">
            <a:spLocks/>
          </p:cNvSpPr>
          <p:nvPr/>
        </p:nvSpPr>
        <p:spPr>
          <a:xfrm>
            <a:off x="142844" y="357166"/>
            <a:ext cx="8786874" cy="5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</p:sldLayoutIdLst>
  <p:hf hdr="0" ftr="0" dt="0"/>
  <p:txStyles>
    <p:title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None/>
        <a:tabLst/>
        <a:defRPr kumimoji="0" lang="en-GB" sz="2400" b="1" i="0" u="none" strike="noStrike" kern="1200" cap="none" spc="0" normalizeH="0" baseline="0" noProof="0">
          <a:ln>
            <a:noFill/>
          </a:ln>
          <a:solidFill>
            <a:srgbClr val="0070C0"/>
          </a:solidFill>
          <a:effectLst/>
          <a:uLnTx/>
          <a:uFillTx/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download/linu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msysgit.github.io/" TargetMode="External"/><Relationship Id="rId4" Type="http://schemas.openxmlformats.org/officeDocument/2006/relationships/hyperlink" Target="http://git-scm.com/download/mac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Version Control Using GIT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Arial" charset="0"/>
                <a:cs typeface="Arial" charset="0"/>
              </a:rPr>
              <a:t>Git</a:t>
            </a:r>
            <a:r>
              <a:rPr lang="en-US" dirty="0">
                <a:latin typeface="Arial" charset="0"/>
                <a:cs typeface="Arial" charset="0"/>
              </a:rPr>
              <a:t> Basics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commands all follow the same convention: </a:t>
            </a:r>
          </a:p>
          <a:p>
            <a:pPr lvl="1"/>
            <a:r>
              <a:rPr lang="en-US" dirty="0"/>
              <a:t>The word ‘</a:t>
            </a:r>
            <a:r>
              <a:rPr lang="en-US" dirty="0" err="1"/>
              <a:t>git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Followed by an optional switch, </a:t>
            </a:r>
          </a:p>
          <a:p>
            <a:pPr lvl="1"/>
            <a:r>
              <a:rPr lang="en-US" dirty="0"/>
              <a:t>Followed by a </a:t>
            </a:r>
            <a:r>
              <a:rPr lang="en-US" dirty="0" err="1"/>
              <a:t>Git</a:t>
            </a:r>
            <a:r>
              <a:rPr lang="en-US" dirty="0"/>
              <a:t> command (mandatory), </a:t>
            </a:r>
          </a:p>
          <a:p>
            <a:pPr lvl="1"/>
            <a:r>
              <a:rPr lang="en-US" dirty="0"/>
              <a:t>Followed by optional arguments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Commands – Entomology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7871" y="3625257"/>
            <a:ext cx="8453469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defRPr/>
            </a:pPr>
            <a:r>
              <a:rPr lang="en-GB" sz="2800" b="1" dirty="0">
                <a:latin typeface="Courier New" pitchFamily="49" charset="0"/>
                <a:cs typeface="Courier New" pitchFamily="49" charset="0"/>
              </a:rPr>
              <a:t>git [switches] &lt;commands&gt; [&lt;</a:t>
            </a:r>
            <a:r>
              <a:rPr lang="en-GB" sz="28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GB" sz="2800" b="1" dirty="0">
                <a:latin typeface="Courier New" pitchFamily="49" charset="0"/>
                <a:cs typeface="Courier New" pitchFamily="49" charset="0"/>
              </a:rPr>
              <a:t>&gt;]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6348" y="5028502"/>
            <a:ext cx="8453469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defRPr/>
            </a:pPr>
            <a:r>
              <a:rPr lang="en-GB" sz="2800" b="1" dirty="0">
                <a:latin typeface="Courier New" pitchFamily="49" charset="0"/>
                <a:cs typeface="Courier New" pitchFamily="49" charset="0"/>
              </a:rPr>
              <a:t>git –p config -–global </a:t>
            </a:r>
            <a:r>
              <a:rPr lang="en-GB" sz="2800" b="1" dirty="0" err="1">
                <a:latin typeface="Courier New" pitchFamily="49" charset="0"/>
                <a:cs typeface="Courier New" pitchFamily="49" charset="0"/>
              </a:rPr>
              <a:t>user.name</a:t>
            </a:r>
            <a:r>
              <a:rPr lang="en-GB" sz="2800" b="1" dirty="0">
                <a:latin typeface="Courier New" pitchFamily="49" charset="0"/>
                <a:cs typeface="Courier New" pitchFamily="49" charset="0"/>
              </a:rPr>
              <a:t> "Tom"</a:t>
            </a:r>
          </a:p>
        </p:txBody>
      </p:sp>
    </p:spTree>
    <p:extLst>
      <p:ext uri="{BB962C8B-B14F-4D97-AF65-F5344CB8AC3E}">
        <p14:creationId xmlns:p14="http://schemas.microsoft.com/office/powerpoint/2010/main" val="338376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When you first launch </a:t>
            </a:r>
            <a:r>
              <a:rPr lang="en-US" dirty="0" err="1"/>
              <a:t>Git</a:t>
            </a:r>
            <a:r>
              <a:rPr lang="en-US" dirty="0"/>
              <a:t> you will be at your home directory 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~ </a:t>
            </a:r>
            <a:r>
              <a:rPr lang="en-US" dirty="0"/>
              <a:t>or</a:t>
            </a:r>
            <a:r>
              <a:rPr lang="en-US" dirty="0">
                <a:solidFill>
                  <a:schemeClr val="tx2"/>
                </a:solidFill>
              </a:rPr>
              <a:t> $HOME</a:t>
            </a:r>
          </a:p>
          <a:p>
            <a:r>
              <a:rPr lang="en-US" dirty="0"/>
              <a:t>Through the </a:t>
            </a:r>
            <a:r>
              <a:rPr lang="en-US" dirty="0" err="1"/>
              <a:t>Git</a:t>
            </a:r>
            <a:r>
              <a:rPr lang="en-US" dirty="0"/>
              <a:t> Bash you can then move through and modify the directory structure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</a:t>
            </a:r>
            <a:r>
              <a:rPr lang="en-US" dirty="0" err="1"/>
              <a:t>Git</a:t>
            </a:r>
            <a:r>
              <a:rPr lang="en-US" dirty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132605"/>
              </p:ext>
            </p:extLst>
          </p:nvPr>
        </p:nvGraphicFramePr>
        <p:xfrm>
          <a:off x="640773" y="3038764"/>
          <a:ext cx="754726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6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0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ls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Current files in the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mkdir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Make a directory at the current 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Change to the current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pwd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Print the current</a:t>
                      </a:r>
                      <a:r>
                        <a:rPr lang="en-GB" baseline="0" dirty="0"/>
                        <a:t> directory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rm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Remove a file</a:t>
                      </a:r>
                      <a:r>
                        <a:rPr lang="en-GB" baseline="0" dirty="0"/>
                        <a:t> (optional –r flag to remove a directory)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719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Launch your git command line</a:t>
            </a:r>
          </a:p>
          <a:p>
            <a:pPr lvl="1"/>
            <a:r>
              <a:rPr lang="en-GB" dirty="0"/>
              <a:t>Ensure you are at your home directory</a:t>
            </a:r>
          </a:p>
          <a:p>
            <a:pPr lvl="1"/>
            <a:r>
              <a:rPr lang="en-GB" dirty="0"/>
              <a:t>Find the corresponding directory using your GUI file explorer</a:t>
            </a:r>
          </a:p>
          <a:p>
            <a:pPr lvl="1"/>
            <a:r>
              <a:rPr lang="en-GB" dirty="0"/>
              <a:t>Create a directory called </a:t>
            </a:r>
            <a:r>
              <a:rPr lang="en-GB" dirty="0" err="1">
                <a:solidFill>
                  <a:schemeClr val="tx2"/>
                </a:solidFill>
              </a:rPr>
              <a:t>gitTest</a:t>
            </a:r>
            <a:endParaRPr lang="en-GB" dirty="0">
              <a:solidFill>
                <a:schemeClr val="tx2"/>
              </a:solidFill>
            </a:endParaRPr>
          </a:p>
          <a:p>
            <a:pPr lvl="1"/>
            <a:r>
              <a:rPr lang="en-GB" dirty="0"/>
              <a:t>Navigate within the directory using the command line</a:t>
            </a:r>
          </a:p>
          <a:p>
            <a:pPr lvl="1"/>
            <a:r>
              <a:rPr lang="en-GB" dirty="0"/>
              <a:t>Create a sub folder</a:t>
            </a:r>
          </a:p>
          <a:p>
            <a:pPr lvl="1"/>
            <a:r>
              <a:rPr lang="en-GB" dirty="0"/>
              <a:t>Navigate back to home</a:t>
            </a:r>
          </a:p>
          <a:p>
            <a:pPr lvl="1"/>
            <a:r>
              <a:rPr lang="en-GB" dirty="0"/>
              <a:t>Remove the </a:t>
            </a:r>
            <a:r>
              <a:rPr lang="en-GB" dirty="0" err="1"/>
              <a:t>gitTest</a:t>
            </a:r>
            <a:r>
              <a:rPr lang="en-GB" dirty="0"/>
              <a:t> directory</a:t>
            </a:r>
          </a:p>
          <a:p>
            <a:pPr lvl="1"/>
            <a:r>
              <a:rPr lang="en-GB" dirty="0"/>
              <a:t>Once you have completed all other tasks type </a:t>
            </a:r>
            <a:r>
              <a:rPr lang="en-GB" dirty="0">
                <a:solidFill>
                  <a:schemeClr val="tx2"/>
                </a:solidFill>
              </a:rPr>
              <a:t>history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Bash making a directory – Ninja Lab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191" y="480945"/>
            <a:ext cx="13335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58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Help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7871" y="1489198"/>
            <a:ext cx="8453469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defRPr/>
            </a:pPr>
            <a:r>
              <a:rPr lang="en-GB" sz="2800" b="1" dirty="0">
                <a:latin typeface="Courier New" pitchFamily="49" charset="0"/>
                <a:cs typeface="Courier New" pitchFamily="49" charset="0"/>
              </a:rPr>
              <a:t>git help</a:t>
            </a:r>
          </a:p>
        </p:txBody>
      </p:sp>
    </p:spTree>
    <p:extLst>
      <p:ext uri="{BB962C8B-B14F-4D97-AF65-F5344CB8AC3E}">
        <p14:creationId xmlns:p14="http://schemas.microsoft.com/office/powerpoint/2010/main" val="3146878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Use your command line to access </a:t>
            </a:r>
            <a:r>
              <a:rPr lang="en-US" dirty="0" err="1"/>
              <a:t>git</a:t>
            </a:r>
            <a:r>
              <a:rPr lang="en-US" dirty="0"/>
              <a:t> help find out about:</a:t>
            </a:r>
          </a:p>
          <a:p>
            <a:pPr lvl="1"/>
            <a:r>
              <a:rPr lang="en-US" dirty="0"/>
              <a:t>help </a:t>
            </a:r>
          </a:p>
          <a:p>
            <a:pPr lvl="1"/>
            <a:r>
              <a:rPr lang="en-US" dirty="0"/>
              <a:t>glossary </a:t>
            </a:r>
          </a:p>
          <a:p>
            <a:pPr lvl="1"/>
            <a:r>
              <a:rPr lang="en-US" dirty="0"/>
              <a:t>-a </a:t>
            </a:r>
          </a:p>
          <a:p>
            <a:pPr lvl="1"/>
            <a:r>
              <a:rPr lang="en-US" dirty="0" err="1"/>
              <a:t>config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-g 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Help – Ninja Lab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191" y="480945"/>
            <a:ext cx="13335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57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Git is a multiplatform version control tool</a:t>
            </a:r>
          </a:p>
          <a:p>
            <a:pPr lvl="1"/>
            <a:r>
              <a:rPr lang="en-GB" dirty="0"/>
              <a:t>It uses a common command line interface on all major platforms</a:t>
            </a:r>
          </a:p>
          <a:p>
            <a:r>
              <a:rPr lang="en-GB" dirty="0"/>
              <a:t>The Git command line is based on UNIX</a:t>
            </a:r>
          </a:p>
          <a:p>
            <a:pPr lvl="1"/>
            <a:r>
              <a:rPr lang="en-GB" dirty="0"/>
              <a:t>The shell we utilise is based upon this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5961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Version control</a:t>
            </a:r>
          </a:p>
          <a:p>
            <a:pPr lvl="1"/>
            <a:r>
              <a:rPr lang="en-GB" dirty="0"/>
              <a:t>CVCS</a:t>
            </a:r>
          </a:p>
          <a:p>
            <a:pPr lvl="1"/>
            <a:r>
              <a:rPr lang="en-GB" dirty="0"/>
              <a:t>DVCS</a:t>
            </a:r>
          </a:p>
          <a:p>
            <a:pPr lvl="1"/>
            <a:r>
              <a:rPr lang="en-GB" dirty="0"/>
              <a:t>GIT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233753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Version control is a system that records changes to files</a:t>
            </a:r>
          </a:p>
          <a:p>
            <a:pPr lvl="1"/>
            <a:r>
              <a:rPr lang="en-GB" dirty="0"/>
              <a:t>A VCS allows you to manage file history allowing you to:</a:t>
            </a:r>
          </a:p>
          <a:p>
            <a:pPr lvl="2"/>
            <a:r>
              <a:rPr lang="en-GB" dirty="0"/>
              <a:t>Rolling back to previous states of a file if something goes wrong</a:t>
            </a:r>
          </a:p>
          <a:p>
            <a:pPr lvl="2"/>
            <a:r>
              <a:rPr lang="en-GB" dirty="0"/>
              <a:t>Maintain change logs allowing you compare versioning issues</a:t>
            </a:r>
          </a:p>
          <a:p>
            <a:pPr lvl="2"/>
            <a:endParaRPr lang="en-GB" dirty="0"/>
          </a:p>
          <a:p>
            <a:r>
              <a:rPr lang="en-GB" dirty="0"/>
              <a:t>The simplest form of version control systems are local</a:t>
            </a:r>
          </a:p>
          <a:p>
            <a:pPr lvl="1"/>
            <a:r>
              <a:rPr lang="en-GB" dirty="0"/>
              <a:t>e.g. </a:t>
            </a:r>
            <a:r>
              <a:rPr lang="en-GB" dirty="0" err="1"/>
              <a:t>rcs</a:t>
            </a:r>
            <a:r>
              <a:rPr lang="en-GB" dirty="0"/>
              <a:t> in Mac OS x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Version Control </a:t>
            </a:r>
          </a:p>
        </p:txBody>
      </p:sp>
      <p:pic>
        <p:nvPicPr>
          <p:cNvPr id="1026" name="Picture 2" descr="http://git-scm.com/figures/18333fig0101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269" y="3315834"/>
            <a:ext cx="3810000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07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Central VCS systems allow multiple developers to collaborate on other systems.</a:t>
            </a:r>
          </a:p>
          <a:p>
            <a:pPr lvl="1"/>
            <a:r>
              <a:rPr lang="en-GB" dirty="0"/>
              <a:t>e.g. CVS, </a:t>
            </a:r>
            <a:r>
              <a:rPr lang="en-GB" dirty="0" err="1"/>
              <a:t>Subersion</a:t>
            </a:r>
            <a:r>
              <a:rPr lang="en-GB" dirty="0"/>
              <a:t> and Perforce</a:t>
            </a:r>
          </a:p>
          <a:p>
            <a:r>
              <a:rPr lang="en-GB" dirty="0"/>
              <a:t>Single server that contains all versioned files</a:t>
            </a:r>
          </a:p>
          <a:p>
            <a:pPr lvl="1"/>
            <a:r>
              <a:rPr lang="en-GB" dirty="0"/>
              <a:t>Clients that check out files from this source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Centralised Version Control Systems</a:t>
            </a:r>
          </a:p>
        </p:txBody>
      </p:sp>
      <p:pic>
        <p:nvPicPr>
          <p:cNvPr id="2050" name="Picture 2" descr="http://git-scm.com/figures/18333fig0102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081" y="3092746"/>
            <a:ext cx="3724376" cy="291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735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DVCS do not just check out the most local snapshot of a file</a:t>
            </a:r>
          </a:p>
          <a:p>
            <a:pPr lvl="1"/>
            <a:r>
              <a:rPr lang="en-GB" dirty="0"/>
              <a:t>They mirror the repository </a:t>
            </a:r>
          </a:p>
          <a:p>
            <a:pPr lvl="1"/>
            <a:r>
              <a:rPr lang="en-GB" dirty="0"/>
              <a:t>so each checkout is like a backup of the repository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Distributed Version Control Systems </a:t>
            </a:r>
          </a:p>
        </p:txBody>
      </p:sp>
      <p:pic>
        <p:nvPicPr>
          <p:cNvPr id="3074" name="Picture 2" descr="http://git-scm.com/figures/18333fig0103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660" y="2418274"/>
            <a:ext cx="3539218" cy="398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036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GITs origin are in Linux Development and is open source</a:t>
            </a:r>
          </a:p>
          <a:p>
            <a:pPr lvl="1"/>
            <a:r>
              <a:rPr lang="en-GB" dirty="0"/>
              <a:t>Its goals were to create a DVCS system that was:</a:t>
            </a:r>
          </a:p>
          <a:p>
            <a:pPr lvl="2"/>
            <a:r>
              <a:rPr lang="en-GB" dirty="0"/>
              <a:t>Fast</a:t>
            </a:r>
          </a:p>
          <a:p>
            <a:pPr lvl="2"/>
            <a:r>
              <a:rPr lang="en-GB" dirty="0"/>
              <a:t>Simple</a:t>
            </a:r>
          </a:p>
          <a:p>
            <a:pPr lvl="2"/>
            <a:r>
              <a:rPr lang="en-GB" dirty="0"/>
              <a:t>Strong support for non-linear development</a:t>
            </a:r>
          </a:p>
          <a:p>
            <a:pPr lvl="2"/>
            <a:r>
              <a:rPr lang="en-GB" dirty="0"/>
              <a:t>Fully distributed</a:t>
            </a:r>
          </a:p>
          <a:p>
            <a:pPr lvl="2"/>
            <a:r>
              <a:rPr lang="en-GB" dirty="0"/>
              <a:t>Able to handle large projects like the Linux kernel efficiently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as a DVCS</a:t>
            </a:r>
          </a:p>
        </p:txBody>
      </p:sp>
    </p:spTree>
    <p:extLst>
      <p:ext uri="{BB962C8B-B14F-4D97-AF65-F5344CB8AC3E}">
        <p14:creationId xmlns:p14="http://schemas.microsoft.com/office/powerpoint/2010/main" val="2990900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You can get GIT for all major platforms:</a:t>
            </a:r>
          </a:p>
          <a:p>
            <a:pPr lvl="1"/>
            <a:r>
              <a:rPr lang="en-GB" dirty="0"/>
              <a:t>Linux: </a:t>
            </a:r>
            <a:r>
              <a:rPr lang="en-GB" dirty="0">
                <a:hlinkClick r:id="rId3"/>
              </a:rPr>
              <a:t>http://git-scm.com/download/linux</a:t>
            </a:r>
            <a:endParaRPr lang="en-GB" dirty="0"/>
          </a:p>
          <a:p>
            <a:pPr lvl="1"/>
            <a:r>
              <a:rPr lang="en-GB" dirty="0"/>
              <a:t>Mac: </a:t>
            </a:r>
            <a:r>
              <a:rPr lang="en-GB" dirty="0">
                <a:hlinkClick r:id="rId4"/>
              </a:rPr>
              <a:t>http://git-scm.com/download/mac</a:t>
            </a:r>
            <a:endParaRPr lang="en-GB" dirty="0"/>
          </a:p>
          <a:p>
            <a:pPr lvl="1"/>
            <a:r>
              <a:rPr lang="en-GB" dirty="0"/>
              <a:t>Windows: </a:t>
            </a:r>
            <a:r>
              <a:rPr lang="en-GB" dirty="0">
                <a:hlinkClick r:id="rId5"/>
              </a:rPr>
              <a:t>http://msysgit.github.io/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 – Installing GIT</a:t>
            </a:r>
          </a:p>
        </p:txBody>
      </p:sp>
      <p:pic>
        <p:nvPicPr>
          <p:cNvPr id="1026" name="Picture 2" descr="http://git-scm.com/images/logos/downloads/Git-Logo-1788C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829" y="3185482"/>
            <a:ext cx="4527096" cy="189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119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keeps track of who performs version control actions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must be configured with your own name and e-mail. </a:t>
            </a:r>
          </a:p>
          <a:p>
            <a:r>
              <a:rPr lang="en-US" dirty="0"/>
              <a:t>To configure </a:t>
            </a:r>
            <a:r>
              <a:rPr lang="en-US" dirty="0" err="1"/>
              <a:t>Git</a:t>
            </a:r>
            <a:r>
              <a:rPr lang="en-US" dirty="0"/>
              <a:t> with your name and e-mail we use the following commands: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values can then be accessed using: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list all the configurations with: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Configuration – Setting the User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595" y="2664618"/>
            <a:ext cx="8453469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% git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--global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user.name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"Your Name" 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% git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--global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user.email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"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mail@example.com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"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3313" y="4356520"/>
            <a:ext cx="8453469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% git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user.</a:t>
            </a:r>
            <a:r>
              <a:rPr lang="en-GB" sz="2000" b="1" i="1" dirty="0" err="1">
                <a:latin typeface="Courier New" pitchFamily="49" charset="0"/>
                <a:cs typeface="Courier New" pitchFamily="49" charset="0"/>
              </a:rPr>
              <a:t>xxx</a:t>
            </a:r>
            <a:endParaRPr lang="en-GB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9511" y="5471109"/>
            <a:ext cx="8453469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% git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--list</a:t>
            </a:r>
          </a:p>
        </p:txBody>
      </p:sp>
    </p:spTree>
    <p:extLst>
      <p:ext uri="{BB962C8B-B14F-4D97-AF65-F5344CB8AC3E}">
        <p14:creationId xmlns:p14="http://schemas.microsoft.com/office/powerpoint/2010/main" val="3251923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Use the command line to configure Git with your user name and email</a:t>
            </a:r>
          </a:p>
          <a:p>
            <a:pPr lvl="1"/>
            <a:r>
              <a:rPr lang="en-GB" dirty="0"/>
              <a:t>Check the settings to ensure these are set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User Configuration – Ninja Lab	</a:t>
            </a:r>
          </a:p>
        </p:txBody>
      </p:sp>
    </p:spTree>
    <p:extLst>
      <p:ext uri="{BB962C8B-B14F-4D97-AF65-F5344CB8AC3E}">
        <p14:creationId xmlns:p14="http://schemas.microsoft.com/office/powerpoint/2010/main" val="595544334"/>
      </p:ext>
    </p:extLst>
  </p:cSld>
  <p:clrMapOvr>
    <a:masterClrMapping/>
  </p:clrMapOvr>
</p:sld>
</file>

<file path=ppt/theme/theme1.xml><?xml version="1.0" encoding="utf-8"?>
<a:theme xmlns:a="http://schemas.openxmlformats.org/drawingml/2006/main" name="QA PowerPoint Template_DRAFTMay2012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 sz="16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1">
            <a:lumMod val="40000"/>
            <a:lumOff val="60000"/>
          </a:schemeClr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equenceNumber xmlns="D404941B-A9BC-4D1F-BBCD-D74C19AB4A4D">2</SequenceNumber>
    <IsBuildFile xmlns="D404941B-A9BC-4D1F-BBCD-D74C19AB4A4D" xsi:nil="true"/>
    <BookTypeField0 xmlns="D404941B-A9BC-4D1F-BBCD-D74C19AB4A4D">
      <Terms xmlns="http://schemas.microsoft.com/office/infopath/2007/PartnerControls">
        <TermInfo xmlns="http://schemas.microsoft.com/office/infopath/2007/PartnerControls">
          <TermName xmlns="http://schemas.microsoft.com/office/infopath/2007/PartnerControls">DG</TermName>
          <TermId xmlns="http://schemas.microsoft.com/office/infopath/2007/PartnerControls">702cfa80-7586-4db3-97c2-9bf08f1b4133</TermId>
        </TermInfo>
      </Terms>
    </BookTypeField0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Courseware" ma:contentTypeID="0x010100F0967B7CEE8D417F966757887D9466FB0096992FA6E3523040843D4AB506E49039" ma:contentTypeVersion="0" ma:contentTypeDescription="Base content type which represents courseware documents" ma:contentTypeScope="" ma:versionID="af86aa28bf3960a38faa8d36d99b13fd">
  <xsd:schema xmlns:xsd="http://www.w3.org/2001/XMLSchema" xmlns:xs="http://www.w3.org/2001/XMLSchema" xmlns:p="http://schemas.microsoft.com/office/2006/metadata/properties" xmlns:ns2="D404941B-A9BC-4D1F-BBCD-D74C19AB4A4D" targetNamespace="http://schemas.microsoft.com/office/2006/metadata/properties" ma:root="true" ma:fieldsID="99a1c04d513b49f04b16f37bedd75b0c" ns2:_="">
    <xsd:import namespace="D404941B-A9BC-4D1F-BBCD-D74C19AB4A4D"/>
    <xsd:element name="properties">
      <xsd:complexType>
        <xsd:sequence>
          <xsd:element name="documentManagement">
            <xsd:complexType>
              <xsd:all>
                <xsd:element ref="ns2:BookTypeField0" minOccurs="0"/>
                <xsd:element ref="ns2:SequenceNumber" minOccurs="0"/>
                <xsd:element ref="ns2:IsBuil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04941B-A9BC-4D1F-BBCD-D74C19AB4A4D" elementFormDefault="qualified">
    <xsd:import namespace="http://schemas.microsoft.com/office/2006/documentManagement/types"/>
    <xsd:import namespace="http://schemas.microsoft.com/office/infopath/2007/PartnerControls"/>
    <xsd:element name="BookTypeField0" ma:index="9" nillable="true" ma:taxonomy="true" ma:internalName="BookTypeField0" ma:taxonomyFieldName="BookType" ma:displayName="Book Type" ma:fieldId="{e7c6b654-e04e-4e45-9cfd-676dbef3a3c6}" ma:sspId="63102202-80dd-4165-b1ca-d09cf2756dc1" ma:termSetId="3300959e-7346-4208-831a-90b552f16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quenceNumber" ma:index="10" nillable="true" ma:displayName="Sequence Number" ma:decimals="0" ma:internalName="SequenceNumber">
      <xsd:simpleType>
        <xsd:restriction base="dms:Number"/>
      </xsd:simpleType>
    </xsd:element>
    <xsd:element name="IsBuildFile" ma:index="11" nillable="true" ma:displayName="Is Build File" ma:hidden="true" ma:internalName="IsBuildFil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96A1C67-6AFF-4EAD-AE57-D8F1560CC733}">
  <ds:schemaRefs>
    <ds:schemaRef ds:uri="http://schemas.microsoft.com/office/2006/metadata/properties"/>
    <ds:schemaRef ds:uri="http://schemas.microsoft.com/office/infopath/2007/PartnerControls"/>
    <ds:schemaRef ds:uri="D404941B-A9BC-4D1F-BBCD-D74C19AB4A4D"/>
  </ds:schemaRefs>
</ds:datastoreItem>
</file>

<file path=customXml/itemProps2.xml><?xml version="1.0" encoding="utf-8"?>
<ds:datastoreItem xmlns:ds="http://schemas.openxmlformats.org/officeDocument/2006/customXml" ds:itemID="{C72558AF-B680-47FE-9C14-54E5678904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04941B-A9BC-4D1F-BBCD-D74C19AB4A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F06559-9653-4C0F-8FF0-C65867A8C5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IT_Slides_2013_v1.0</Template>
  <TotalTime>15344</TotalTime>
  <Words>624</Words>
  <Application>Microsoft Macintosh PowerPoint</Application>
  <PresentationFormat>On-screen Show (4:3)</PresentationFormat>
  <Paragraphs>108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Courier New</vt:lpstr>
      <vt:lpstr>Wingdings</vt:lpstr>
      <vt:lpstr>QA PowerPoint Template_DRAFTMay2012</vt:lpstr>
      <vt:lpstr>Version Control Using GIT</vt:lpstr>
      <vt:lpstr>Introduction</vt:lpstr>
      <vt:lpstr>Version Control </vt:lpstr>
      <vt:lpstr>Centralised Version Control Systems</vt:lpstr>
      <vt:lpstr>Distributed Version Control Systems </vt:lpstr>
      <vt:lpstr>GIT as a DVCS</vt:lpstr>
      <vt:lpstr>Demonstration – Installing GIT</vt:lpstr>
      <vt:lpstr>Git Configuration – Setting the User</vt:lpstr>
      <vt:lpstr>Git User Configuration – Ninja Lab </vt:lpstr>
      <vt:lpstr>Git Commands – Entomology </vt:lpstr>
      <vt:lpstr>Getting started with Git </vt:lpstr>
      <vt:lpstr>Git Bash making a directory – Ninja Lab</vt:lpstr>
      <vt:lpstr>Git Help</vt:lpstr>
      <vt:lpstr>Git Help – Ninja Lab</vt:lpstr>
      <vt:lpstr>Conclusion</vt:lpstr>
    </vt:vector>
  </TitlesOfParts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davewalker@fictionauts.org.uk</dc:creator>
  <cp:lastModifiedBy>Dean Dashwood</cp:lastModifiedBy>
  <cp:revision>70</cp:revision>
  <dcterms:created xsi:type="dcterms:W3CDTF">2014-05-19T16:18:40Z</dcterms:created>
  <dcterms:modified xsi:type="dcterms:W3CDTF">2020-01-22T12:14:07Z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  <property fmtid="{D5CDD505-2E9C-101B-9397-08002B2CF9AE}" pid="3" name="ContentTypeId">
    <vt:lpwstr>0x010100F0967B7CEE8D417F966757887D9466FB0096992FA6E3523040843D4AB506E49039</vt:lpwstr>
  </property>
  <property fmtid="{D5CDD505-2E9C-101B-9397-08002B2CF9AE}" pid="4" name="BookType">
    <vt:lpwstr>3</vt:lpwstr>
  </property>
</Properties>
</file>