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2" r:id="rId4"/>
    <p:sldId id="257" r:id="rId5"/>
    <p:sldId id="273" r:id="rId6"/>
    <p:sldId id="259" r:id="rId7"/>
    <p:sldId id="260" r:id="rId8"/>
    <p:sldId id="263" r:id="rId9"/>
    <p:sldId id="267" r:id="rId10"/>
    <p:sldId id="264" r:id="rId11"/>
    <p:sldId id="268" r:id="rId12"/>
    <p:sldId id="269" r:id="rId13"/>
    <p:sldId id="274" r:id="rId14"/>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Денис" initials="Д" lastIdx="1" clrIdx="0">
    <p:extLst>
      <p:ext uri="{19B8F6BF-5375-455C-9EA6-DF929625EA0E}">
        <p15:presenceInfo xmlns:p15="http://schemas.microsoft.com/office/powerpoint/2012/main" userId="Денис"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93A3A"/>
    <a:srgbClr val="B2B2B2"/>
    <a:srgbClr val="684E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234"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0D61C8-F13C-4991-93A3-264CFDA6177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UA"/>
          </a:p>
        </p:txBody>
      </p:sp>
      <p:sp>
        <p:nvSpPr>
          <p:cNvPr id="3" name="Подзаголовок 2">
            <a:extLst>
              <a:ext uri="{FF2B5EF4-FFF2-40B4-BE49-F238E27FC236}">
                <a16:creationId xmlns:a16="http://schemas.microsoft.com/office/drawing/2014/main" id="{D324C4FA-FF8E-431E-AD32-9CF043513C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UA"/>
          </a:p>
        </p:txBody>
      </p:sp>
      <p:sp>
        <p:nvSpPr>
          <p:cNvPr id="4" name="Дата 3">
            <a:extLst>
              <a:ext uri="{FF2B5EF4-FFF2-40B4-BE49-F238E27FC236}">
                <a16:creationId xmlns:a16="http://schemas.microsoft.com/office/drawing/2014/main" id="{96D208CF-8285-4F13-B265-EE0ABE0FC5D5}"/>
              </a:ext>
            </a:extLst>
          </p:cNvPr>
          <p:cNvSpPr>
            <a:spLocks noGrp="1"/>
          </p:cNvSpPr>
          <p:nvPr>
            <p:ph type="dt" sz="half" idx="10"/>
          </p:nvPr>
        </p:nvSpPr>
        <p:spPr/>
        <p:txBody>
          <a:bodyPr/>
          <a:lstStyle/>
          <a:p>
            <a:fld id="{42A5E4EF-E74E-4CA4-9416-205F85CB9E19}" type="datetimeFigureOut">
              <a:rPr lang="ru-UA" smtClean="0"/>
              <a:t>25.05.2020</a:t>
            </a:fld>
            <a:endParaRPr lang="ru-UA"/>
          </a:p>
        </p:txBody>
      </p:sp>
      <p:sp>
        <p:nvSpPr>
          <p:cNvPr id="5" name="Нижний колонтитул 4">
            <a:extLst>
              <a:ext uri="{FF2B5EF4-FFF2-40B4-BE49-F238E27FC236}">
                <a16:creationId xmlns:a16="http://schemas.microsoft.com/office/drawing/2014/main" id="{AFAFF74E-2A13-4057-900B-98E339FCA257}"/>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88FDB423-3B3E-46D5-9951-C3FC8989A03F}"/>
              </a:ext>
            </a:extLst>
          </p:cNvPr>
          <p:cNvSpPr>
            <a:spLocks noGrp="1"/>
          </p:cNvSpPr>
          <p:nvPr>
            <p:ph type="sldNum" sz="quarter" idx="12"/>
          </p:nvPr>
        </p:nvSpPr>
        <p:spPr/>
        <p:txBody>
          <a:bodyPr/>
          <a:lstStyle/>
          <a:p>
            <a:fld id="{6C54EF20-6110-4C3E-AF14-CA504940FD0C}" type="slidenum">
              <a:rPr lang="ru-UA" smtClean="0"/>
              <a:t>‹#›</a:t>
            </a:fld>
            <a:endParaRPr lang="ru-UA"/>
          </a:p>
        </p:txBody>
      </p:sp>
    </p:spTree>
    <p:extLst>
      <p:ext uri="{BB962C8B-B14F-4D97-AF65-F5344CB8AC3E}">
        <p14:creationId xmlns:p14="http://schemas.microsoft.com/office/powerpoint/2010/main" val="391151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A0B185-1C43-452E-8BC4-AB4D53704C28}"/>
              </a:ext>
            </a:extLst>
          </p:cNvPr>
          <p:cNvSpPr>
            <a:spLocks noGrp="1"/>
          </p:cNvSpPr>
          <p:nvPr>
            <p:ph type="title"/>
          </p:nvPr>
        </p:nvSpPr>
        <p:spPr/>
        <p:txBody>
          <a:bodyPr/>
          <a:lstStyle/>
          <a:p>
            <a:r>
              <a:rPr lang="ru-RU"/>
              <a:t>Образец заголовка</a:t>
            </a:r>
            <a:endParaRPr lang="ru-UA"/>
          </a:p>
        </p:txBody>
      </p:sp>
      <p:sp>
        <p:nvSpPr>
          <p:cNvPr id="3" name="Вертикальный текст 2">
            <a:extLst>
              <a:ext uri="{FF2B5EF4-FFF2-40B4-BE49-F238E27FC236}">
                <a16:creationId xmlns:a16="http://schemas.microsoft.com/office/drawing/2014/main" id="{3F8D098F-B952-4A6C-8EE4-B152BB697A0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5B003600-6E45-41DB-8E5C-A6975D2699BB}"/>
              </a:ext>
            </a:extLst>
          </p:cNvPr>
          <p:cNvSpPr>
            <a:spLocks noGrp="1"/>
          </p:cNvSpPr>
          <p:nvPr>
            <p:ph type="dt" sz="half" idx="10"/>
          </p:nvPr>
        </p:nvSpPr>
        <p:spPr/>
        <p:txBody>
          <a:bodyPr/>
          <a:lstStyle/>
          <a:p>
            <a:fld id="{42A5E4EF-E74E-4CA4-9416-205F85CB9E19}" type="datetimeFigureOut">
              <a:rPr lang="ru-UA" smtClean="0"/>
              <a:t>25.05.2020</a:t>
            </a:fld>
            <a:endParaRPr lang="ru-UA"/>
          </a:p>
        </p:txBody>
      </p:sp>
      <p:sp>
        <p:nvSpPr>
          <p:cNvPr id="5" name="Нижний колонтитул 4">
            <a:extLst>
              <a:ext uri="{FF2B5EF4-FFF2-40B4-BE49-F238E27FC236}">
                <a16:creationId xmlns:a16="http://schemas.microsoft.com/office/drawing/2014/main" id="{960A9E3D-927B-4C0F-BE3F-306C6A2B7A62}"/>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66CAD5BA-5762-459C-89A9-2F6D7A15A34F}"/>
              </a:ext>
            </a:extLst>
          </p:cNvPr>
          <p:cNvSpPr>
            <a:spLocks noGrp="1"/>
          </p:cNvSpPr>
          <p:nvPr>
            <p:ph type="sldNum" sz="quarter" idx="12"/>
          </p:nvPr>
        </p:nvSpPr>
        <p:spPr/>
        <p:txBody>
          <a:bodyPr/>
          <a:lstStyle/>
          <a:p>
            <a:fld id="{6C54EF20-6110-4C3E-AF14-CA504940FD0C}" type="slidenum">
              <a:rPr lang="ru-UA" smtClean="0"/>
              <a:t>‹#›</a:t>
            </a:fld>
            <a:endParaRPr lang="ru-UA"/>
          </a:p>
        </p:txBody>
      </p:sp>
    </p:spTree>
    <p:extLst>
      <p:ext uri="{BB962C8B-B14F-4D97-AF65-F5344CB8AC3E}">
        <p14:creationId xmlns:p14="http://schemas.microsoft.com/office/powerpoint/2010/main" val="274203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7E1D6ED-082F-4418-830F-7E2F80162447}"/>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UA"/>
          </a:p>
        </p:txBody>
      </p:sp>
      <p:sp>
        <p:nvSpPr>
          <p:cNvPr id="3" name="Вертикальный текст 2">
            <a:extLst>
              <a:ext uri="{FF2B5EF4-FFF2-40B4-BE49-F238E27FC236}">
                <a16:creationId xmlns:a16="http://schemas.microsoft.com/office/drawing/2014/main" id="{39700A3A-EEF9-4619-8E18-6D93E4DF169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BB2FCEA6-288A-4CC7-9B5F-1E06EAB735F0}"/>
              </a:ext>
            </a:extLst>
          </p:cNvPr>
          <p:cNvSpPr>
            <a:spLocks noGrp="1"/>
          </p:cNvSpPr>
          <p:nvPr>
            <p:ph type="dt" sz="half" idx="10"/>
          </p:nvPr>
        </p:nvSpPr>
        <p:spPr/>
        <p:txBody>
          <a:bodyPr/>
          <a:lstStyle/>
          <a:p>
            <a:fld id="{42A5E4EF-E74E-4CA4-9416-205F85CB9E19}" type="datetimeFigureOut">
              <a:rPr lang="ru-UA" smtClean="0"/>
              <a:t>25.05.2020</a:t>
            </a:fld>
            <a:endParaRPr lang="ru-UA"/>
          </a:p>
        </p:txBody>
      </p:sp>
      <p:sp>
        <p:nvSpPr>
          <p:cNvPr id="5" name="Нижний колонтитул 4">
            <a:extLst>
              <a:ext uri="{FF2B5EF4-FFF2-40B4-BE49-F238E27FC236}">
                <a16:creationId xmlns:a16="http://schemas.microsoft.com/office/drawing/2014/main" id="{049979DA-200F-4350-81DC-4674B13C2499}"/>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CA983DC6-F9C2-4ED6-A8C6-5B83A353F130}"/>
              </a:ext>
            </a:extLst>
          </p:cNvPr>
          <p:cNvSpPr>
            <a:spLocks noGrp="1"/>
          </p:cNvSpPr>
          <p:nvPr>
            <p:ph type="sldNum" sz="quarter" idx="12"/>
          </p:nvPr>
        </p:nvSpPr>
        <p:spPr/>
        <p:txBody>
          <a:bodyPr/>
          <a:lstStyle/>
          <a:p>
            <a:fld id="{6C54EF20-6110-4C3E-AF14-CA504940FD0C}" type="slidenum">
              <a:rPr lang="ru-UA" smtClean="0"/>
              <a:t>‹#›</a:t>
            </a:fld>
            <a:endParaRPr lang="ru-UA"/>
          </a:p>
        </p:txBody>
      </p:sp>
    </p:spTree>
    <p:extLst>
      <p:ext uri="{BB962C8B-B14F-4D97-AF65-F5344CB8AC3E}">
        <p14:creationId xmlns:p14="http://schemas.microsoft.com/office/powerpoint/2010/main" val="48842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91A05C-90B3-482C-8FA1-E70C4585C3EE}"/>
              </a:ext>
            </a:extLst>
          </p:cNvPr>
          <p:cNvSpPr>
            <a:spLocks noGrp="1"/>
          </p:cNvSpPr>
          <p:nvPr>
            <p:ph type="title"/>
          </p:nvPr>
        </p:nvSpPr>
        <p:spPr/>
        <p:txBody>
          <a:bodyPr/>
          <a:lstStyle/>
          <a:p>
            <a:r>
              <a:rPr lang="ru-RU"/>
              <a:t>Образец заголовка</a:t>
            </a:r>
            <a:endParaRPr lang="ru-UA"/>
          </a:p>
        </p:txBody>
      </p:sp>
      <p:sp>
        <p:nvSpPr>
          <p:cNvPr id="3" name="Объект 2">
            <a:extLst>
              <a:ext uri="{FF2B5EF4-FFF2-40B4-BE49-F238E27FC236}">
                <a16:creationId xmlns:a16="http://schemas.microsoft.com/office/drawing/2014/main" id="{DAE1A3AD-7729-4BF8-8126-205E57E78A1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17406E20-8631-4232-B151-CF8898F4A564}"/>
              </a:ext>
            </a:extLst>
          </p:cNvPr>
          <p:cNvSpPr>
            <a:spLocks noGrp="1"/>
          </p:cNvSpPr>
          <p:nvPr>
            <p:ph type="dt" sz="half" idx="10"/>
          </p:nvPr>
        </p:nvSpPr>
        <p:spPr/>
        <p:txBody>
          <a:bodyPr/>
          <a:lstStyle/>
          <a:p>
            <a:fld id="{42A5E4EF-E74E-4CA4-9416-205F85CB9E19}" type="datetimeFigureOut">
              <a:rPr lang="ru-UA" smtClean="0"/>
              <a:t>25.05.2020</a:t>
            </a:fld>
            <a:endParaRPr lang="ru-UA"/>
          </a:p>
        </p:txBody>
      </p:sp>
      <p:sp>
        <p:nvSpPr>
          <p:cNvPr id="5" name="Нижний колонтитул 4">
            <a:extLst>
              <a:ext uri="{FF2B5EF4-FFF2-40B4-BE49-F238E27FC236}">
                <a16:creationId xmlns:a16="http://schemas.microsoft.com/office/drawing/2014/main" id="{9B3E2AC0-1031-4E41-99BD-6AC04E0F2972}"/>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1C0F9BEC-CCC6-4F14-B2C3-AA1B69D250B5}"/>
              </a:ext>
            </a:extLst>
          </p:cNvPr>
          <p:cNvSpPr>
            <a:spLocks noGrp="1"/>
          </p:cNvSpPr>
          <p:nvPr>
            <p:ph type="sldNum" sz="quarter" idx="12"/>
          </p:nvPr>
        </p:nvSpPr>
        <p:spPr/>
        <p:txBody>
          <a:bodyPr/>
          <a:lstStyle/>
          <a:p>
            <a:fld id="{6C54EF20-6110-4C3E-AF14-CA504940FD0C}" type="slidenum">
              <a:rPr lang="ru-UA" smtClean="0"/>
              <a:t>‹#›</a:t>
            </a:fld>
            <a:endParaRPr lang="ru-UA"/>
          </a:p>
        </p:txBody>
      </p:sp>
    </p:spTree>
    <p:extLst>
      <p:ext uri="{BB962C8B-B14F-4D97-AF65-F5344CB8AC3E}">
        <p14:creationId xmlns:p14="http://schemas.microsoft.com/office/powerpoint/2010/main" val="290086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06ED7A-3CC5-4772-9C10-DCDC677A11E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UA"/>
          </a:p>
        </p:txBody>
      </p:sp>
      <p:sp>
        <p:nvSpPr>
          <p:cNvPr id="3" name="Текст 2">
            <a:extLst>
              <a:ext uri="{FF2B5EF4-FFF2-40B4-BE49-F238E27FC236}">
                <a16:creationId xmlns:a16="http://schemas.microsoft.com/office/drawing/2014/main" id="{5F47196A-7542-4088-8CDA-CCC01292F9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44A47DC-70B5-4B66-9E03-DB468D48CC59}"/>
              </a:ext>
            </a:extLst>
          </p:cNvPr>
          <p:cNvSpPr>
            <a:spLocks noGrp="1"/>
          </p:cNvSpPr>
          <p:nvPr>
            <p:ph type="dt" sz="half" idx="10"/>
          </p:nvPr>
        </p:nvSpPr>
        <p:spPr/>
        <p:txBody>
          <a:bodyPr/>
          <a:lstStyle/>
          <a:p>
            <a:fld id="{42A5E4EF-E74E-4CA4-9416-205F85CB9E19}" type="datetimeFigureOut">
              <a:rPr lang="ru-UA" smtClean="0"/>
              <a:t>25.05.2020</a:t>
            </a:fld>
            <a:endParaRPr lang="ru-UA"/>
          </a:p>
        </p:txBody>
      </p:sp>
      <p:sp>
        <p:nvSpPr>
          <p:cNvPr id="5" name="Нижний колонтитул 4">
            <a:extLst>
              <a:ext uri="{FF2B5EF4-FFF2-40B4-BE49-F238E27FC236}">
                <a16:creationId xmlns:a16="http://schemas.microsoft.com/office/drawing/2014/main" id="{150A1955-D878-4A49-B33D-25A88D0A905F}"/>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67DAD6C7-3022-4B78-B296-2B1EAA3D2265}"/>
              </a:ext>
            </a:extLst>
          </p:cNvPr>
          <p:cNvSpPr>
            <a:spLocks noGrp="1"/>
          </p:cNvSpPr>
          <p:nvPr>
            <p:ph type="sldNum" sz="quarter" idx="12"/>
          </p:nvPr>
        </p:nvSpPr>
        <p:spPr/>
        <p:txBody>
          <a:bodyPr/>
          <a:lstStyle/>
          <a:p>
            <a:fld id="{6C54EF20-6110-4C3E-AF14-CA504940FD0C}" type="slidenum">
              <a:rPr lang="ru-UA" smtClean="0"/>
              <a:t>‹#›</a:t>
            </a:fld>
            <a:endParaRPr lang="ru-UA"/>
          </a:p>
        </p:txBody>
      </p:sp>
    </p:spTree>
    <p:extLst>
      <p:ext uri="{BB962C8B-B14F-4D97-AF65-F5344CB8AC3E}">
        <p14:creationId xmlns:p14="http://schemas.microsoft.com/office/powerpoint/2010/main" val="1891981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F22B77-C57F-4A5B-9DA4-838AA49B1294}"/>
              </a:ext>
            </a:extLst>
          </p:cNvPr>
          <p:cNvSpPr>
            <a:spLocks noGrp="1"/>
          </p:cNvSpPr>
          <p:nvPr>
            <p:ph type="title"/>
          </p:nvPr>
        </p:nvSpPr>
        <p:spPr/>
        <p:txBody>
          <a:bodyPr/>
          <a:lstStyle/>
          <a:p>
            <a:r>
              <a:rPr lang="ru-RU"/>
              <a:t>Образец заголовка</a:t>
            </a:r>
            <a:endParaRPr lang="ru-UA"/>
          </a:p>
        </p:txBody>
      </p:sp>
      <p:sp>
        <p:nvSpPr>
          <p:cNvPr id="3" name="Объект 2">
            <a:extLst>
              <a:ext uri="{FF2B5EF4-FFF2-40B4-BE49-F238E27FC236}">
                <a16:creationId xmlns:a16="http://schemas.microsoft.com/office/drawing/2014/main" id="{4F9DCC55-EEA8-4A69-A946-69109EF0DAE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Объект 3">
            <a:extLst>
              <a:ext uri="{FF2B5EF4-FFF2-40B4-BE49-F238E27FC236}">
                <a16:creationId xmlns:a16="http://schemas.microsoft.com/office/drawing/2014/main" id="{C3013EE3-4738-4F27-ACF1-123A3926A7F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5" name="Дата 4">
            <a:extLst>
              <a:ext uri="{FF2B5EF4-FFF2-40B4-BE49-F238E27FC236}">
                <a16:creationId xmlns:a16="http://schemas.microsoft.com/office/drawing/2014/main" id="{B0F8E7DE-78D6-4980-8304-40136CC5B4E0}"/>
              </a:ext>
            </a:extLst>
          </p:cNvPr>
          <p:cNvSpPr>
            <a:spLocks noGrp="1"/>
          </p:cNvSpPr>
          <p:nvPr>
            <p:ph type="dt" sz="half" idx="10"/>
          </p:nvPr>
        </p:nvSpPr>
        <p:spPr/>
        <p:txBody>
          <a:bodyPr/>
          <a:lstStyle/>
          <a:p>
            <a:fld id="{42A5E4EF-E74E-4CA4-9416-205F85CB9E19}" type="datetimeFigureOut">
              <a:rPr lang="ru-UA" smtClean="0"/>
              <a:t>25.05.2020</a:t>
            </a:fld>
            <a:endParaRPr lang="ru-UA"/>
          </a:p>
        </p:txBody>
      </p:sp>
      <p:sp>
        <p:nvSpPr>
          <p:cNvPr id="6" name="Нижний колонтитул 5">
            <a:extLst>
              <a:ext uri="{FF2B5EF4-FFF2-40B4-BE49-F238E27FC236}">
                <a16:creationId xmlns:a16="http://schemas.microsoft.com/office/drawing/2014/main" id="{F2CF9CED-BA9D-4660-A2FF-F352A1ABBEE8}"/>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3D75C027-CA89-48CF-9CD2-34A1FED25BB3}"/>
              </a:ext>
            </a:extLst>
          </p:cNvPr>
          <p:cNvSpPr>
            <a:spLocks noGrp="1"/>
          </p:cNvSpPr>
          <p:nvPr>
            <p:ph type="sldNum" sz="quarter" idx="12"/>
          </p:nvPr>
        </p:nvSpPr>
        <p:spPr/>
        <p:txBody>
          <a:bodyPr/>
          <a:lstStyle/>
          <a:p>
            <a:fld id="{6C54EF20-6110-4C3E-AF14-CA504940FD0C}" type="slidenum">
              <a:rPr lang="ru-UA" smtClean="0"/>
              <a:t>‹#›</a:t>
            </a:fld>
            <a:endParaRPr lang="ru-UA"/>
          </a:p>
        </p:txBody>
      </p:sp>
    </p:spTree>
    <p:extLst>
      <p:ext uri="{BB962C8B-B14F-4D97-AF65-F5344CB8AC3E}">
        <p14:creationId xmlns:p14="http://schemas.microsoft.com/office/powerpoint/2010/main" val="846543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092762-F25E-456A-A7EC-B6E2915CCA3E}"/>
              </a:ext>
            </a:extLst>
          </p:cNvPr>
          <p:cNvSpPr>
            <a:spLocks noGrp="1"/>
          </p:cNvSpPr>
          <p:nvPr>
            <p:ph type="title"/>
          </p:nvPr>
        </p:nvSpPr>
        <p:spPr>
          <a:xfrm>
            <a:off x="839788" y="365125"/>
            <a:ext cx="10515600" cy="1325563"/>
          </a:xfrm>
        </p:spPr>
        <p:txBody>
          <a:bodyPr/>
          <a:lstStyle/>
          <a:p>
            <a:r>
              <a:rPr lang="ru-RU"/>
              <a:t>Образец заголовка</a:t>
            </a:r>
            <a:endParaRPr lang="ru-UA"/>
          </a:p>
        </p:txBody>
      </p:sp>
      <p:sp>
        <p:nvSpPr>
          <p:cNvPr id="3" name="Текст 2">
            <a:extLst>
              <a:ext uri="{FF2B5EF4-FFF2-40B4-BE49-F238E27FC236}">
                <a16:creationId xmlns:a16="http://schemas.microsoft.com/office/drawing/2014/main" id="{78022147-AFED-4C6A-B3E4-6E1C0C8E9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0FBEE25-D0A0-41FF-9D4F-E41567E94FE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5" name="Текст 4">
            <a:extLst>
              <a:ext uri="{FF2B5EF4-FFF2-40B4-BE49-F238E27FC236}">
                <a16:creationId xmlns:a16="http://schemas.microsoft.com/office/drawing/2014/main" id="{B705C180-03F6-418F-96DA-A7FE878556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0BC62AE-754F-4095-B3FE-14E40A60B12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7" name="Дата 6">
            <a:extLst>
              <a:ext uri="{FF2B5EF4-FFF2-40B4-BE49-F238E27FC236}">
                <a16:creationId xmlns:a16="http://schemas.microsoft.com/office/drawing/2014/main" id="{A8032D3B-17E5-4866-B5E8-C9070DDE2EAE}"/>
              </a:ext>
            </a:extLst>
          </p:cNvPr>
          <p:cNvSpPr>
            <a:spLocks noGrp="1"/>
          </p:cNvSpPr>
          <p:nvPr>
            <p:ph type="dt" sz="half" idx="10"/>
          </p:nvPr>
        </p:nvSpPr>
        <p:spPr/>
        <p:txBody>
          <a:bodyPr/>
          <a:lstStyle/>
          <a:p>
            <a:fld id="{42A5E4EF-E74E-4CA4-9416-205F85CB9E19}" type="datetimeFigureOut">
              <a:rPr lang="ru-UA" smtClean="0"/>
              <a:t>25.05.2020</a:t>
            </a:fld>
            <a:endParaRPr lang="ru-UA"/>
          </a:p>
        </p:txBody>
      </p:sp>
      <p:sp>
        <p:nvSpPr>
          <p:cNvPr id="8" name="Нижний колонтитул 7">
            <a:extLst>
              <a:ext uri="{FF2B5EF4-FFF2-40B4-BE49-F238E27FC236}">
                <a16:creationId xmlns:a16="http://schemas.microsoft.com/office/drawing/2014/main" id="{6E1C2D2B-C161-4F1A-BF3D-97C49BF6D457}"/>
              </a:ext>
            </a:extLst>
          </p:cNvPr>
          <p:cNvSpPr>
            <a:spLocks noGrp="1"/>
          </p:cNvSpPr>
          <p:nvPr>
            <p:ph type="ftr" sz="quarter" idx="11"/>
          </p:nvPr>
        </p:nvSpPr>
        <p:spPr/>
        <p:txBody>
          <a:bodyPr/>
          <a:lstStyle/>
          <a:p>
            <a:endParaRPr lang="ru-UA"/>
          </a:p>
        </p:txBody>
      </p:sp>
      <p:sp>
        <p:nvSpPr>
          <p:cNvPr id="9" name="Номер слайда 8">
            <a:extLst>
              <a:ext uri="{FF2B5EF4-FFF2-40B4-BE49-F238E27FC236}">
                <a16:creationId xmlns:a16="http://schemas.microsoft.com/office/drawing/2014/main" id="{9E2F7624-9803-4067-B268-8BA010EF263E}"/>
              </a:ext>
            </a:extLst>
          </p:cNvPr>
          <p:cNvSpPr>
            <a:spLocks noGrp="1"/>
          </p:cNvSpPr>
          <p:nvPr>
            <p:ph type="sldNum" sz="quarter" idx="12"/>
          </p:nvPr>
        </p:nvSpPr>
        <p:spPr/>
        <p:txBody>
          <a:bodyPr/>
          <a:lstStyle/>
          <a:p>
            <a:fld id="{6C54EF20-6110-4C3E-AF14-CA504940FD0C}" type="slidenum">
              <a:rPr lang="ru-UA" smtClean="0"/>
              <a:t>‹#›</a:t>
            </a:fld>
            <a:endParaRPr lang="ru-UA"/>
          </a:p>
        </p:txBody>
      </p:sp>
    </p:spTree>
    <p:extLst>
      <p:ext uri="{BB962C8B-B14F-4D97-AF65-F5344CB8AC3E}">
        <p14:creationId xmlns:p14="http://schemas.microsoft.com/office/powerpoint/2010/main" val="3101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799B9E-9C8C-412B-94DA-1C168A685637}"/>
              </a:ext>
            </a:extLst>
          </p:cNvPr>
          <p:cNvSpPr>
            <a:spLocks noGrp="1"/>
          </p:cNvSpPr>
          <p:nvPr>
            <p:ph type="title"/>
          </p:nvPr>
        </p:nvSpPr>
        <p:spPr/>
        <p:txBody>
          <a:bodyPr/>
          <a:lstStyle/>
          <a:p>
            <a:r>
              <a:rPr lang="ru-RU"/>
              <a:t>Образец заголовка</a:t>
            </a:r>
            <a:endParaRPr lang="ru-UA"/>
          </a:p>
        </p:txBody>
      </p:sp>
      <p:sp>
        <p:nvSpPr>
          <p:cNvPr id="3" name="Дата 2">
            <a:extLst>
              <a:ext uri="{FF2B5EF4-FFF2-40B4-BE49-F238E27FC236}">
                <a16:creationId xmlns:a16="http://schemas.microsoft.com/office/drawing/2014/main" id="{A03834C8-2DC0-4904-BF5E-E9E9663BDDC0}"/>
              </a:ext>
            </a:extLst>
          </p:cNvPr>
          <p:cNvSpPr>
            <a:spLocks noGrp="1"/>
          </p:cNvSpPr>
          <p:nvPr>
            <p:ph type="dt" sz="half" idx="10"/>
          </p:nvPr>
        </p:nvSpPr>
        <p:spPr/>
        <p:txBody>
          <a:bodyPr/>
          <a:lstStyle/>
          <a:p>
            <a:fld id="{42A5E4EF-E74E-4CA4-9416-205F85CB9E19}" type="datetimeFigureOut">
              <a:rPr lang="ru-UA" smtClean="0"/>
              <a:t>25.05.2020</a:t>
            </a:fld>
            <a:endParaRPr lang="ru-UA"/>
          </a:p>
        </p:txBody>
      </p:sp>
      <p:sp>
        <p:nvSpPr>
          <p:cNvPr id="4" name="Нижний колонтитул 3">
            <a:extLst>
              <a:ext uri="{FF2B5EF4-FFF2-40B4-BE49-F238E27FC236}">
                <a16:creationId xmlns:a16="http://schemas.microsoft.com/office/drawing/2014/main" id="{DAF7581A-09C3-4566-A978-B5FB9622398E}"/>
              </a:ext>
            </a:extLst>
          </p:cNvPr>
          <p:cNvSpPr>
            <a:spLocks noGrp="1"/>
          </p:cNvSpPr>
          <p:nvPr>
            <p:ph type="ftr" sz="quarter" idx="11"/>
          </p:nvPr>
        </p:nvSpPr>
        <p:spPr/>
        <p:txBody>
          <a:bodyPr/>
          <a:lstStyle/>
          <a:p>
            <a:endParaRPr lang="ru-UA"/>
          </a:p>
        </p:txBody>
      </p:sp>
      <p:sp>
        <p:nvSpPr>
          <p:cNvPr id="5" name="Номер слайда 4">
            <a:extLst>
              <a:ext uri="{FF2B5EF4-FFF2-40B4-BE49-F238E27FC236}">
                <a16:creationId xmlns:a16="http://schemas.microsoft.com/office/drawing/2014/main" id="{B485D564-BCD0-4B95-ABC8-50ABA2B57C4B}"/>
              </a:ext>
            </a:extLst>
          </p:cNvPr>
          <p:cNvSpPr>
            <a:spLocks noGrp="1"/>
          </p:cNvSpPr>
          <p:nvPr>
            <p:ph type="sldNum" sz="quarter" idx="12"/>
          </p:nvPr>
        </p:nvSpPr>
        <p:spPr/>
        <p:txBody>
          <a:bodyPr/>
          <a:lstStyle/>
          <a:p>
            <a:fld id="{6C54EF20-6110-4C3E-AF14-CA504940FD0C}" type="slidenum">
              <a:rPr lang="ru-UA" smtClean="0"/>
              <a:t>‹#›</a:t>
            </a:fld>
            <a:endParaRPr lang="ru-UA"/>
          </a:p>
        </p:txBody>
      </p:sp>
    </p:spTree>
    <p:extLst>
      <p:ext uri="{BB962C8B-B14F-4D97-AF65-F5344CB8AC3E}">
        <p14:creationId xmlns:p14="http://schemas.microsoft.com/office/powerpoint/2010/main" val="112638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13F61CA-2273-4545-B3DB-974FC7415855}"/>
              </a:ext>
            </a:extLst>
          </p:cNvPr>
          <p:cNvSpPr>
            <a:spLocks noGrp="1"/>
          </p:cNvSpPr>
          <p:nvPr>
            <p:ph type="dt" sz="half" idx="10"/>
          </p:nvPr>
        </p:nvSpPr>
        <p:spPr/>
        <p:txBody>
          <a:bodyPr/>
          <a:lstStyle/>
          <a:p>
            <a:fld id="{42A5E4EF-E74E-4CA4-9416-205F85CB9E19}" type="datetimeFigureOut">
              <a:rPr lang="ru-UA" smtClean="0"/>
              <a:t>25.05.2020</a:t>
            </a:fld>
            <a:endParaRPr lang="ru-UA"/>
          </a:p>
        </p:txBody>
      </p:sp>
      <p:sp>
        <p:nvSpPr>
          <p:cNvPr id="3" name="Нижний колонтитул 2">
            <a:extLst>
              <a:ext uri="{FF2B5EF4-FFF2-40B4-BE49-F238E27FC236}">
                <a16:creationId xmlns:a16="http://schemas.microsoft.com/office/drawing/2014/main" id="{B16D81A8-B501-4538-BD23-046E88844277}"/>
              </a:ext>
            </a:extLst>
          </p:cNvPr>
          <p:cNvSpPr>
            <a:spLocks noGrp="1"/>
          </p:cNvSpPr>
          <p:nvPr>
            <p:ph type="ftr" sz="quarter" idx="11"/>
          </p:nvPr>
        </p:nvSpPr>
        <p:spPr/>
        <p:txBody>
          <a:bodyPr/>
          <a:lstStyle/>
          <a:p>
            <a:endParaRPr lang="ru-UA"/>
          </a:p>
        </p:txBody>
      </p:sp>
      <p:sp>
        <p:nvSpPr>
          <p:cNvPr id="4" name="Номер слайда 3">
            <a:extLst>
              <a:ext uri="{FF2B5EF4-FFF2-40B4-BE49-F238E27FC236}">
                <a16:creationId xmlns:a16="http://schemas.microsoft.com/office/drawing/2014/main" id="{8D7FBFD2-A89C-4BD9-8CF7-8CA0C4C67BD8}"/>
              </a:ext>
            </a:extLst>
          </p:cNvPr>
          <p:cNvSpPr>
            <a:spLocks noGrp="1"/>
          </p:cNvSpPr>
          <p:nvPr>
            <p:ph type="sldNum" sz="quarter" idx="12"/>
          </p:nvPr>
        </p:nvSpPr>
        <p:spPr/>
        <p:txBody>
          <a:bodyPr/>
          <a:lstStyle/>
          <a:p>
            <a:fld id="{6C54EF20-6110-4C3E-AF14-CA504940FD0C}" type="slidenum">
              <a:rPr lang="ru-UA" smtClean="0"/>
              <a:t>‹#›</a:t>
            </a:fld>
            <a:endParaRPr lang="ru-UA"/>
          </a:p>
        </p:txBody>
      </p:sp>
    </p:spTree>
    <p:extLst>
      <p:ext uri="{BB962C8B-B14F-4D97-AF65-F5344CB8AC3E}">
        <p14:creationId xmlns:p14="http://schemas.microsoft.com/office/powerpoint/2010/main" val="3408907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3C6E24-DF66-4132-81F1-E106F562F91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UA"/>
          </a:p>
        </p:txBody>
      </p:sp>
      <p:sp>
        <p:nvSpPr>
          <p:cNvPr id="3" name="Объект 2">
            <a:extLst>
              <a:ext uri="{FF2B5EF4-FFF2-40B4-BE49-F238E27FC236}">
                <a16:creationId xmlns:a16="http://schemas.microsoft.com/office/drawing/2014/main" id="{5C52254E-C824-4A31-8A48-E89F9644E0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Текст 3">
            <a:extLst>
              <a:ext uri="{FF2B5EF4-FFF2-40B4-BE49-F238E27FC236}">
                <a16:creationId xmlns:a16="http://schemas.microsoft.com/office/drawing/2014/main" id="{389D469C-8103-4414-A4CE-6D71031F5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A71EA7E-4A2B-4EE0-B8BC-E0516DEB5EFC}"/>
              </a:ext>
            </a:extLst>
          </p:cNvPr>
          <p:cNvSpPr>
            <a:spLocks noGrp="1"/>
          </p:cNvSpPr>
          <p:nvPr>
            <p:ph type="dt" sz="half" idx="10"/>
          </p:nvPr>
        </p:nvSpPr>
        <p:spPr/>
        <p:txBody>
          <a:bodyPr/>
          <a:lstStyle/>
          <a:p>
            <a:fld id="{42A5E4EF-E74E-4CA4-9416-205F85CB9E19}" type="datetimeFigureOut">
              <a:rPr lang="ru-UA" smtClean="0"/>
              <a:t>25.05.2020</a:t>
            </a:fld>
            <a:endParaRPr lang="ru-UA"/>
          </a:p>
        </p:txBody>
      </p:sp>
      <p:sp>
        <p:nvSpPr>
          <p:cNvPr id="6" name="Нижний колонтитул 5">
            <a:extLst>
              <a:ext uri="{FF2B5EF4-FFF2-40B4-BE49-F238E27FC236}">
                <a16:creationId xmlns:a16="http://schemas.microsoft.com/office/drawing/2014/main" id="{9D00E871-55E5-4964-90EC-121BCC332C8F}"/>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3F332DA7-6341-4FC4-A6A5-9CDD8D1B767B}"/>
              </a:ext>
            </a:extLst>
          </p:cNvPr>
          <p:cNvSpPr>
            <a:spLocks noGrp="1"/>
          </p:cNvSpPr>
          <p:nvPr>
            <p:ph type="sldNum" sz="quarter" idx="12"/>
          </p:nvPr>
        </p:nvSpPr>
        <p:spPr/>
        <p:txBody>
          <a:bodyPr/>
          <a:lstStyle/>
          <a:p>
            <a:fld id="{6C54EF20-6110-4C3E-AF14-CA504940FD0C}" type="slidenum">
              <a:rPr lang="ru-UA" smtClean="0"/>
              <a:t>‹#›</a:t>
            </a:fld>
            <a:endParaRPr lang="ru-UA"/>
          </a:p>
        </p:txBody>
      </p:sp>
    </p:spTree>
    <p:extLst>
      <p:ext uri="{BB962C8B-B14F-4D97-AF65-F5344CB8AC3E}">
        <p14:creationId xmlns:p14="http://schemas.microsoft.com/office/powerpoint/2010/main" val="264869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07D485-BEFF-44FD-B9B2-FB5EF093E7D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UA"/>
          </a:p>
        </p:txBody>
      </p:sp>
      <p:sp>
        <p:nvSpPr>
          <p:cNvPr id="3" name="Рисунок 2">
            <a:extLst>
              <a:ext uri="{FF2B5EF4-FFF2-40B4-BE49-F238E27FC236}">
                <a16:creationId xmlns:a16="http://schemas.microsoft.com/office/drawing/2014/main" id="{CB96EB14-B6B6-4FD8-AE29-17ED3E25D4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Текст 3">
            <a:extLst>
              <a:ext uri="{FF2B5EF4-FFF2-40B4-BE49-F238E27FC236}">
                <a16:creationId xmlns:a16="http://schemas.microsoft.com/office/drawing/2014/main" id="{04340EF2-5C02-4E65-B6A2-AFB90AB48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C0D3757-4C16-49AE-95B6-15D421E5A30B}"/>
              </a:ext>
            </a:extLst>
          </p:cNvPr>
          <p:cNvSpPr>
            <a:spLocks noGrp="1"/>
          </p:cNvSpPr>
          <p:nvPr>
            <p:ph type="dt" sz="half" idx="10"/>
          </p:nvPr>
        </p:nvSpPr>
        <p:spPr/>
        <p:txBody>
          <a:bodyPr/>
          <a:lstStyle/>
          <a:p>
            <a:fld id="{42A5E4EF-E74E-4CA4-9416-205F85CB9E19}" type="datetimeFigureOut">
              <a:rPr lang="ru-UA" smtClean="0"/>
              <a:t>25.05.2020</a:t>
            </a:fld>
            <a:endParaRPr lang="ru-UA"/>
          </a:p>
        </p:txBody>
      </p:sp>
      <p:sp>
        <p:nvSpPr>
          <p:cNvPr id="6" name="Нижний колонтитул 5">
            <a:extLst>
              <a:ext uri="{FF2B5EF4-FFF2-40B4-BE49-F238E27FC236}">
                <a16:creationId xmlns:a16="http://schemas.microsoft.com/office/drawing/2014/main" id="{9E235A6B-3830-4F2A-AA18-AABF8865A11D}"/>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15F00A99-D879-4E5F-AB37-C8926BC65C66}"/>
              </a:ext>
            </a:extLst>
          </p:cNvPr>
          <p:cNvSpPr>
            <a:spLocks noGrp="1"/>
          </p:cNvSpPr>
          <p:nvPr>
            <p:ph type="sldNum" sz="quarter" idx="12"/>
          </p:nvPr>
        </p:nvSpPr>
        <p:spPr/>
        <p:txBody>
          <a:bodyPr/>
          <a:lstStyle/>
          <a:p>
            <a:fld id="{6C54EF20-6110-4C3E-AF14-CA504940FD0C}" type="slidenum">
              <a:rPr lang="ru-UA" smtClean="0"/>
              <a:t>‹#›</a:t>
            </a:fld>
            <a:endParaRPr lang="ru-UA"/>
          </a:p>
        </p:txBody>
      </p:sp>
    </p:spTree>
    <p:extLst>
      <p:ext uri="{BB962C8B-B14F-4D97-AF65-F5344CB8AC3E}">
        <p14:creationId xmlns:p14="http://schemas.microsoft.com/office/powerpoint/2010/main" val="2328433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CF3FC2-4D28-4495-AC39-5AB48F0B20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UA"/>
          </a:p>
        </p:txBody>
      </p:sp>
      <p:sp>
        <p:nvSpPr>
          <p:cNvPr id="3" name="Текст 2">
            <a:extLst>
              <a:ext uri="{FF2B5EF4-FFF2-40B4-BE49-F238E27FC236}">
                <a16:creationId xmlns:a16="http://schemas.microsoft.com/office/drawing/2014/main" id="{B3F4555B-A68E-4ED8-84AD-6A1D593242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38F5D0D6-C4BF-476B-9AE0-1DD47634DC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5E4EF-E74E-4CA4-9416-205F85CB9E19}" type="datetimeFigureOut">
              <a:rPr lang="ru-UA" smtClean="0"/>
              <a:t>25.05.2020</a:t>
            </a:fld>
            <a:endParaRPr lang="ru-UA"/>
          </a:p>
        </p:txBody>
      </p:sp>
      <p:sp>
        <p:nvSpPr>
          <p:cNvPr id="5" name="Нижний колонтитул 4">
            <a:extLst>
              <a:ext uri="{FF2B5EF4-FFF2-40B4-BE49-F238E27FC236}">
                <a16:creationId xmlns:a16="http://schemas.microsoft.com/office/drawing/2014/main" id="{19ECE211-2258-4EFF-A327-AB487D16B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UA"/>
          </a:p>
        </p:txBody>
      </p:sp>
      <p:sp>
        <p:nvSpPr>
          <p:cNvPr id="6" name="Номер слайда 5">
            <a:extLst>
              <a:ext uri="{FF2B5EF4-FFF2-40B4-BE49-F238E27FC236}">
                <a16:creationId xmlns:a16="http://schemas.microsoft.com/office/drawing/2014/main" id="{1D96B0B4-F4C2-42D7-B7DB-20E4DA15B1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4EF20-6110-4C3E-AF14-CA504940FD0C}" type="slidenum">
              <a:rPr lang="ru-UA" smtClean="0"/>
              <a:t>‹#›</a:t>
            </a:fld>
            <a:endParaRPr lang="ru-UA"/>
          </a:p>
        </p:txBody>
      </p:sp>
    </p:spTree>
    <p:extLst>
      <p:ext uri="{BB962C8B-B14F-4D97-AF65-F5344CB8AC3E}">
        <p14:creationId xmlns:p14="http://schemas.microsoft.com/office/powerpoint/2010/main" val="971281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FAE8EA3-4161-4F99-9CD6-FA368FAFCBC7}"/>
              </a:ext>
            </a:extLst>
          </p:cNvPr>
          <p:cNvPicPr>
            <a:picLocks noChangeAspect="1"/>
          </p:cNvPicPr>
          <p:nvPr/>
        </p:nvPicPr>
        <p:blipFill rotWithShape="1">
          <a:blip r:embed="rId2">
            <a:duotone>
              <a:prstClr val="black"/>
              <a:srgbClr val="FF0000">
                <a:tint val="45000"/>
                <a:satMod val="400000"/>
              </a:srgbClr>
            </a:duotone>
            <a:extLst>
              <a:ext uri="{28A0092B-C50C-407E-A947-70E740481C1C}">
                <a14:useLocalDpi xmlns:a14="http://schemas.microsoft.com/office/drawing/2010/main" val="0"/>
              </a:ext>
            </a:extLst>
          </a:blip>
          <a:srcRect t="7816" b="7816"/>
          <a:stretch/>
        </p:blipFill>
        <p:spPr>
          <a:xfrm>
            <a:off x="0" y="0"/>
            <a:ext cx="12192000" cy="6858000"/>
          </a:xfrm>
          <a:prstGeom prst="rect">
            <a:avLst/>
          </a:prstGeom>
        </p:spPr>
      </p:pic>
      <p:grpSp>
        <p:nvGrpSpPr>
          <p:cNvPr id="11" name="Группа 10">
            <a:extLst>
              <a:ext uri="{FF2B5EF4-FFF2-40B4-BE49-F238E27FC236}">
                <a16:creationId xmlns:a16="http://schemas.microsoft.com/office/drawing/2014/main" id="{C95CAD05-8EB7-4D71-A634-1ECC76421EE1}"/>
              </a:ext>
            </a:extLst>
          </p:cNvPr>
          <p:cNvGrpSpPr/>
          <p:nvPr/>
        </p:nvGrpSpPr>
        <p:grpSpPr>
          <a:xfrm>
            <a:off x="1524000" y="2274838"/>
            <a:ext cx="8973226" cy="2308324"/>
            <a:chOff x="1635114" y="2324002"/>
            <a:chExt cx="8973226" cy="2308324"/>
          </a:xfrm>
        </p:grpSpPr>
        <p:sp>
          <p:nvSpPr>
            <p:cNvPr id="12" name="TextBox 11">
              <a:extLst>
                <a:ext uri="{FF2B5EF4-FFF2-40B4-BE49-F238E27FC236}">
                  <a16:creationId xmlns:a16="http://schemas.microsoft.com/office/drawing/2014/main" id="{F4AF8E88-6655-46FB-BF5C-7752BD150874}"/>
                </a:ext>
              </a:extLst>
            </p:cNvPr>
            <p:cNvSpPr txBox="1"/>
            <p:nvPr/>
          </p:nvSpPr>
          <p:spPr>
            <a:xfrm>
              <a:off x="1635114" y="2324002"/>
              <a:ext cx="5045997" cy="2308324"/>
            </a:xfrm>
            <a:prstGeom prst="rect">
              <a:avLst/>
            </a:prstGeom>
            <a:solidFill>
              <a:schemeClr val="bg1"/>
            </a:solidFill>
          </p:spPr>
          <p:txBody>
            <a:bodyPr wrap="none" rtlCol="0">
              <a:spAutoFit/>
            </a:bodyPr>
            <a:lstStyle/>
            <a:p>
              <a:r>
                <a:rPr lang="en-US" sz="4800" dirty="0">
                  <a:latin typeface="Gotham Ultra" pitchFamily="50" charset="0"/>
                  <a:cs typeface="Gotham Ultra" pitchFamily="50" charset="0"/>
                </a:rPr>
                <a:t>DEVELOPMENT</a:t>
              </a:r>
            </a:p>
            <a:p>
              <a:r>
                <a:rPr lang="en-US" sz="4800" dirty="0">
                  <a:latin typeface="Gotham Ultra" pitchFamily="50" charset="0"/>
                  <a:cs typeface="Gotham Ultra" pitchFamily="50" charset="0"/>
                </a:rPr>
                <a:t>OF THE</a:t>
              </a:r>
            </a:p>
            <a:p>
              <a:r>
                <a:rPr lang="en-US" sz="4800" dirty="0">
                  <a:solidFill>
                    <a:srgbClr val="FF0000"/>
                  </a:solidFill>
                  <a:latin typeface="Gotham Ultra" pitchFamily="50" charset="0"/>
                  <a:cs typeface="Gotham Ultra" pitchFamily="50" charset="0"/>
                </a:rPr>
                <a:t>“PONG” </a:t>
              </a:r>
              <a:r>
                <a:rPr lang="en-US" sz="4800" dirty="0">
                  <a:latin typeface="Gotham Ultra" pitchFamily="50" charset="0"/>
                  <a:cs typeface="Gotham Ultra" pitchFamily="50" charset="0"/>
                </a:rPr>
                <a:t>GAME</a:t>
              </a:r>
              <a:endParaRPr lang="uk-UA" sz="4800" dirty="0">
                <a:latin typeface="Gotham Ultra" pitchFamily="50" charset="0"/>
                <a:cs typeface="Gotham Ultra" pitchFamily="50" charset="0"/>
              </a:endParaRPr>
            </a:p>
          </p:txBody>
        </p:sp>
        <p:sp>
          <p:nvSpPr>
            <p:cNvPr id="13" name="TextBox 12">
              <a:extLst>
                <a:ext uri="{FF2B5EF4-FFF2-40B4-BE49-F238E27FC236}">
                  <a16:creationId xmlns:a16="http://schemas.microsoft.com/office/drawing/2014/main" id="{2BEEA542-A8A3-4DC9-9C3B-FB7C5F293FD9}"/>
                </a:ext>
              </a:extLst>
            </p:cNvPr>
            <p:cNvSpPr txBox="1"/>
            <p:nvPr/>
          </p:nvSpPr>
          <p:spPr>
            <a:xfrm>
              <a:off x="6681111" y="2324002"/>
              <a:ext cx="3927229" cy="2308324"/>
            </a:xfrm>
            <a:prstGeom prst="rect">
              <a:avLst/>
            </a:prstGeom>
            <a:solidFill>
              <a:schemeClr val="bg1"/>
            </a:solidFill>
          </p:spPr>
          <p:txBody>
            <a:bodyPr wrap="square" rtlCol="0">
              <a:spAutoFit/>
            </a:bodyPr>
            <a:lstStyle/>
            <a:p>
              <a:pPr algn="r"/>
              <a:r>
                <a:rPr lang="en-US" b="1" dirty="0">
                  <a:latin typeface="Gotham Medium" pitchFamily="50" charset="0"/>
                  <a:cs typeface="Gotham Medium" pitchFamily="50" charset="0"/>
                </a:rPr>
                <a:t>Done by</a:t>
              </a:r>
            </a:p>
            <a:p>
              <a:pPr algn="r"/>
              <a:r>
                <a:rPr lang="en-US" b="1" dirty="0">
                  <a:solidFill>
                    <a:srgbClr val="FF0000"/>
                  </a:solidFill>
                  <a:latin typeface="Gotham Medium" pitchFamily="50" charset="0"/>
                  <a:cs typeface="Gotham Medium" pitchFamily="50" charset="0"/>
                </a:rPr>
                <a:t>Denys </a:t>
              </a:r>
              <a:r>
                <a:rPr lang="en-US" b="1" dirty="0" err="1">
                  <a:solidFill>
                    <a:srgbClr val="FF0000"/>
                  </a:solidFill>
                  <a:latin typeface="Gotham Medium" pitchFamily="50" charset="0"/>
                  <a:cs typeface="Gotham Medium" pitchFamily="50" charset="0"/>
                </a:rPr>
                <a:t>Datsenko</a:t>
              </a:r>
              <a:endParaRPr lang="en-US" b="1" dirty="0">
                <a:solidFill>
                  <a:srgbClr val="FF0000"/>
                </a:solidFill>
                <a:latin typeface="Gotham Medium" pitchFamily="50" charset="0"/>
                <a:cs typeface="Gotham Medium" pitchFamily="50" charset="0"/>
              </a:endParaRPr>
            </a:p>
            <a:p>
              <a:pPr algn="r"/>
              <a:endParaRPr lang="en-US" b="1" dirty="0">
                <a:latin typeface="Gotham Medium" pitchFamily="50" charset="0"/>
                <a:cs typeface="Gotham Medium" pitchFamily="50" charset="0"/>
              </a:endParaRPr>
            </a:p>
            <a:p>
              <a:pPr algn="r"/>
              <a:endParaRPr lang="en-US" b="1" dirty="0">
                <a:latin typeface="Gotham Medium" pitchFamily="50" charset="0"/>
                <a:cs typeface="Gotham Medium" pitchFamily="50" charset="0"/>
              </a:endParaRPr>
            </a:p>
            <a:p>
              <a:pPr algn="r"/>
              <a:endParaRPr lang="uk-UA" b="1" dirty="0">
                <a:latin typeface="Gotham Ultra" pitchFamily="50" charset="0"/>
                <a:cs typeface="Gotham Ultra" pitchFamily="50" charset="0"/>
              </a:endParaRPr>
            </a:p>
            <a:p>
              <a:pPr algn="r"/>
              <a:endParaRPr lang="uk-UA" b="1" dirty="0">
                <a:latin typeface="Gotham Ultra" pitchFamily="50" charset="0"/>
                <a:cs typeface="Gotham Ultra" pitchFamily="50" charset="0"/>
              </a:endParaRPr>
            </a:p>
            <a:p>
              <a:pPr algn="r"/>
              <a:r>
                <a:rPr lang="en-US" dirty="0">
                  <a:latin typeface="Gotham Medium" pitchFamily="50" charset="0"/>
                  <a:cs typeface="Gotham Medium" pitchFamily="50" charset="0"/>
                </a:rPr>
                <a:t>Mentored by</a:t>
              </a:r>
            </a:p>
            <a:p>
              <a:pPr algn="r"/>
              <a:r>
                <a:rPr lang="en-US" b="1" dirty="0">
                  <a:solidFill>
                    <a:srgbClr val="FF0000"/>
                  </a:solidFill>
                  <a:latin typeface="Gotham Medium" pitchFamily="50" charset="0"/>
                  <a:cs typeface="Gotham Medium" pitchFamily="50" charset="0"/>
                </a:rPr>
                <a:t>Julia </a:t>
              </a:r>
              <a:r>
                <a:rPr lang="en-US" b="1" dirty="0" err="1">
                  <a:solidFill>
                    <a:srgbClr val="FF0000"/>
                  </a:solidFill>
                  <a:latin typeface="Gotham Medium" pitchFamily="50" charset="0"/>
                  <a:cs typeface="Gotham Medium" pitchFamily="50" charset="0"/>
                </a:rPr>
                <a:t>Grebenovich</a:t>
              </a:r>
              <a:endParaRPr lang="ru-UA" b="1" dirty="0">
                <a:solidFill>
                  <a:srgbClr val="FF0000"/>
                </a:solidFill>
                <a:latin typeface="Gotham Medium" pitchFamily="50" charset="0"/>
                <a:cs typeface="Gotham Medium" pitchFamily="50" charset="0"/>
              </a:endParaRPr>
            </a:p>
          </p:txBody>
        </p:sp>
      </p:grpSp>
      <p:sp>
        <p:nvSpPr>
          <p:cNvPr id="6" name="TextBox 5">
            <a:extLst>
              <a:ext uri="{FF2B5EF4-FFF2-40B4-BE49-F238E27FC236}">
                <a16:creationId xmlns:a16="http://schemas.microsoft.com/office/drawing/2014/main" id="{DAC0AFD2-93E1-4C8E-8BF5-DF3C36E3BFB1}"/>
              </a:ext>
            </a:extLst>
          </p:cNvPr>
          <p:cNvSpPr txBox="1"/>
          <p:nvPr/>
        </p:nvSpPr>
        <p:spPr>
          <a:xfrm>
            <a:off x="1518551" y="1031607"/>
            <a:ext cx="8978675" cy="923330"/>
          </a:xfrm>
          <a:prstGeom prst="rect">
            <a:avLst/>
          </a:prstGeom>
          <a:solidFill>
            <a:schemeClr val="bg1"/>
          </a:solidFill>
        </p:spPr>
        <p:txBody>
          <a:bodyPr wrap="none" rtlCol="0">
            <a:spAutoFit/>
          </a:bodyPr>
          <a:lstStyle/>
          <a:p>
            <a:pPr algn="ctr"/>
            <a:r>
              <a:rPr lang="en-US" dirty="0">
                <a:solidFill>
                  <a:srgbClr val="FF0000"/>
                </a:solidFill>
                <a:latin typeface="Gotham Medium" pitchFamily="50" charset="0"/>
                <a:cs typeface="Gotham Medium" pitchFamily="50" charset="0"/>
              </a:rPr>
              <a:t>Bohdan </a:t>
            </a:r>
            <a:r>
              <a:rPr lang="en-US" dirty="0" err="1">
                <a:solidFill>
                  <a:srgbClr val="FF0000"/>
                </a:solidFill>
                <a:latin typeface="Gotham Medium" pitchFamily="50" charset="0"/>
                <a:cs typeface="Gotham Medium" pitchFamily="50" charset="0"/>
              </a:rPr>
              <a:t>Khmelnytsky</a:t>
            </a:r>
            <a:r>
              <a:rPr lang="en-US" dirty="0">
                <a:solidFill>
                  <a:srgbClr val="FF0000"/>
                </a:solidFill>
                <a:latin typeface="Gotham Medium" pitchFamily="50" charset="0"/>
                <a:cs typeface="Gotham Medium" pitchFamily="50" charset="0"/>
              </a:rPr>
              <a:t> </a:t>
            </a:r>
            <a:r>
              <a:rPr lang="en-US" dirty="0">
                <a:latin typeface="Gotham Medium" pitchFamily="50" charset="0"/>
                <a:cs typeface="Gotham Medium" pitchFamily="50" charset="0"/>
              </a:rPr>
              <a:t>National University of Cherkasy</a:t>
            </a:r>
          </a:p>
          <a:p>
            <a:pPr algn="ctr"/>
            <a:r>
              <a:rPr lang="en-US" dirty="0">
                <a:latin typeface="Gotham Medium" pitchFamily="50" charset="0"/>
                <a:cs typeface="Gotham Medium" pitchFamily="50" charset="0"/>
              </a:rPr>
              <a:t>Academic School of </a:t>
            </a:r>
            <a:r>
              <a:rPr lang="en-US" dirty="0">
                <a:solidFill>
                  <a:srgbClr val="FF0000"/>
                </a:solidFill>
                <a:latin typeface="Gotham Medium" pitchFamily="50" charset="0"/>
                <a:cs typeface="Gotham Medium" pitchFamily="50" charset="0"/>
              </a:rPr>
              <a:t>Computer Engineering, Intelligent and Control Systems</a:t>
            </a:r>
            <a:endParaRPr lang="ru-RU" dirty="0">
              <a:solidFill>
                <a:srgbClr val="FF0000"/>
              </a:solidFill>
              <a:latin typeface="Gotham Medium" pitchFamily="50" charset="0"/>
              <a:cs typeface="Gotham Medium" pitchFamily="50" charset="0"/>
            </a:endParaRPr>
          </a:p>
          <a:p>
            <a:pPr algn="ctr"/>
            <a:r>
              <a:rPr lang="en-US" dirty="0">
                <a:solidFill>
                  <a:srgbClr val="FF0000"/>
                </a:solidFill>
                <a:latin typeface="Gotham Medium" pitchFamily="50" charset="0"/>
                <a:cs typeface="Gotham Medium" pitchFamily="50" charset="0"/>
              </a:rPr>
              <a:t>Software Of Automated Systems </a:t>
            </a:r>
            <a:r>
              <a:rPr lang="en-US" dirty="0">
                <a:latin typeface="Gotham Medium" pitchFamily="50" charset="0"/>
                <a:cs typeface="Gotham Medium" pitchFamily="50" charset="0"/>
              </a:rPr>
              <a:t>Department</a:t>
            </a:r>
            <a:endParaRPr lang="ru-UA" dirty="0">
              <a:latin typeface="Gotham Medium" pitchFamily="50" charset="0"/>
              <a:cs typeface="Gotham Medium" pitchFamily="50" charset="0"/>
            </a:endParaRPr>
          </a:p>
        </p:txBody>
      </p:sp>
      <p:sp>
        <p:nvSpPr>
          <p:cNvPr id="7" name="TextBox 6">
            <a:extLst>
              <a:ext uri="{FF2B5EF4-FFF2-40B4-BE49-F238E27FC236}">
                <a16:creationId xmlns:a16="http://schemas.microsoft.com/office/drawing/2014/main" id="{D2B6F256-6644-4AF0-9E4E-E9F9A2B5AC3B}"/>
              </a:ext>
            </a:extLst>
          </p:cNvPr>
          <p:cNvSpPr txBox="1"/>
          <p:nvPr/>
        </p:nvSpPr>
        <p:spPr>
          <a:xfrm>
            <a:off x="7372350" y="6423025"/>
            <a:ext cx="4729627" cy="307777"/>
          </a:xfrm>
          <a:prstGeom prst="rect">
            <a:avLst/>
          </a:prstGeom>
          <a:noFill/>
        </p:spPr>
        <p:txBody>
          <a:bodyPr wrap="square" rtlCol="0">
            <a:spAutoFit/>
          </a:bodyPr>
          <a:lstStyle/>
          <a:p>
            <a:pPr algn="r"/>
            <a:r>
              <a:rPr lang="en-US" sz="1400" dirty="0">
                <a:solidFill>
                  <a:schemeClr val="bg1"/>
                </a:solidFill>
                <a:latin typeface="Gotham Medium" pitchFamily="50" charset="0"/>
                <a:cs typeface="Gotham Medium" pitchFamily="50" charset="0"/>
              </a:rPr>
              <a:t>Background picture designed by </a:t>
            </a:r>
            <a:r>
              <a:rPr lang="en-US" sz="1400" dirty="0" err="1">
                <a:solidFill>
                  <a:schemeClr val="bg1"/>
                </a:solidFill>
                <a:latin typeface="Gotham Medium" pitchFamily="50" charset="0"/>
                <a:cs typeface="Gotham Medium" pitchFamily="50" charset="0"/>
              </a:rPr>
              <a:t>starline</a:t>
            </a:r>
            <a:r>
              <a:rPr lang="en-US" sz="1400" dirty="0">
                <a:solidFill>
                  <a:schemeClr val="bg1"/>
                </a:solidFill>
                <a:latin typeface="Gotham Medium" pitchFamily="50" charset="0"/>
                <a:cs typeface="Gotham Medium" pitchFamily="50" charset="0"/>
              </a:rPr>
              <a:t> / </a:t>
            </a:r>
            <a:r>
              <a:rPr lang="en-US" sz="1400" dirty="0" err="1">
                <a:solidFill>
                  <a:schemeClr val="bg1"/>
                </a:solidFill>
                <a:latin typeface="Gotham Medium" pitchFamily="50" charset="0"/>
                <a:cs typeface="Gotham Medium" pitchFamily="50" charset="0"/>
              </a:rPr>
              <a:t>Freepik</a:t>
            </a:r>
            <a:endParaRPr lang="ru-UA" sz="1400" dirty="0">
              <a:solidFill>
                <a:schemeClr val="bg1"/>
              </a:solidFill>
              <a:latin typeface="Gotham Medium" pitchFamily="50" charset="0"/>
              <a:cs typeface="Gotham Medium" pitchFamily="50" charset="0"/>
            </a:endParaRPr>
          </a:p>
        </p:txBody>
      </p:sp>
    </p:spTree>
    <p:extLst>
      <p:ext uri="{BB962C8B-B14F-4D97-AF65-F5344CB8AC3E}">
        <p14:creationId xmlns:p14="http://schemas.microsoft.com/office/powerpoint/2010/main" val="408878397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Рисунок 15">
            <a:extLst>
              <a:ext uri="{FF2B5EF4-FFF2-40B4-BE49-F238E27FC236}">
                <a16:creationId xmlns:a16="http://schemas.microsoft.com/office/drawing/2014/main" id="{3E3C2F88-3040-42AB-9DFB-85D77F85FAD2}"/>
              </a:ext>
            </a:extLst>
          </p:cNvPr>
          <p:cNvPicPr/>
          <p:nvPr/>
        </p:nvPicPr>
        <p:blipFill>
          <a:blip r:embed="rId2"/>
          <a:stretch>
            <a:fillRect/>
          </a:stretch>
        </p:blipFill>
        <p:spPr>
          <a:xfrm>
            <a:off x="1013077" y="559463"/>
            <a:ext cx="4306879" cy="2577099"/>
          </a:xfrm>
          <a:prstGeom prst="rect">
            <a:avLst/>
          </a:prstGeom>
          <a:ln>
            <a:solidFill>
              <a:schemeClr val="tx1"/>
            </a:solidFill>
          </a:ln>
        </p:spPr>
      </p:pic>
      <p:sp>
        <p:nvSpPr>
          <p:cNvPr id="5" name="Прямоугольник 4">
            <a:extLst>
              <a:ext uri="{FF2B5EF4-FFF2-40B4-BE49-F238E27FC236}">
                <a16:creationId xmlns:a16="http://schemas.microsoft.com/office/drawing/2014/main" id="{3AE720F5-2360-477E-A18A-CBFEE45DC536}"/>
              </a:ext>
            </a:extLst>
          </p:cNvPr>
          <p:cNvSpPr/>
          <p:nvPr/>
        </p:nvSpPr>
        <p:spPr>
          <a:xfrm>
            <a:off x="0" y="5799221"/>
            <a:ext cx="12277818" cy="1058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dirty="0">
                <a:solidFill>
                  <a:schemeClr val="tx1"/>
                </a:solidFill>
                <a:latin typeface="Gotham Ultra" pitchFamily="50" charset="0"/>
                <a:cs typeface="Gotham Ultra" pitchFamily="50" charset="0"/>
              </a:rPr>
              <a:t>	</a:t>
            </a:r>
            <a:r>
              <a:rPr lang="ru-UA" dirty="0">
                <a:solidFill>
                  <a:schemeClr val="tx1"/>
                </a:solidFill>
                <a:latin typeface="Gotham Ultra" pitchFamily="50" charset="0"/>
                <a:cs typeface="Gotham Ultra" pitchFamily="50" charset="0"/>
              </a:rPr>
              <a:t>—</a:t>
            </a:r>
            <a:r>
              <a:rPr lang="uk-UA" dirty="0">
                <a:solidFill>
                  <a:schemeClr val="tx1"/>
                </a:solidFill>
                <a:latin typeface="Gotham Ultra" pitchFamily="50" charset="0"/>
                <a:cs typeface="Gotham Ultra" pitchFamily="50" charset="0"/>
              </a:rPr>
              <a:t> </a:t>
            </a:r>
            <a:r>
              <a:rPr lang="en-US" dirty="0">
                <a:solidFill>
                  <a:schemeClr val="tx1"/>
                </a:solidFill>
                <a:latin typeface="Gotham Ultra" pitchFamily="50" charset="0"/>
                <a:cs typeface="Gotham Ultra" pitchFamily="50" charset="0"/>
              </a:rPr>
              <a:t>DEVELOPMENT OF THE </a:t>
            </a:r>
            <a:r>
              <a:rPr lang="en-US" dirty="0">
                <a:solidFill>
                  <a:srgbClr val="FF0000"/>
                </a:solidFill>
                <a:latin typeface="Gotham Ultra" pitchFamily="50" charset="0"/>
                <a:cs typeface="Gotham Ultra" pitchFamily="50" charset="0"/>
              </a:rPr>
              <a:t>“PONG”</a:t>
            </a:r>
            <a:r>
              <a:rPr lang="en-US" dirty="0">
                <a:solidFill>
                  <a:schemeClr val="tx1"/>
                </a:solidFill>
                <a:latin typeface="Gotham Ultra" pitchFamily="50" charset="0"/>
                <a:cs typeface="Gotham Ultra" pitchFamily="50" charset="0"/>
              </a:rPr>
              <a:t> GAME</a:t>
            </a:r>
            <a:r>
              <a:rPr lang="uk-UA" dirty="0">
                <a:solidFill>
                  <a:srgbClr val="FF0000"/>
                </a:solidFill>
                <a:latin typeface="Gotham Ultra" pitchFamily="50" charset="0"/>
                <a:cs typeface="Gotham Ultra" pitchFamily="50" charset="0"/>
              </a:rPr>
              <a:t>						</a:t>
            </a:r>
            <a:r>
              <a:rPr lang="en-US" dirty="0">
                <a:solidFill>
                  <a:srgbClr val="FF0000"/>
                </a:solidFill>
                <a:latin typeface="Gotham Ultra" pitchFamily="50" charset="0"/>
                <a:cs typeface="Gotham Ultra" pitchFamily="50" charset="0"/>
              </a:rPr>
              <a:t>10</a:t>
            </a:r>
            <a:r>
              <a:rPr lang="uk-UA" dirty="0">
                <a:solidFill>
                  <a:srgbClr val="FF0000"/>
                </a:solidFill>
                <a:latin typeface="Gotham Ultra" pitchFamily="50" charset="0"/>
                <a:cs typeface="Gotham Ultra" pitchFamily="50" charset="0"/>
              </a:rPr>
              <a:t>	</a:t>
            </a:r>
            <a:endParaRPr lang="ru-UA" dirty="0">
              <a:solidFill>
                <a:srgbClr val="FF0000"/>
              </a:solidFill>
              <a:latin typeface="Gotham Ultra" pitchFamily="50" charset="0"/>
              <a:cs typeface="Gotham Ultra" pitchFamily="50" charset="0"/>
            </a:endParaRPr>
          </a:p>
        </p:txBody>
      </p:sp>
      <p:sp>
        <p:nvSpPr>
          <p:cNvPr id="7" name="TextBox 6">
            <a:extLst>
              <a:ext uri="{FF2B5EF4-FFF2-40B4-BE49-F238E27FC236}">
                <a16:creationId xmlns:a16="http://schemas.microsoft.com/office/drawing/2014/main" id="{7A3FC97F-6446-49A9-9E0B-2B461595EF41}"/>
              </a:ext>
            </a:extLst>
          </p:cNvPr>
          <p:cNvSpPr txBox="1"/>
          <p:nvPr/>
        </p:nvSpPr>
        <p:spPr>
          <a:xfrm>
            <a:off x="1446906" y="3260543"/>
            <a:ext cx="3501984" cy="1477328"/>
          </a:xfrm>
          <a:prstGeom prst="rect">
            <a:avLst/>
          </a:prstGeom>
          <a:solidFill>
            <a:schemeClr val="bg1"/>
          </a:solidFill>
        </p:spPr>
        <p:txBody>
          <a:bodyPr wrap="square" rtlCol="0">
            <a:spAutoFit/>
          </a:bodyPr>
          <a:lstStyle/>
          <a:p>
            <a:r>
              <a:rPr lang="en-US" b="1" i="1" dirty="0" err="1">
                <a:solidFill>
                  <a:srgbClr val="FF0000"/>
                </a:solidFill>
                <a:latin typeface="Gotham Ultra" pitchFamily="50" charset="0"/>
                <a:cs typeface="Gotham Ultra" pitchFamily="50" charset="0"/>
              </a:rPr>
              <a:t>HitBorder</a:t>
            </a:r>
            <a:r>
              <a:rPr lang="en-US" b="1" i="1" dirty="0">
                <a:solidFill>
                  <a:srgbClr val="FF0000"/>
                </a:solidFill>
                <a:latin typeface="Gotham Ultra" pitchFamily="50" charset="0"/>
                <a:cs typeface="Gotham Ultra" pitchFamily="50" charset="0"/>
              </a:rPr>
              <a:t>() </a:t>
            </a:r>
            <a:r>
              <a:rPr lang="en-US" b="1" i="1" dirty="0">
                <a:latin typeface="Gotham Ultra" pitchFamily="50" charset="0"/>
                <a:cs typeface="Gotham Ultra" pitchFamily="50" charset="0"/>
              </a:rPr>
              <a:t>subprogram</a:t>
            </a:r>
          </a:p>
          <a:p>
            <a:r>
              <a:rPr lang="en-US" b="1" i="1" dirty="0">
                <a:latin typeface="Gotham Ultra" pitchFamily="50" charset="0"/>
                <a:cs typeface="Gotham Ultra" pitchFamily="50" charset="0"/>
              </a:rPr>
              <a:t>which controls the direction</a:t>
            </a:r>
          </a:p>
          <a:p>
            <a:r>
              <a:rPr lang="en-US" b="1" i="1" dirty="0">
                <a:latin typeface="Gotham Ultra" pitchFamily="50" charset="0"/>
                <a:cs typeface="Gotham Ultra" pitchFamily="50" charset="0"/>
              </a:rPr>
              <a:t>of the ball while hitting one</a:t>
            </a:r>
          </a:p>
          <a:p>
            <a:r>
              <a:rPr lang="en-US" b="1" i="1" dirty="0">
                <a:latin typeface="Gotham Ultra" pitchFamily="50" charset="0"/>
                <a:cs typeface="Gotham Ultra" pitchFamily="50" charset="0"/>
              </a:rPr>
              <a:t>of the horizontal borders of</a:t>
            </a:r>
          </a:p>
          <a:p>
            <a:r>
              <a:rPr lang="en-US" b="1" i="1" dirty="0">
                <a:latin typeface="Gotham Ultra" pitchFamily="50" charset="0"/>
                <a:cs typeface="Gotham Ultra" pitchFamily="50" charset="0"/>
              </a:rPr>
              <a:t>the game field</a:t>
            </a:r>
            <a:endParaRPr lang="ru-UA" b="1" i="1" dirty="0">
              <a:latin typeface="Gotham Ultra" pitchFamily="50" charset="0"/>
              <a:cs typeface="Gotham Ultra" pitchFamily="50" charset="0"/>
            </a:endParaRPr>
          </a:p>
        </p:txBody>
      </p:sp>
      <p:sp>
        <p:nvSpPr>
          <p:cNvPr id="11" name="Прямоугольник 10">
            <a:extLst>
              <a:ext uri="{FF2B5EF4-FFF2-40B4-BE49-F238E27FC236}">
                <a16:creationId xmlns:a16="http://schemas.microsoft.com/office/drawing/2014/main" id="{0A4CA5EB-08CB-4B99-B1F7-AAF0B5CAA89A}"/>
              </a:ext>
            </a:extLst>
          </p:cNvPr>
          <p:cNvSpPr/>
          <p:nvPr/>
        </p:nvSpPr>
        <p:spPr>
          <a:xfrm>
            <a:off x="1266433" y="4737871"/>
            <a:ext cx="1985210" cy="18047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2" name="Прямоугольник 11">
            <a:extLst>
              <a:ext uri="{FF2B5EF4-FFF2-40B4-BE49-F238E27FC236}">
                <a16:creationId xmlns:a16="http://schemas.microsoft.com/office/drawing/2014/main" id="{A12E322B-4813-4372-B6F0-C30352E706DA}"/>
              </a:ext>
            </a:extLst>
          </p:cNvPr>
          <p:cNvSpPr/>
          <p:nvPr/>
        </p:nvSpPr>
        <p:spPr>
          <a:xfrm rot="16200000">
            <a:off x="378679" y="3850118"/>
            <a:ext cx="1955981" cy="18047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pic>
        <p:nvPicPr>
          <p:cNvPr id="2" name="Рисунок 1">
            <a:extLst>
              <a:ext uri="{FF2B5EF4-FFF2-40B4-BE49-F238E27FC236}">
                <a16:creationId xmlns:a16="http://schemas.microsoft.com/office/drawing/2014/main" id="{5B785982-5661-4A84-A949-69B3A3F197FB}"/>
              </a:ext>
            </a:extLst>
          </p:cNvPr>
          <p:cNvPicPr>
            <a:picLocks noChangeAspect="1"/>
          </p:cNvPicPr>
          <p:nvPr/>
        </p:nvPicPr>
        <p:blipFill>
          <a:blip r:embed="rId3"/>
          <a:stretch>
            <a:fillRect/>
          </a:stretch>
        </p:blipFill>
        <p:spPr>
          <a:xfrm>
            <a:off x="6657771" y="1438233"/>
            <a:ext cx="4267796" cy="2610214"/>
          </a:xfrm>
          <a:prstGeom prst="rect">
            <a:avLst/>
          </a:prstGeom>
          <a:ln>
            <a:solidFill>
              <a:schemeClr val="tx1"/>
            </a:solidFill>
          </a:ln>
        </p:spPr>
      </p:pic>
      <p:sp>
        <p:nvSpPr>
          <p:cNvPr id="13" name="Прямоугольник 12">
            <a:extLst>
              <a:ext uri="{FF2B5EF4-FFF2-40B4-BE49-F238E27FC236}">
                <a16:creationId xmlns:a16="http://schemas.microsoft.com/office/drawing/2014/main" id="{E98A47B4-1C2D-4358-91C2-099332BC25F8}"/>
              </a:ext>
            </a:extLst>
          </p:cNvPr>
          <p:cNvSpPr/>
          <p:nvPr/>
        </p:nvSpPr>
        <p:spPr>
          <a:xfrm>
            <a:off x="8388890" y="5265040"/>
            <a:ext cx="2075446" cy="16503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4" name="Прямоугольник 13">
            <a:extLst>
              <a:ext uri="{FF2B5EF4-FFF2-40B4-BE49-F238E27FC236}">
                <a16:creationId xmlns:a16="http://schemas.microsoft.com/office/drawing/2014/main" id="{5C8F0A45-3CE3-4120-9872-C8DA6C4623DB}"/>
              </a:ext>
            </a:extLst>
          </p:cNvPr>
          <p:cNvSpPr/>
          <p:nvPr/>
        </p:nvSpPr>
        <p:spPr>
          <a:xfrm rot="16200000">
            <a:off x="9396110" y="4345585"/>
            <a:ext cx="1955981" cy="1804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5" name="TextBox 14">
            <a:extLst>
              <a:ext uri="{FF2B5EF4-FFF2-40B4-BE49-F238E27FC236}">
                <a16:creationId xmlns:a16="http://schemas.microsoft.com/office/drawing/2014/main" id="{DDC01656-673F-4F17-8B4E-5B3DEEB742D7}"/>
              </a:ext>
            </a:extLst>
          </p:cNvPr>
          <p:cNvSpPr txBox="1"/>
          <p:nvPr/>
        </p:nvSpPr>
        <p:spPr>
          <a:xfrm>
            <a:off x="6781880" y="4064711"/>
            <a:ext cx="3501984" cy="1200329"/>
          </a:xfrm>
          <a:prstGeom prst="rect">
            <a:avLst/>
          </a:prstGeom>
          <a:solidFill>
            <a:schemeClr val="bg1"/>
          </a:solidFill>
        </p:spPr>
        <p:txBody>
          <a:bodyPr wrap="square" rtlCol="0">
            <a:spAutoFit/>
          </a:bodyPr>
          <a:lstStyle/>
          <a:p>
            <a:pPr algn="r"/>
            <a:r>
              <a:rPr lang="en-US" b="1" i="1" dirty="0">
                <a:solidFill>
                  <a:srgbClr val="FF0000"/>
                </a:solidFill>
                <a:latin typeface="Gotham Ultra" pitchFamily="50" charset="0"/>
                <a:cs typeface="Gotham Ultra" pitchFamily="50" charset="0"/>
              </a:rPr>
              <a:t>Edge() </a:t>
            </a:r>
            <a:r>
              <a:rPr lang="en-US" b="1" i="1" dirty="0">
                <a:latin typeface="Gotham Ultra" pitchFamily="50" charset="0"/>
                <a:cs typeface="Gotham Ultra" pitchFamily="50" charset="0"/>
              </a:rPr>
              <a:t>method</a:t>
            </a:r>
            <a:r>
              <a:rPr lang="ru-RU" b="1" i="1" dirty="0">
                <a:latin typeface="Gotham Ultra" pitchFamily="50" charset="0"/>
                <a:cs typeface="Gotham Ultra" pitchFamily="50" charset="0"/>
              </a:rPr>
              <a:t> </a:t>
            </a:r>
            <a:r>
              <a:rPr lang="en-US" b="1" i="1" dirty="0">
                <a:latin typeface="Gotham Ultra" pitchFamily="50" charset="0"/>
                <a:cs typeface="Gotham Ultra" pitchFamily="50" charset="0"/>
              </a:rPr>
              <a:t>deals with</a:t>
            </a:r>
          </a:p>
          <a:p>
            <a:pPr algn="r"/>
            <a:r>
              <a:rPr lang="en-US" b="1" i="1" dirty="0">
                <a:latin typeface="Gotham Ultra" pitchFamily="50" charset="0"/>
                <a:cs typeface="Gotham Ultra" pitchFamily="50" charset="0"/>
              </a:rPr>
              <a:t>not letting the horizontal borders of the paddles to</a:t>
            </a:r>
          </a:p>
          <a:p>
            <a:pPr algn="r"/>
            <a:r>
              <a:rPr lang="en-US" b="1" i="1" dirty="0">
                <a:latin typeface="Gotham Ultra" pitchFamily="50" charset="0"/>
                <a:cs typeface="Gotham Ultra" pitchFamily="50" charset="0"/>
              </a:rPr>
              <a:t>hit the ball</a:t>
            </a:r>
            <a:endParaRPr lang="ru-UA" b="1" i="1" dirty="0">
              <a:latin typeface="Gotham Ultra" pitchFamily="50" charset="0"/>
              <a:cs typeface="Gotham Ultra" pitchFamily="50" charset="0"/>
            </a:endParaRPr>
          </a:p>
        </p:txBody>
      </p:sp>
    </p:spTree>
    <p:extLst>
      <p:ext uri="{BB962C8B-B14F-4D97-AF65-F5344CB8AC3E}">
        <p14:creationId xmlns:p14="http://schemas.microsoft.com/office/powerpoint/2010/main" val="369112112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0B8E4D8F-0EAC-43CC-ADBC-B3D4DDC779AB}"/>
              </a:ext>
            </a:extLst>
          </p:cNvPr>
          <p:cNvSpPr/>
          <p:nvPr/>
        </p:nvSpPr>
        <p:spPr>
          <a:xfrm>
            <a:off x="0" y="5799221"/>
            <a:ext cx="12277818" cy="1058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dirty="0">
                <a:solidFill>
                  <a:schemeClr val="tx1"/>
                </a:solidFill>
                <a:latin typeface="Gotham Ultra" pitchFamily="50" charset="0"/>
                <a:cs typeface="Gotham Ultra" pitchFamily="50" charset="0"/>
              </a:rPr>
              <a:t>	</a:t>
            </a:r>
            <a:r>
              <a:rPr lang="ru-UA" dirty="0">
                <a:solidFill>
                  <a:schemeClr val="tx1"/>
                </a:solidFill>
                <a:latin typeface="Gotham Ultra" pitchFamily="50" charset="0"/>
                <a:cs typeface="Gotham Ultra" pitchFamily="50" charset="0"/>
              </a:rPr>
              <a:t>—</a:t>
            </a:r>
            <a:r>
              <a:rPr lang="uk-UA" dirty="0">
                <a:solidFill>
                  <a:schemeClr val="tx1"/>
                </a:solidFill>
                <a:latin typeface="Gotham Ultra" pitchFamily="50" charset="0"/>
                <a:cs typeface="Gotham Ultra" pitchFamily="50" charset="0"/>
              </a:rPr>
              <a:t> </a:t>
            </a:r>
            <a:r>
              <a:rPr lang="en-US" dirty="0">
                <a:solidFill>
                  <a:schemeClr val="tx1"/>
                </a:solidFill>
                <a:latin typeface="Gotham Ultra" pitchFamily="50" charset="0"/>
                <a:cs typeface="Gotham Ultra" pitchFamily="50" charset="0"/>
              </a:rPr>
              <a:t>DEVELOPMENT OF THE </a:t>
            </a:r>
            <a:r>
              <a:rPr lang="en-US" dirty="0">
                <a:solidFill>
                  <a:srgbClr val="FF0000"/>
                </a:solidFill>
                <a:latin typeface="Gotham Ultra" pitchFamily="50" charset="0"/>
                <a:cs typeface="Gotham Ultra" pitchFamily="50" charset="0"/>
              </a:rPr>
              <a:t>“PONG”</a:t>
            </a:r>
            <a:r>
              <a:rPr lang="en-US" dirty="0">
                <a:solidFill>
                  <a:schemeClr val="tx1"/>
                </a:solidFill>
                <a:latin typeface="Gotham Ultra" pitchFamily="50" charset="0"/>
                <a:cs typeface="Gotham Ultra" pitchFamily="50" charset="0"/>
              </a:rPr>
              <a:t> GAME</a:t>
            </a:r>
            <a:r>
              <a:rPr lang="uk-UA" dirty="0">
                <a:solidFill>
                  <a:srgbClr val="FF0000"/>
                </a:solidFill>
                <a:latin typeface="Gotham Ultra" pitchFamily="50" charset="0"/>
                <a:cs typeface="Gotham Ultra" pitchFamily="50" charset="0"/>
              </a:rPr>
              <a:t>						</a:t>
            </a:r>
            <a:r>
              <a:rPr lang="en-US" dirty="0">
                <a:solidFill>
                  <a:srgbClr val="FF0000"/>
                </a:solidFill>
                <a:latin typeface="Gotham Ultra" pitchFamily="50" charset="0"/>
                <a:cs typeface="Gotham Ultra" pitchFamily="50" charset="0"/>
              </a:rPr>
              <a:t>11</a:t>
            </a:r>
            <a:r>
              <a:rPr lang="uk-UA" dirty="0">
                <a:solidFill>
                  <a:srgbClr val="FF0000"/>
                </a:solidFill>
                <a:latin typeface="Gotham Ultra" pitchFamily="50" charset="0"/>
                <a:cs typeface="Gotham Ultra" pitchFamily="50" charset="0"/>
              </a:rPr>
              <a:t>	</a:t>
            </a:r>
            <a:endParaRPr lang="ru-UA" dirty="0">
              <a:solidFill>
                <a:srgbClr val="FF0000"/>
              </a:solidFill>
              <a:latin typeface="Gotham Ultra" pitchFamily="50" charset="0"/>
              <a:cs typeface="Gotham Ultra" pitchFamily="50" charset="0"/>
            </a:endParaRPr>
          </a:p>
        </p:txBody>
      </p:sp>
      <p:sp>
        <p:nvSpPr>
          <p:cNvPr id="8" name="TextBox 7">
            <a:extLst>
              <a:ext uri="{FF2B5EF4-FFF2-40B4-BE49-F238E27FC236}">
                <a16:creationId xmlns:a16="http://schemas.microsoft.com/office/drawing/2014/main" id="{D567AFCF-B734-41FA-96DF-254FA9CBD75D}"/>
              </a:ext>
            </a:extLst>
          </p:cNvPr>
          <p:cNvSpPr txBox="1"/>
          <p:nvPr/>
        </p:nvSpPr>
        <p:spPr>
          <a:xfrm>
            <a:off x="5436418" y="1429840"/>
            <a:ext cx="5915761" cy="3139321"/>
          </a:xfrm>
          <a:prstGeom prst="rect">
            <a:avLst/>
          </a:prstGeom>
          <a:solidFill>
            <a:schemeClr val="tx1"/>
          </a:solidFill>
        </p:spPr>
        <p:txBody>
          <a:bodyPr wrap="square" rtlCol="0">
            <a:spAutoFit/>
          </a:bodyPr>
          <a:lstStyle/>
          <a:p>
            <a:pPr algn="r"/>
            <a:r>
              <a:rPr lang="en-US" dirty="0">
                <a:solidFill>
                  <a:schemeClr val="bg1"/>
                </a:solidFill>
                <a:latin typeface="Gotham Medium" pitchFamily="50" charset="0"/>
                <a:cs typeface="Gotham Medium" pitchFamily="50" charset="0"/>
              </a:rPr>
              <a:t>When the ball leaves the playing field, it is checked whether one of the players have gained 10 points. If this statement is true, the variables where the score is stored change their value to 0, each of the paddles and a ball are coming back to their start positions and the “Start Game” button is being shown. If it is false, then one of the players gets one point depending on the ball’s position on the playing field (is it on the left or the right part of it) and the ball comes back on its starting position which is center of the field.</a:t>
            </a:r>
            <a:endParaRPr lang="ru-UA" dirty="0">
              <a:solidFill>
                <a:schemeClr val="bg1"/>
              </a:solidFill>
              <a:latin typeface="Gotham Medium" pitchFamily="50" charset="0"/>
              <a:cs typeface="Gotham Medium" pitchFamily="50" charset="0"/>
            </a:endParaRPr>
          </a:p>
        </p:txBody>
      </p:sp>
      <p:pic>
        <p:nvPicPr>
          <p:cNvPr id="3" name="Рисунок 2">
            <a:extLst>
              <a:ext uri="{FF2B5EF4-FFF2-40B4-BE49-F238E27FC236}">
                <a16:creationId xmlns:a16="http://schemas.microsoft.com/office/drawing/2014/main" id="{5DB98D6B-B708-427E-A20B-1D8301D572A4}"/>
              </a:ext>
            </a:extLst>
          </p:cNvPr>
          <p:cNvPicPr>
            <a:picLocks noChangeAspect="1"/>
          </p:cNvPicPr>
          <p:nvPr/>
        </p:nvPicPr>
        <p:blipFill>
          <a:blip r:embed="rId2"/>
          <a:stretch>
            <a:fillRect/>
          </a:stretch>
        </p:blipFill>
        <p:spPr>
          <a:xfrm>
            <a:off x="796692" y="1429840"/>
            <a:ext cx="4125506" cy="3145294"/>
          </a:xfrm>
          <a:prstGeom prst="rect">
            <a:avLst/>
          </a:prstGeom>
          <a:ln>
            <a:solidFill>
              <a:schemeClr val="tx1"/>
            </a:solidFill>
          </a:ln>
        </p:spPr>
      </p:pic>
      <p:sp>
        <p:nvSpPr>
          <p:cNvPr id="5" name="Прямоугольник 4">
            <a:extLst>
              <a:ext uri="{FF2B5EF4-FFF2-40B4-BE49-F238E27FC236}">
                <a16:creationId xmlns:a16="http://schemas.microsoft.com/office/drawing/2014/main" id="{F18DAB10-1E21-4CCA-8BC1-B078DDC6247A}"/>
              </a:ext>
            </a:extLst>
          </p:cNvPr>
          <p:cNvSpPr/>
          <p:nvPr/>
        </p:nvSpPr>
        <p:spPr>
          <a:xfrm>
            <a:off x="4356089" y="2947481"/>
            <a:ext cx="1564813" cy="1422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Tree>
    <p:extLst>
      <p:ext uri="{BB962C8B-B14F-4D97-AF65-F5344CB8AC3E}">
        <p14:creationId xmlns:p14="http://schemas.microsoft.com/office/powerpoint/2010/main" val="186536066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Прямоугольник 52">
            <a:extLst>
              <a:ext uri="{FF2B5EF4-FFF2-40B4-BE49-F238E27FC236}">
                <a16:creationId xmlns:a16="http://schemas.microsoft.com/office/drawing/2014/main" id="{70B2F961-2F56-4D8E-922D-77BC5E8649CC}"/>
              </a:ext>
            </a:extLst>
          </p:cNvPr>
          <p:cNvSpPr/>
          <p:nvPr/>
        </p:nvSpPr>
        <p:spPr>
          <a:xfrm rot="10800000" flipV="1">
            <a:off x="863053" y="120158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54" name="Прямоугольник 53">
            <a:extLst>
              <a:ext uri="{FF2B5EF4-FFF2-40B4-BE49-F238E27FC236}">
                <a16:creationId xmlns:a16="http://schemas.microsoft.com/office/drawing/2014/main" id="{7FB2A7C8-6CFB-436E-8CD6-3CC8E1287037}"/>
              </a:ext>
            </a:extLst>
          </p:cNvPr>
          <p:cNvSpPr/>
          <p:nvPr/>
        </p:nvSpPr>
        <p:spPr>
          <a:xfrm rot="10800000" flipV="1">
            <a:off x="1015453" y="135398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55" name="Прямоугольник 54">
            <a:extLst>
              <a:ext uri="{FF2B5EF4-FFF2-40B4-BE49-F238E27FC236}">
                <a16:creationId xmlns:a16="http://schemas.microsoft.com/office/drawing/2014/main" id="{64FBEB59-0841-47E1-8242-2575246CDC88}"/>
              </a:ext>
            </a:extLst>
          </p:cNvPr>
          <p:cNvSpPr/>
          <p:nvPr/>
        </p:nvSpPr>
        <p:spPr>
          <a:xfrm rot="10800000" flipV="1">
            <a:off x="1167853" y="150638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56" name="Прямоугольник 55">
            <a:extLst>
              <a:ext uri="{FF2B5EF4-FFF2-40B4-BE49-F238E27FC236}">
                <a16:creationId xmlns:a16="http://schemas.microsoft.com/office/drawing/2014/main" id="{E119A15D-E87E-4E1B-A681-F1871FD142E5}"/>
              </a:ext>
            </a:extLst>
          </p:cNvPr>
          <p:cNvSpPr/>
          <p:nvPr/>
        </p:nvSpPr>
        <p:spPr>
          <a:xfrm rot="10800000" flipV="1">
            <a:off x="1320253" y="165878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57" name="Прямоугольник 56">
            <a:extLst>
              <a:ext uri="{FF2B5EF4-FFF2-40B4-BE49-F238E27FC236}">
                <a16:creationId xmlns:a16="http://schemas.microsoft.com/office/drawing/2014/main" id="{42FE4F19-D7B8-4914-BFDA-4CF8E2DD3A97}"/>
              </a:ext>
            </a:extLst>
          </p:cNvPr>
          <p:cNvSpPr/>
          <p:nvPr/>
        </p:nvSpPr>
        <p:spPr>
          <a:xfrm rot="10800000" flipV="1">
            <a:off x="1472653" y="181118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58" name="Прямоугольник 57">
            <a:extLst>
              <a:ext uri="{FF2B5EF4-FFF2-40B4-BE49-F238E27FC236}">
                <a16:creationId xmlns:a16="http://schemas.microsoft.com/office/drawing/2014/main" id="{1AE03F3C-FBF5-4C39-8C81-3676C4E580DF}"/>
              </a:ext>
            </a:extLst>
          </p:cNvPr>
          <p:cNvSpPr/>
          <p:nvPr/>
        </p:nvSpPr>
        <p:spPr>
          <a:xfrm rot="10800000" flipV="1">
            <a:off x="1625053" y="196358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59" name="Прямоугольник 58">
            <a:extLst>
              <a:ext uri="{FF2B5EF4-FFF2-40B4-BE49-F238E27FC236}">
                <a16:creationId xmlns:a16="http://schemas.microsoft.com/office/drawing/2014/main" id="{79AAE467-61C4-4C37-8508-3C945C762F4B}"/>
              </a:ext>
            </a:extLst>
          </p:cNvPr>
          <p:cNvSpPr/>
          <p:nvPr/>
        </p:nvSpPr>
        <p:spPr>
          <a:xfrm rot="10800000" flipV="1">
            <a:off x="1777453" y="211598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60" name="Прямоугольник 59">
            <a:extLst>
              <a:ext uri="{FF2B5EF4-FFF2-40B4-BE49-F238E27FC236}">
                <a16:creationId xmlns:a16="http://schemas.microsoft.com/office/drawing/2014/main" id="{2F690548-E77C-4462-B19F-E21C3FA5C4CB}"/>
              </a:ext>
            </a:extLst>
          </p:cNvPr>
          <p:cNvSpPr/>
          <p:nvPr/>
        </p:nvSpPr>
        <p:spPr>
          <a:xfrm rot="10800000" flipV="1">
            <a:off x="1929853" y="226838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61" name="Прямоугольник 60">
            <a:extLst>
              <a:ext uri="{FF2B5EF4-FFF2-40B4-BE49-F238E27FC236}">
                <a16:creationId xmlns:a16="http://schemas.microsoft.com/office/drawing/2014/main" id="{C35F3E62-6336-40AF-BC35-637016A277AD}"/>
              </a:ext>
            </a:extLst>
          </p:cNvPr>
          <p:cNvSpPr/>
          <p:nvPr/>
        </p:nvSpPr>
        <p:spPr>
          <a:xfrm rot="10800000" flipV="1">
            <a:off x="2082253" y="242078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62" name="Прямоугольник 61">
            <a:extLst>
              <a:ext uri="{FF2B5EF4-FFF2-40B4-BE49-F238E27FC236}">
                <a16:creationId xmlns:a16="http://schemas.microsoft.com/office/drawing/2014/main" id="{F9E88F01-7363-409A-A1B5-EE649C1F81D8}"/>
              </a:ext>
            </a:extLst>
          </p:cNvPr>
          <p:cNvSpPr/>
          <p:nvPr/>
        </p:nvSpPr>
        <p:spPr>
          <a:xfrm rot="10800000" flipV="1">
            <a:off x="2234653" y="257318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6" name="Прямоугольник 5">
            <a:extLst>
              <a:ext uri="{FF2B5EF4-FFF2-40B4-BE49-F238E27FC236}">
                <a16:creationId xmlns:a16="http://schemas.microsoft.com/office/drawing/2014/main" id="{0B8E4D8F-0EAC-43CC-ADBC-B3D4DDC779AB}"/>
              </a:ext>
            </a:extLst>
          </p:cNvPr>
          <p:cNvSpPr/>
          <p:nvPr/>
        </p:nvSpPr>
        <p:spPr>
          <a:xfrm>
            <a:off x="0" y="5799221"/>
            <a:ext cx="12277818" cy="1058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dirty="0">
                <a:solidFill>
                  <a:schemeClr val="tx1"/>
                </a:solidFill>
                <a:latin typeface="Gotham Ultra" pitchFamily="50" charset="0"/>
                <a:cs typeface="Gotham Ultra" pitchFamily="50" charset="0"/>
              </a:rPr>
              <a:t>	</a:t>
            </a:r>
            <a:r>
              <a:rPr lang="ru-UA" dirty="0">
                <a:solidFill>
                  <a:schemeClr val="tx1"/>
                </a:solidFill>
                <a:latin typeface="Gotham Ultra" pitchFamily="50" charset="0"/>
                <a:cs typeface="Gotham Ultra" pitchFamily="50" charset="0"/>
              </a:rPr>
              <a:t>—</a:t>
            </a:r>
            <a:r>
              <a:rPr lang="uk-UA" dirty="0">
                <a:solidFill>
                  <a:schemeClr val="tx1"/>
                </a:solidFill>
                <a:latin typeface="Gotham Ultra" pitchFamily="50" charset="0"/>
                <a:cs typeface="Gotham Ultra" pitchFamily="50" charset="0"/>
              </a:rPr>
              <a:t> </a:t>
            </a:r>
            <a:r>
              <a:rPr lang="en-US" dirty="0">
                <a:solidFill>
                  <a:schemeClr val="tx1"/>
                </a:solidFill>
                <a:latin typeface="Gotham Ultra" pitchFamily="50" charset="0"/>
                <a:cs typeface="Gotham Ultra" pitchFamily="50" charset="0"/>
              </a:rPr>
              <a:t>DEVELOPMENT OF THE </a:t>
            </a:r>
            <a:r>
              <a:rPr lang="en-US" dirty="0">
                <a:solidFill>
                  <a:srgbClr val="FF0000"/>
                </a:solidFill>
                <a:latin typeface="Gotham Ultra" pitchFamily="50" charset="0"/>
                <a:cs typeface="Gotham Ultra" pitchFamily="50" charset="0"/>
              </a:rPr>
              <a:t>“PONG”</a:t>
            </a:r>
            <a:r>
              <a:rPr lang="en-US" dirty="0">
                <a:solidFill>
                  <a:schemeClr val="tx1"/>
                </a:solidFill>
                <a:latin typeface="Gotham Ultra" pitchFamily="50" charset="0"/>
                <a:cs typeface="Gotham Ultra" pitchFamily="50" charset="0"/>
              </a:rPr>
              <a:t> GAME</a:t>
            </a:r>
            <a:r>
              <a:rPr lang="uk-UA" dirty="0">
                <a:solidFill>
                  <a:srgbClr val="FF0000"/>
                </a:solidFill>
                <a:latin typeface="Gotham Ultra" pitchFamily="50" charset="0"/>
                <a:cs typeface="Gotham Ultra" pitchFamily="50" charset="0"/>
              </a:rPr>
              <a:t>						</a:t>
            </a:r>
            <a:r>
              <a:rPr lang="en-US" dirty="0">
                <a:solidFill>
                  <a:srgbClr val="FF0000"/>
                </a:solidFill>
                <a:latin typeface="Gotham Ultra" pitchFamily="50" charset="0"/>
                <a:cs typeface="Gotham Ultra" pitchFamily="50" charset="0"/>
              </a:rPr>
              <a:t>12</a:t>
            </a:r>
            <a:r>
              <a:rPr lang="uk-UA" dirty="0">
                <a:solidFill>
                  <a:srgbClr val="FF0000"/>
                </a:solidFill>
                <a:latin typeface="Gotham Ultra" pitchFamily="50" charset="0"/>
                <a:cs typeface="Gotham Ultra" pitchFamily="50" charset="0"/>
              </a:rPr>
              <a:t>	</a:t>
            </a:r>
            <a:endParaRPr lang="ru-UA" dirty="0">
              <a:solidFill>
                <a:srgbClr val="FF0000"/>
              </a:solidFill>
              <a:latin typeface="Gotham Ultra" pitchFamily="50" charset="0"/>
              <a:cs typeface="Gotham Ultra" pitchFamily="50" charset="0"/>
            </a:endParaRPr>
          </a:p>
        </p:txBody>
      </p:sp>
      <p:sp>
        <p:nvSpPr>
          <p:cNvPr id="2" name="Прямоугольник 1">
            <a:extLst>
              <a:ext uri="{FF2B5EF4-FFF2-40B4-BE49-F238E27FC236}">
                <a16:creationId xmlns:a16="http://schemas.microsoft.com/office/drawing/2014/main" id="{D9519D37-DCEA-4AE9-8591-4B1058F91C7C}"/>
              </a:ext>
            </a:extLst>
          </p:cNvPr>
          <p:cNvSpPr/>
          <p:nvPr/>
        </p:nvSpPr>
        <p:spPr>
          <a:xfrm>
            <a:off x="6241536" y="1225506"/>
            <a:ext cx="5436686" cy="3970318"/>
          </a:xfrm>
          <a:prstGeom prst="rect">
            <a:avLst/>
          </a:prstGeom>
        </p:spPr>
        <p:txBody>
          <a:bodyPr wrap="square">
            <a:spAutoFit/>
          </a:bodyPr>
          <a:lstStyle/>
          <a:p>
            <a:pPr algn="just"/>
            <a:r>
              <a:rPr lang="en-US" dirty="0">
                <a:latin typeface="Gotham Medium" pitchFamily="50" charset="0"/>
                <a:cs typeface="Gotham Medium" pitchFamily="50" charset="0"/>
              </a:rPr>
              <a:t>This </a:t>
            </a:r>
            <a:r>
              <a:rPr lang="en-US" dirty="0">
                <a:solidFill>
                  <a:srgbClr val="FF0000"/>
                </a:solidFill>
                <a:latin typeface="Gotham Medium" pitchFamily="50" charset="0"/>
                <a:cs typeface="Gotham Medium" pitchFamily="50" charset="0"/>
              </a:rPr>
              <a:t>course work </a:t>
            </a:r>
            <a:r>
              <a:rPr lang="en-US" dirty="0">
                <a:latin typeface="Gotham Medium" pitchFamily="50" charset="0"/>
                <a:cs typeface="Gotham Medium" pitchFamily="50" charset="0"/>
              </a:rPr>
              <a:t>was dedicated to creating a software product for entertaining and learning the basics of movement algorithms in simple video games like this one. This project may be </a:t>
            </a:r>
            <a:r>
              <a:rPr lang="en-US" dirty="0">
                <a:solidFill>
                  <a:srgbClr val="FF0000"/>
                </a:solidFill>
                <a:latin typeface="Gotham Medium" pitchFamily="50" charset="0"/>
                <a:cs typeface="Gotham Medium" pitchFamily="50" charset="0"/>
              </a:rPr>
              <a:t>useful</a:t>
            </a:r>
            <a:r>
              <a:rPr lang="en-US" dirty="0">
                <a:latin typeface="Gotham Medium" pitchFamily="50" charset="0"/>
                <a:cs typeface="Gotham Medium" pitchFamily="50" charset="0"/>
              </a:rPr>
              <a:t> for other people who have started learning programming. It is really </a:t>
            </a:r>
            <a:r>
              <a:rPr lang="en-US" dirty="0">
                <a:solidFill>
                  <a:srgbClr val="FF0000"/>
                </a:solidFill>
                <a:latin typeface="Gotham Medium" pitchFamily="50" charset="0"/>
                <a:cs typeface="Gotham Medium" pitchFamily="50" charset="0"/>
              </a:rPr>
              <a:t>easy to use </a:t>
            </a:r>
            <a:r>
              <a:rPr lang="en-US" dirty="0">
                <a:latin typeface="Gotham Medium" pitchFamily="50" charset="0"/>
                <a:cs typeface="Gotham Medium" pitchFamily="50" charset="0"/>
              </a:rPr>
              <a:t>and </a:t>
            </a:r>
            <a:r>
              <a:rPr lang="en-US" dirty="0">
                <a:solidFill>
                  <a:srgbClr val="FF0000"/>
                </a:solidFill>
                <a:latin typeface="Gotham Medium" pitchFamily="50" charset="0"/>
                <a:cs typeface="Gotham Medium" pitchFamily="50" charset="0"/>
              </a:rPr>
              <a:t>simple</a:t>
            </a:r>
            <a:r>
              <a:rPr lang="en-US" dirty="0">
                <a:latin typeface="Gotham Medium" pitchFamily="50" charset="0"/>
                <a:cs typeface="Gotham Medium" pitchFamily="50" charset="0"/>
              </a:rPr>
              <a:t>. </a:t>
            </a:r>
            <a:r>
              <a:rPr lang="en-US" dirty="0">
                <a:solidFill>
                  <a:srgbClr val="FF0000"/>
                </a:solidFill>
                <a:latin typeface="Gotham Medium" pitchFamily="50" charset="0"/>
                <a:cs typeface="Gotham Medium" pitchFamily="50" charset="0"/>
              </a:rPr>
              <a:t>In the future</a:t>
            </a:r>
            <a:r>
              <a:rPr lang="en-US" dirty="0">
                <a:latin typeface="Gotham Medium" pitchFamily="50" charset="0"/>
                <a:cs typeface="Gotham Medium" pitchFamily="50" charset="0"/>
              </a:rPr>
              <a:t> this work may be improved by adding more graphic elements, the possibility of playing with 2, 3 or 4 players, adding the parameters which will control the speed of the paddles and the ball or their appearance and the possibility to create a ranking for different players playing on the same device.</a:t>
            </a:r>
            <a:endParaRPr lang="ru-RU" sz="1400" dirty="0">
              <a:latin typeface="Gotham Medium" pitchFamily="50" charset="0"/>
              <a:cs typeface="Gotham Medium" pitchFamily="50" charset="0"/>
            </a:endParaRPr>
          </a:p>
        </p:txBody>
      </p:sp>
      <p:sp>
        <p:nvSpPr>
          <p:cNvPr id="34" name="Прямоугольник 33">
            <a:extLst>
              <a:ext uri="{FF2B5EF4-FFF2-40B4-BE49-F238E27FC236}">
                <a16:creationId xmlns:a16="http://schemas.microsoft.com/office/drawing/2014/main" id="{D2C174A0-AA5C-45FC-B31C-BF052F19EB5A}"/>
              </a:ext>
            </a:extLst>
          </p:cNvPr>
          <p:cNvSpPr/>
          <p:nvPr/>
        </p:nvSpPr>
        <p:spPr>
          <a:xfrm rot="10800000" flipV="1">
            <a:off x="757817" y="130285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35" name="Прямоугольник 34">
            <a:extLst>
              <a:ext uri="{FF2B5EF4-FFF2-40B4-BE49-F238E27FC236}">
                <a16:creationId xmlns:a16="http://schemas.microsoft.com/office/drawing/2014/main" id="{E2582CF3-86CA-48CA-9D9B-2F2085698A22}"/>
              </a:ext>
            </a:extLst>
          </p:cNvPr>
          <p:cNvSpPr/>
          <p:nvPr/>
        </p:nvSpPr>
        <p:spPr>
          <a:xfrm rot="10800000" flipV="1">
            <a:off x="910217" y="145525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36" name="Прямоугольник 35">
            <a:extLst>
              <a:ext uri="{FF2B5EF4-FFF2-40B4-BE49-F238E27FC236}">
                <a16:creationId xmlns:a16="http://schemas.microsoft.com/office/drawing/2014/main" id="{E94F8224-5D34-4DEF-9E27-94EE3AB1B545}"/>
              </a:ext>
            </a:extLst>
          </p:cNvPr>
          <p:cNvSpPr/>
          <p:nvPr/>
        </p:nvSpPr>
        <p:spPr>
          <a:xfrm rot="10800000" flipV="1">
            <a:off x="1062617" y="160765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37" name="Прямоугольник 36">
            <a:extLst>
              <a:ext uri="{FF2B5EF4-FFF2-40B4-BE49-F238E27FC236}">
                <a16:creationId xmlns:a16="http://schemas.microsoft.com/office/drawing/2014/main" id="{A8269D12-10FB-4201-A0B4-9F7E2633AC5B}"/>
              </a:ext>
            </a:extLst>
          </p:cNvPr>
          <p:cNvSpPr/>
          <p:nvPr/>
        </p:nvSpPr>
        <p:spPr>
          <a:xfrm rot="10800000" flipV="1">
            <a:off x="1215017" y="176005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38" name="Прямоугольник 37">
            <a:extLst>
              <a:ext uri="{FF2B5EF4-FFF2-40B4-BE49-F238E27FC236}">
                <a16:creationId xmlns:a16="http://schemas.microsoft.com/office/drawing/2014/main" id="{EFF395F6-648D-42A9-9EA6-8703F3D2FDE1}"/>
              </a:ext>
            </a:extLst>
          </p:cNvPr>
          <p:cNvSpPr/>
          <p:nvPr/>
        </p:nvSpPr>
        <p:spPr>
          <a:xfrm rot="10800000" flipV="1">
            <a:off x="1367417" y="191245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39" name="Прямоугольник 38">
            <a:extLst>
              <a:ext uri="{FF2B5EF4-FFF2-40B4-BE49-F238E27FC236}">
                <a16:creationId xmlns:a16="http://schemas.microsoft.com/office/drawing/2014/main" id="{434695F0-7A37-4D29-945E-0586ABC8ADF3}"/>
              </a:ext>
            </a:extLst>
          </p:cNvPr>
          <p:cNvSpPr/>
          <p:nvPr/>
        </p:nvSpPr>
        <p:spPr>
          <a:xfrm rot="10800000" flipV="1">
            <a:off x="1519817" y="206485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40" name="Прямоугольник 39">
            <a:extLst>
              <a:ext uri="{FF2B5EF4-FFF2-40B4-BE49-F238E27FC236}">
                <a16:creationId xmlns:a16="http://schemas.microsoft.com/office/drawing/2014/main" id="{AD669968-7D9C-4C3A-99D9-D50DB0A129E7}"/>
              </a:ext>
            </a:extLst>
          </p:cNvPr>
          <p:cNvSpPr/>
          <p:nvPr/>
        </p:nvSpPr>
        <p:spPr>
          <a:xfrm rot="10800000" flipV="1">
            <a:off x="1672217" y="221725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41" name="Прямоугольник 40">
            <a:extLst>
              <a:ext uri="{FF2B5EF4-FFF2-40B4-BE49-F238E27FC236}">
                <a16:creationId xmlns:a16="http://schemas.microsoft.com/office/drawing/2014/main" id="{D85E246B-7317-47F8-AB86-EFE66ADAFBCD}"/>
              </a:ext>
            </a:extLst>
          </p:cNvPr>
          <p:cNvSpPr/>
          <p:nvPr/>
        </p:nvSpPr>
        <p:spPr>
          <a:xfrm rot="10800000" flipV="1">
            <a:off x="1824617" y="236965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42" name="Прямоугольник 41">
            <a:extLst>
              <a:ext uri="{FF2B5EF4-FFF2-40B4-BE49-F238E27FC236}">
                <a16:creationId xmlns:a16="http://schemas.microsoft.com/office/drawing/2014/main" id="{AEC426E1-ABCB-438D-A0C6-6C013D7E1BAE}"/>
              </a:ext>
            </a:extLst>
          </p:cNvPr>
          <p:cNvSpPr/>
          <p:nvPr/>
        </p:nvSpPr>
        <p:spPr>
          <a:xfrm rot="10800000" flipV="1">
            <a:off x="1977017" y="252205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43" name="Прямоугольник 42">
            <a:extLst>
              <a:ext uri="{FF2B5EF4-FFF2-40B4-BE49-F238E27FC236}">
                <a16:creationId xmlns:a16="http://schemas.microsoft.com/office/drawing/2014/main" id="{E9EFCF43-2E1B-401D-9BC1-232FA69AEA2A}"/>
              </a:ext>
            </a:extLst>
          </p:cNvPr>
          <p:cNvSpPr/>
          <p:nvPr/>
        </p:nvSpPr>
        <p:spPr>
          <a:xfrm rot="10800000" flipV="1">
            <a:off x="2129417" y="267445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nvGrpSpPr>
          <p:cNvPr id="4" name="Группа 3">
            <a:extLst>
              <a:ext uri="{FF2B5EF4-FFF2-40B4-BE49-F238E27FC236}">
                <a16:creationId xmlns:a16="http://schemas.microsoft.com/office/drawing/2014/main" id="{8858A052-963C-446C-9894-6206174E71CD}"/>
              </a:ext>
            </a:extLst>
          </p:cNvPr>
          <p:cNvGrpSpPr/>
          <p:nvPr/>
        </p:nvGrpSpPr>
        <p:grpSpPr>
          <a:xfrm>
            <a:off x="708147" y="2751649"/>
            <a:ext cx="4476972" cy="952951"/>
            <a:chOff x="807537" y="3055470"/>
            <a:chExt cx="4476972" cy="952951"/>
          </a:xfrm>
        </p:grpSpPr>
        <p:sp>
          <p:nvSpPr>
            <p:cNvPr id="21" name="TextBox 20">
              <a:extLst>
                <a:ext uri="{FF2B5EF4-FFF2-40B4-BE49-F238E27FC236}">
                  <a16:creationId xmlns:a16="http://schemas.microsoft.com/office/drawing/2014/main" id="{7D5F1767-BC81-44E4-9D81-829922CDBFF1}"/>
                </a:ext>
              </a:extLst>
            </p:cNvPr>
            <p:cNvSpPr txBox="1"/>
            <p:nvPr/>
          </p:nvSpPr>
          <p:spPr>
            <a:xfrm>
              <a:off x="807537" y="3085091"/>
              <a:ext cx="4427302" cy="923330"/>
            </a:xfrm>
            <a:prstGeom prst="rect">
              <a:avLst/>
            </a:prstGeom>
            <a:noFill/>
          </p:spPr>
          <p:txBody>
            <a:bodyPr wrap="none" rtlCol="0">
              <a:spAutoFit/>
            </a:bodyPr>
            <a:lstStyle/>
            <a:p>
              <a:r>
                <a:rPr lang="en-US" sz="5400" i="1" dirty="0">
                  <a:latin typeface="Gotham Ultra" pitchFamily="50" charset="0"/>
                  <a:cs typeface="Gotham Ultra" pitchFamily="50" charset="0"/>
                </a:rPr>
                <a:t>Conclusions</a:t>
              </a:r>
              <a:endParaRPr lang="uk-UA" sz="5400" i="1" dirty="0">
                <a:latin typeface="Gotham Ultra" pitchFamily="50" charset="0"/>
                <a:cs typeface="Gotham Ultra" pitchFamily="50" charset="0"/>
              </a:endParaRPr>
            </a:p>
          </p:txBody>
        </p:sp>
        <p:sp>
          <p:nvSpPr>
            <p:cNvPr id="31" name="TextBox 30">
              <a:extLst>
                <a:ext uri="{FF2B5EF4-FFF2-40B4-BE49-F238E27FC236}">
                  <a16:creationId xmlns:a16="http://schemas.microsoft.com/office/drawing/2014/main" id="{177D4787-04CA-4F5A-BAA7-FF4ACC8B60CF}"/>
                </a:ext>
              </a:extLst>
            </p:cNvPr>
            <p:cNvSpPr txBox="1"/>
            <p:nvPr/>
          </p:nvSpPr>
          <p:spPr>
            <a:xfrm>
              <a:off x="857207" y="3055470"/>
              <a:ext cx="4427302" cy="923330"/>
            </a:xfrm>
            <a:prstGeom prst="rect">
              <a:avLst/>
            </a:prstGeom>
            <a:noFill/>
          </p:spPr>
          <p:txBody>
            <a:bodyPr wrap="none" rtlCol="0">
              <a:spAutoFit/>
            </a:bodyPr>
            <a:lstStyle/>
            <a:p>
              <a:r>
                <a:rPr lang="en-US" sz="5400" i="1" dirty="0">
                  <a:solidFill>
                    <a:srgbClr val="FF0000"/>
                  </a:solidFill>
                  <a:latin typeface="Gotham Ultra" pitchFamily="50" charset="0"/>
                  <a:cs typeface="Gotham Ultra" pitchFamily="50" charset="0"/>
                </a:rPr>
                <a:t>Conclusions</a:t>
              </a:r>
              <a:endParaRPr lang="uk-UA" sz="5400" i="1" dirty="0">
                <a:solidFill>
                  <a:srgbClr val="FF0000"/>
                </a:solidFill>
                <a:latin typeface="Gotham Ultra" pitchFamily="50" charset="0"/>
                <a:cs typeface="Gotham Ultra" pitchFamily="50" charset="0"/>
              </a:endParaRPr>
            </a:p>
          </p:txBody>
        </p:sp>
      </p:grpSp>
      <p:sp>
        <p:nvSpPr>
          <p:cNvPr id="73" name="Прямоугольник 72">
            <a:extLst>
              <a:ext uri="{FF2B5EF4-FFF2-40B4-BE49-F238E27FC236}">
                <a16:creationId xmlns:a16="http://schemas.microsoft.com/office/drawing/2014/main" id="{5CF3AA45-076B-45E3-AF3F-9C6C2B4AA0F9}"/>
              </a:ext>
            </a:extLst>
          </p:cNvPr>
          <p:cNvSpPr/>
          <p:nvPr/>
        </p:nvSpPr>
        <p:spPr>
          <a:xfrm rot="10800000" flipV="1">
            <a:off x="2642363" y="372295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74" name="Прямоугольник 73">
            <a:extLst>
              <a:ext uri="{FF2B5EF4-FFF2-40B4-BE49-F238E27FC236}">
                <a16:creationId xmlns:a16="http://schemas.microsoft.com/office/drawing/2014/main" id="{02719C02-8F2D-4E80-AB6C-696CFD7FE49D}"/>
              </a:ext>
            </a:extLst>
          </p:cNvPr>
          <p:cNvSpPr/>
          <p:nvPr/>
        </p:nvSpPr>
        <p:spPr>
          <a:xfrm rot="10800000" flipV="1">
            <a:off x="2794763" y="387535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75" name="Прямоугольник 74">
            <a:extLst>
              <a:ext uri="{FF2B5EF4-FFF2-40B4-BE49-F238E27FC236}">
                <a16:creationId xmlns:a16="http://schemas.microsoft.com/office/drawing/2014/main" id="{5278E5AD-BFE6-4AA6-AB20-06FC5922937D}"/>
              </a:ext>
            </a:extLst>
          </p:cNvPr>
          <p:cNvSpPr/>
          <p:nvPr/>
        </p:nvSpPr>
        <p:spPr>
          <a:xfrm rot="10800000" flipV="1">
            <a:off x="2947163" y="402775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76" name="Прямоугольник 75">
            <a:extLst>
              <a:ext uri="{FF2B5EF4-FFF2-40B4-BE49-F238E27FC236}">
                <a16:creationId xmlns:a16="http://schemas.microsoft.com/office/drawing/2014/main" id="{6B8EDCB2-1D08-4491-86C3-7BB63F8B46F1}"/>
              </a:ext>
            </a:extLst>
          </p:cNvPr>
          <p:cNvSpPr/>
          <p:nvPr/>
        </p:nvSpPr>
        <p:spPr>
          <a:xfrm rot="10800000" flipV="1">
            <a:off x="3099563" y="418015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77" name="Прямоугольник 76">
            <a:extLst>
              <a:ext uri="{FF2B5EF4-FFF2-40B4-BE49-F238E27FC236}">
                <a16:creationId xmlns:a16="http://schemas.microsoft.com/office/drawing/2014/main" id="{A421C14C-39E3-43D9-920E-7A719994DB1E}"/>
              </a:ext>
            </a:extLst>
          </p:cNvPr>
          <p:cNvSpPr/>
          <p:nvPr/>
        </p:nvSpPr>
        <p:spPr>
          <a:xfrm rot="10800000" flipV="1">
            <a:off x="3251963" y="433255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78" name="Прямоугольник 77">
            <a:extLst>
              <a:ext uri="{FF2B5EF4-FFF2-40B4-BE49-F238E27FC236}">
                <a16:creationId xmlns:a16="http://schemas.microsoft.com/office/drawing/2014/main" id="{FCE25610-C52C-459A-BCCA-B8A8B6C5BD75}"/>
              </a:ext>
            </a:extLst>
          </p:cNvPr>
          <p:cNvSpPr/>
          <p:nvPr/>
        </p:nvSpPr>
        <p:spPr>
          <a:xfrm rot="10800000" flipV="1">
            <a:off x="3404363" y="448495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79" name="Прямоугольник 78">
            <a:extLst>
              <a:ext uri="{FF2B5EF4-FFF2-40B4-BE49-F238E27FC236}">
                <a16:creationId xmlns:a16="http://schemas.microsoft.com/office/drawing/2014/main" id="{A6F3A97A-D06A-4007-B30D-F899B9F75367}"/>
              </a:ext>
            </a:extLst>
          </p:cNvPr>
          <p:cNvSpPr/>
          <p:nvPr/>
        </p:nvSpPr>
        <p:spPr>
          <a:xfrm rot="10800000" flipV="1">
            <a:off x="3556763" y="463735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80" name="Прямоугольник 79">
            <a:extLst>
              <a:ext uri="{FF2B5EF4-FFF2-40B4-BE49-F238E27FC236}">
                <a16:creationId xmlns:a16="http://schemas.microsoft.com/office/drawing/2014/main" id="{ED3BD14D-EDB5-4F80-B134-69FBB54FC0C4}"/>
              </a:ext>
            </a:extLst>
          </p:cNvPr>
          <p:cNvSpPr/>
          <p:nvPr/>
        </p:nvSpPr>
        <p:spPr>
          <a:xfrm rot="10800000" flipV="1">
            <a:off x="3709163" y="478975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81" name="Прямоугольник 80">
            <a:extLst>
              <a:ext uri="{FF2B5EF4-FFF2-40B4-BE49-F238E27FC236}">
                <a16:creationId xmlns:a16="http://schemas.microsoft.com/office/drawing/2014/main" id="{4E0BFD33-3A0A-4FC6-ABD5-6C6144A62071}"/>
              </a:ext>
            </a:extLst>
          </p:cNvPr>
          <p:cNvSpPr/>
          <p:nvPr/>
        </p:nvSpPr>
        <p:spPr>
          <a:xfrm rot="10800000" flipV="1">
            <a:off x="3861563" y="494215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82" name="Прямоугольник 81">
            <a:extLst>
              <a:ext uri="{FF2B5EF4-FFF2-40B4-BE49-F238E27FC236}">
                <a16:creationId xmlns:a16="http://schemas.microsoft.com/office/drawing/2014/main" id="{25A9CBB0-0054-4FB4-B7EE-F2FFB08D8838}"/>
              </a:ext>
            </a:extLst>
          </p:cNvPr>
          <p:cNvSpPr/>
          <p:nvPr/>
        </p:nvSpPr>
        <p:spPr>
          <a:xfrm rot="10800000" flipV="1">
            <a:off x="4013963" y="5094554"/>
            <a:ext cx="1158446" cy="154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83" name="Прямоугольник 82">
            <a:extLst>
              <a:ext uri="{FF2B5EF4-FFF2-40B4-BE49-F238E27FC236}">
                <a16:creationId xmlns:a16="http://schemas.microsoft.com/office/drawing/2014/main" id="{3AB20F35-A98E-480C-9353-0D1CB14A700C}"/>
              </a:ext>
            </a:extLst>
          </p:cNvPr>
          <p:cNvSpPr/>
          <p:nvPr/>
        </p:nvSpPr>
        <p:spPr>
          <a:xfrm rot="10800000" flipV="1">
            <a:off x="2537127" y="382422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84" name="Прямоугольник 83">
            <a:extLst>
              <a:ext uri="{FF2B5EF4-FFF2-40B4-BE49-F238E27FC236}">
                <a16:creationId xmlns:a16="http://schemas.microsoft.com/office/drawing/2014/main" id="{6CBD6F53-BD1B-496D-8D60-956FF8E97EA9}"/>
              </a:ext>
            </a:extLst>
          </p:cNvPr>
          <p:cNvSpPr/>
          <p:nvPr/>
        </p:nvSpPr>
        <p:spPr>
          <a:xfrm rot="10800000" flipV="1">
            <a:off x="2689527" y="397662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85" name="Прямоугольник 84">
            <a:extLst>
              <a:ext uri="{FF2B5EF4-FFF2-40B4-BE49-F238E27FC236}">
                <a16:creationId xmlns:a16="http://schemas.microsoft.com/office/drawing/2014/main" id="{656C7EA3-967E-4960-9068-993651231FC3}"/>
              </a:ext>
            </a:extLst>
          </p:cNvPr>
          <p:cNvSpPr/>
          <p:nvPr/>
        </p:nvSpPr>
        <p:spPr>
          <a:xfrm rot="10800000" flipV="1">
            <a:off x="2841927" y="412902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86" name="Прямоугольник 85">
            <a:extLst>
              <a:ext uri="{FF2B5EF4-FFF2-40B4-BE49-F238E27FC236}">
                <a16:creationId xmlns:a16="http://schemas.microsoft.com/office/drawing/2014/main" id="{2B86CD37-DB06-45C6-8EAA-AB691B2FEBA9}"/>
              </a:ext>
            </a:extLst>
          </p:cNvPr>
          <p:cNvSpPr/>
          <p:nvPr/>
        </p:nvSpPr>
        <p:spPr>
          <a:xfrm rot="10800000" flipV="1">
            <a:off x="2994327" y="428142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87" name="Прямоугольник 86">
            <a:extLst>
              <a:ext uri="{FF2B5EF4-FFF2-40B4-BE49-F238E27FC236}">
                <a16:creationId xmlns:a16="http://schemas.microsoft.com/office/drawing/2014/main" id="{B9538D70-7EAC-4A6B-B446-A5504A5AD0A8}"/>
              </a:ext>
            </a:extLst>
          </p:cNvPr>
          <p:cNvSpPr/>
          <p:nvPr/>
        </p:nvSpPr>
        <p:spPr>
          <a:xfrm rot="10800000" flipV="1">
            <a:off x="3146727" y="443382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88" name="Прямоугольник 87">
            <a:extLst>
              <a:ext uri="{FF2B5EF4-FFF2-40B4-BE49-F238E27FC236}">
                <a16:creationId xmlns:a16="http://schemas.microsoft.com/office/drawing/2014/main" id="{BD80BA54-2016-4B09-A65F-F3840E1E98FB}"/>
              </a:ext>
            </a:extLst>
          </p:cNvPr>
          <p:cNvSpPr/>
          <p:nvPr/>
        </p:nvSpPr>
        <p:spPr>
          <a:xfrm rot="10800000" flipV="1">
            <a:off x="3299127" y="458622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89" name="Прямоугольник 88">
            <a:extLst>
              <a:ext uri="{FF2B5EF4-FFF2-40B4-BE49-F238E27FC236}">
                <a16:creationId xmlns:a16="http://schemas.microsoft.com/office/drawing/2014/main" id="{37CEB723-287D-4093-A585-E1FFC3F6C44B}"/>
              </a:ext>
            </a:extLst>
          </p:cNvPr>
          <p:cNvSpPr/>
          <p:nvPr/>
        </p:nvSpPr>
        <p:spPr>
          <a:xfrm rot="10800000" flipV="1">
            <a:off x="3451527" y="473862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90" name="Прямоугольник 89">
            <a:extLst>
              <a:ext uri="{FF2B5EF4-FFF2-40B4-BE49-F238E27FC236}">
                <a16:creationId xmlns:a16="http://schemas.microsoft.com/office/drawing/2014/main" id="{94D10CB0-7167-4712-AF1A-6FA81804E363}"/>
              </a:ext>
            </a:extLst>
          </p:cNvPr>
          <p:cNvSpPr/>
          <p:nvPr/>
        </p:nvSpPr>
        <p:spPr>
          <a:xfrm rot="10800000" flipV="1">
            <a:off x="3603927" y="489102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91" name="Прямоугольник 90">
            <a:extLst>
              <a:ext uri="{FF2B5EF4-FFF2-40B4-BE49-F238E27FC236}">
                <a16:creationId xmlns:a16="http://schemas.microsoft.com/office/drawing/2014/main" id="{CBF5B5EA-65F7-4F19-A8F0-4B0F00B32B90}"/>
              </a:ext>
            </a:extLst>
          </p:cNvPr>
          <p:cNvSpPr/>
          <p:nvPr/>
        </p:nvSpPr>
        <p:spPr>
          <a:xfrm rot="10800000" flipV="1">
            <a:off x="3756327" y="504342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92" name="Прямоугольник 91">
            <a:extLst>
              <a:ext uri="{FF2B5EF4-FFF2-40B4-BE49-F238E27FC236}">
                <a16:creationId xmlns:a16="http://schemas.microsoft.com/office/drawing/2014/main" id="{E9CD1716-4744-495F-A708-FE70B8C00F60}"/>
              </a:ext>
            </a:extLst>
          </p:cNvPr>
          <p:cNvSpPr/>
          <p:nvPr/>
        </p:nvSpPr>
        <p:spPr>
          <a:xfrm rot="10800000" flipV="1">
            <a:off x="3908727" y="5195824"/>
            <a:ext cx="1158446" cy="1543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Tree>
    <p:extLst>
      <p:ext uri="{BB962C8B-B14F-4D97-AF65-F5344CB8AC3E}">
        <p14:creationId xmlns:p14="http://schemas.microsoft.com/office/powerpoint/2010/main" val="115290056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0B8E4D8F-0EAC-43CC-ADBC-B3D4DDC779AB}"/>
              </a:ext>
            </a:extLst>
          </p:cNvPr>
          <p:cNvSpPr/>
          <p:nvPr/>
        </p:nvSpPr>
        <p:spPr>
          <a:xfrm>
            <a:off x="0" y="5799219"/>
            <a:ext cx="12277818" cy="1058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dirty="0">
                <a:solidFill>
                  <a:schemeClr val="tx1"/>
                </a:solidFill>
                <a:latin typeface="Gotham Ultra" pitchFamily="50" charset="0"/>
                <a:cs typeface="Gotham Ultra" pitchFamily="50" charset="0"/>
              </a:rPr>
              <a:t>	</a:t>
            </a:r>
            <a:r>
              <a:rPr lang="ru-UA" dirty="0">
                <a:solidFill>
                  <a:schemeClr val="tx1"/>
                </a:solidFill>
                <a:latin typeface="Gotham Ultra" pitchFamily="50" charset="0"/>
                <a:cs typeface="Gotham Ultra" pitchFamily="50" charset="0"/>
              </a:rPr>
              <a:t>—</a:t>
            </a:r>
            <a:r>
              <a:rPr lang="uk-UA" dirty="0">
                <a:solidFill>
                  <a:schemeClr val="tx1"/>
                </a:solidFill>
                <a:latin typeface="Gotham Ultra" pitchFamily="50" charset="0"/>
                <a:cs typeface="Gotham Ultra" pitchFamily="50" charset="0"/>
              </a:rPr>
              <a:t> </a:t>
            </a:r>
            <a:r>
              <a:rPr lang="en-US" dirty="0">
                <a:solidFill>
                  <a:schemeClr val="tx1"/>
                </a:solidFill>
                <a:latin typeface="Gotham Ultra" pitchFamily="50" charset="0"/>
                <a:cs typeface="Gotham Ultra" pitchFamily="50" charset="0"/>
              </a:rPr>
              <a:t>DEVELOPMENT OF THE </a:t>
            </a:r>
            <a:r>
              <a:rPr lang="en-US" dirty="0">
                <a:solidFill>
                  <a:srgbClr val="FF0000"/>
                </a:solidFill>
                <a:latin typeface="Gotham Ultra" pitchFamily="50" charset="0"/>
                <a:cs typeface="Gotham Ultra" pitchFamily="50" charset="0"/>
              </a:rPr>
              <a:t>“PONG”</a:t>
            </a:r>
            <a:r>
              <a:rPr lang="en-US" dirty="0">
                <a:solidFill>
                  <a:schemeClr val="tx1"/>
                </a:solidFill>
                <a:latin typeface="Gotham Ultra" pitchFamily="50" charset="0"/>
                <a:cs typeface="Gotham Ultra" pitchFamily="50" charset="0"/>
              </a:rPr>
              <a:t> GAME</a:t>
            </a:r>
            <a:r>
              <a:rPr lang="uk-UA" dirty="0">
                <a:solidFill>
                  <a:srgbClr val="FF0000"/>
                </a:solidFill>
                <a:latin typeface="Gotham Ultra" pitchFamily="50" charset="0"/>
                <a:cs typeface="Gotham Ultra" pitchFamily="50" charset="0"/>
              </a:rPr>
              <a:t>						</a:t>
            </a:r>
            <a:r>
              <a:rPr lang="en-US" dirty="0">
                <a:solidFill>
                  <a:srgbClr val="FF0000"/>
                </a:solidFill>
                <a:latin typeface="Gotham Ultra" pitchFamily="50" charset="0"/>
                <a:cs typeface="Gotham Ultra" pitchFamily="50" charset="0"/>
              </a:rPr>
              <a:t>13</a:t>
            </a:r>
            <a:r>
              <a:rPr lang="uk-UA" dirty="0">
                <a:solidFill>
                  <a:srgbClr val="FF0000"/>
                </a:solidFill>
                <a:latin typeface="Gotham Ultra" pitchFamily="50" charset="0"/>
                <a:cs typeface="Gotham Ultra" pitchFamily="50" charset="0"/>
              </a:rPr>
              <a:t>	</a:t>
            </a:r>
            <a:endParaRPr lang="ru-UA" dirty="0">
              <a:solidFill>
                <a:srgbClr val="FF0000"/>
              </a:solidFill>
              <a:latin typeface="Gotham Ultra" pitchFamily="50" charset="0"/>
              <a:cs typeface="Gotham Ultra" pitchFamily="50" charset="0"/>
            </a:endParaRPr>
          </a:p>
        </p:txBody>
      </p:sp>
      <p:sp>
        <p:nvSpPr>
          <p:cNvPr id="2" name="TextBox 1">
            <a:extLst>
              <a:ext uri="{FF2B5EF4-FFF2-40B4-BE49-F238E27FC236}">
                <a16:creationId xmlns:a16="http://schemas.microsoft.com/office/drawing/2014/main" id="{DD807C69-09C7-4F51-AD8E-D010768EB037}"/>
              </a:ext>
            </a:extLst>
          </p:cNvPr>
          <p:cNvSpPr txBox="1"/>
          <p:nvPr/>
        </p:nvSpPr>
        <p:spPr>
          <a:xfrm>
            <a:off x="1847940" y="436228"/>
            <a:ext cx="8581937" cy="1754326"/>
          </a:xfrm>
          <a:prstGeom prst="rect">
            <a:avLst/>
          </a:prstGeom>
          <a:noFill/>
        </p:spPr>
        <p:txBody>
          <a:bodyPr wrap="square" rtlCol="0">
            <a:spAutoFit/>
          </a:bodyPr>
          <a:lstStyle/>
          <a:p>
            <a:pPr algn="ctr"/>
            <a:r>
              <a:rPr lang="en-US" sz="5400" dirty="0">
                <a:latin typeface="Gotham Ultra" pitchFamily="50" charset="0"/>
                <a:cs typeface="Gotham Ultra" pitchFamily="50" charset="0"/>
              </a:rPr>
              <a:t>THANK YOU FOR YOUR</a:t>
            </a:r>
          </a:p>
          <a:p>
            <a:pPr algn="ctr"/>
            <a:r>
              <a:rPr lang="en-US" sz="5400" dirty="0">
                <a:solidFill>
                  <a:srgbClr val="FF0000"/>
                </a:solidFill>
                <a:latin typeface="Gotham Ultra" pitchFamily="50" charset="0"/>
                <a:cs typeface="Gotham Ultra" pitchFamily="50" charset="0"/>
              </a:rPr>
              <a:t>ATTENTION!</a:t>
            </a:r>
          </a:p>
        </p:txBody>
      </p:sp>
      <p:sp>
        <p:nvSpPr>
          <p:cNvPr id="4" name="TextBox 3">
            <a:extLst>
              <a:ext uri="{FF2B5EF4-FFF2-40B4-BE49-F238E27FC236}">
                <a16:creationId xmlns:a16="http://schemas.microsoft.com/office/drawing/2014/main" id="{90A8A7C3-11AD-475B-B599-BFD5FF596CFC}"/>
              </a:ext>
            </a:extLst>
          </p:cNvPr>
          <p:cNvSpPr txBox="1"/>
          <p:nvPr/>
        </p:nvSpPr>
        <p:spPr>
          <a:xfrm>
            <a:off x="3877069" y="3394722"/>
            <a:ext cx="2723887" cy="1200329"/>
          </a:xfrm>
          <a:prstGeom prst="rect">
            <a:avLst/>
          </a:prstGeom>
          <a:noFill/>
        </p:spPr>
        <p:txBody>
          <a:bodyPr wrap="none" rtlCol="0">
            <a:spAutoFit/>
          </a:bodyPr>
          <a:lstStyle/>
          <a:p>
            <a:r>
              <a:rPr lang="en-US" sz="3600" dirty="0">
                <a:latin typeface="Gotham Ultra" pitchFamily="50" charset="0"/>
                <a:cs typeface="Gotham Ultra" pitchFamily="50" charset="0"/>
              </a:rPr>
              <a:t>Any</a:t>
            </a:r>
            <a:endParaRPr lang="en-US" sz="3600" dirty="0">
              <a:solidFill>
                <a:srgbClr val="FF0000"/>
              </a:solidFill>
              <a:latin typeface="Gotham Ultra" pitchFamily="50" charset="0"/>
              <a:cs typeface="Gotham Ultra" pitchFamily="50" charset="0"/>
            </a:endParaRPr>
          </a:p>
          <a:p>
            <a:r>
              <a:rPr lang="en-US" sz="3600" dirty="0">
                <a:solidFill>
                  <a:srgbClr val="FF0000"/>
                </a:solidFill>
                <a:latin typeface="Gotham Ultra" pitchFamily="50" charset="0"/>
                <a:cs typeface="Gotham Ultra" pitchFamily="50" charset="0"/>
              </a:rPr>
              <a:t>questions?</a:t>
            </a:r>
            <a:endParaRPr lang="ru-UA" sz="3600" dirty="0">
              <a:solidFill>
                <a:srgbClr val="FF0000"/>
              </a:solidFill>
              <a:latin typeface="Gotham Ultra" pitchFamily="50" charset="0"/>
              <a:cs typeface="Gotham Ultra" pitchFamily="50" charset="0"/>
            </a:endParaRPr>
          </a:p>
        </p:txBody>
      </p:sp>
      <p:pic>
        <p:nvPicPr>
          <p:cNvPr id="4100" name="Picture 4" descr="question stock photo (com imagens) | Logotipo de monograma, Idéias ...">
            <a:extLst>
              <a:ext uri="{FF2B5EF4-FFF2-40B4-BE49-F238E27FC236}">
                <a16:creationId xmlns:a16="http://schemas.microsoft.com/office/drawing/2014/main" id="{79816B31-7C9B-470F-AD89-2A93B3D20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956" y="2706893"/>
            <a:ext cx="1930647" cy="2575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2923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ng: The First Video Game Megahit">
            <a:extLst>
              <a:ext uri="{FF2B5EF4-FFF2-40B4-BE49-F238E27FC236}">
                <a16:creationId xmlns:a16="http://schemas.microsoft.com/office/drawing/2014/main" id="{8EF5D027-540F-4735-9993-623AF7231E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69"/>
          <a:stretch/>
        </p:blipFill>
        <p:spPr bwMode="auto">
          <a:xfrm>
            <a:off x="-1" y="-1"/>
            <a:ext cx="6096000" cy="57992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ADDBBE-FA90-446A-979C-59938508EA32}"/>
              </a:ext>
            </a:extLst>
          </p:cNvPr>
          <p:cNvSpPr txBox="1"/>
          <p:nvPr/>
        </p:nvSpPr>
        <p:spPr>
          <a:xfrm>
            <a:off x="6443707" y="2362393"/>
            <a:ext cx="5357767" cy="2031325"/>
          </a:xfrm>
          <a:prstGeom prst="rect">
            <a:avLst/>
          </a:prstGeom>
          <a:solidFill>
            <a:schemeClr val="tx1"/>
          </a:solidFill>
        </p:spPr>
        <p:txBody>
          <a:bodyPr wrap="square" rtlCol="0">
            <a:spAutoFit/>
          </a:bodyPr>
          <a:lstStyle/>
          <a:p>
            <a:pPr algn="just"/>
            <a:r>
              <a:rPr lang="en-US" sz="1400" dirty="0">
                <a:solidFill>
                  <a:schemeClr val="bg1"/>
                </a:solidFill>
                <a:latin typeface="Gotham Medium" pitchFamily="50" charset="0"/>
                <a:cs typeface="Gotham Medium" pitchFamily="50" charset="0"/>
              </a:rPr>
              <a:t>An objective of the work was to become acquainted and to learn the algorithms of movement in two-dimensional graphics and to create a computer game “Pong” for amusement.</a:t>
            </a:r>
          </a:p>
          <a:p>
            <a:pPr algn="just"/>
            <a:endParaRPr lang="ru-UA" sz="1400" dirty="0">
              <a:solidFill>
                <a:schemeClr val="bg1"/>
              </a:solidFill>
              <a:latin typeface="Gotham Medium" pitchFamily="50" charset="0"/>
              <a:cs typeface="Gotham Medium" pitchFamily="50" charset="0"/>
            </a:endParaRPr>
          </a:p>
          <a:p>
            <a:pPr algn="just"/>
            <a:r>
              <a:rPr lang="en-US" sz="1400" dirty="0">
                <a:solidFill>
                  <a:schemeClr val="bg1"/>
                </a:solidFill>
                <a:latin typeface="Gotham Medium" pitchFamily="50" charset="0"/>
                <a:cs typeface="Gotham Medium" pitchFamily="50" charset="0"/>
              </a:rPr>
              <a:t>The main tasks of the work were to analyze the methods of movement implementation and to implement the actual game in a type of software format which would be easy to use.</a:t>
            </a:r>
            <a:endParaRPr lang="ru-UA" sz="1400" dirty="0">
              <a:solidFill>
                <a:schemeClr val="bg1"/>
              </a:solidFill>
              <a:latin typeface="Gotham Medium" pitchFamily="50" charset="0"/>
              <a:cs typeface="Gotham Medium" pitchFamily="50" charset="0"/>
            </a:endParaRPr>
          </a:p>
        </p:txBody>
      </p:sp>
      <p:sp>
        <p:nvSpPr>
          <p:cNvPr id="8" name="TextBox 7">
            <a:extLst>
              <a:ext uri="{FF2B5EF4-FFF2-40B4-BE49-F238E27FC236}">
                <a16:creationId xmlns:a16="http://schemas.microsoft.com/office/drawing/2014/main" id="{AA337FD9-9D3F-4055-A035-EE5A508885A9}"/>
              </a:ext>
            </a:extLst>
          </p:cNvPr>
          <p:cNvSpPr txBox="1"/>
          <p:nvPr/>
        </p:nvSpPr>
        <p:spPr>
          <a:xfrm>
            <a:off x="6458951" y="1716062"/>
            <a:ext cx="5340755" cy="646331"/>
          </a:xfrm>
          <a:prstGeom prst="rect">
            <a:avLst/>
          </a:prstGeom>
          <a:noFill/>
        </p:spPr>
        <p:txBody>
          <a:bodyPr wrap="square" rtlCol="0">
            <a:spAutoFit/>
          </a:bodyPr>
          <a:lstStyle/>
          <a:p>
            <a:pPr algn="r"/>
            <a:r>
              <a:rPr lang="en-US" b="1" i="1" dirty="0">
                <a:latin typeface="Gotham Ultra" pitchFamily="50" charset="0"/>
                <a:cs typeface="Gotham Ultra" pitchFamily="50" charset="0"/>
              </a:rPr>
              <a:t>Objective of the work and </a:t>
            </a:r>
          </a:p>
          <a:p>
            <a:pPr algn="r"/>
            <a:r>
              <a:rPr lang="en-US" b="1" i="1" dirty="0">
                <a:latin typeface="Gotham Ultra" pitchFamily="50" charset="0"/>
                <a:cs typeface="Gotham Ultra" pitchFamily="50" charset="0"/>
              </a:rPr>
              <a:t>the main tasks</a:t>
            </a:r>
            <a:endParaRPr lang="ru-UA" b="1" dirty="0">
              <a:latin typeface="Gotham Ultra" pitchFamily="50" charset="0"/>
              <a:cs typeface="Gotham Ultra" pitchFamily="50" charset="0"/>
            </a:endParaRPr>
          </a:p>
        </p:txBody>
      </p:sp>
      <p:sp>
        <p:nvSpPr>
          <p:cNvPr id="11" name="Прямоугольник 10">
            <a:extLst>
              <a:ext uri="{FF2B5EF4-FFF2-40B4-BE49-F238E27FC236}">
                <a16:creationId xmlns:a16="http://schemas.microsoft.com/office/drawing/2014/main" id="{4FAC2DAE-AFE9-4010-A13B-E7A4B919E4A0}"/>
              </a:ext>
            </a:extLst>
          </p:cNvPr>
          <p:cNvSpPr/>
          <p:nvPr/>
        </p:nvSpPr>
        <p:spPr>
          <a:xfrm>
            <a:off x="0" y="5799221"/>
            <a:ext cx="12277818" cy="1058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dirty="0">
                <a:solidFill>
                  <a:schemeClr val="tx1"/>
                </a:solidFill>
                <a:latin typeface="Gotham Ultra" pitchFamily="50" charset="0"/>
                <a:cs typeface="Gotham Ultra" pitchFamily="50" charset="0"/>
              </a:rPr>
              <a:t>	</a:t>
            </a:r>
            <a:r>
              <a:rPr lang="ru-UA" dirty="0">
                <a:solidFill>
                  <a:schemeClr val="tx1"/>
                </a:solidFill>
                <a:latin typeface="Gotham Ultra" pitchFamily="50" charset="0"/>
                <a:cs typeface="Gotham Ultra" pitchFamily="50" charset="0"/>
              </a:rPr>
              <a:t>—</a:t>
            </a:r>
            <a:r>
              <a:rPr lang="uk-UA" dirty="0">
                <a:solidFill>
                  <a:schemeClr val="tx1"/>
                </a:solidFill>
                <a:latin typeface="Gotham Ultra" pitchFamily="50" charset="0"/>
                <a:cs typeface="Gotham Ultra" pitchFamily="50" charset="0"/>
              </a:rPr>
              <a:t> </a:t>
            </a:r>
            <a:r>
              <a:rPr lang="en-US" dirty="0">
                <a:solidFill>
                  <a:schemeClr val="tx1"/>
                </a:solidFill>
                <a:latin typeface="Gotham Ultra" pitchFamily="50" charset="0"/>
                <a:cs typeface="Gotham Ultra" pitchFamily="50" charset="0"/>
              </a:rPr>
              <a:t>DEVELOPMENT OF THE </a:t>
            </a:r>
            <a:r>
              <a:rPr lang="en-US" dirty="0">
                <a:solidFill>
                  <a:srgbClr val="FF0000"/>
                </a:solidFill>
                <a:latin typeface="Gotham Ultra" pitchFamily="50" charset="0"/>
                <a:cs typeface="Gotham Ultra" pitchFamily="50" charset="0"/>
              </a:rPr>
              <a:t>“PONG”</a:t>
            </a:r>
            <a:r>
              <a:rPr lang="en-US" dirty="0">
                <a:solidFill>
                  <a:schemeClr val="tx1"/>
                </a:solidFill>
                <a:latin typeface="Gotham Ultra" pitchFamily="50" charset="0"/>
                <a:cs typeface="Gotham Ultra" pitchFamily="50" charset="0"/>
              </a:rPr>
              <a:t> GAME</a:t>
            </a:r>
            <a:r>
              <a:rPr lang="uk-UA" dirty="0">
                <a:solidFill>
                  <a:srgbClr val="FF0000"/>
                </a:solidFill>
                <a:latin typeface="Gotham Ultra" pitchFamily="50" charset="0"/>
                <a:cs typeface="Gotham Ultra" pitchFamily="50" charset="0"/>
              </a:rPr>
              <a:t>						</a:t>
            </a:r>
            <a:r>
              <a:rPr lang="en-US" dirty="0">
                <a:solidFill>
                  <a:srgbClr val="FF0000"/>
                </a:solidFill>
                <a:latin typeface="Gotham Ultra" pitchFamily="50" charset="0"/>
                <a:cs typeface="Gotham Ultra" pitchFamily="50" charset="0"/>
              </a:rPr>
              <a:t>2</a:t>
            </a:r>
            <a:r>
              <a:rPr lang="uk-UA" dirty="0">
                <a:solidFill>
                  <a:srgbClr val="FF0000"/>
                </a:solidFill>
                <a:latin typeface="Gotham Ultra" pitchFamily="50" charset="0"/>
                <a:cs typeface="Gotham Ultra" pitchFamily="50" charset="0"/>
              </a:rPr>
              <a:t>	</a:t>
            </a:r>
            <a:endParaRPr lang="ru-UA" dirty="0">
              <a:solidFill>
                <a:srgbClr val="FF0000"/>
              </a:solidFill>
              <a:latin typeface="Gotham Ultra" pitchFamily="50" charset="0"/>
              <a:cs typeface="Gotham Ultra" pitchFamily="50" charset="0"/>
            </a:endParaRPr>
          </a:p>
        </p:txBody>
      </p:sp>
      <p:sp>
        <p:nvSpPr>
          <p:cNvPr id="13" name="Прямоугольник 12">
            <a:extLst>
              <a:ext uri="{FF2B5EF4-FFF2-40B4-BE49-F238E27FC236}">
                <a16:creationId xmlns:a16="http://schemas.microsoft.com/office/drawing/2014/main" id="{1BC05C93-99D6-4BCC-85D7-A70DFB5AC2FF}"/>
              </a:ext>
            </a:extLst>
          </p:cNvPr>
          <p:cNvSpPr/>
          <p:nvPr/>
        </p:nvSpPr>
        <p:spPr>
          <a:xfrm>
            <a:off x="5103394" y="373268"/>
            <a:ext cx="1985210" cy="18047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4" name="Прямоугольник 13">
            <a:extLst>
              <a:ext uri="{FF2B5EF4-FFF2-40B4-BE49-F238E27FC236}">
                <a16:creationId xmlns:a16="http://schemas.microsoft.com/office/drawing/2014/main" id="{1A3815F9-A28B-43A5-8A17-9EA2DD48BE8C}"/>
              </a:ext>
            </a:extLst>
          </p:cNvPr>
          <p:cNvSpPr/>
          <p:nvPr/>
        </p:nvSpPr>
        <p:spPr>
          <a:xfrm>
            <a:off x="5103394" y="5267370"/>
            <a:ext cx="1985210" cy="18047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Tree>
    <p:extLst>
      <p:ext uri="{BB962C8B-B14F-4D97-AF65-F5344CB8AC3E}">
        <p14:creationId xmlns:p14="http://schemas.microsoft.com/office/powerpoint/2010/main" val="389366545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ow Pong and the Odyssey Console Launched the Videogame Era | WIRED">
            <a:extLst>
              <a:ext uri="{FF2B5EF4-FFF2-40B4-BE49-F238E27FC236}">
                <a16:creationId xmlns:a16="http://schemas.microsoft.com/office/drawing/2014/main" id="{C50AB378-84A1-4A54-B4D7-28C7642CE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043831" cy="5799221"/>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0B8E4D8F-0EAC-43CC-ADBC-B3D4DDC779AB}"/>
              </a:ext>
            </a:extLst>
          </p:cNvPr>
          <p:cNvSpPr/>
          <p:nvPr/>
        </p:nvSpPr>
        <p:spPr>
          <a:xfrm>
            <a:off x="0" y="5799221"/>
            <a:ext cx="12277818" cy="1058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dirty="0">
                <a:solidFill>
                  <a:schemeClr val="tx1"/>
                </a:solidFill>
                <a:latin typeface="Gotham Ultra" pitchFamily="50" charset="0"/>
                <a:cs typeface="Gotham Ultra" pitchFamily="50" charset="0"/>
              </a:rPr>
              <a:t>	</a:t>
            </a:r>
            <a:r>
              <a:rPr lang="ru-UA" dirty="0">
                <a:solidFill>
                  <a:schemeClr val="tx1"/>
                </a:solidFill>
                <a:latin typeface="Gotham Ultra" pitchFamily="50" charset="0"/>
                <a:cs typeface="Gotham Ultra" pitchFamily="50" charset="0"/>
              </a:rPr>
              <a:t>—</a:t>
            </a:r>
            <a:r>
              <a:rPr lang="uk-UA" dirty="0">
                <a:solidFill>
                  <a:schemeClr val="tx1"/>
                </a:solidFill>
                <a:latin typeface="Gotham Ultra" pitchFamily="50" charset="0"/>
                <a:cs typeface="Gotham Ultra" pitchFamily="50" charset="0"/>
              </a:rPr>
              <a:t> </a:t>
            </a:r>
            <a:r>
              <a:rPr lang="en-US" dirty="0">
                <a:solidFill>
                  <a:schemeClr val="tx1"/>
                </a:solidFill>
                <a:latin typeface="Gotham Ultra" pitchFamily="50" charset="0"/>
                <a:cs typeface="Gotham Ultra" pitchFamily="50" charset="0"/>
              </a:rPr>
              <a:t>DEVELOPMENT OF THE </a:t>
            </a:r>
            <a:r>
              <a:rPr lang="en-US" dirty="0">
                <a:solidFill>
                  <a:srgbClr val="FF0000"/>
                </a:solidFill>
                <a:latin typeface="Gotham Ultra" pitchFamily="50" charset="0"/>
                <a:cs typeface="Gotham Ultra" pitchFamily="50" charset="0"/>
              </a:rPr>
              <a:t>“PONG”</a:t>
            </a:r>
            <a:r>
              <a:rPr lang="en-US" dirty="0">
                <a:solidFill>
                  <a:schemeClr val="tx1"/>
                </a:solidFill>
                <a:latin typeface="Gotham Ultra" pitchFamily="50" charset="0"/>
                <a:cs typeface="Gotham Ultra" pitchFamily="50" charset="0"/>
              </a:rPr>
              <a:t> GAME</a:t>
            </a:r>
            <a:r>
              <a:rPr lang="uk-UA" dirty="0">
                <a:solidFill>
                  <a:srgbClr val="FF0000"/>
                </a:solidFill>
                <a:latin typeface="Gotham Ultra" pitchFamily="50" charset="0"/>
                <a:cs typeface="Gotham Ultra" pitchFamily="50" charset="0"/>
              </a:rPr>
              <a:t>						</a:t>
            </a:r>
            <a:r>
              <a:rPr lang="en-US" dirty="0">
                <a:solidFill>
                  <a:srgbClr val="FF0000"/>
                </a:solidFill>
                <a:latin typeface="Gotham Ultra" pitchFamily="50" charset="0"/>
                <a:cs typeface="Gotham Ultra" pitchFamily="50" charset="0"/>
              </a:rPr>
              <a:t>3</a:t>
            </a:r>
            <a:r>
              <a:rPr lang="uk-UA" dirty="0">
                <a:solidFill>
                  <a:srgbClr val="FF0000"/>
                </a:solidFill>
                <a:latin typeface="Gotham Ultra" pitchFamily="50" charset="0"/>
                <a:cs typeface="Gotham Ultra" pitchFamily="50" charset="0"/>
              </a:rPr>
              <a:t>	</a:t>
            </a:r>
            <a:endParaRPr lang="ru-UA" dirty="0">
              <a:solidFill>
                <a:srgbClr val="FF0000"/>
              </a:solidFill>
              <a:latin typeface="Gotham Ultra" pitchFamily="50" charset="0"/>
              <a:cs typeface="Gotham Ultra" pitchFamily="50" charset="0"/>
            </a:endParaRPr>
          </a:p>
        </p:txBody>
      </p:sp>
      <p:sp>
        <p:nvSpPr>
          <p:cNvPr id="7" name="TextBox 6">
            <a:extLst>
              <a:ext uri="{FF2B5EF4-FFF2-40B4-BE49-F238E27FC236}">
                <a16:creationId xmlns:a16="http://schemas.microsoft.com/office/drawing/2014/main" id="{CAADDBBE-FA90-446A-979C-59938508EA32}"/>
              </a:ext>
            </a:extLst>
          </p:cNvPr>
          <p:cNvSpPr txBox="1"/>
          <p:nvPr/>
        </p:nvSpPr>
        <p:spPr>
          <a:xfrm>
            <a:off x="7053308" y="2068614"/>
            <a:ext cx="4800600" cy="2031325"/>
          </a:xfrm>
          <a:prstGeom prst="rect">
            <a:avLst/>
          </a:prstGeom>
          <a:solidFill>
            <a:schemeClr val="tx1"/>
          </a:solidFill>
        </p:spPr>
        <p:txBody>
          <a:bodyPr wrap="square" rtlCol="0">
            <a:spAutoFit/>
          </a:bodyPr>
          <a:lstStyle/>
          <a:p>
            <a:pPr algn="just"/>
            <a:r>
              <a:rPr lang="en-US" sz="1400" dirty="0">
                <a:solidFill>
                  <a:schemeClr val="bg1">
                    <a:lumMod val="95000"/>
                  </a:schemeClr>
                </a:solidFill>
                <a:latin typeface="Gotham Medium" pitchFamily="50" charset="0"/>
                <a:cs typeface="Gotham Medium" pitchFamily="50" charset="0"/>
              </a:rPr>
              <a:t>“Pong” is one of the earliest arcade video games and the very first sports arcade video game. It is a table tennis sports game featuring simple two-dimensional graphics. Pong was one of the first video games to reach mainstream popularity. This simple game features two paddles and a ball. The goal is to defeat your opponent by being the first one to gain 10 points, a player gets a point once the opponent misses a ball.</a:t>
            </a:r>
            <a:endParaRPr lang="ru-UA" sz="1100" dirty="0">
              <a:solidFill>
                <a:schemeClr val="bg1">
                  <a:lumMod val="95000"/>
                </a:schemeClr>
              </a:solidFill>
              <a:latin typeface="Gotham Medium" pitchFamily="50" charset="0"/>
              <a:cs typeface="Gotham Medium" pitchFamily="50" charset="0"/>
            </a:endParaRPr>
          </a:p>
        </p:txBody>
      </p:sp>
      <p:sp>
        <p:nvSpPr>
          <p:cNvPr id="8" name="TextBox 7">
            <a:extLst>
              <a:ext uri="{FF2B5EF4-FFF2-40B4-BE49-F238E27FC236}">
                <a16:creationId xmlns:a16="http://schemas.microsoft.com/office/drawing/2014/main" id="{AA337FD9-9D3F-4055-A035-EE5A508885A9}"/>
              </a:ext>
            </a:extLst>
          </p:cNvPr>
          <p:cNvSpPr txBox="1"/>
          <p:nvPr/>
        </p:nvSpPr>
        <p:spPr>
          <a:xfrm>
            <a:off x="7154276" y="1699282"/>
            <a:ext cx="4785357" cy="369332"/>
          </a:xfrm>
          <a:prstGeom prst="rect">
            <a:avLst/>
          </a:prstGeom>
          <a:noFill/>
        </p:spPr>
        <p:txBody>
          <a:bodyPr wrap="square" rtlCol="0">
            <a:spAutoFit/>
          </a:bodyPr>
          <a:lstStyle/>
          <a:p>
            <a:pPr algn="r"/>
            <a:r>
              <a:rPr lang="en-US" b="1" i="1" dirty="0">
                <a:solidFill>
                  <a:schemeClr val="bg1"/>
                </a:solidFill>
                <a:highlight>
                  <a:srgbClr val="FF0000"/>
                </a:highlight>
                <a:latin typeface="Gotham Ultra" pitchFamily="50" charset="0"/>
                <a:cs typeface="Gotham Ultra" pitchFamily="50" charset="0"/>
              </a:rPr>
              <a:t>Game concept and its history</a:t>
            </a:r>
            <a:endParaRPr lang="ru-UA" b="1" dirty="0">
              <a:solidFill>
                <a:schemeClr val="bg1"/>
              </a:solidFill>
              <a:highlight>
                <a:srgbClr val="FF0000"/>
              </a:highlight>
              <a:latin typeface="Gotham Ultra" pitchFamily="50" charset="0"/>
              <a:cs typeface="Gotham Ultra" pitchFamily="50" charset="0"/>
            </a:endParaRPr>
          </a:p>
        </p:txBody>
      </p:sp>
      <p:sp>
        <p:nvSpPr>
          <p:cNvPr id="3" name="TextBox 2">
            <a:extLst>
              <a:ext uri="{FF2B5EF4-FFF2-40B4-BE49-F238E27FC236}">
                <a16:creationId xmlns:a16="http://schemas.microsoft.com/office/drawing/2014/main" id="{ACA76B17-58FA-48B1-A9D9-5C3EA2EE52F2}"/>
              </a:ext>
            </a:extLst>
          </p:cNvPr>
          <p:cNvSpPr txBox="1"/>
          <p:nvPr/>
        </p:nvSpPr>
        <p:spPr>
          <a:xfrm>
            <a:off x="2967462" y="5257800"/>
            <a:ext cx="5896166" cy="400110"/>
          </a:xfrm>
          <a:prstGeom prst="rect">
            <a:avLst/>
          </a:prstGeom>
          <a:solidFill>
            <a:schemeClr val="tx1"/>
          </a:solidFill>
        </p:spPr>
        <p:txBody>
          <a:bodyPr wrap="none" rtlCol="0">
            <a:spAutoFit/>
          </a:bodyPr>
          <a:lstStyle/>
          <a:p>
            <a:r>
              <a:rPr lang="en-US" sz="2000" i="1" dirty="0">
                <a:solidFill>
                  <a:schemeClr val="bg1">
                    <a:lumMod val="95000"/>
                  </a:schemeClr>
                </a:solidFill>
                <a:latin typeface="Gotham Ultra" pitchFamily="50" charset="0"/>
                <a:cs typeface="Gotham Ultra" pitchFamily="50" charset="0"/>
              </a:rPr>
              <a:t>Ralph Henry Baer, the inventor of the game</a:t>
            </a:r>
            <a:endParaRPr lang="ru-UA" sz="2000" dirty="0">
              <a:solidFill>
                <a:schemeClr val="bg1">
                  <a:lumMod val="95000"/>
                </a:schemeClr>
              </a:solidFill>
              <a:latin typeface="Gotham Ultra" pitchFamily="50" charset="0"/>
              <a:cs typeface="Gotham Ultra" pitchFamily="50" charset="0"/>
            </a:endParaRPr>
          </a:p>
        </p:txBody>
      </p:sp>
      <p:sp>
        <p:nvSpPr>
          <p:cNvPr id="10" name="Прямоугольник 9">
            <a:extLst>
              <a:ext uri="{FF2B5EF4-FFF2-40B4-BE49-F238E27FC236}">
                <a16:creationId xmlns:a16="http://schemas.microsoft.com/office/drawing/2014/main" id="{A022665B-C7C3-4A36-B80B-3C492FF414E4}"/>
              </a:ext>
            </a:extLst>
          </p:cNvPr>
          <p:cNvSpPr/>
          <p:nvPr/>
        </p:nvSpPr>
        <p:spPr>
          <a:xfrm>
            <a:off x="8051225" y="541421"/>
            <a:ext cx="1985210" cy="18047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Tree>
    <p:extLst>
      <p:ext uri="{BB962C8B-B14F-4D97-AF65-F5344CB8AC3E}">
        <p14:creationId xmlns:p14="http://schemas.microsoft.com/office/powerpoint/2010/main" val="396593512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C2F46AD6-5239-4C37-8058-FDF19A891F73}"/>
              </a:ext>
            </a:extLst>
          </p:cNvPr>
          <p:cNvGraphicFramePr>
            <a:graphicFrameLocks noChangeAspect="1"/>
          </p:cNvGraphicFramePr>
          <p:nvPr>
            <p:extLst>
              <p:ext uri="{D42A27DB-BD31-4B8C-83A1-F6EECF244321}">
                <p14:modId xmlns:p14="http://schemas.microsoft.com/office/powerpoint/2010/main" val="3315018309"/>
              </p:ext>
            </p:extLst>
          </p:nvPr>
        </p:nvGraphicFramePr>
        <p:xfrm>
          <a:off x="-1" y="0"/>
          <a:ext cx="12322826" cy="6953250"/>
        </p:xfrm>
        <a:graphic>
          <a:graphicData uri="http://schemas.openxmlformats.org/presentationml/2006/ole">
            <mc:AlternateContent xmlns:mc="http://schemas.openxmlformats.org/markup-compatibility/2006">
              <mc:Choice xmlns:v="urn:schemas-microsoft-com:vml" Requires="v">
                <p:oleObj spid="_x0000_s3093" r:id="rId3" imgW="24380640" imgH="13714200" progId="">
                  <p:embed/>
                </p:oleObj>
              </mc:Choice>
              <mc:Fallback>
                <p:oleObj r:id="rId3" imgW="24380640" imgH="13714200" progId="">
                  <p:embed/>
                  <p:pic>
                    <p:nvPicPr>
                      <p:cNvPr id="0" name=""/>
                      <p:cNvPicPr/>
                      <p:nvPr/>
                    </p:nvPicPr>
                    <p:blipFill>
                      <a:blip r:embed="rId4"/>
                      <a:stretch>
                        <a:fillRect/>
                      </a:stretch>
                    </p:blipFill>
                    <p:spPr>
                      <a:xfrm>
                        <a:off x="-1" y="0"/>
                        <a:ext cx="12322826" cy="6953250"/>
                      </a:xfrm>
                      <a:prstGeom prst="rect">
                        <a:avLst/>
                      </a:prstGeom>
                    </p:spPr>
                  </p:pic>
                </p:oleObj>
              </mc:Fallback>
            </mc:AlternateContent>
          </a:graphicData>
        </a:graphic>
      </p:graphicFrame>
      <p:sp>
        <p:nvSpPr>
          <p:cNvPr id="7" name="Прямоугольник 6">
            <a:extLst>
              <a:ext uri="{FF2B5EF4-FFF2-40B4-BE49-F238E27FC236}">
                <a16:creationId xmlns:a16="http://schemas.microsoft.com/office/drawing/2014/main" id="{2EE2F42E-51D3-47B1-8E6D-873136F68D10}"/>
              </a:ext>
            </a:extLst>
          </p:cNvPr>
          <p:cNvSpPr/>
          <p:nvPr/>
        </p:nvSpPr>
        <p:spPr>
          <a:xfrm>
            <a:off x="-1" y="5894471"/>
            <a:ext cx="12277818" cy="1058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dirty="0">
                <a:solidFill>
                  <a:schemeClr val="tx1"/>
                </a:solidFill>
                <a:latin typeface="Gotham Ultra" pitchFamily="50" charset="0"/>
                <a:cs typeface="Gotham Ultra" pitchFamily="50" charset="0"/>
              </a:rPr>
              <a:t>	</a:t>
            </a:r>
            <a:r>
              <a:rPr lang="ru-UA" dirty="0">
                <a:solidFill>
                  <a:schemeClr val="tx1"/>
                </a:solidFill>
                <a:latin typeface="Gotham Ultra" pitchFamily="50" charset="0"/>
                <a:cs typeface="Gotham Ultra" pitchFamily="50" charset="0"/>
              </a:rPr>
              <a:t>—</a:t>
            </a:r>
            <a:r>
              <a:rPr lang="uk-UA" dirty="0">
                <a:solidFill>
                  <a:schemeClr val="tx1"/>
                </a:solidFill>
                <a:latin typeface="Gotham Ultra" pitchFamily="50" charset="0"/>
                <a:cs typeface="Gotham Ultra" pitchFamily="50" charset="0"/>
              </a:rPr>
              <a:t> </a:t>
            </a:r>
            <a:r>
              <a:rPr lang="en-US" dirty="0">
                <a:solidFill>
                  <a:schemeClr val="tx1"/>
                </a:solidFill>
                <a:latin typeface="Gotham Ultra" pitchFamily="50" charset="0"/>
                <a:cs typeface="Gotham Ultra" pitchFamily="50" charset="0"/>
              </a:rPr>
              <a:t>DEVELOPMENT OF THE </a:t>
            </a:r>
            <a:r>
              <a:rPr lang="en-US" dirty="0">
                <a:solidFill>
                  <a:srgbClr val="FF0000"/>
                </a:solidFill>
                <a:latin typeface="Gotham Ultra" pitchFamily="50" charset="0"/>
                <a:cs typeface="Gotham Ultra" pitchFamily="50" charset="0"/>
              </a:rPr>
              <a:t>“PONG”</a:t>
            </a:r>
            <a:r>
              <a:rPr lang="en-US" dirty="0">
                <a:solidFill>
                  <a:schemeClr val="tx1"/>
                </a:solidFill>
                <a:latin typeface="Gotham Ultra" pitchFamily="50" charset="0"/>
                <a:cs typeface="Gotham Ultra" pitchFamily="50" charset="0"/>
              </a:rPr>
              <a:t> GAME</a:t>
            </a:r>
            <a:r>
              <a:rPr lang="uk-UA" dirty="0">
                <a:solidFill>
                  <a:srgbClr val="FF0000"/>
                </a:solidFill>
                <a:latin typeface="Gotham Ultra" pitchFamily="50" charset="0"/>
                <a:cs typeface="Gotham Ultra" pitchFamily="50" charset="0"/>
              </a:rPr>
              <a:t>						</a:t>
            </a:r>
            <a:r>
              <a:rPr lang="en-US" dirty="0">
                <a:solidFill>
                  <a:srgbClr val="FF0000"/>
                </a:solidFill>
                <a:latin typeface="Gotham Ultra" pitchFamily="50" charset="0"/>
                <a:cs typeface="Gotham Ultra" pitchFamily="50" charset="0"/>
              </a:rPr>
              <a:t>4</a:t>
            </a:r>
            <a:r>
              <a:rPr lang="uk-UA" dirty="0">
                <a:solidFill>
                  <a:srgbClr val="FF0000"/>
                </a:solidFill>
                <a:latin typeface="Gotham Ultra" pitchFamily="50" charset="0"/>
                <a:cs typeface="Gotham Ultra" pitchFamily="50" charset="0"/>
              </a:rPr>
              <a:t>	</a:t>
            </a:r>
            <a:endParaRPr lang="ru-UA" dirty="0">
              <a:solidFill>
                <a:srgbClr val="FF0000"/>
              </a:solidFill>
              <a:latin typeface="Gotham Ultra" pitchFamily="50" charset="0"/>
              <a:cs typeface="Gotham Ultra" pitchFamily="50" charset="0"/>
            </a:endParaRPr>
          </a:p>
        </p:txBody>
      </p:sp>
    </p:spTree>
    <p:extLst>
      <p:ext uri="{BB962C8B-B14F-4D97-AF65-F5344CB8AC3E}">
        <p14:creationId xmlns:p14="http://schemas.microsoft.com/office/powerpoint/2010/main" val="280026364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9D63AA-7D94-41A7-8F31-EDEF4AC3AB74}"/>
              </a:ext>
            </a:extLst>
          </p:cNvPr>
          <p:cNvSpPr txBox="1"/>
          <p:nvPr/>
        </p:nvSpPr>
        <p:spPr>
          <a:xfrm>
            <a:off x="1891964" y="2292099"/>
            <a:ext cx="8408071" cy="1692771"/>
          </a:xfrm>
          <a:prstGeom prst="rect">
            <a:avLst/>
          </a:prstGeom>
          <a:noFill/>
        </p:spPr>
        <p:txBody>
          <a:bodyPr wrap="none" rtlCol="0">
            <a:spAutoFit/>
          </a:bodyPr>
          <a:lstStyle/>
          <a:p>
            <a:r>
              <a:rPr lang="uk-UA" sz="10400" dirty="0">
                <a:latin typeface="Gotham Ultra" pitchFamily="50" charset="0"/>
                <a:cs typeface="Gotham Ultra" pitchFamily="50" charset="0"/>
              </a:rPr>
              <a:t>: </a:t>
            </a:r>
            <a:r>
              <a:rPr lang="en-US" sz="10400" dirty="0">
                <a:solidFill>
                  <a:srgbClr val="FF0000"/>
                </a:solidFill>
                <a:latin typeface="Gotham Ultra" pitchFamily="50" charset="0"/>
                <a:cs typeface="Gotham Ultra" pitchFamily="50" charset="0"/>
              </a:rPr>
              <a:t>algorithms</a:t>
            </a:r>
            <a:endParaRPr lang="ru-UA" sz="10400" dirty="0">
              <a:solidFill>
                <a:srgbClr val="FF0000"/>
              </a:solidFill>
              <a:latin typeface="Gotham Ultra" pitchFamily="50" charset="0"/>
              <a:cs typeface="Gotham Ultra" pitchFamily="50" charset="0"/>
            </a:endParaRPr>
          </a:p>
        </p:txBody>
      </p:sp>
      <p:sp>
        <p:nvSpPr>
          <p:cNvPr id="7" name="Прямоугольник 6">
            <a:extLst>
              <a:ext uri="{FF2B5EF4-FFF2-40B4-BE49-F238E27FC236}">
                <a16:creationId xmlns:a16="http://schemas.microsoft.com/office/drawing/2014/main" id="{DDC409D0-6701-47C9-99DB-0D3137DCD3E2}"/>
              </a:ext>
            </a:extLst>
          </p:cNvPr>
          <p:cNvSpPr/>
          <p:nvPr/>
        </p:nvSpPr>
        <p:spPr>
          <a:xfrm>
            <a:off x="0" y="5764761"/>
            <a:ext cx="12277818" cy="1058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dirty="0">
                <a:solidFill>
                  <a:schemeClr val="tx1"/>
                </a:solidFill>
                <a:latin typeface="Gotham Ultra" pitchFamily="50" charset="0"/>
                <a:cs typeface="Gotham Ultra" pitchFamily="50" charset="0"/>
              </a:rPr>
              <a:t>	</a:t>
            </a:r>
            <a:r>
              <a:rPr lang="ru-UA" dirty="0">
                <a:solidFill>
                  <a:schemeClr val="tx1"/>
                </a:solidFill>
                <a:latin typeface="Gotham Ultra" pitchFamily="50" charset="0"/>
                <a:cs typeface="Gotham Ultra" pitchFamily="50" charset="0"/>
              </a:rPr>
              <a:t>—</a:t>
            </a:r>
            <a:r>
              <a:rPr lang="uk-UA" dirty="0">
                <a:solidFill>
                  <a:schemeClr val="tx1"/>
                </a:solidFill>
                <a:latin typeface="Gotham Ultra" pitchFamily="50" charset="0"/>
                <a:cs typeface="Gotham Ultra" pitchFamily="50" charset="0"/>
              </a:rPr>
              <a:t> </a:t>
            </a:r>
            <a:r>
              <a:rPr lang="uk-UA" dirty="0">
                <a:solidFill>
                  <a:srgbClr val="FF0000"/>
                </a:solidFill>
                <a:latin typeface="Gotham Ultra" pitchFamily="50" charset="0"/>
                <a:cs typeface="Gotham Ultra" pitchFamily="50" charset="0"/>
              </a:rPr>
              <a:t>СУЧАСНА</a:t>
            </a:r>
            <a:r>
              <a:rPr lang="uk-UA" dirty="0">
                <a:solidFill>
                  <a:schemeClr val="tx1"/>
                </a:solidFill>
                <a:latin typeface="Gotham Ultra" pitchFamily="50" charset="0"/>
                <a:cs typeface="Gotham Ultra" pitchFamily="50" charset="0"/>
              </a:rPr>
              <a:t> УКРАЇНСЬКА </a:t>
            </a:r>
            <a:r>
              <a:rPr lang="uk-UA" dirty="0">
                <a:solidFill>
                  <a:srgbClr val="FF0000"/>
                </a:solidFill>
                <a:latin typeface="Gotham Ultra" pitchFamily="50" charset="0"/>
                <a:cs typeface="Gotham Ultra" pitchFamily="50" charset="0"/>
              </a:rPr>
              <a:t>КУЛЬТУРА							5</a:t>
            </a:r>
            <a:endParaRPr lang="ru-UA" dirty="0">
              <a:solidFill>
                <a:srgbClr val="FF0000"/>
              </a:solidFill>
              <a:latin typeface="Gotham Ultra" pitchFamily="50" charset="0"/>
              <a:cs typeface="Gotham Ultra" pitchFamily="50" charset="0"/>
            </a:endParaRPr>
          </a:p>
        </p:txBody>
      </p:sp>
      <p:sp>
        <p:nvSpPr>
          <p:cNvPr id="5" name="Прямоугольник 4">
            <a:extLst>
              <a:ext uri="{FF2B5EF4-FFF2-40B4-BE49-F238E27FC236}">
                <a16:creationId xmlns:a16="http://schemas.microsoft.com/office/drawing/2014/main" id="{95D937C9-B742-4139-AE4F-165766435E0D}"/>
              </a:ext>
            </a:extLst>
          </p:cNvPr>
          <p:cNvSpPr/>
          <p:nvPr/>
        </p:nvSpPr>
        <p:spPr>
          <a:xfrm>
            <a:off x="0" y="5799221"/>
            <a:ext cx="12277818" cy="1058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dirty="0">
                <a:solidFill>
                  <a:schemeClr val="tx1"/>
                </a:solidFill>
                <a:latin typeface="Gotham Ultra" pitchFamily="50" charset="0"/>
                <a:cs typeface="Gotham Ultra" pitchFamily="50" charset="0"/>
              </a:rPr>
              <a:t>	</a:t>
            </a:r>
            <a:r>
              <a:rPr lang="ru-UA" dirty="0">
                <a:solidFill>
                  <a:schemeClr val="tx1"/>
                </a:solidFill>
                <a:latin typeface="Gotham Ultra" pitchFamily="50" charset="0"/>
                <a:cs typeface="Gotham Ultra" pitchFamily="50" charset="0"/>
              </a:rPr>
              <a:t>—</a:t>
            </a:r>
            <a:r>
              <a:rPr lang="uk-UA" dirty="0">
                <a:solidFill>
                  <a:schemeClr val="tx1"/>
                </a:solidFill>
                <a:latin typeface="Gotham Ultra" pitchFamily="50" charset="0"/>
                <a:cs typeface="Gotham Ultra" pitchFamily="50" charset="0"/>
              </a:rPr>
              <a:t> </a:t>
            </a:r>
            <a:r>
              <a:rPr lang="en-US" dirty="0">
                <a:solidFill>
                  <a:schemeClr val="tx1"/>
                </a:solidFill>
                <a:latin typeface="Gotham Ultra" pitchFamily="50" charset="0"/>
                <a:cs typeface="Gotham Ultra" pitchFamily="50" charset="0"/>
              </a:rPr>
              <a:t>DEVELOPMENT OF THE </a:t>
            </a:r>
            <a:r>
              <a:rPr lang="en-US" dirty="0">
                <a:solidFill>
                  <a:srgbClr val="FF0000"/>
                </a:solidFill>
                <a:latin typeface="Gotham Ultra" pitchFamily="50" charset="0"/>
                <a:cs typeface="Gotham Ultra" pitchFamily="50" charset="0"/>
              </a:rPr>
              <a:t>“PONG”</a:t>
            </a:r>
            <a:r>
              <a:rPr lang="en-US" dirty="0">
                <a:solidFill>
                  <a:schemeClr val="tx1"/>
                </a:solidFill>
                <a:latin typeface="Gotham Ultra" pitchFamily="50" charset="0"/>
                <a:cs typeface="Gotham Ultra" pitchFamily="50" charset="0"/>
              </a:rPr>
              <a:t> GAME</a:t>
            </a:r>
            <a:r>
              <a:rPr lang="uk-UA" dirty="0">
                <a:solidFill>
                  <a:srgbClr val="FF0000"/>
                </a:solidFill>
                <a:latin typeface="Gotham Ultra" pitchFamily="50" charset="0"/>
                <a:cs typeface="Gotham Ultra" pitchFamily="50" charset="0"/>
              </a:rPr>
              <a:t>						</a:t>
            </a:r>
            <a:r>
              <a:rPr lang="en-US" dirty="0">
                <a:solidFill>
                  <a:srgbClr val="FF0000"/>
                </a:solidFill>
                <a:latin typeface="Gotham Ultra" pitchFamily="50" charset="0"/>
                <a:cs typeface="Gotham Ultra" pitchFamily="50" charset="0"/>
              </a:rPr>
              <a:t>5</a:t>
            </a:r>
            <a:r>
              <a:rPr lang="uk-UA" dirty="0">
                <a:solidFill>
                  <a:srgbClr val="FF0000"/>
                </a:solidFill>
                <a:latin typeface="Gotham Ultra" pitchFamily="50" charset="0"/>
                <a:cs typeface="Gotham Ultra" pitchFamily="50" charset="0"/>
              </a:rPr>
              <a:t>	</a:t>
            </a:r>
            <a:endParaRPr lang="ru-UA" dirty="0">
              <a:solidFill>
                <a:srgbClr val="FF0000"/>
              </a:solidFill>
              <a:latin typeface="Gotham Ultra" pitchFamily="50" charset="0"/>
              <a:cs typeface="Gotham Ultra" pitchFamily="50" charset="0"/>
            </a:endParaRPr>
          </a:p>
        </p:txBody>
      </p:sp>
    </p:spTree>
    <p:extLst>
      <p:ext uri="{BB962C8B-B14F-4D97-AF65-F5344CB8AC3E}">
        <p14:creationId xmlns:p14="http://schemas.microsoft.com/office/powerpoint/2010/main" val="347355268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0B8E4D8F-0EAC-43CC-ADBC-B3D4DDC779AB}"/>
              </a:ext>
            </a:extLst>
          </p:cNvPr>
          <p:cNvSpPr/>
          <p:nvPr/>
        </p:nvSpPr>
        <p:spPr>
          <a:xfrm>
            <a:off x="0" y="5799221"/>
            <a:ext cx="12277818" cy="1058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dirty="0">
                <a:solidFill>
                  <a:schemeClr val="tx1"/>
                </a:solidFill>
                <a:latin typeface="Gotham Ultra" pitchFamily="50" charset="0"/>
                <a:cs typeface="Gotham Ultra" pitchFamily="50" charset="0"/>
              </a:rPr>
              <a:t>	</a:t>
            </a:r>
            <a:r>
              <a:rPr lang="ru-UA" dirty="0">
                <a:solidFill>
                  <a:schemeClr val="tx1"/>
                </a:solidFill>
                <a:latin typeface="Gotham Ultra" pitchFamily="50" charset="0"/>
                <a:cs typeface="Gotham Ultra" pitchFamily="50" charset="0"/>
              </a:rPr>
              <a:t>—</a:t>
            </a:r>
            <a:r>
              <a:rPr lang="uk-UA" dirty="0">
                <a:solidFill>
                  <a:schemeClr val="tx1"/>
                </a:solidFill>
                <a:latin typeface="Gotham Ultra" pitchFamily="50" charset="0"/>
                <a:cs typeface="Gotham Ultra" pitchFamily="50" charset="0"/>
              </a:rPr>
              <a:t> </a:t>
            </a:r>
            <a:r>
              <a:rPr lang="en-US" dirty="0">
                <a:solidFill>
                  <a:schemeClr val="tx1"/>
                </a:solidFill>
                <a:latin typeface="Gotham Ultra" pitchFamily="50" charset="0"/>
                <a:cs typeface="Gotham Ultra" pitchFamily="50" charset="0"/>
              </a:rPr>
              <a:t>DEVELOPMENT OF THE </a:t>
            </a:r>
            <a:r>
              <a:rPr lang="en-US" dirty="0">
                <a:solidFill>
                  <a:srgbClr val="FF0000"/>
                </a:solidFill>
                <a:latin typeface="Gotham Ultra" pitchFamily="50" charset="0"/>
                <a:cs typeface="Gotham Ultra" pitchFamily="50" charset="0"/>
              </a:rPr>
              <a:t>“PONG”</a:t>
            </a:r>
            <a:r>
              <a:rPr lang="en-US" dirty="0">
                <a:solidFill>
                  <a:schemeClr val="tx1"/>
                </a:solidFill>
                <a:latin typeface="Gotham Ultra" pitchFamily="50" charset="0"/>
                <a:cs typeface="Gotham Ultra" pitchFamily="50" charset="0"/>
              </a:rPr>
              <a:t> GAME</a:t>
            </a:r>
            <a:r>
              <a:rPr lang="uk-UA" dirty="0">
                <a:solidFill>
                  <a:srgbClr val="FF0000"/>
                </a:solidFill>
                <a:latin typeface="Gotham Ultra" pitchFamily="50" charset="0"/>
                <a:cs typeface="Gotham Ultra" pitchFamily="50" charset="0"/>
              </a:rPr>
              <a:t>						</a:t>
            </a:r>
            <a:r>
              <a:rPr lang="en-US" dirty="0">
                <a:solidFill>
                  <a:srgbClr val="FF0000"/>
                </a:solidFill>
                <a:latin typeface="Gotham Ultra" pitchFamily="50" charset="0"/>
                <a:cs typeface="Gotham Ultra" pitchFamily="50" charset="0"/>
              </a:rPr>
              <a:t>6</a:t>
            </a:r>
            <a:r>
              <a:rPr lang="uk-UA" dirty="0">
                <a:solidFill>
                  <a:srgbClr val="FF0000"/>
                </a:solidFill>
                <a:latin typeface="Gotham Ultra" pitchFamily="50" charset="0"/>
                <a:cs typeface="Gotham Ultra" pitchFamily="50" charset="0"/>
              </a:rPr>
              <a:t>	</a:t>
            </a:r>
            <a:endParaRPr lang="ru-UA" dirty="0">
              <a:solidFill>
                <a:srgbClr val="FF0000"/>
              </a:solidFill>
              <a:latin typeface="Gotham Ultra" pitchFamily="50" charset="0"/>
              <a:cs typeface="Gotham Ultra" pitchFamily="50" charset="0"/>
            </a:endParaRPr>
          </a:p>
        </p:txBody>
      </p:sp>
      <p:sp>
        <p:nvSpPr>
          <p:cNvPr id="8" name="TextBox 7">
            <a:extLst>
              <a:ext uri="{FF2B5EF4-FFF2-40B4-BE49-F238E27FC236}">
                <a16:creationId xmlns:a16="http://schemas.microsoft.com/office/drawing/2014/main" id="{AA337FD9-9D3F-4055-A035-EE5A508885A9}"/>
              </a:ext>
            </a:extLst>
          </p:cNvPr>
          <p:cNvSpPr txBox="1"/>
          <p:nvPr/>
        </p:nvSpPr>
        <p:spPr>
          <a:xfrm>
            <a:off x="1808111" y="2182505"/>
            <a:ext cx="2902579" cy="369332"/>
          </a:xfrm>
          <a:prstGeom prst="rect">
            <a:avLst/>
          </a:prstGeom>
          <a:noFill/>
        </p:spPr>
        <p:txBody>
          <a:bodyPr wrap="square" rtlCol="0">
            <a:spAutoFit/>
          </a:bodyPr>
          <a:lstStyle/>
          <a:p>
            <a:pPr algn="r"/>
            <a:r>
              <a:rPr lang="en-US" b="1" i="1" dirty="0">
                <a:latin typeface="Gotham Ultra" pitchFamily="50" charset="0"/>
                <a:cs typeface="Gotham Ultra" pitchFamily="50" charset="0"/>
              </a:rPr>
              <a:t>Imitation of </a:t>
            </a:r>
            <a:r>
              <a:rPr lang="en-US" b="1" i="1" dirty="0">
                <a:solidFill>
                  <a:srgbClr val="FF0000"/>
                </a:solidFill>
                <a:latin typeface="Gotham Ultra" pitchFamily="50" charset="0"/>
                <a:cs typeface="Gotham Ultra" pitchFamily="50" charset="0"/>
              </a:rPr>
              <a:t>movement</a:t>
            </a:r>
            <a:endParaRPr lang="ru-UA" b="1" dirty="0">
              <a:solidFill>
                <a:srgbClr val="FF0000"/>
              </a:solidFill>
              <a:latin typeface="Gotham Ultra" pitchFamily="50" charset="0"/>
              <a:cs typeface="Gotham Ultra" pitchFamily="50" charset="0"/>
            </a:endParaRPr>
          </a:p>
        </p:txBody>
      </p:sp>
      <p:sp>
        <p:nvSpPr>
          <p:cNvPr id="2" name="Прямоугольник 1">
            <a:extLst>
              <a:ext uri="{FF2B5EF4-FFF2-40B4-BE49-F238E27FC236}">
                <a16:creationId xmlns:a16="http://schemas.microsoft.com/office/drawing/2014/main" id="{D9519D37-DCEA-4AE9-8591-4B1058F91C7C}"/>
              </a:ext>
            </a:extLst>
          </p:cNvPr>
          <p:cNvSpPr/>
          <p:nvPr/>
        </p:nvSpPr>
        <p:spPr>
          <a:xfrm>
            <a:off x="754326" y="2551837"/>
            <a:ext cx="5010150" cy="1754326"/>
          </a:xfrm>
          <a:prstGeom prst="rect">
            <a:avLst/>
          </a:prstGeom>
          <a:solidFill>
            <a:schemeClr val="tx1"/>
          </a:solidFill>
        </p:spPr>
        <p:txBody>
          <a:bodyPr wrap="square">
            <a:spAutoFit/>
          </a:bodyPr>
          <a:lstStyle/>
          <a:p>
            <a:pPr algn="just"/>
            <a:r>
              <a:rPr lang="en-US" dirty="0">
                <a:solidFill>
                  <a:schemeClr val="bg1"/>
                </a:solidFill>
                <a:latin typeface="Gotham Medium" pitchFamily="50" charset="0"/>
                <a:cs typeface="Gotham Medium" pitchFamily="50" charset="0"/>
              </a:rPr>
              <a:t>Each of the paddles and a ball are controlled by timers which run very quickly creating a new element on the screen and deleting the previous one. This algorithm is used to imitate the movement.</a:t>
            </a:r>
            <a:endParaRPr lang="ru-UA" dirty="0">
              <a:solidFill>
                <a:schemeClr val="bg1"/>
              </a:solidFill>
              <a:latin typeface="Gotham Medium" pitchFamily="50" charset="0"/>
              <a:cs typeface="Gotham Medium" pitchFamily="50" charset="0"/>
            </a:endParaRPr>
          </a:p>
        </p:txBody>
      </p:sp>
      <p:pic>
        <p:nvPicPr>
          <p:cNvPr id="3" name="Рисунок 2">
            <a:extLst>
              <a:ext uri="{FF2B5EF4-FFF2-40B4-BE49-F238E27FC236}">
                <a16:creationId xmlns:a16="http://schemas.microsoft.com/office/drawing/2014/main" id="{7322243C-278B-4348-B057-2C3548793978}"/>
              </a:ext>
            </a:extLst>
          </p:cNvPr>
          <p:cNvPicPr>
            <a:picLocks noChangeAspect="1"/>
          </p:cNvPicPr>
          <p:nvPr/>
        </p:nvPicPr>
        <p:blipFill rotWithShape="1">
          <a:blip r:embed="rId2"/>
          <a:srcRect b="1751"/>
          <a:stretch/>
        </p:blipFill>
        <p:spPr>
          <a:xfrm>
            <a:off x="6427526" y="1605166"/>
            <a:ext cx="5056732" cy="2700997"/>
          </a:xfrm>
          <a:prstGeom prst="rect">
            <a:avLst/>
          </a:prstGeom>
        </p:spPr>
      </p:pic>
      <p:sp>
        <p:nvSpPr>
          <p:cNvPr id="4" name="TextBox 3">
            <a:extLst>
              <a:ext uri="{FF2B5EF4-FFF2-40B4-BE49-F238E27FC236}">
                <a16:creationId xmlns:a16="http://schemas.microsoft.com/office/drawing/2014/main" id="{7754B5C6-E770-4F03-B60D-34C7AF35C2B6}"/>
              </a:ext>
            </a:extLst>
          </p:cNvPr>
          <p:cNvSpPr txBox="1"/>
          <p:nvPr/>
        </p:nvSpPr>
        <p:spPr>
          <a:xfrm>
            <a:off x="6276472" y="4391060"/>
            <a:ext cx="5358839" cy="861774"/>
          </a:xfrm>
          <a:prstGeom prst="rect">
            <a:avLst/>
          </a:prstGeom>
          <a:noFill/>
        </p:spPr>
        <p:txBody>
          <a:bodyPr wrap="none" rtlCol="0">
            <a:spAutoFit/>
          </a:bodyPr>
          <a:lstStyle/>
          <a:p>
            <a:pPr algn="ctr"/>
            <a:r>
              <a:rPr lang="en-US" sz="1600" dirty="0">
                <a:latin typeface="Gotham Medium" pitchFamily="50" charset="0"/>
                <a:cs typeface="Gotham Medium" pitchFamily="50" charset="0"/>
              </a:rPr>
              <a:t>Two sequential frames taken from the demo of</a:t>
            </a:r>
          </a:p>
          <a:p>
            <a:pPr algn="ctr"/>
            <a:r>
              <a:rPr lang="en-US" sz="1600" dirty="0">
                <a:latin typeface="Gotham Medium" pitchFamily="50" charset="0"/>
                <a:cs typeface="Gotham Medium" pitchFamily="50" charset="0"/>
              </a:rPr>
              <a:t>the program drawn on top of each other with </a:t>
            </a:r>
            <a:r>
              <a:rPr lang="ru-RU" sz="1600" dirty="0">
                <a:latin typeface="Gotham Medium" pitchFamily="50" charset="0"/>
                <a:cs typeface="Gotham Medium" pitchFamily="50" charset="0"/>
              </a:rPr>
              <a:t>50</a:t>
            </a:r>
            <a:r>
              <a:rPr lang="en-US" sz="1600" dirty="0">
                <a:latin typeface="Gotham Medium" pitchFamily="50" charset="0"/>
                <a:cs typeface="Gotham Medium" pitchFamily="50" charset="0"/>
              </a:rPr>
              <a:t>%</a:t>
            </a:r>
          </a:p>
          <a:p>
            <a:pPr algn="ctr"/>
            <a:r>
              <a:rPr lang="en-US" sz="1600" dirty="0">
                <a:latin typeface="Gotham Medium" pitchFamily="50" charset="0"/>
                <a:cs typeface="Gotham Medium" pitchFamily="50" charset="0"/>
              </a:rPr>
              <a:t>transparency</a:t>
            </a:r>
            <a:endParaRPr lang="ru-UA" sz="1600" dirty="0">
              <a:latin typeface="Gotham Medium" pitchFamily="50" charset="0"/>
              <a:cs typeface="Gotham Medium" pitchFamily="50" charset="0"/>
            </a:endParaRPr>
          </a:p>
        </p:txBody>
      </p:sp>
    </p:spTree>
    <p:extLst>
      <p:ext uri="{BB962C8B-B14F-4D97-AF65-F5344CB8AC3E}">
        <p14:creationId xmlns:p14="http://schemas.microsoft.com/office/powerpoint/2010/main" val="122255732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0B8E4D8F-0EAC-43CC-ADBC-B3D4DDC779AB}"/>
              </a:ext>
            </a:extLst>
          </p:cNvPr>
          <p:cNvSpPr/>
          <p:nvPr/>
        </p:nvSpPr>
        <p:spPr>
          <a:xfrm>
            <a:off x="0" y="5828685"/>
            <a:ext cx="12277818" cy="1058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dirty="0">
                <a:solidFill>
                  <a:schemeClr val="tx1"/>
                </a:solidFill>
                <a:latin typeface="Gotham Ultra" pitchFamily="50" charset="0"/>
                <a:cs typeface="Gotham Ultra" pitchFamily="50" charset="0"/>
              </a:rPr>
              <a:t>	</a:t>
            </a:r>
            <a:r>
              <a:rPr lang="ru-UA" dirty="0">
                <a:solidFill>
                  <a:schemeClr val="tx1"/>
                </a:solidFill>
                <a:latin typeface="Gotham Ultra" pitchFamily="50" charset="0"/>
                <a:cs typeface="Gotham Ultra" pitchFamily="50" charset="0"/>
              </a:rPr>
              <a:t>—</a:t>
            </a:r>
            <a:r>
              <a:rPr lang="uk-UA" dirty="0">
                <a:solidFill>
                  <a:schemeClr val="tx1"/>
                </a:solidFill>
                <a:latin typeface="Gotham Ultra" pitchFamily="50" charset="0"/>
                <a:cs typeface="Gotham Ultra" pitchFamily="50" charset="0"/>
              </a:rPr>
              <a:t> </a:t>
            </a:r>
            <a:r>
              <a:rPr lang="en-US" dirty="0">
                <a:solidFill>
                  <a:schemeClr val="tx1"/>
                </a:solidFill>
                <a:latin typeface="Gotham Ultra" pitchFamily="50" charset="0"/>
                <a:cs typeface="Gotham Ultra" pitchFamily="50" charset="0"/>
              </a:rPr>
              <a:t>DEVELOPMENT OF THE </a:t>
            </a:r>
            <a:r>
              <a:rPr lang="en-US" dirty="0">
                <a:solidFill>
                  <a:srgbClr val="FF0000"/>
                </a:solidFill>
                <a:latin typeface="Gotham Ultra" pitchFamily="50" charset="0"/>
                <a:cs typeface="Gotham Ultra" pitchFamily="50" charset="0"/>
              </a:rPr>
              <a:t>“PONG”</a:t>
            </a:r>
            <a:r>
              <a:rPr lang="en-US" dirty="0">
                <a:solidFill>
                  <a:schemeClr val="tx1"/>
                </a:solidFill>
                <a:latin typeface="Gotham Ultra" pitchFamily="50" charset="0"/>
                <a:cs typeface="Gotham Ultra" pitchFamily="50" charset="0"/>
              </a:rPr>
              <a:t> GAME</a:t>
            </a:r>
            <a:r>
              <a:rPr lang="uk-UA" dirty="0">
                <a:solidFill>
                  <a:srgbClr val="FF0000"/>
                </a:solidFill>
                <a:latin typeface="Gotham Ultra" pitchFamily="50" charset="0"/>
                <a:cs typeface="Gotham Ultra" pitchFamily="50" charset="0"/>
              </a:rPr>
              <a:t>						</a:t>
            </a:r>
            <a:r>
              <a:rPr lang="en-US" dirty="0">
                <a:solidFill>
                  <a:srgbClr val="FF0000"/>
                </a:solidFill>
                <a:latin typeface="Gotham Ultra" pitchFamily="50" charset="0"/>
                <a:cs typeface="Gotham Ultra" pitchFamily="50" charset="0"/>
              </a:rPr>
              <a:t>7</a:t>
            </a:r>
            <a:r>
              <a:rPr lang="uk-UA" dirty="0">
                <a:solidFill>
                  <a:srgbClr val="FF0000"/>
                </a:solidFill>
                <a:latin typeface="Gotham Ultra" pitchFamily="50" charset="0"/>
                <a:cs typeface="Gotham Ultra" pitchFamily="50" charset="0"/>
              </a:rPr>
              <a:t>	</a:t>
            </a:r>
            <a:endParaRPr lang="ru-UA" dirty="0">
              <a:solidFill>
                <a:srgbClr val="FF0000"/>
              </a:solidFill>
              <a:latin typeface="Gotham Ultra" pitchFamily="50" charset="0"/>
              <a:cs typeface="Gotham Ultra" pitchFamily="50" charset="0"/>
            </a:endParaRPr>
          </a:p>
        </p:txBody>
      </p:sp>
      <p:sp>
        <p:nvSpPr>
          <p:cNvPr id="8" name="TextBox 7">
            <a:extLst>
              <a:ext uri="{FF2B5EF4-FFF2-40B4-BE49-F238E27FC236}">
                <a16:creationId xmlns:a16="http://schemas.microsoft.com/office/drawing/2014/main" id="{AA337FD9-9D3F-4055-A035-EE5A508885A9}"/>
              </a:ext>
            </a:extLst>
          </p:cNvPr>
          <p:cNvSpPr txBox="1"/>
          <p:nvPr/>
        </p:nvSpPr>
        <p:spPr>
          <a:xfrm>
            <a:off x="3918004" y="2207965"/>
            <a:ext cx="1389427" cy="369332"/>
          </a:xfrm>
          <a:prstGeom prst="rect">
            <a:avLst/>
          </a:prstGeom>
          <a:noFill/>
        </p:spPr>
        <p:txBody>
          <a:bodyPr wrap="square" rtlCol="0">
            <a:spAutoFit/>
          </a:bodyPr>
          <a:lstStyle/>
          <a:p>
            <a:pPr algn="r"/>
            <a:r>
              <a:rPr lang="en-US" b="1" i="1" dirty="0">
                <a:solidFill>
                  <a:srgbClr val="FF0000"/>
                </a:solidFill>
                <a:latin typeface="Gotham Ultra" pitchFamily="50" charset="0"/>
                <a:cs typeface="Gotham Ultra" pitchFamily="50" charset="0"/>
              </a:rPr>
              <a:t>PC</a:t>
            </a:r>
            <a:r>
              <a:rPr lang="en-US" b="1" i="1" dirty="0">
                <a:latin typeface="Gotham Ultra" pitchFamily="50" charset="0"/>
                <a:cs typeface="Gotham Ultra" pitchFamily="50" charset="0"/>
              </a:rPr>
              <a:t> paddle</a:t>
            </a:r>
            <a:endParaRPr lang="ru-UA" b="1" dirty="0">
              <a:latin typeface="Gotham Ultra" pitchFamily="50" charset="0"/>
              <a:cs typeface="Gotham Ultra" pitchFamily="50" charset="0"/>
            </a:endParaRPr>
          </a:p>
        </p:txBody>
      </p:sp>
      <p:sp>
        <p:nvSpPr>
          <p:cNvPr id="3" name="TextBox 2">
            <a:extLst>
              <a:ext uri="{FF2B5EF4-FFF2-40B4-BE49-F238E27FC236}">
                <a16:creationId xmlns:a16="http://schemas.microsoft.com/office/drawing/2014/main" id="{5DE74DAC-B682-444A-83A5-CF5DD8A455D6}"/>
              </a:ext>
            </a:extLst>
          </p:cNvPr>
          <p:cNvSpPr txBox="1"/>
          <p:nvPr/>
        </p:nvSpPr>
        <p:spPr>
          <a:xfrm>
            <a:off x="321468" y="2577297"/>
            <a:ext cx="8582501" cy="1200329"/>
          </a:xfrm>
          <a:prstGeom prst="rect">
            <a:avLst/>
          </a:prstGeom>
          <a:solidFill>
            <a:schemeClr val="bg1"/>
          </a:solidFill>
        </p:spPr>
        <p:txBody>
          <a:bodyPr wrap="square" rtlCol="0">
            <a:spAutoFit/>
          </a:bodyPr>
          <a:lstStyle/>
          <a:p>
            <a:pPr algn="just"/>
            <a:r>
              <a:rPr lang="en-US" dirty="0">
                <a:latin typeface="Gotham Medium" pitchFamily="50" charset="0"/>
                <a:cs typeface="Gotham Medium" pitchFamily="50" charset="0"/>
              </a:rPr>
              <a:t>Algorithm of the movement of computer-controlled paddle is pretty simple as well. It consists of two </a:t>
            </a:r>
            <a:r>
              <a:rPr lang="en-US" b="1" dirty="0">
                <a:latin typeface="Gotham Medium" pitchFamily="50" charset="0"/>
                <a:cs typeface="Gotham Medium" pitchFamily="50" charset="0"/>
              </a:rPr>
              <a:t>if-statements</a:t>
            </a:r>
            <a:r>
              <a:rPr lang="en-US" dirty="0">
                <a:latin typeface="Gotham Medium" pitchFamily="50" charset="0"/>
                <a:cs typeface="Gotham Medium" pitchFamily="50" charset="0"/>
              </a:rPr>
              <a:t>. One of them will not let the paddle leave the form borders and the second one always follows the ball depending on its location.</a:t>
            </a:r>
            <a:endParaRPr lang="ru-UA" dirty="0">
              <a:latin typeface="Gotham Medium" pitchFamily="50" charset="0"/>
              <a:cs typeface="Gotham Medium" pitchFamily="50" charset="0"/>
            </a:endParaRPr>
          </a:p>
        </p:txBody>
      </p:sp>
      <p:pic>
        <p:nvPicPr>
          <p:cNvPr id="5" name="Рисунок 4">
            <a:extLst>
              <a:ext uri="{FF2B5EF4-FFF2-40B4-BE49-F238E27FC236}">
                <a16:creationId xmlns:a16="http://schemas.microsoft.com/office/drawing/2014/main" id="{73633051-890C-440B-A602-E0ECCBC91F3C}"/>
              </a:ext>
            </a:extLst>
          </p:cNvPr>
          <p:cNvPicPr>
            <a:picLocks noChangeAspect="1"/>
          </p:cNvPicPr>
          <p:nvPr/>
        </p:nvPicPr>
        <p:blipFill>
          <a:blip r:embed="rId2"/>
          <a:stretch>
            <a:fillRect/>
          </a:stretch>
        </p:blipFill>
        <p:spPr>
          <a:xfrm>
            <a:off x="9183644" y="356017"/>
            <a:ext cx="2686887" cy="540874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6" name="Прямоугольник 75">
            <a:extLst>
              <a:ext uri="{FF2B5EF4-FFF2-40B4-BE49-F238E27FC236}">
                <a16:creationId xmlns:a16="http://schemas.microsoft.com/office/drawing/2014/main" id="{F201AA5F-C944-45FE-AF38-0AA945257D2B}"/>
              </a:ext>
            </a:extLst>
          </p:cNvPr>
          <p:cNvSpPr/>
          <p:nvPr/>
        </p:nvSpPr>
        <p:spPr>
          <a:xfrm>
            <a:off x="7783752" y="499925"/>
            <a:ext cx="1985210" cy="18047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7" name="TextBox 6">
            <a:extLst>
              <a:ext uri="{FF2B5EF4-FFF2-40B4-BE49-F238E27FC236}">
                <a16:creationId xmlns:a16="http://schemas.microsoft.com/office/drawing/2014/main" id="{4F5B788E-36FC-4E0C-B807-184FE316453E}"/>
              </a:ext>
            </a:extLst>
          </p:cNvPr>
          <p:cNvSpPr txBox="1"/>
          <p:nvPr/>
        </p:nvSpPr>
        <p:spPr>
          <a:xfrm>
            <a:off x="1976337" y="405496"/>
            <a:ext cx="5667577" cy="369332"/>
          </a:xfrm>
          <a:prstGeom prst="rect">
            <a:avLst/>
          </a:prstGeom>
          <a:solidFill>
            <a:schemeClr val="tx1"/>
          </a:solidFill>
        </p:spPr>
        <p:txBody>
          <a:bodyPr wrap="none" rtlCol="0">
            <a:spAutoFit/>
          </a:bodyPr>
          <a:lstStyle/>
          <a:p>
            <a:r>
              <a:rPr lang="en-US" dirty="0">
                <a:solidFill>
                  <a:srgbClr val="FF0000"/>
                </a:solidFill>
                <a:latin typeface="Gotham Medium" pitchFamily="50" charset="0"/>
                <a:cs typeface="Gotham Medium" pitchFamily="50" charset="0"/>
              </a:rPr>
              <a:t>Flow chart </a:t>
            </a:r>
            <a:r>
              <a:rPr lang="en-US" dirty="0">
                <a:solidFill>
                  <a:schemeClr val="bg1"/>
                </a:solidFill>
                <a:latin typeface="Gotham Medium" pitchFamily="50" charset="0"/>
                <a:cs typeface="Gotham Medium" pitchFamily="50" charset="0"/>
              </a:rPr>
              <a:t>describing the mentioned algorithm</a:t>
            </a:r>
            <a:endParaRPr lang="ru-UA" dirty="0">
              <a:solidFill>
                <a:schemeClr val="bg1"/>
              </a:solidFill>
              <a:latin typeface="Gotham Medium" pitchFamily="50" charset="0"/>
              <a:cs typeface="Gotham Medium" pitchFamily="50" charset="0"/>
            </a:endParaRPr>
          </a:p>
        </p:txBody>
      </p:sp>
    </p:spTree>
    <p:extLst>
      <p:ext uri="{BB962C8B-B14F-4D97-AF65-F5344CB8AC3E}">
        <p14:creationId xmlns:p14="http://schemas.microsoft.com/office/powerpoint/2010/main" val="159422611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Рисунок 20">
            <a:extLst>
              <a:ext uri="{FF2B5EF4-FFF2-40B4-BE49-F238E27FC236}">
                <a16:creationId xmlns:a16="http://schemas.microsoft.com/office/drawing/2014/main" id="{D2C2DFB6-EFB3-4F8E-BA10-98703F87667F}"/>
              </a:ext>
            </a:extLst>
          </p:cNvPr>
          <p:cNvPicPr>
            <a:picLocks noChangeAspect="1"/>
          </p:cNvPicPr>
          <p:nvPr/>
        </p:nvPicPr>
        <p:blipFill>
          <a:blip r:embed="rId2"/>
          <a:stretch>
            <a:fillRect/>
          </a:stretch>
        </p:blipFill>
        <p:spPr>
          <a:xfrm>
            <a:off x="8316160" y="801305"/>
            <a:ext cx="3588479" cy="4660608"/>
          </a:xfrm>
          <a:prstGeom prst="rect">
            <a:avLst/>
          </a:prstGeom>
          <a:ln>
            <a:solidFill>
              <a:schemeClr val="tx1"/>
            </a:solidFill>
          </a:ln>
        </p:spPr>
      </p:pic>
      <p:sp>
        <p:nvSpPr>
          <p:cNvPr id="6" name="Прямоугольник 5">
            <a:extLst>
              <a:ext uri="{FF2B5EF4-FFF2-40B4-BE49-F238E27FC236}">
                <a16:creationId xmlns:a16="http://schemas.microsoft.com/office/drawing/2014/main" id="{0B8E4D8F-0EAC-43CC-ADBC-B3D4DDC779AB}"/>
              </a:ext>
            </a:extLst>
          </p:cNvPr>
          <p:cNvSpPr/>
          <p:nvPr/>
        </p:nvSpPr>
        <p:spPr>
          <a:xfrm>
            <a:off x="0" y="5799221"/>
            <a:ext cx="12277818" cy="1058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dirty="0">
                <a:solidFill>
                  <a:schemeClr val="tx1"/>
                </a:solidFill>
                <a:latin typeface="Gotham Ultra" pitchFamily="50" charset="0"/>
                <a:cs typeface="Gotham Ultra" pitchFamily="50" charset="0"/>
              </a:rPr>
              <a:t>	</a:t>
            </a:r>
            <a:r>
              <a:rPr lang="ru-UA" dirty="0">
                <a:solidFill>
                  <a:schemeClr val="tx1"/>
                </a:solidFill>
                <a:latin typeface="Gotham Ultra" pitchFamily="50" charset="0"/>
                <a:cs typeface="Gotham Ultra" pitchFamily="50" charset="0"/>
              </a:rPr>
              <a:t>—</a:t>
            </a:r>
            <a:r>
              <a:rPr lang="uk-UA" dirty="0">
                <a:solidFill>
                  <a:schemeClr val="tx1"/>
                </a:solidFill>
                <a:latin typeface="Gotham Ultra" pitchFamily="50" charset="0"/>
                <a:cs typeface="Gotham Ultra" pitchFamily="50" charset="0"/>
              </a:rPr>
              <a:t> </a:t>
            </a:r>
            <a:r>
              <a:rPr lang="en-US" dirty="0">
                <a:solidFill>
                  <a:schemeClr val="tx1"/>
                </a:solidFill>
                <a:latin typeface="Gotham Ultra" pitchFamily="50" charset="0"/>
                <a:cs typeface="Gotham Ultra" pitchFamily="50" charset="0"/>
              </a:rPr>
              <a:t>DEVELOPMENT OF THE </a:t>
            </a:r>
            <a:r>
              <a:rPr lang="en-US" dirty="0">
                <a:solidFill>
                  <a:srgbClr val="FF0000"/>
                </a:solidFill>
                <a:latin typeface="Gotham Ultra" pitchFamily="50" charset="0"/>
                <a:cs typeface="Gotham Ultra" pitchFamily="50" charset="0"/>
              </a:rPr>
              <a:t>“PONG”</a:t>
            </a:r>
            <a:r>
              <a:rPr lang="en-US" dirty="0">
                <a:solidFill>
                  <a:schemeClr val="tx1"/>
                </a:solidFill>
                <a:latin typeface="Gotham Ultra" pitchFamily="50" charset="0"/>
                <a:cs typeface="Gotham Ultra" pitchFamily="50" charset="0"/>
              </a:rPr>
              <a:t> GAME</a:t>
            </a:r>
            <a:r>
              <a:rPr lang="uk-UA" dirty="0">
                <a:solidFill>
                  <a:srgbClr val="FF0000"/>
                </a:solidFill>
                <a:latin typeface="Gotham Ultra" pitchFamily="50" charset="0"/>
                <a:cs typeface="Gotham Ultra" pitchFamily="50" charset="0"/>
              </a:rPr>
              <a:t>						</a:t>
            </a:r>
            <a:r>
              <a:rPr lang="en-US" dirty="0">
                <a:solidFill>
                  <a:srgbClr val="FF0000"/>
                </a:solidFill>
                <a:latin typeface="Gotham Ultra" pitchFamily="50" charset="0"/>
                <a:cs typeface="Gotham Ultra" pitchFamily="50" charset="0"/>
              </a:rPr>
              <a:t>8</a:t>
            </a:r>
            <a:r>
              <a:rPr lang="uk-UA" dirty="0">
                <a:solidFill>
                  <a:srgbClr val="FF0000"/>
                </a:solidFill>
                <a:latin typeface="Gotham Ultra" pitchFamily="50" charset="0"/>
                <a:cs typeface="Gotham Ultra" pitchFamily="50" charset="0"/>
              </a:rPr>
              <a:t>	</a:t>
            </a:r>
            <a:endParaRPr lang="ru-UA" dirty="0">
              <a:solidFill>
                <a:srgbClr val="FF0000"/>
              </a:solidFill>
              <a:latin typeface="Gotham Ultra" pitchFamily="50" charset="0"/>
              <a:cs typeface="Gotham Ultra" pitchFamily="50" charset="0"/>
            </a:endParaRPr>
          </a:p>
        </p:txBody>
      </p:sp>
      <p:sp>
        <p:nvSpPr>
          <p:cNvPr id="8" name="TextBox 7">
            <a:extLst>
              <a:ext uri="{FF2B5EF4-FFF2-40B4-BE49-F238E27FC236}">
                <a16:creationId xmlns:a16="http://schemas.microsoft.com/office/drawing/2014/main" id="{AA337FD9-9D3F-4055-A035-EE5A508885A9}"/>
              </a:ext>
            </a:extLst>
          </p:cNvPr>
          <p:cNvSpPr txBox="1"/>
          <p:nvPr/>
        </p:nvSpPr>
        <p:spPr>
          <a:xfrm>
            <a:off x="4143175" y="350732"/>
            <a:ext cx="2681753" cy="369332"/>
          </a:xfrm>
          <a:prstGeom prst="rect">
            <a:avLst/>
          </a:prstGeom>
          <a:noFill/>
        </p:spPr>
        <p:txBody>
          <a:bodyPr wrap="square" rtlCol="0">
            <a:spAutoFit/>
          </a:bodyPr>
          <a:lstStyle/>
          <a:p>
            <a:r>
              <a:rPr lang="en-US" b="1" i="1" dirty="0">
                <a:latin typeface="Gotham Ultra" pitchFamily="50" charset="0"/>
                <a:cs typeface="Gotham Ultra" pitchFamily="50" charset="0"/>
              </a:rPr>
              <a:t>Movement of </a:t>
            </a:r>
            <a:r>
              <a:rPr lang="en-US" b="1" i="1" dirty="0">
                <a:solidFill>
                  <a:srgbClr val="FF0000"/>
                </a:solidFill>
                <a:latin typeface="Gotham Ultra" pitchFamily="50" charset="0"/>
                <a:cs typeface="Gotham Ultra" pitchFamily="50" charset="0"/>
              </a:rPr>
              <a:t>the ball</a:t>
            </a:r>
            <a:endParaRPr lang="ru-UA" b="1" dirty="0">
              <a:solidFill>
                <a:srgbClr val="FF0000"/>
              </a:solidFill>
              <a:latin typeface="Gotham Ultra" pitchFamily="50" charset="0"/>
              <a:cs typeface="Gotham Ultra" pitchFamily="50" charset="0"/>
            </a:endParaRPr>
          </a:p>
        </p:txBody>
      </p:sp>
      <p:sp>
        <p:nvSpPr>
          <p:cNvPr id="3" name="TextBox 2">
            <a:extLst>
              <a:ext uri="{FF2B5EF4-FFF2-40B4-BE49-F238E27FC236}">
                <a16:creationId xmlns:a16="http://schemas.microsoft.com/office/drawing/2014/main" id="{5DE74DAC-B682-444A-83A5-CF5DD8A455D6}"/>
              </a:ext>
            </a:extLst>
          </p:cNvPr>
          <p:cNvSpPr txBox="1"/>
          <p:nvPr/>
        </p:nvSpPr>
        <p:spPr>
          <a:xfrm>
            <a:off x="2882421" y="720064"/>
            <a:ext cx="5203263" cy="1477328"/>
          </a:xfrm>
          <a:prstGeom prst="rect">
            <a:avLst/>
          </a:prstGeom>
          <a:solidFill>
            <a:schemeClr val="tx1"/>
          </a:solidFill>
        </p:spPr>
        <p:txBody>
          <a:bodyPr wrap="square" rtlCol="0">
            <a:spAutoFit/>
          </a:bodyPr>
          <a:lstStyle/>
          <a:p>
            <a:pPr algn="just"/>
            <a:r>
              <a:rPr lang="en-US" dirty="0">
                <a:solidFill>
                  <a:schemeClr val="bg1"/>
                </a:solidFill>
                <a:latin typeface="Gotham Medium" pitchFamily="50" charset="0"/>
                <a:cs typeface="Gotham Medium" pitchFamily="50" charset="0"/>
              </a:rPr>
              <a:t>The movement of the ball is controlled by two variables which can take positive or negative numbers and which change with each collision with either horizontal borders of the form or the paddles.</a:t>
            </a:r>
            <a:endParaRPr lang="ru-UA" dirty="0">
              <a:solidFill>
                <a:schemeClr val="bg1"/>
              </a:solidFill>
              <a:latin typeface="Gotham Medium" pitchFamily="50" charset="0"/>
              <a:cs typeface="Gotham Medium" pitchFamily="50" charset="0"/>
            </a:endParaRPr>
          </a:p>
        </p:txBody>
      </p:sp>
      <p:pic>
        <p:nvPicPr>
          <p:cNvPr id="2" name="Рисунок 1">
            <a:extLst>
              <a:ext uri="{FF2B5EF4-FFF2-40B4-BE49-F238E27FC236}">
                <a16:creationId xmlns:a16="http://schemas.microsoft.com/office/drawing/2014/main" id="{76C1B4DA-BA3F-4091-9B90-71F07E7D44DA}"/>
              </a:ext>
            </a:extLst>
          </p:cNvPr>
          <p:cNvPicPr>
            <a:picLocks noChangeAspect="1"/>
          </p:cNvPicPr>
          <p:nvPr/>
        </p:nvPicPr>
        <p:blipFill>
          <a:blip r:embed="rId3"/>
          <a:stretch>
            <a:fillRect/>
          </a:stretch>
        </p:blipFill>
        <p:spPr>
          <a:xfrm>
            <a:off x="287361" y="2618303"/>
            <a:ext cx="1952898" cy="1667108"/>
          </a:xfrm>
          <a:prstGeom prst="rect">
            <a:avLst/>
          </a:prstGeom>
          <a:ln w="9525">
            <a:solidFill>
              <a:schemeClr val="tx1"/>
            </a:solidFill>
          </a:ln>
        </p:spPr>
      </p:pic>
      <p:sp>
        <p:nvSpPr>
          <p:cNvPr id="9" name="Прямоугольник 8">
            <a:extLst>
              <a:ext uri="{FF2B5EF4-FFF2-40B4-BE49-F238E27FC236}">
                <a16:creationId xmlns:a16="http://schemas.microsoft.com/office/drawing/2014/main" id="{6CEE3275-4EED-4DD5-9D0E-691E6C059BDE}"/>
              </a:ext>
            </a:extLst>
          </p:cNvPr>
          <p:cNvSpPr/>
          <p:nvPr/>
        </p:nvSpPr>
        <p:spPr>
          <a:xfrm>
            <a:off x="1787397" y="2943130"/>
            <a:ext cx="1985210" cy="18047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4" name="TextBox 3">
            <a:extLst>
              <a:ext uri="{FF2B5EF4-FFF2-40B4-BE49-F238E27FC236}">
                <a16:creationId xmlns:a16="http://schemas.microsoft.com/office/drawing/2014/main" id="{138DBFD4-4BC2-4C65-A448-3CCE098C43B1}"/>
              </a:ext>
            </a:extLst>
          </p:cNvPr>
          <p:cNvSpPr txBox="1"/>
          <p:nvPr/>
        </p:nvSpPr>
        <p:spPr>
          <a:xfrm>
            <a:off x="3875156" y="2710201"/>
            <a:ext cx="3579506" cy="646331"/>
          </a:xfrm>
          <a:prstGeom prst="rect">
            <a:avLst/>
          </a:prstGeom>
          <a:solidFill>
            <a:schemeClr val="bg1"/>
          </a:solidFill>
        </p:spPr>
        <p:txBody>
          <a:bodyPr wrap="none" rtlCol="0">
            <a:spAutoFit/>
          </a:bodyPr>
          <a:lstStyle/>
          <a:p>
            <a:r>
              <a:rPr lang="en-US" b="1" i="1" dirty="0">
                <a:solidFill>
                  <a:srgbClr val="FF0000"/>
                </a:solidFill>
                <a:latin typeface="Gotham Ultra" pitchFamily="50" charset="0"/>
                <a:cs typeface="Gotham Ultra" pitchFamily="50" charset="0"/>
              </a:rPr>
              <a:t>Initialization</a:t>
            </a:r>
            <a:r>
              <a:rPr lang="en-US" b="1" i="1" dirty="0">
                <a:latin typeface="Gotham Ultra" pitchFamily="50" charset="0"/>
                <a:cs typeface="Gotham Ultra" pitchFamily="50" charset="0"/>
              </a:rPr>
              <a:t> of the variables</a:t>
            </a:r>
          </a:p>
          <a:p>
            <a:r>
              <a:rPr lang="en-US" b="1" i="1" dirty="0">
                <a:latin typeface="Gotham Ultra" pitchFamily="50" charset="0"/>
                <a:cs typeface="Gotham Ultra" pitchFamily="50" charset="0"/>
              </a:rPr>
              <a:t>which control </a:t>
            </a:r>
            <a:r>
              <a:rPr lang="en-US" b="1" i="1" dirty="0">
                <a:solidFill>
                  <a:srgbClr val="FF0000"/>
                </a:solidFill>
                <a:latin typeface="Gotham Ultra" pitchFamily="50" charset="0"/>
                <a:cs typeface="Gotham Ultra" pitchFamily="50" charset="0"/>
              </a:rPr>
              <a:t>the ball</a:t>
            </a:r>
            <a:endParaRPr lang="ru-UA" b="1" i="1" dirty="0">
              <a:solidFill>
                <a:srgbClr val="FF0000"/>
              </a:solidFill>
              <a:latin typeface="Gotham Ultra" pitchFamily="50" charset="0"/>
              <a:cs typeface="Gotham Ultra" pitchFamily="50" charset="0"/>
            </a:endParaRPr>
          </a:p>
        </p:txBody>
      </p:sp>
      <p:sp>
        <p:nvSpPr>
          <p:cNvPr id="19" name="Прямоугольник 18">
            <a:extLst>
              <a:ext uri="{FF2B5EF4-FFF2-40B4-BE49-F238E27FC236}">
                <a16:creationId xmlns:a16="http://schemas.microsoft.com/office/drawing/2014/main" id="{9B9ED441-B8E1-4FE6-8E0E-6217E90D77B9}"/>
              </a:ext>
            </a:extLst>
          </p:cNvPr>
          <p:cNvSpPr/>
          <p:nvPr/>
        </p:nvSpPr>
        <p:spPr>
          <a:xfrm>
            <a:off x="7307826" y="4595542"/>
            <a:ext cx="1985210" cy="18047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0" name="TextBox 19">
            <a:extLst>
              <a:ext uri="{FF2B5EF4-FFF2-40B4-BE49-F238E27FC236}">
                <a16:creationId xmlns:a16="http://schemas.microsoft.com/office/drawing/2014/main" id="{10CF1518-BB25-4ABD-8699-CDB3985E52E9}"/>
              </a:ext>
            </a:extLst>
          </p:cNvPr>
          <p:cNvSpPr txBox="1"/>
          <p:nvPr/>
        </p:nvSpPr>
        <p:spPr>
          <a:xfrm>
            <a:off x="3129093" y="4501113"/>
            <a:ext cx="4050365" cy="369332"/>
          </a:xfrm>
          <a:prstGeom prst="rect">
            <a:avLst/>
          </a:prstGeom>
          <a:solidFill>
            <a:schemeClr val="bg1"/>
          </a:solidFill>
        </p:spPr>
        <p:txBody>
          <a:bodyPr wrap="square" rtlCol="0">
            <a:spAutoFit/>
          </a:bodyPr>
          <a:lstStyle/>
          <a:p>
            <a:pPr algn="r"/>
            <a:r>
              <a:rPr lang="en-US" b="1" i="1" dirty="0">
                <a:solidFill>
                  <a:srgbClr val="FF0000"/>
                </a:solidFill>
                <a:latin typeface="Gotham Ultra" pitchFamily="50" charset="0"/>
                <a:cs typeface="Gotham Ultra" pitchFamily="50" charset="0"/>
              </a:rPr>
              <a:t>Collision </a:t>
            </a:r>
            <a:r>
              <a:rPr lang="en-US" b="1" i="1" dirty="0">
                <a:latin typeface="Gotham Ultra" pitchFamily="50" charset="0"/>
                <a:cs typeface="Gotham Ultra" pitchFamily="50" charset="0"/>
              </a:rPr>
              <a:t>of</a:t>
            </a:r>
            <a:r>
              <a:rPr lang="en-US" b="1" i="1" dirty="0">
                <a:solidFill>
                  <a:srgbClr val="FF0000"/>
                </a:solidFill>
                <a:latin typeface="Gotham Ultra" pitchFamily="50" charset="0"/>
                <a:cs typeface="Gotham Ultra" pitchFamily="50" charset="0"/>
              </a:rPr>
              <a:t> the ball </a:t>
            </a:r>
            <a:r>
              <a:rPr lang="en-US" b="1" i="1" dirty="0">
                <a:latin typeface="Gotham Ultra" pitchFamily="50" charset="0"/>
                <a:cs typeface="Gotham Ultra" pitchFamily="50" charset="0"/>
              </a:rPr>
              <a:t>with paddles</a:t>
            </a:r>
            <a:endParaRPr lang="ru-UA" b="1" i="1" dirty="0">
              <a:latin typeface="Gotham Ultra" pitchFamily="50" charset="0"/>
              <a:cs typeface="Gotham Ultra" pitchFamily="50" charset="0"/>
            </a:endParaRPr>
          </a:p>
        </p:txBody>
      </p:sp>
    </p:spTree>
    <p:extLst>
      <p:ext uri="{BB962C8B-B14F-4D97-AF65-F5344CB8AC3E}">
        <p14:creationId xmlns:p14="http://schemas.microsoft.com/office/powerpoint/2010/main" val="347665773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0B8E4D8F-0EAC-43CC-ADBC-B3D4DDC779AB}"/>
              </a:ext>
            </a:extLst>
          </p:cNvPr>
          <p:cNvSpPr/>
          <p:nvPr/>
        </p:nvSpPr>
        <p:spPr>
          <a:xfrm>
            <a:off x="-1" y="5799221"/>
            <a:ext cx="12277818" cy="1058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dirty="0">
                <a:solidFill>
                  <a:schemeClr val="tx1"/>
                </a:solidFill>
                <a:latin typeface="Gotham Ultra" pitchFamily="50" charset="0"/>
                <a:cs typeface="Gotham Ultra" pitchFamily="50" charset="0"/>
              </a:rPr>
              <a:t>	</a:t>
            </a:r>
            <a:r>
              <a:rPr lang="ru-UA" dirty="0">
                <a:solidFill>
                  <a:schemeClr val="tx1"/>
                </a:solidFill>
                <a:latin typeface="Gotham Ultra" pitchFamily="50" charset="0"/>
                <a:cs typeface="Gotham Ultra" pitchFamily="50" charset="0"/>
              </a:rPr>
              <a:t>—</a:t>
            </a:r>
            <a:r>
              <a:rPr lang="uk-UA" dirty="0">
                <a:solidFill>
                  <a:schemeClr val="tx1"/>
                </a:solidFill>
                <a:latin typeface="Gotham Ultra" pitchFamily="50" charset="0"/>
                <a:cs typeface="Gotham Ultra" pitchFamily="50" charset="0"/>
              </a:rPr>
              <a:t> </a:t>
            </a:r>
            <a:r>
              <a:rPr lang="en-US" dirty="0">
                <a:solidFill>
                  <a:schemeClr val="tx1"/>
                </a:solidFill>
                <a:latin typeface="Gotham Ultra" pitchFamily="50" charset="0"/>
                <a:cs typeface="Gotham Ultra" pitchFamily="50" charset="0"/>
              </a:rPr>
              <a:t>DEVELOPMENT OF THE </a:t>
            </a:r>
            <a:r>
              <a:rPr lang="en-US" dirty="0">
                <a:solidFill>
                  <a:srgbClr val="FF0000"/>
                </a:solidFill>
                <a:latin typeface="Gotham Ultra" pitchFamily="50" charset="0"/>
                <a:cs typeface="Gotham Ultra" pitchFamily="50" charset="0"/>
              </a:rPr>
              <a:t>“PONG”</a:t>
            </a:r>
            <a:r>
              <a:rPr lang="en-US" dirty="0">
                <a:solidFill>
                  <a:schemeClr val="tx1"/>
                </a:solidFill>
                <a:latin typeface="Gotham Ultra" pitchFamily="50" charset="0"/>
                <a:cs typeface="Gotham Ultra" pitchFamily="50" charset="0"/>
              </a:rPr>
              <a:t> GAME</a:t>
            </a:r>
            <a:r>
              <a:rPr lang="uk-UA" dirty="0">
                <a:solidFill>
                  <a:srgbClr val="FF0000"/>
                </a:solidFill>
                <a:latin typeface="Gotham Ultra" pitchFamily="50" charset="0"/>
                <a:cs typeface="Gotham Ultra" pitchFamily="50" charset="0"/>
              </a:rPr>
              <a:t>						</a:t>
            </a:r>
            <a:r>
              <a:rPr lang="en-US" dirty="0">
                <a:solidFill>
                  <a:srgbClr val="FF0000"/>
                </a:solidFill>
                <a:latin typeface="Gotham Ultra" pitchFamily="50" charset="0"/>
                <a:cs typeface="Gotham Ultra" pitchFamily="50" charset="0"/>
              </a:rPr>
              <a:t>9</a:t>
            </a:r>
            <a:r>
              <a:rPr lang="uk-UA" dirty="0">
                <a:solidFill>
                  <a:srgbClr val="FF0000"/>
                </a:solidFill>
                <a:latin typeface="Gotham Ultra" pitchFamily="50" charset="0"/>
                <a:cs typeface="Gotham Ultra" pitchFamily="50" charset="0"/>
              </a:rPr>
              <a:t>	</a:t>
            </a:r>
            <a:endParaRPr lang="ru-UA" dirty="0">
              <a:solidFill>
                <a:srgbClr val="FF0000"/>
              </a:solidFill>
              <a:latin typeface="Gotham Ultra" pitchFamily="50" charset="0"/>
              <a:cs typeface="Gotham Ultra" pitchFamily="50" charset="0"/>
            </a:endParaRPr>
          </a:p>
        </p:txBody>
      </p:sp>
      <p:pic>
        <p:nvPicPr>
          <p:cNvPr id="4" name="Рисунок 3">
            <a:extLst>
              <a:ext uri="{FF2B5EF4-FFF2-40B4-BE49-F238E27FC236}">
                <a16:creationId xmlns:a16="http://schemas.microsoft.com/office/drawing/2014/main" id="{4342CDAD-937F-44CD-8CDF-110DE21DC267}"/>
              </a:ext>
            </a:extLst>
          </p:cNvPr>
          <p:cNvPicPr>
            <a:picLocks noChangeAspect="1"/>
          </p:cNvPicPr>
          <p:nvPr/>
        </p:nvPicPr>
        <p:blipFill>
          <a:blip r:embed="rId2"/>
          <a:stretch>
            <a:fillRect/>
          </a:stretch>
        </p:blipFill>
        <p:spPr>
          <a:xfrm>
            <a:off x="1358462" y="1299020"/>
            <a:ext cx="6638651" cy="3406075"/>
          </a:xfrm>
          <a:prstGeom prst="rect">
            <a:avLst/>
          </a:prstGeom>
          <a:ln>
            <a:solidFill>
              <a:schemeClr val="bg1"/>
            </a:solidFill>
          </a:ln>
        </p:spPr>
      </p:pic>
      <p:sp>
        <p:nvSpPr>
          <p:cNvPr id="10" name="Прямоугольник 9">
            <a:extLst>
              <a:ext uri="{FF2B5EF4-FFF2-40B4-BE49-F238E27FC236}">
                <a16:creationId xmlns:a16="http://schemas.microsoft.com/office/drawing/2014/main" id="{FDBFB191-F9BC-41E8-877A-05D3CF93AE75}"/>
              </a:ext>
            </a:extLst>
          </p:cNvPr>
          <p:cNvSpPr/>
          <p:nvPr/>
        </p:nvSpPr>
        <p:spPr>
          <a:xfrm rot="16200000">
            <a:off x="6388688" y="2907444"/>
            <a:ext cx="3406076" cy="18922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1" name="TextBox 10">
            <a:extLst>
              <a:ext uri="{FF2B5EF4-FFF2-40B4-BE49-F238E27FC236}">
                <a16:creationId xmlns:a16="http://schemas.microsoft.com/office/drawing/2014/main" id="{D6351184-CD5B-4ABC-B2A7-A144ECC0396D}"/>
              </a:ext>
            </a:extLst>
          </p:cNvPr>
          <p:cNvSpPr txBox="1"/>
          <p:nvPr/>
        </p:nvSpPr>
        <p:spPr>
          <a:xfrm>
            <a:off x="8186338" y="1294529"/>
            <a:ext cx="2788859" cy="3416320"/>
          </a:xfrm>
          <a:prstGeom prst="rect">
            <a:avLst/>
          </a:prstGeom>
          <a:solidFill>
            <a:schemeClr val="tx1"/>
          </a:solidFill>
        </p:spPr>
        <p:txBody>
          <a:bodyPr wrap="square" rtlCol="0">
            <a:spAutoFit/>
          </a:bodyPr>
          <a:lstStyle/>
          <a:p>
            <a:r>
              <a:rPr lang="en-US" dirty="0">
                <a:solidFill>
                  <a:schemeClr val="bg1"/>
                </a:solidFill>
                <a:latin typeface="Gotham Medium" pitchFamily="50" charset="0"/>
                <a:cs typeface="Gotham Medium" pitchFamily="50" charset="0"/>
              </a:rPr>
              <a:t>Each of the paddles is divided into 5 identical parts, represented as a bool method and called in a “Collision” subprogram which detects the exact numbers for the variables controlling the ball and assigns them.</a:t>
            </a:r>
            <a:endParaRPr lang="ru-UA" dirty="0">
              <a:solidFill>
                <a:schemeClr val="bg1"/>
              </a:solidFill>
              <a:latin typeface="Gotham Medium" pitchFamily="50" charset="0"/>
              <a:cs typeface="Gotham Medium" pitchFamily="50" charset="0"/>
            </a:endParaRPr>
          </a:p>
        </p:txBody>
      </p:sp>
    </p:spTree>
    <p:extLst>
      <p:ext uri="{BB962C8B-B14F-4D97-AF65-F5344CB8AC3E}">
        <p14:creationId xmlns:p14="http://schemas.microsoft.com/office/powerpoint/2010/main" val="1172563168"/>
      </p:ext>
    </p:extLst>
  </p:cSld>
  <p:clrMapOvr>
    <a:masterClrMapping/>
  </p:clrMapOvr>
  <p:transition spd="slow">
    <p:push dir="u"/>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909</Words>
  <Application>Microsoft Office PowerPoint</Application>
  <PresentationFormat>Широкоэкранный</PresentationFormat>
  <Paragraphs>67</Paragraphs>
  <Slides>13</Slides>
  <Notes>0</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0</vt:i4>
      </vt:variant>
      <vt:variant>
        <vt:lpstr>Заголовки слайдов</vt:lpstr>
      </vt:variant>
      <vt:variant>
        <vt:i4>13</vt:i4>
      </vt:variant>
    </vt:vector>
  </HeadingPairs>
  <TitlesOfParts>
    <vt:vector size="19" baseType="lpstr">
      <vt:lpstr>Arial</vt:lpstr>
      <vt:lpstr>Calibri</vt:lpstr>
      <vt:lpstr>Calibri Light</vt:lpstr>
      <vt:lpstr>Gotham Medium</vt:lpstr>
      <vt:lpstr>Gotham Ultra</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Денис</dc:creator>
  <cp:lastModifiedBy>Денис</cp:lastModifiedBy>
  <cp:revision>59</cp:revision>
  <dcterms:created xsi:type="dcterms:W3CDTF">2020-04-22T07:48:43Z</dcterms:created>
  <dcterms:modified xsi:type="dcterms:W3CDTF">2020-05-25T06:40:38Z</dcterms:modified>
</cp:coreProperties>
</file>