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9" r:id="rId7"/>
    <p:sldId id="257" r:id="rId8"/>
    <p:sldId id="260" r:id="rId9"/>
    <p:sldId id="262" r:id="rId10"/>
    <p:sldId id="264" r:id="rId11"/>
    <p:sldId id="265" r:id="rId12"/>
    <p:sldId id="263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A1E"/>
    <a:srgbClr val="DE0000"/>
    <a:srgbClr val="404040"/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79953" autoAdjust="0"/>
  </p:normalViewPr>
  <p:slideViewPr>
    <p:cSldViewPr snapToGrid="0">
      <p:cViewPr varScale="1">
        <p:scale>
          <a:sx n="89" d="100"/>
          <a:sy n="89" d="100"/>
        </p:scale>
        <p:origin x="1146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1531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0923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7444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7444" y="2642978"/>
        <a:ext cx="2072243" cy="720000"/>
      </dsp:txXfrm>
    </dsp:sp>
    <dsp:sp modelId="{BB3BA9AE-883D-479D-BED4-6E1C3B72D9C0}">
      <dsp:nvSpPr>
        <dsp:cNvPr id="0" name=""/>
        <dsp:cNvSpPr/>
      </dsp:nvSpPr>
      <dsp:spPr>
        <a:xfrm>
          <a:off x="3406417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5809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2330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2330" y="2642978"/>
        <a:ext cx="2072243" cy="720000"/>
      </dsp:txXfrm>
    </dsp:sp>
    <dsp:sp modelId="{42945088-F5BD-4929-88F6-74E47ABBFA6C}">
      <dsp:nvSpPr>
        <dsp:cNvPr id="0" name=""/>
        <dsp:cNvSpPr/>
      </dsp:nvSpPr>
      <dsp:spPr>
        <a:xfrm>
          <a:off x="5841303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0695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7216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7216" y="2642978"/>
        <a:ext cx="2072243" cy="720000"/>
      </dsp:txXfrm>
    </dsp:sp>
    <dsp:sp modelId="{299C1EF1-BEFA-464A-B05E-8AFE398BFAC1}">
      <dsp:nvSpPr>
        <dsp:cNvPr id="0" name=""/>
        <dsp:cNvSpPr/>
      </dsp:nvSpPr>
      <dsp:spPr>
        <a:xfrm>
          <a:off x="8276189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5581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2102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2102" y="2642978"/>
        <a:ext cx="20722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20/05/2022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20/05/2022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funzione preferenze permetterà di indicare le preferenze di un utente.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Questa funzione è soprattutto utile quando un utente non segue nessun altro account.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Tramite le preferenze all’utente verranno visualizzati dal utente tutti i post che coincidono con le preferenze prestabilite.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433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funzione tag permetterà al utente di raggiungere un’altra pagina semplicemente cliccando sul tag.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u="none" dirty="0">
                <a:solidFill>
                  <a:schemeClr val="bg1"/>
                </a:solidFill>
              </a:rPr>
              <a:t>Tramite il tag l’utente potrà visualizzare la pagina riferita al tag.</a:t>
            </a:r>
          </a:p>
          <a:p>
            <a:r>
              <a:rPr lang="it-IT" u="none" dirty="0">
                <a:solidFill>
                  <a:schemeClr val="bg1"/>
                </a:solidFill>
              </a:rPr>
              <a:t>Si possono taggare sia gli utenti che i siti per effettuare l’acquisto.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547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del login permette al utente di effettuare l’accesso al </a:t>
            </a:r>
            <a:r>
              <a:rPr lang="it-IT">
                <a:solidFill>
                  <a:schemeClr val="bg1"/>
                </a:solidFill>
              </a:rPr>
              <a:t>proprio profilo. 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7771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HypeBest nasce da una passione comune quale lo «streetwear».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Abbiamo pensato a come poter conciliare la nostra passione con il progetto scolastico.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Dopo alcune riunioni di gruppo siamo giunti alla conclusione per cui molte volte ci si trova senza sapere come abbinare un outfit ad un capo d’abbigliamento o senza idee per come vestire in una determinata situazione.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Nasce quindi HypeBest.</a:t>
            </a: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Lo scopo è quello di permettere ad una persona che cerca ispirazione per un outfit partendo da un capo d’abbigliamento di trovarne diversi, caricati precedentemente da altri utenti.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689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Avere un’interfaccia user-</a:t>
            </a:r>
            <a:r>
              <a:rPr lang="it-IT" dirty="0" err="1"/>
              <a:t>friendly</a:t>
            </a:r>
            <a:r>
              <a:rPr lang="it-IT" dirty="0"/>
              <a:t>, semplice e intuitiva che permetta quindi anche all’utente inesperto di muoversi all’interno dell’applicazione.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Essere accessibile da ogni piattaforma (smartphone, web…).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529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login permetterà all’utente di accedere al proprio account (se ne possiede uno), altrimenti gli darà la possibilità di registrarsi sulla piattaforma.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il login sarà necessario compilare i campi username/email e password.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la registrazione sarà invece necessario inserire: username, password, nome, cognome, email, data di nascita, sesso e gli interessi personali.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254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Home è la pagina principale dell’applicazione, viene visualizzata all’avvio di quest’ultima.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Qui vengono visualizzati i post degli utenti seguiti.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permetterà l’interazione con i post, dando la possibilità di salvarlo, inserire commenti, mettere like e visualizzare i capi d’abbigliamento tramite i tag presenti.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Dalla Home è raggiungibile ognuna delle funzioni nominate in precedenza.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65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di ricerca permetterà tramite una barra di ricerca di trovare determinati post che corrispondono ai criteri richiesti.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Saranno presenti dei filtri permetteranno di mostrare solo I post che rispondono ad essi.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632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del profilo permetterà di visualizzare tutte le </a:t>
            </a:r>
          </a:p>
          <a:p>
            <a:r>
              <a:rPr lang="it-IT" dirty="0">
                <a:solidFill>
                  <a:schemeClr val="bg1"/>
                </a:solidFill>
              </a:rPr>
              <a:t>     caratteristiche di un profilo 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Nella parte bassa della schermata verranno visualizzati in successione tutti i post dell’utente che si sta osservando.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profilo presenterà un bottone che permetta di modificarlo.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questa schermata sarà possibile inoltre eliminare uno o più post precedentemente inseriti.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01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Aggiungi permetterà di aggiungere un post alla volta.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Per essere aggiunto, un post deve soddisfare i requisiti richiesti </a:t>
            </a:r>
          </a:p>
          <a:p>
            <a:r>
              <a:rPr lang="it-IT" dirty="0">
                <a:solidFill>
                  <a:schemeClr val="bg1"/>
                </a:solidFill>
              </a:rPr>
              <a:t>nella diapositiva successiva.</a:t>
            </a:r>
          </a:p>
          <a:p>
            <a:endParaRPr lang="it-IT" u="sng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Aggiungendo un post l’utente avrà la possibilità di inserire i tag </a:t>
            </a:r>
          </a:p>
          <a:p>
            <a:r>
              <a:rPr lang="it-IT" dirty="0">
                <a:solidFill>
                  <a:schemeClr val="bg1"/>
                </a:solidFill>
              </a:rPr>
              <a:t>riguardanti l’abbigliamento indossato.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214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Per essere inserito, un post deve possedere una foto, l’utente deve essere loggato e devono essere </a:t>
            </a:r>
            <a:r>
              <a:rPr lang="it-IT" sz="1200" noProof="1">
                <a:solidFill>
                  <a:schemeClr val="bg1"/>
                </a:solidFill>
              </a:rPr>
              <a:t>inseriti</a:t>
            </a:r>
            <a:r>
              <a:rPr lang="it-IT" sz="1200" dirty="0">
                <a:solidFill>
                  <a:schemeClr val="bg1"/>
                </a:solidFill>
              </a:rPr>
              <a:t> i vari criteri utili per la ricerca.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In un post opzionalmente si possono aggiungere: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Descrizione, che permette di scrivere un breve testo.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Tag, che riportano l’URL del sito dove è possibile acquistare il capo d’abbigliamento a cui fa riferimento.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Un collegamento ad un altro profilo (generalmente inserito se nel post sono presenti altri utenti dell’applicazione).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66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3794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87336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7642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42330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65030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759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8792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4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772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1600" dirty="0" err="1"/>
              <a:t>Iania</a:t>
            </a:r>
            <a:r>
              <a:rPr lang="it-IT" sz="1600" dirty="0"/>
              <a:t> Daniele, Palazzolo </a:t>
            </a:r>
            <a:r>
              <a:rPr lang="it-IT" sz="1600" dirty="0" err="1"/>
              <a:t>thomas</a:t>
            </a:r>
            <a:r>
              <a:rPr lang="it-IT" sz="1600" dirty="0"/>
              <a:t>, sessa </a:t>
            </a:r>
            <a:r>
              <a:rPr lang="it-IT" sz="1600" dirty="0" err="1"/>
              <a:t>simone</a:t>
            </a:r>
            <a:r>
              <a:rPr lang="it-IT" sz="1600" dirty="0"/>
              <a:t>, </a:t>
            </a:r>
            <a:r>
              <a:rPr lang="it-IT" sz="1600" dirty="0" err="1"/>
              <a:t>sorleto</a:t>
            </a:r>
            <a:r>
              <a:rPr lang="it-IT" sz="1600" dirty="0"/>
              <a:t> </a:t>
            </a:r>
            <a:r>
              <a:rPr lang="it-IT" sz="1600" dirty="0" err="1"/>
              <a:t>domenico</a:t>
            </a:r>
            <a:r>
              <a:rPr lang="it-IT" sz="1600" dirty="0"/>
              <a:t>, stagno </a:t>
            </a:r>
            <a:r>
              <a:rPr lang="it-IT" sz="1600" dirty="0" err="1"/>
              <a:t>alberto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9409C-6C4B-491F-B475-2AA1B482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98" y="543642"/>
            <a:ext cx="3148603" cy="265988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AEDD6F3-6B9F-48A5-A277-508872203C11}"/>
              </a:ext>
            </a:extLst>
          </p:cNvPr>
          <p:cNvSpPr/>
          <p:nvPr/>
        </p:nvSpPr>
        <p:spPr>
          <a:xfrm>
            <a:off x="4014890" y="2892179"/>
            <a:ext cx="422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HypeBest</a:t>
            </a:r>
            <a:endParaRPr lang="it-IT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7073" y="2652061"/>
            <a:ext cx="1483449" cy="935106"/>
          </a:xfrm>
        </p:spPr>
        <p:txBody>
          <a:bodyPr/>
          <a:lstStyle/>
          <a:p>
            <a:r>
              <a:rPr lang="it-IT" sz="5400" b="1" dirty="0"/>
              <a:t>Post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7FB7C1-96C0-4813-8531-FB1B1FBC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3B9E00-F11C-46BF-A609-843BB2506C31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23966446-6C0A-81C5-9335-EDA6E9DDC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24" y="844927"/>
            <a:ext cx="4260342" cy="51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1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1321" y="2767468"/>
            <a:ext cx="3078513" cy="704292"/>
          </a:xfrm>
        </p:spPr>
        <p:txBody>
          <a:bodyPr>
            <a:noAutofit/>
          </a:bodyPr>
          <a:lstStyle/>
          <a:p>
            <a:r>
              <a:rPr lang="it-IT" sz="5400" b="1" dirty="0"/>
              <a:t>Preferenze</a:t>
            </a:r>
            <a:endParaRPr lang="it-IT" sz="54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34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6184" y="2707242"/>
            <a:ext cx="1268030" cy="824741"/>
          </a:xfrm>
        </p:spPr>
        <p:txBody>
          <a:bodyPr>
            <a:normAutofit/>
          </a:bodyPr>
          <a:lstStyle/>
          <a:p>
            <a:r>
              <a:rPr lang="it-IT" sz="5400" b="1" dirty="0"/>
              <a:t>Tag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sp>
        <p:nvSpPr>
          <p:cNvPr id="3" name="Stella a 5 punte 2">
            <a:extLst>
              <a:ext uri="{FF2B5EF4-FFF2-40B4-BE49-F238E27FC236}">
                <a16:creationId xmlns:a16="http://schemas.microsoft.com/office/drawing/2014/main" id="{89134E77-3C3F-98BC-15F6-D22B0FE6D8FA}"/>
              </a:ext>
            </a:extLst>
          </p:cNvPr>
          <p:cNvSpPr/>
          <p:nvPr/>
        </p:nvSpPr>
        <p:spPr>
          <a:xfrm>
            <a:off x="511488" y="2961828"/>
            <a:ext cx="563714" cy="57384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362458-4551-4AFB-3A5B-CAE7B846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94" y="396804"/>
            <a:ext cx="4543906" cy="54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16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4507" y="2767467"/>
            <a:ext cx="3078513" cy="704292"/>
          </a:xfrm>
        </p:spPr>
        <p:txBody>
          <a:bodyPr>
            <a:noAutofit/>
          </a:bodyPr>
          <a:lstStyle/>
          <a:p>
            <a:r>
              <a:rPr lang="it-IT" sz="5400" b="1" dirty="0"/>
              <a:t>Login</a:t>
            </a:r>
            <a:endParaRPr lang="it-IT" sz="54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EEE8CA6-3E4A-0E04-778F-B264CA0C1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60" y="1638924"/>
            <a:ext cx="5865141" cy="29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68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Di cosa si tratta?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725904" y="3177091"/>
            <a:ext cx="108011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404040"/>
                </a:solidFill>
              </a:rPr>
              <a:t>HypeBest è un’applicazione che permette agli utenti di trovare ispirazione nella creazione del proprio outfit. 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B14E0-F037-404C-8E7D-772DF9F9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In che modo?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404519" y="2685153"/>
            <a:ext cx="7443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Scorrendo la Homepage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Cercando un capo d’abbigliamento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Selezionando lo stile conforme alla situazione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404040"/>
              </a:solidFill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3B3745-6279-4067-9D29-5B49B93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493" y="2096544"/>
            <a:ext cx="2876587" cy="1449387"/>
          </a:xfrm>
        </p:spPr>
        <p:txBody>
          <a:bodyPr/>
          <a:lstStyle/>
          <a:p>
            <a:r>
              <a:rPr lang="it-IT" sz="5400" b="1" dirty="0"/>
              <a:t>Obiettivi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BFFE9-8127-4663-8BE5-FA5BD5E104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61675" y="1492837"/>
            <a:ext cx="4125993" cy="54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user-friendly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B60501CD-22A4-4F16-88C8-93DC2949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2050" name="Picture 2" descr="User friendly sign or stamp Royalty Free Vector Image">
            <a:extLst>
              <a:ext uri="{FF2B5EF4-FFF2-40B4-BE49-F238E27FC236}">
                <a16:creationId xmlns:a16="http://schemas.microsoft.com/office/drawing/2014/main" id="{32E0554B-F042-4C53-8763-7ABC470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4451589" y="1073312"/>
            <a:ext cx="1402830" cy="13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viluppo app multipiattaforma con Flutter - Flutter App">
            <a:extLst>
              <a:ext uri="{FF2B5EF4-FFF2-40B4-BE49-F238E27FC236}">
                <a16:creationId xmlns:a16="http://schemas.microsoft.com/office/drawing/2014/main" id="{2EFA6512-B003-42D3-BAAD-2F6E714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328822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790A2A-D200-4E5A-9027-FB91DEC35A30}"/>
              </a:ext>
            </a:extLst>
          </p:cNvPr>
          <p:cNvSpPr txBox="1"/>
          <p:nvPr/>
        </p:nvSpPr>
        <p:spPr>
          <a:xfrm flipH="1">
            <a:off x="7061675" y="3927244"/>
            <a:ext cx="3437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9190950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Funzionalità</a:t>
            </a:r>
          </a:p>
        </p:txBody>
      </p:sp>
      <p:graphicFrame>
        <p:nvGraphicFramePr>
          <p:cNvPr id="8" name="CasellaDiTesto 1">
            <a:extLst>
              <a:ext uri="{FF2B5EF4-FFF2-40B4-BE49-F238E27FC236}">
                <a16:creationId xmlns:a16="http://schemas.microsoft.com/office/drawing/2014/main" id="{16BEF72E-A7F6-497E-AE9A-19B2274A4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33744"/>
              </p:ext>
            </p:extLst>
          </p:nvPr>
        </p:nvGraphicFramePr>
        <p:xfrm>
          <a:off x="838200" y="1828799"/>
          <a:ext cx="1051179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8266" y="2763953"/>
            <a:ext cx="1896510" cy="886482"/>
          </a:xfrm>
        </p:spPr>
        <p:txBody>
          <a:bodyPr/>
          <a:lstStyle/>
          <a:p>
            <a:r>
              <a:rPr lang="it-IT" sz="5400" b="1" dirty="0"/>
              <a:t>Home</a:t>
            </a:r>
            <a:r>
              <a:rPr lang="it-IT" dirty="0"/>
              <a:t> </a:t>
            </a:r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A5210965-4976-45A6-9DD4-E9D9EE776814}"/>
              </a:ext>
            </a:extLst>
          </p:cNvPr>
          <p:cNvSpPr/>
          <p:nvPr/>
        </p:nvSpPr>
        <p:spPr>
          <a:xfrm>
            <a:off x="164199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ttangolo 8" descr="Home">
            <a:extLst>
              <a:ext uri="{FF2B5EF4-FFF2-40B4-BE49-F238E27FC236}">
                <a16:creationId xmlns:a16="http://schemas.microsoft.com/office/drawing/2014/main" id="{58F8D4D6-81CA-4883-A739-7DBE31768211}"/>
              </a:ext>
            </a:extLst>
          </p:cNvPr>
          <p:cNvSpPr/>
          <p:nvPr/>
        </p:nvSpPr>
        <p:spPr>
          <a:xfrm>
            <a:off x="433590" y="2844552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3C6CA8-6E8F-4CF9-9AF3-DA6C8FAA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ACB3360-5B88-4400-9DD1-53A759541AB3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03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A1DB351A-2A91-4C2A-81E2-A224D483A80F}"/>
              </a:ext>
            </a:extLst>
          </p:cNvPr>
          <p:cNvSpPr/>
          <p:nvPr/>
        </p:nvSpPr>
        <p:spPr>
          <a:xfrm>
            <a:off x="158423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73421"/>
            <a:ext cx="2756807" cy="1449387"/>
          </a:xfrm>
        </p:spPr>
        <p:txBody>
          <a:bodyPr/>
          <a:lstStyle/>
          <a:p>
            <a:r>
              <a:rPr lang="it-IT" sz="5400" b="1" dirty="0"/>
              <a:t>Ricerca</a:t>
            </a:r>
            <a:endParaRPr lang="it-IT" dirty="0"/>
          </a:p>
        </p:txBody>
      </p:sp>
      <p:sp>
        <p:nvSpPr>
          <p:cNvPr id="12" name="Rettangolo 11" descr="Magnifying glass">
            <a:extLst>
              <a:ext uri="{FF2B5EF4-FFF2-40B4-BE49-F238E27FC236}">
                <a16:creationId xmlns:a16="http://schemas.microsoft.com/office/drawing/2014/main" id="{AB5E2FF1-7B83-4A76-86E7-975075F298AA}"/>
              </a:ext>
            </a:extLst>
          </p:cNvPr>
          <p:cNvSpPr/>
          <p:nvPr/>
        </p:nvSpPr>
        <p:spPr>
          <a:xfrm>
            <a:off x="461405" y="2886107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756EF5A-DAF1-41F2-BBDD-51DF0C0A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DDD396B-5AE2-4E08-96C6-BBF55F153CBC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7124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597626"/>
            <a:ext cx="2756807" cy="1043975"/>
          </a:xfrm>
        </p:spPr>
        <p:txBody>
          <a:bodyPr>
            <a:normAutofit/>
          </a:bodyPr>
          <a:lstStyle/>
          <a:p>
            <a:r>
              <a:rPr lang="it-IT" sz="5400" b="1" dirty="0"/>
              <a:t>Profilo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B3B870-5513-41F2-B514-33EB1A6C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3" y="2608448"/>
            <a:ext cx="1268078" cy="12680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EC3A3CF-ABA6-465F-848C-36F7DA4FEC6F}"/>
              </a:ext>
            </a:extLst>
          </p:cNvPr>
          <p:cNvSpPr/>
          <p:nvPr/>
        </p:nvSpPr>
        <p:spPr>
          <a:xfrm>
            <a:off x="6809395" y="97743"/>
            <a:ext cx="914400" cy="285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5B579F-B6B5-401C-A027-EAFC8DA68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325EAD7-9C25-4BB2-848B-4EB6E0C5A869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1561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A46B035A-8FB8-47AB-923E-1A5757D1991E}"/>
              </a:ext>
            </a:extLst>
          </p:cNvPr>
          <p:cNvSpPr/>
          <p:nvPr/>
        </p:nvSpPr>
        <p:spPr>
          <a:xfrm>
            <a:off x="164199" y="2616714"/>
            <a:ext cx="1258292" cy="1264069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6456" y="2162003"/>
            <a:ext cx="2756807" cy="1449387"/>
          </a:xfrm>
        </p:spPr>
        <p:txBody>
          <a:bodyPr/>
          <a:lstStyle/>
          <a:p>
            <a:r>
              <a:rPr lang="it-IT" sz="5400" b="1" dirty="0"/>
              <a:t>Aggiungi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 descr="Aggiungere">
            <a:extLst>
              <a:ext uri="{FF2B5EF4-FFF2-40B4-BE49-F238E27FC236}">
                <a16:creationId xmlns:a16="http://schemas.microsoft.com/office/drawing/2014/main" id="{55F8242F-AF95-4AF5-AF62-019C93463B00}"/>
              </a:ext>
            </a:extLst>
          </p:cNvPr>
          <p:cNvSpPr/>
          <p:nvPr/>
        </p:nvSpPr>
        <p:spPr>
          <a:xfrm>
            <a:off x="430702" y="2886105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23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ttivo">
  <a:themeElements>
    <a:clrScheme name="Personalizzato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C2C2C"/>
      </a:accent1>
      <a:accent2>
        <a:srgbClr val="DE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654</Words>
  <Application>Microsoft Office PowerPoint</Application>
  <PresentationFormat>Widescreen</PresentationFormat>
  <Paragraphs>94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Retrospettivo</vt:lpstr>
      <vt:lpstr>Presentazione standard di PowerPoint</vt:lpstr>
      <vt:lpstr>Di cosa si tratta?</vt:lpstr>
      <vt:lpstr>In che modo?</vt:lpstr>
      <vt:lpstr>Obiettivi </vt:lpstr>
      <vt:lpstr>Funzionalità</vt:lpstr>
      <vt:lpstr>Home </vt:lpstr>
      <vt:lpstr>Ricerca</vt:lpstr>
      <vt:lpstr>Profilo</vt:lpstr>
      <vt:lpstr>Aggiungi</vt:lpstr>
      <vt:lpstr>Post</vt:lpstr>
      <vt:lpstr>Preferenze</vt:lpstr>
      <vt:lpstr>Tag</vt:lpstr>
      <vt:lpstr>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Sessa</dc:creator>
  <cp:lastModifiedBy>Palazzolo Thomas</cp:lastModifiedBy>
  <cp:revision>13</cp:revision>
  <dcterms:created xsi:type="dcterms:W3CDTF">2022-03-01T14:33:03Z</dcterms:created>
  <dcterms:modified xsi:type="dcterms:W3CDTF">2022-05-20T21:21:39Z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