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1"/>
  </p:notesMasterIdLst>
  <p:handoutMasterIdLst>
    <p:handoutMasterId r:id="rId12"/>
  </p:handoutMasterIdLst>
  <p:sldIdLst>
    <p:sldId id="334" r:id="rId2"/>
    <p:sldId id="335" r:id="rId3"/>
    <p:sldId id="336" r:id="rId4"/>
    <p:sldId id="337" r:id="rId5"/>
    <p:sldId id="338" r:id="rId6"/>
    <p:sldId id="339" r:id="rId7"/>
    <p:sldId id="340" r:id="rId8"/>
    <p:sldId id="341" r:id="rId9"/>
    <p:sldId id="28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00"/>
    <a:srgbClr val="FFFF66"/>
    <a:srgbClr val="FFCC66"/>
    <a:srgbClr val="FDEB69"/>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247" autoAdjust="0"/>
  </p:normalViewPr>
  <p:slideViewPr>
    <p:cSldViewPr snapToGrid="0">
      <p:cViewPr varScale="1">
        <p:scale>
          <a:sx n="92" d="100"/>
          <a:sy n="92" d="100"/>
        </p:scale>
        <p:origin x="2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2AE304-9E8A-F499-0D1C-912D3332610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20CEC79-9513-A276-23CD-397A79A1CAA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EE9C04-AA0D-4190-884D-2FFBCCC80C5C}" type="datetimeFigureOut">
              <a:rPr lang="en-US" smtClean="0"/>
              <a:t>9/25/2025</a:t>
            </a:fld>
            <a:endParaRPr lang="en-US"/>
          </a:p>
        </p:txBody>
      </p:sp>
      <p:sp>
        <p:nvSpPr>
          <p:cNvPr id="4" name="Footer Placeholder 3">
            <a:extLst>
              <a:ext uri="{FF2B5EF4-FFF2-40B4-BE49-F238E27FC236}">
                <a16:creationId xmlns:a16="http://schemas.microsoft.com/office/drawing/2014/main" id="{C22B673D-F9FF-88A6-829B-1B308C63B7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AB254AA-7CDA-0CEC-251A-9C5675B398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8EFC5F5-7E64-49AB-8A8C-85916EA8871F}" type="slidenum">
              <a:rPr lang="en-US" smtClean="0"/>
              <a:t>‹#›</a:t>
            </a:fld>
            <a:endParaRPr lang="en-US"/>
          </a:p>
        </p:txBody>
      </p:sp>
    </p:spTree>
    <p:extLst>
      <p:ext uri="{BB962C8B-B14F-4D97-AF65-F5344CB8AC3E}">
        <p14:creationId xmlns:p14="http://schemas.microsoft.com/office/powerpoint/2010/main" val="800809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6CF2C4-04C9-4F96-80FC-BE953BC6A466}" type="datetimeFigureOut">
              <a:rPr lang="en-US" smtClean="0"/>
              <a:t>9/25/2025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BEAA2-4AD1-4418-B322-610022E48432}" type="slidenum">
              <a:rPr lang="en-US" smtClean="0"/>
              <a:t>‹#›</a:t>
            </a:fld>
            <a:endParaRPr lang="en-US"/>
          </a:p>
        </p:txBody>
      </p:sp>
    </p:spTree>
    <p:extLst>
      <p:ext uri="{BB962C8B-B14F-4D97-AF65-F5344CB8AC3E}">
        <p14:creationId xmlns:p14="http://schemas.microsoft.com/office/powerpoint/2010/main" val="168072377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628082"/>
            <a:ext cx="8825657" cy="566738"/>
          </a:xfrm>
        </p:spPr>
        <p:txBody>
          <a:bodyPr anchor="b">
            <a:normAutofit/>
          </a:bodyPr>
          <a:lstStyle>
            <a:lvl1pPr algn="l">
              <a:defRPr sz="2800" b="1"/>
            </a:lvl1pPr>
          </a:lstStyle>
          <a:p>
            <a:r>
              <a:rPr lang="en-US" dirty="0"/>
              <a:t>Click to edit Master title style</a:t>
            </a:r>
          </a:p>
        </p:txBody>
      </p:sp>
      <p:sp>
        <p:nvSpPr>
          <p:cNvPr id="3" name="Picture Placeholder 2"/>
          <p:cNvSpPr>
            <a:spLocks noGrp="1" noChangeAspect="1"/>
          </p:cNvSpPr>
          <p:nvPr>
            <p:ph type="pic" idx="1"/>
          </p:nvPr>
        </p:nvSpPr>
        <p:spPr>
          <a:xfrm>
            <a:off x="1154955" y="1337911"/>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7" y="5123026"/>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Slide Number Placeholder 6"/>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2349299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4291800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10512843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4207973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9876082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4308050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4"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40695255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4"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419688310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89352656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1473574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11577525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378412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4"/>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4170294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6" name="Footer Placeholder 5"/>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8" name="Slide Number Placeholder 5">
            <a:extLst>
              <a:ext uri="{FF2B5EF4-FFF2-40B4-BE49-F238E27FC236}">
                <a16:creationId xmlns:a16="http://schemas.microsoft.com/office/drawing/2014/main" id="{0D128E8F-6B70-671A-A119-BB51357A18F0}"/>
              </a:ext>
            </a:extLst>
          </p:cNvPr>
          <p:cNvSpPr>
            <a:spLocks noGrp="1"/>
          </p:cNvSpPr>
          <p:nvPr>
            <p:ph type="sldNum" sz="quarter" idx="12"/>
          </p:nvPr>
        </p:nvSpPr>
        <p:spPr>
          <a:xfrm>
            <a:off x="11353801" y="5864555"/>
            <a:ext cx="838199" cy="767687"/>
          </a:xfrm>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818084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8" name="Footer Placeholder 7"/>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2048842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3"/>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4"/>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1502319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p:bg>
      <p:bgPr>
        <a:blipFill dpi="0" rotWithShape="1">
          <a:blip r:embed="rId2">
            <a:duotone>
              <a:schemeClr val="bg2">
                <a:shade val="69000"/>
                <a:hueMod val="108000"/>
                <a:satMod val="164000"/>
                <a:lumMod val="74000"/>
              </a:schemeClr>
              <a:schemeClr val="bg2">
                <a:tint val="96000"/>
                <a:hueMod val="88000"/>
                <a:satMod val="140000"/>
                <a:lumMod val="132000"/>
              </a:schemeClr>
            </a:duotone>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631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a:xfrm rot="5400000">
            <a:off x="10155639" y="1790701"/>
            <a:ext cx="990599" cy="304799"/>
          </a:xfrm>
          <a:prstGeom prst="rect">
            <a:avLst/>
          </a:prstGeom>
        </p:spPr>
        <p:txBody>
          <a:bodyPr/>
          <a:lstStyle/>
          <a:p>
            <a:endParaRPr lang="en-US"/>
          </a:p>
        </p:txBody>
      </p:sp>
      <p:sp>
        <p:nvSpPr>
          <p:cNvPr id="5" name="Footer Placeholder 5"/>
          <p:cNvSpPr>
            <a:spLocks noGrp="1"/>
          </p:cNvSpPr>
          <p:nvPr>
            <p:ph type="ftr" sz="quarter" idx="11"/>
          </p:nvPr>
        </p:nvSpPr>
        <p:spPr>
          <a:xfrm rot="5400000">
            <a:off x="8951573" y="3225297"/>
            <a:ext cx="3859795" cy="304801"/>
          </a:xfrm>
          <a:prstGeom prst="rect">
            <a:avLst/>
          </a:prstGeom>
        </p:spPr>
        <p:txBody>
          <a:bodyPr/>
          <a:lstStyle/>
          <a:p>
            <a:endParaRPr lang="en-US"/>
          </a:p>
        </p:txBody>
      </p:sp>
      <p:sp>
        <p:nvSpPr>
          <p:cNvPr id="6" name="Slide Number Placeholder 6"/>
          <p:cNvSpPr>
            <a:spLocks noGrp="1"/>
          </p:cNvSpPr>
          <p:nvPr>
            <p:ph type="sldNum" sz="quarter" idx="12"/>
          </p:nvPr>
        </p:nvSpPr>
        <p:spPr/>
        <p:txBody>
          <a:bodyPr/>
          <a:lstStyle/>
          <a:p>
            <a:fld id="{569441A2-A203-4144-A748-6744AAEDF14E}" type="slidenum">
              <a:rPr lang="en-US" smtClean="0"/>
              <a:t>‹#›</a:t>
            </a:fld>
            <a:endParaRPr lang="en-US"/>
          </a:p>
        </p:txBody>
      </p:sp>
    </p:spTree>
    <p:extLst>
      <p:ext uri="{BB962C8B-B14F-4D97-AF65-F5344CB8AC3E}">
        <p14:creationId xmlns:p14="http://schemas.microsoft.com/office/powerpoint/2010/main" val="2179096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bwMode="gray">
          <a:xfrm>
            <a:off x="11116283" y="5864555"/>
            <a:ext cx="838199" cy="767687"/>
          </a:xfrm>
          <a:prstGeom prst="rect">
            <a:avLst/>
          </a:prstGeom>
        </p:spPr>
        <p:txBody>
          <a:bodyPr vert="horz" lIns="91440" tIns="45720" rIns="91440" bIns="45720" rtlCol="0" anchor="b"/>
          <a:lstStyle>
            <a:lvl1pPr algn="ctr">
              <a:defRPr sz="1400" b="0" i="0">
                <a:solidFill>
                  <a:srgbClr val="FFCC66"/>
                </a:solidFill>
              </a:defRPr>
            </a:lvl1pPr>
          </a:lstStyle>
          <a:p>
            <a:fld id="{569441A2-A203-4144-A748-6744AAEDF14E}" type="slidenum">
              <a:rPr lang="en-US" smtClean="0"/>
              <a:pPr/>
              <a:t>‹#›</a:t>
            </a:fld>
            <a:endParaRPr lang="en-US"/>
          </a:p>
        </p:txBody>
      </p:sp>
    </p:spTree>
    <p:extLst>
      <p:ext uri="{BB962C8B-B14F-4D97-AF65-F5344CB8AC3E}">
        <p14:creationId xmlns:p14="http://schemas.microsoft.com/office/powerpoint/2010/main" val="2861097097"/>
      </p:ext>
    </p:extLst>
  </p:cSld>
  <p:clrMap bg1="dk1" tx1="lt1" bg2="dk2" tx2="lt2" accent1="accent1" accent2="accent2" accent3="accent3" accent4="accent4" accent5="accent5" accent6="accent6" hlink="hlink" folHlink="folHlink"/>
  <p:sldLayoutIdLst>
    <p:sldLayoutId id="2147483678"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Lst>
  <p:hf hdr="0" ftr="0" dt="0"/>
  <p:txStyles>
    <p:titleStyle>
      <a:lvl1pPr algn="l" defTabSz="457200" rtl="0" eaLnBrk="1" latinLnBrk="0" hangingPunct="1">
        <a:spcBef>
          <a:spcPct val="0"/>
        </a:spcBef>
        <a:buNone/>
        <a:defRPr sz="2800" b="1" i="0" kern="1200">
          <a:solidFill>
            <a:srgbClr val="FFCC00"/>
          </a:solidFill>
          <a:latin typeface="Aptos" panose="020B0004020202020204" pitchFamily="34" charset="0"/>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rgbClr val="FFCC00"/>
        </a:buClr>
        <a:buSzPct val="100000"/>
        <a:buFont typeface="Arial" panose="020B0604020202020204" pitchFamily="34" charset="0"/>
        <a:buChar char="•"/>
        <a:defRPr sz="2000" b="0" i="0" kern="1200">
          <a:solidFill>
            <a:schemeClr val="tx1"/>
          </a:solidFill>
          <a:latin typeface="Aptos" panose="020B0004020202020204" pitchFamily="34" charset="0"/>
          <a:ea typeface="+mj-ea"/>
          <a:cs typeface="+mj-cs"/>
        </a:defRPr>
      </a:lvl1pPr>
      <a:lvl2pPr marL="742950" indent="-285750" algn="l" defTabSz="457200" rtl="0" eaLnBrk="1" latinLnBrk="0" hangingPunct="1">
        <a:spcBef>
          <a:spcPts val="1000"/>
        </a:spcBef>
        <a:spcAft>
          <a:spcPts val="0"/>
        </a:spcAft>
        <a:buClr>
          <a:srgbClr val="FFCC00"/>
        </a:buClr>
        <a:buSzPct val="100000"/>
        <a:buFont typeface="Arial" panose="020B0604020202020204" pitchFamily="34" charset="0"/>
        <a:buChar char="•"/>
        <a:defRPr sz="1800" b="0" i="0" kern="1200">
          <a:solidFill>
            <a:schemeClr val="tx1"/>
          </a:solidFill>
          <a:latin typeface="Aptos" panose="020B0004020202020204" pitchFamily="34" charset="0"/>
          <a:ea typeface="+mj-ea"/>
          <a:cs typeface="+mj-cs"/>
        </a:defRPr>
      </a:lvl2pPr>
      <a:lvl3pPr marL="1143000" indent="-228600" algn="l" defTabSz="457200" rtl="0" eaLnBrk="1" latinLnBrk="0" hangingPunct="1">
        <a:spcBef>
          <a:spcPts val="1000"/>
        </a:spcBef>
        <a:spcAft>
          <a:spcPts val="0"/>
        </a:spcAft>
        <a:buClr>
          <a:srgbClr val="FFCC00"/>
        </a:buClr>
        <a:buSzPct val="100000"/>
        <a:buFont typeface="Arial" panose="020B0604020202020204" pitchFamily="34" charset="0"/>
        <a:buChar char="•"/>
        <a:defRPr sz="1600" b="0" i="0" kern="1200">
          <a:solidFill>
            <a:schemeClr val="tx1"/>
          </a:solidFill>
          <a:latin typeface="Aptos" panose="020B0004020202020204" pitchFamily="34" charset="0"/>
          <a:ea typeface="+mj-ea"/>
          <a:cs typeface="+mj-cs"/>
        </a:defRPr>
      </a:lvl3pPr>
      <a:lvl4pPr marL="1600200" indent="-228600" algn="l" defTabSz="457200" rtl="0" eaLnBrk="1" latinLnBrk="0" hangingPunct="1">
        <a:spcBef>
          <a:spcPts val="1000"/>
        </a:spcBef>
        <a:spcAft>
          <a:spcPts val="0"/>
        </a:spcAft>
        <a:buClr>
          <a:srgbClr val="FFCC00"/>
        </a:buClr>
        <a:buSzPct val="100000"/>
        <a:buFont typeface="Arial" panose="020B0604020202020204" pitchFamily="34" charset="0"/>
        <a:buChar char="•"/>
        <a:defRPr sz="1400" b="0" i="0" kern="1200">
          <a:solidFill>
            <a:schemeClr val="tx1"/>
          </a:solidFill>
          <a:latin typeface="Aptos" panose="020B0004020202020204" pitchFamily="34" charset="0"/>
          <a:ea typeface="+mj-ea"/>
          <a:cs typeface="+mj-cs"/>
        </a:defRPr>
      </a:lvl4pPr>
      <a:lvl5pPr marL="2057400" indent="-228600" algn="l" defTabSz="457200" rtl="0" eaLnBrk="1" latinLnBrk="0" hangingPunct="1">
        <a:spcBef>
          <a:spcPts val="1000"/>
        </a:spcBef>
        <a:spcAft>
          <a:spcPts val="0"/>
        </a:spcAft>
        <a:buClr>
          <a:srgbClr val="FFCC00"/>
        </a:buClr>
        <a:buSzPct val="100000"/>
        <a:buFont typeface="Arial" panose="020B0604020202020204" pitchFamily="34" charset="0"/>
        <a:buChar char="•"/>
        <a:defRPr sz="1400" b="0" i="0" kern="1200">
          <a:solidFill>
            <a:schemeClr val="tx1"/>
          </a:solidFill>
          <a:latin typeface="Aptos" panose="020B0004020202020204" pitchFamily="34" charset="0"/>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github.com/ddav16psy-astro?tab=repositories" TargetMode="Externa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A66EFE-5CDE-62F3-A2EF-834A0C10CBC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FB69C67-64D7-8553-8A5F-411489C7614E}"/>
              </a:ext>
            </a:extLst>
          </p:cNvPr>
          <p:cNvSpPr txBox="1"/>
          <p:nvPr/>
        </p:nvSpPr>
        <p:spPr>
          <a:xfrm>
            <a:off x="713240" y="731520"/>
            <a:ext cx="5187777" cy="5447645"/>
          </a:xfrm>
          <a:prstGeom prst="rect">
            <a:avLst/>
          </a:prstGeom>
          <a:noFill/>
        </p:spPr>
        <p:txBody>
          <a:bodyPr wrap="square">
            <a:spAutoFit/>
          </a:bodyPr>
          <a:lstStyle/>
          <a:p>
            <a:endParaRPr lang="en-US" sz="4000">
              <a:solidFill>
                <a:srgbClr val="FDEB69"/>
              </a:solidFill>
              <a:latin typeface="Noto Sans" panose="020B0502040504020204" pitchFamily="34" charset="0"/>
              <a:ea typeface="Noto Sans" panose="020B0502040504020204" pitchFamily="34" charset="0"/>
              <a:cs typeface="Noto Sans" panose="020B0502040504020204" pitchFamily="34" charset="0"/>
            </a:endParaRPr>
          </a:p>
          <a:p>
            <a:r>
              <a:rPr lang="en-US" sz="4000">
                <a:solidFill>
                  <a:srgbClr val="FDEB69"/>
                </a:solidFill>
                <a:latin typeface="Noto Sans" panose="020B0502040504020204" pitchFamily="34" charset="0"/>
                <a:ea typeface="Noto Sans" panose="020B0502040504020204" pitchFamily="34" charset="0"/>
                <a:cs typeface="Noto Sans" panose="020B0502040504020204" pitchFamily="34" charset="0"/>
              </a:rPr>
              <a:t>Machine Learning to Predict C</a:t>
            </a:r>
            <a:r>
              <a:rPr lang="en-US" sz="4000">
                <a:solidFill>
                  <a:srgbClr val="FDEB69"/>
                </a:solidFill>
                <a:effectLst/>
                <a:latin typeface="Noto Sans" panose="020B0502040504020204" pitchFamily="34" charset="0"/>
                <a:ea typeface="Noto Sans" panose="020B0502040504020204" pitchFamily="34" charset="0"/>
                <a:cs typeface="Noto Sans" panose="020B0502040504020204" pitchFamily="34" charset="0"/>
              </a:rPr>
              <a:t>limate Change </a:t>
            </a:r>
            <a:r>
              <a:rPr lang="en-US" sz="4000">
                <a:solidFill>
                  <a:srgbClr val="FDEB69"/>
                </a:solidFill>
                <a:latin typeface="Noto Sans" panose="020B0502040504020204" pitchFamily="34" charset="0"/>
                <a:ea typeface="Noto Sans" panose="020B0502040504020204" pitchFamily="34" charset="0"/>
                <a:cs typeface="Noto Sans" panose="020B0502040504020204" pitchFamily="34" charset="0"/>
              </a:rPr>
              <a:t>at </a:t>
            </a:r>
            <a:r>
              <a:rPr lang="en-US" sz="4000">
                <a:solidFill>
                  <a:srgbClr val="FDEB69"/>
                </a:solidFill>
                <a:effectLst/>
                <a:latin typeface="Noto Sans" panose="020B0502040504020204" pitchFamily="34" charset="0"/>
                <a:ea typeface="Noto Sans" panose="020B0502040504020204" pitchFamily="34" charset="0"/>
                <a:cs typeface="Noto Sans" panose="020B0502040504020204" pitchFamily="34" charset="0"/>
              </a:rPr>
              <a:t>ClimateWins</a:t>
            </a:r>
            <a:endParaRPr lang="en-US" sz="40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endParaRPr>
          </a:p>
          <a:p>
            <a:pPr marL="0" indent="0" rtl="0" eaLnBrk="1" latinLnBrk="0" hangingPunct="1">
              <a:buNone/>
            </a:pPr>
            <a:endParaRPr lang="en-US" sz="4000" b="1">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marL="0" indent="0" rtl="0" eaLnBrk="1" latinLnBrk="0" hangingPunct="1">
              <a:buNone/>
            </a:pPr>
            <a:r>
              <a:rPr lang="en-US" sz="3200" b="1">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rPr>
              <a:t>Dirk Davis</a:t>
            </a:r>
          </a:p>
          <a:p>
            <a:pPr marL="0" indent="0" rtl="0" eaLnBrk="1" latinLnBrk="0" hangingPunct="1">
              <a:buNone/>
            </a:pPr>
            <a:endParaRPr lang="en-US" sz="1800">
              <a:effectLst/>
              <a:latin typeface="Noto Sans" panose="020B0502040504020204" pitchFamily="34" charset="0"/>
              <a:ea typeface="Noto Sans" panose="020B0502040504020204" pitchFamily="34" charset="0"/>
              <a:cs typeface="Noto Sans" panose="020B0502040504020204" pitchFamily="34" charset="0"/>
            </a:endParaRPr>
          </a:p>
          <a:p>
            <a:pPr marL="0" indent="0" rtl="0" eaLnBrk="1" latinLnBrk="0" hangingPunct="1">
              <a:spcAft>
                <a:spcPts val="1200"/>
              </a:spcAft>
              <a:buNone/>
            </a:pPr>
            <a:endParaRPr lang="en-US" sz="2800">
              <a:solidFill>
                <a:srgbClr val="FDEB69"/>
              </a:solidFill>
              <a:effectLst/>
              <a:latin typeface="Noto Sans" panose="020B0502040504020204" pitchFamily="34" charset="0"/>
              <a:ea typeface="Noto Sans" panose="020B0502040504020204" pitchFamily="34" charset="0"/>
              <a:cs typeface="Noto Sans" panose="020B0502040504020204" pitchFamily="34" charset="0"/>
            </a:endParaRPr>
          </a:p>
          <a:p>
            <a:pPr marL="0" indent="0" rtl="0" eaLnBrk="1" latinLnBrk="0" hangingPunct="1">
              <a:buNone/>
            </a:pPr>
            <a:r>
              <a:rPr lang="en-US" sz="2000">
                <a:solidFill>
                  <a:srgbClr val="FDEB69"/>
                </a:solidFill>
                <a:latin typeface="Noto Sans" panose="020B0502040504020204" pitchFamily="34" charset="0"/>
                <a:ea typeface="Noto Sans" panose="020B0502040504020204" pitchFamily="34" charset="0"/>
                <a:cs typeface="Noto Sans" panose="020B0502040504020204" pitchFamily="34" charset="0"/>
              </a:rPr>
              <a:t>9/25/25</a:t>
            </a:r>
            <a:endParaRPr lang="en-US" sz="2000">
              <a:solidFill>
                <a:srgbClr val="FDEB69"/>
              </a:solidFill>
              <a:effectLst/>
              <a:latin typeface="Noto Sans" panose="020B0502040504020204" pitchFamily="34" charset="0"/>
              <a:ea typeface="Noto Sans" panose="020B0502040504020204" pitchFamily="34" charset="0"/>
              <a:cs typeface="Noto Sans" panose="020B0502040504020204" pitchFamily="34" charset="0"/>
            </a:endParaRPr>
          </a:p>
        </p:txBody>
      </p:sp>
      <p:sp>
        <p:nvSpPr>
          <p:cNvPr id="6" name="TextBox 5">
            <a:extLst>
              <a:ext uri="{FF2B5EF4-FFF2-40B4-BE49-F238E27FC236}">
                <a16:creationId xmlns:a16="http://schemas.microsoft.com/office/drawing/2014/main" id="{3B7A0FE4-665F-0870-108E-E2E1F027B022}"/>
              </a:ext>
            </a:extLst>
          </p:cNvPr>
          <p:cNvSpPr txBox="1"/>
          <p:nvPr/>
        </p:nvSpPr>
        <p:spPr>
          <a:xfrm>
            <a:off x="6989537" y="6050411"/>
            <a:ext cx="4033139" cy="200055"/>
          </a:xfrm>
          <a:prstGeom prst="rect">
            <a:avLst/>
          </a:prstGeom>
          <a:noFill/>
        </p:spPr>
        <p:txBody>
          <a:bodyPr wrap="square">
            <a:spAutoFit/>
          </a:bodyPr>
          <a:lstStyle/>
          <a:p>
            <a:r>
              <a:rPr lang="en-US" sz="700" kern="100">
                <a:effectLst/>
                <a:latin typeface="Noto Sans" panose="020B0502040504020204" pitchFamily="34" charset="0"/>
                <a:ea typeface="Aptos" panose="020B0004020202020204" pitchFamily="34" charset="0"/>
              </a:rPr>
              <a:t>Photo </a:t>
            </a:r>
            <a:r>
              <a:rPr lang="en-US" sz="700" kern="100">
                <a:latin typeface="Noto Sans" panose="020B0502040504020204" pitchFamily="34" charset="0"/>
                <a:ea typeface="Aptos" panose="020B0004020202020204" pitchFamily="34" charset="0"/>
              </a:rPr>
              <a:t>by the Copernicus Sentinel-3A weather satellite of the European Space Agency (ESA)</a:t>
            </a:r>
            <a:endParaRPr lang="en-US" sz="700" kern="100">
              <a:effectLst/>
              <a:latin typeface="Noto Sans" panose="020B0502040504020204" pitchFamily="34" charset="0"/>
              <a:ea typeface="Aptos" panose="020B0004020202020204" pitchFamily="34" charset="0"/>
            </a:endParaRPr>
          </a:p>
        </p:txBody>
      </p:sp>
      <p:pic>
        <p:nvPicPr>
          <p:cNvPr id="8" name="Picture 7" descr="Satellite view of cloudless Europe, taken from the Copernicus 3-A satellite">
            <a:extLst>
              <a:ext uri="{FF2B5EF4-FFF2-40B4-BE49-F238E27FC236}">
                <a16:creationId xmlns:a16="http://schemas.microsoft.com/office/drawing/2014/main" id="{9CCB6B0E-07FA-C53C-322E-3521754EC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866737"/>
            <a:ext cx="5382760" cy="5111305"/>
          </a:xfrm>
          <a:prstGeom prst="roundRect">
            <a:avLst>
              <a:gd name="adj" fmla="val 8248"/>
            </a:avLst>
          </a:prstGeom>
        </p:spPr>
      </p:pic>
    </p:spTree>
    <p:extLst>
      <p:ext uri="{BB962C8B-B14F-4D97-AF65-F5344CB8AC3E}">
        <p14:creationId xmlns:p14="http://schemas.microsoft.com/office/powerpoint/2010/main" val="2997538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32FF3-5468-DC58-FB5B-FBF17EB016C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6C1E51E-2E44-89C9-3730-D4BC79216F33}"/>
              </a:ext>
            </a:extLst>
          </p:cNvPr>
          <p:cNvSpPr txBox="1"/>
          <p:nvPr/>
        </p:nvSpPr>
        <p:spPr>
          <a:xfrm>
            <a:off x="628651" y="542923"/>
            <a:ext cx="5772149" cy="5940088"/>
          </a:xfrm>
          <a:prstGeom prst="rect">
            <a:avLst/>
          </a:prstGeom>
          <a:noFill/>
        </p:spPr>
        <p:txBody>
          <a:bodyPr wrap="square">
            <a:spAutoFit/>
          </a:bodyPr>
          <a:lstStyle/>
          <a:p>
            <a:pPr marL="0" marR="0" algn="just"/>
            <a:r>
              <a:rPr lang="en-US" sz="2800" b="1">
                <a:solidFill>
                  <a:srgbClr val="FFFF66"/>
                </a:solidFill>
                <a:latin typeface="Noto Sans" panose="020B0502040504020204" pitchFamily="34" charset="0"/>
                <a:ea typeface="Noto Sans" panose="020B0502040504020204" pitchFamily="34" charset="0"/>
                <a:cs typeface="Noto Sans" panose="020B0502040504020204" pitchFamily="34" charset="0"/>
              </a:rPr>
              <a:t>ClimateWins</a:t>
            </a:r>
            <a:endParaRPr lang="en-US" sz="2800" b="1" kern="100">
              <a:solidFill>
                <a:srgbClr val="FFFF66"/>
              </a:solidFill>
              <a:effectLst/>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marL="0" marR="0" algn="just"/>
            <a:r>
              <a:rPr lang="en-US" kern="100">
                <a:solidFill>
                  <a:srgbClr val="FFCC00"/>
                </a:solidFill>
                <a:effectLst/>
                <a:latin typeface="Noto Sans" panose="020B0502040504020204" pitchFamily="34" charset="0"/>
                <a:ea typeface="Noto Sans" panose="020B0502040504020204" pitchFamily="34" charset="0"/>
                <a:cs typeface="Noto Sans" panose="020B0502040504020204" pitchFamily="34" charset="0"/>
              </a:rPr>
              <a:t>Project:</a:t>
            </a:r>
            <a:r>
              <a:rPr lang="en-US"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rPr>
              <a:t>  Climate Forecasting</a:t>
            </a:r>
          </a:p>
          <a:p>
            <a:pPr marL="0" marR="0"/>
            <a:endParaRPr lang="en-US" sz="1400" kern="100">
              <a:effectLst/>
              <a:latin typeface="Noto Sans" panose="020B0502040504020204" pitchFamily="34" charset="0"/>
              <a:ea typeface="Noto Sans" panose="020B0502040504020204" pitchFamily="34" charset="0"/>
              <a:cs typeface="Noto Sans" panose="020B0502040504020204" pitchFamily="34" charset="0"/>
            </a:endParaRPr>
          </a:p>
          <a:p>
            <a:pPr marL="0" marR="0"/>
            <a:endParaRPr lang="en-US" sz="1400" kern="100">
              <a:latin typeface="Noto Sans" panose="020B0502040504020204" pitchFamily="34" charset="0"/>
              <a:ea typeface="Noto Sans" panose="020B0502040504020204" pitchFamily="34" charset="0"/>
              <a:cs typeface="Noto Sans" panose="020B0502040504020204" pitchFamily="34" charset="0"/>
            </a:endParaRPr>
          </a:p>
          <a:p>
            <a:pPr marL="0" marR="0"/>
            <a:r>
              <a:rPr lang="en-US" kern="100">
                <a:solidFill>
                  <a:srgbClr val="FFCC00"/>
                </a:solidFill>
                <a:effectLst/>
                <a:latin typeface="Noto Sans" panose="020B0502040504020204" pitchFamily="34" charset="0"/>
                <a:ea typeface="Noto Sans" panose="020B0502040504020204" pitchFamily="34" charset="0"/>
                <a:cs typeface="Noto Sans" panose="020B0502040504020204" pitchFamily="34" charset="0"/>
              </a:rPr>
              <a:t>Background</a:t>
            </a:r>
          </a:p>
          <a:p>
            <a:pPr marL="0" marR="0"/>
            <a:endParaRPr lang="en-US" sz="1400" kern="100">
              <a:solidFill>
                <a:srgbClr val="FFCC00"/>
              </a:solidFill>
              <a:effectLst/>
              <a:latin typeface="Noto Sans" panose="020B0502040504020204" pitchFamily="34" charset="0"/>
              <a:ea typeface="Noto Sans" panose="020B0502040504020204" pitchFamily="34" charset="0"/>
              <a:cs typeface="Noto Sans" panose="020B0502040504020204" pitchFamily="34" charset="0"/>
            </a:endParaRPr>
          </a:p>
          <a:p>
            <a:pPr marL="0" marR="0"/>
            <a:r>
              <a:rPr lang="en-US" sz="1400" kern="100">
                <a:latin typeface="Noto Sans" panose="020B0502040504020204" pitchFamily="34" charset="0"/>
                <a:ea typeface="Noto Sans" panose="020B0502040504020204" pitchFamily="34" charset="0"/>
                <a:cs typeface="Noto Sans" panose="020B0502040504020204" pitchFamily="34" charset="0"/>
              </a:rPr>
              <a:t>ClimateWins, a non-profit organization, seeks to apply machine learning (ML) to predict the consequences of climate change in Europe and beyond. It is concerned with the acceleration of extreme weather events in recent decades, believing that such </a:t>
            </a:r>
          </a:p>
          <a:p>
            <a:pPr marL="0" marR="0"/>
            <a:r>
              <a:rPr lang="en-US" sz="1400" kern="100">
                <a:latin typeface="Noto Sans" panose="020B0502040504020204" pitchFamily="34" charset="0"/>
                <a:ea typeface="Noto Sans" panose="020B0502040504020204" pitchFamily="34" charset="0"/>
                <a:cs typeface="Noto Sans" panose="020B0502040504020204" pitchFamily="34" charset="0"/>
              </a:rPr>
              <a:t>fat-tailed risk can be viably modeled and predicted with ML.</a:t>
            </a:r>
          </a:p>
          <a:p>
            <a:pPr marL="0" marR="0"/>
            <a:endParaRPr lang="en-US" sz="1400" kern="100">
              <a:solidFill>
                <a:srgbClr val="FFCC00"/>
              </a:solidFill>
              <a:effectLst/>
              <a:latin typeface="Noto Sans" panose="020B0502040504020204" pitchFamily="34" charset="0"/>
              <a:ea typeface="Noto Sans" panose="020B0502040504020204" pitchFamily="34" charset="0"/>
              <a:cs typeface="Noto Sans" panose="020B0502040504020204" pitchFamily="34" charset="0"/>
            </a:endParaRPr>
          </a:p>
          <a:p>
            <a:r>
              <a:rPr lang="en-US" kern="100">
                <a:solidFill>
                  <a:srgbClr val="FFCC00"/>
                </a:solidFill>
                <a:effectLst/>
                <a:latin typeface="Noto Sans" panose="020B0502040504020204" pitchFamily="34" charset="0"/>
                <a:ea typeface="Noto Sans" panose="020B0502040504020204" pitchFamily="34" charset="0"/>
                <a:cs typeface="Noto Sans" panose="020B0502040504020204" pitchFamily="34" charset="0"/>
              </a:rPr>
              <a:t>Objectives</a:t>
            </a:r>
          </a:p>
          <a:p>
            <a:pPr marL="0" marR="0"/>
            <a:endParaRPr lang="en-US" sz="1400" kern="100">
              <a:solidFill>
                <a:srgbClr val="FFCC00"/>
              </a:solidFill>
              <a:effectLst/>
              <a:latin typeface="Noto Sans" panose="020B0502040504020204" pitchFamily="34" charset="0"/>
              <a:ea typeface="Noto Sans" panose="020B0502040504020204" pitchFamily="34" charset="0"/>
              <a:cs typeface="Noto Sans" panose="020B0502040504020204" pitchFamily="34" charset="0"/>
            </a:endParaRPr>
          </a:p>
          <a:p>
            <a:pPr marL="171450" marR="0" lvl="0" indent="-168275">
              <a:buClr>
                <a:schemeClr val="accent2">
                  <a:lumMod val="20000"/>
                  <a:lumOff val="80000"/>
                </a:schemeClr>
              </a:buClr>
              <a:buSzPct val="75000"/>
              <a:buFont typeface="Symbol" panose="05050102010706020507" pitchFamily="18" charset="2"/>
              <a:buChar char=""/>
            </a:pPr>
            <a:r>
              <a:rPr lang="en-US" sz="1400" kern="100">
                <a:effectLst/>
                <a:latin typeface="Noto Sans" panose="020B0502040504020204" pitchFamily="34" charset="0"/>
                <a:ea typeface="Noto Sans" panose="020B0502040504020204" pitchFamily="34" charset="0"/>
                <a:cs typeface="Noto Sans" panose="020B0502040504020204" pitchFamily="34" charset="0"/>
              </a:rPr>
              <a:t> </a:t>
            </a:r>
            <a:r>
              <a:rPr lang="en-US" sz="1400" kern="100">
                <a:latin typeface="Noto Sans" panose="020B0502040504020204" pitchFamily="34" charset="0"/>
                <a:ea typeface="Noto Sans" panose="020B0502040504020204" pitchFamily="34" charset="0"/>
                <a:cs typeface="Noto Sans" panose="020B0502040504020204" pitchFamily="34" charset="0"/>
              </a:rPr>
              <a:t>Identify European weather patterns outside the regional norm</a:t>
            </a:r>
          </a:p>
          <a:p>
            <a:pPr marL="3175" marR="0" lvl="0">
              <a:buClr>
                <a:schemeClr val="accent2">
                  <a:lumMod val="20000"/>
                  <a:lumOff val="80000"/>
                </a:schemeClr>
              </a:buClr>
              <a:buSzPct val="75000"/>
            </a:pPr>
            <a:endParaRPr lang="en-US" sz="1400" kern="100">
              <a:effectLst/>
              <a:latin typeface="Noto Sans" panose="020B0502040504020204" pitchFamily="34" charset="0"/>
              <a:ea typeface="Noto Sans" panose="020B0502040504020204" pitchFamily="34" charset="0"/>
              <a:cs typeface="Noto Sans" panose="020B0502040504020204" pitchFamily="34" charset="0"/>
            </a:endParaRPr>
          </a:p>
          <a:p>
            <a:pPr marL="171450" marR="0" lvl="0" indent="-171450">
              <a:buClr>
                <a:schemeClr val="accent2">
                  <a:lumMod val="20000"/>
                  <a:lumOff val="80000"/>
                </a:schemeClr>
              </a:buClr>
              <a:buSzPct val="75000"/>
              <a:buFont typeface="Symbol" panose="05050102010706020507" pitchFamily="18" charset="2"/>
              <a:buChar char=""/>
            </a:pPr>
            <a:r>
              <a:rPr lang="en-US" sz="1400" kern="100">
                <a:latin typeface="Noto Sans" panose="020B0502040504020204" pitchFamily="34" charset="0"/>
                <a:ea typeface="Noto Sans" panose="020B0502040504020204" pitchFamily="34" charset="0"/>
                <a:cs typeface="Noto Sans" panose="020B0502040504020204" pitchFamily="34" charset="0"/>
              </a:rPr>
              <a:t> Determine if unusual weather patterns are increasing</a:t>
            </a:r>
          </a:p>
          <a:p>
            <a:pPr marR="0" lvl="0">
              <a:buClr>
                <a:schemeClr val="accent2">
                  <a:lumMod val="20000"/>
                  <a:lumOff val="80000"/>
                </a:schemeClr>
              </a:buClr>
              <a:buSzPct val="75000"/>
            </a:pPr>
            <a:endParaRPr lang="en-US" sz="1400" kern="100">
              <a:latin typeface="Noto Sans" panose="020B0502040504020204" pitchFamily="34" charset="0"/>
              <a:ea typeface="Noto Sans" panose="020B0502040504020204" pitchFamily="34" charset="0"/>
              <a:cs typeface="Noto Sans" panose="020B0502040504020204" pitchFamily="34" charset="0"/>
            </a:endParaRPr>
          </a:p>
          <a:p>
            <a:pPr marL="171450" marR="0" lvl="0" indent="-168275">
              <a:buClr>
                <a:schemeClr val="accent2">
                  <a:lumMod val="20000"/>
                  <a:lumOff val="80000"/>
                </a:schemeClr>
              </a:buClr>
              <a:buSzPct val="75000"/>
              <a:buFont typeface="Symbol" panose="05050102010706020507" pitchFamily="18" charset="2"/>
              <a:buChar char=""/>
            </a:pPr>
            <a:r>
              <a:rPr lang="en-US" sz="1400" kern="100">
                <a:latin typeface="Noto Sans" panose="020B0502040504020204" pitchFamily="34" charset="0"/>
                <a:ea typeface="Noto Sans" panose="020B0502040504020204" pitchFamily="34" charset="0"/>
                <a:cs typeface="Noto Sans" panose="020B0502040504020204" pitchFamily="34" charset="0"/>
              </a:rPr>
              <a:t> Generate future weather scenarios (25-50 years) based on</a:t>
            </a:r>
          </a:p>
          <a:p>
            <a:pPr marL="3175" marR="0" lvl="0">
              <a:buClr>
                <a:schemeClr val="accent2">
                  <a:lumMod val="20000"/>
                  <a:lumOff val="80000"/>
                </a:schemeClr>
              </a:buClr>
              <a:buSzPct val="75000"/>
            </a:pPr>
            <a:r>
              <a:rPr lang="en-US" sz="1400" kern="100">
                <a:latin typeface="Noto Sans" panose="020B0502040504020204" pitchFamily="34" charset="0"/>
                <a:ea typeface="Noto Sans" panose="020B0502040504020204" pitchFamily="34" charset="0"/>
                <a:cs typeface="Noto Sans" panose="020B0502040504020204" pitchFamily="34" charset="0"/>
              </a:rPr>
              <a:t>     historical trends</a:t>
            </a:r>
          </a:p>
          <a:p>
            <a:pPr marL="3175" marR="0" lvl="0">
              <a:buClr>
                <a:schemeClr val="accent2">
                  <a:lumMod val="20000"/>
                  <a:lumOff val="80000"/>
                </a:schemeClr>
              </a:buClr>
              <a:buSzPct val="75000"/>
            </a:pPr>
            <a:endParaRPr lang="en-US" sz="1400" kern="100">
              <a:latin typeface="Noto Sans" panose="020B0502040504020204" pitchFamily="34" charset="0"/>
              <a:ea typeface="Noto Sans" panose="020B0502040504020204" pitchFamily="34" charset="0"/>
              <a:cs typeface="Noto Sans" panose="020B0502040504020204" pitchFamily="34" charset="0"/>
            </a:endParaRPr>
          </a:p>
          <a:p>
            <a:pPr marL="171450" marR="0" lvl="0" indent="-171450">
              <a:buClr>
                <a:schemeClr val="accent2">
                  <a:lumMod val="20000"/>
                  <a:lumOff val="80000"/>
                </a:schemeClr>
              </a:buClr>
              <a:buSzPct val="75000"/>
              <a:buFont typeface="Symbol" panose="05050102010706020507" pitchFamily="18" charset="2"/>
              <a:buChar char=""/>
            </a:pPr>
            <a:r>
              <a:rPr lang="en-US" sz="1400" kern="100">
                <a:latin typeface="Noto Sans" panose="020B0502040504020204" pitchFamily="34" charset="0"/>
                <a:ea typeface="Noto Sans" panose="020B0502040504020204" pitchFamily="34" charset="0"/>
                <a:cs typeface="Noto Sans" panose="020B0502040504020204" pitchFamily="34" charset="0"/>
              </a:rPr>
              <a:t> Project the safe habitable zones in Europe over next 25-50 years</a:t>
            </a:r>
          </a:p>
          <a:p>
            <a:pPr>
              <a:buClr>
                <a:schemeClr val="accent2">
                  <a:lumMod val="20000"/>
                  <a:lumOff val="80000"/>
                </a:schemeClr>
              </a:buClr>
              <a:buSzPct val="75000"/>
            </a:pPr>
            <a:endParaRPr lang="en-US" sz="1400" kern="100">
              <a:effectLst/>
              <a:latin typeface="Noto Sans" panose="020B0502040504020204" pitchFamily="34" charset="0"/>
              <a:ea typeface="Noto Sans" panose="020B0502040504020204" pitchFamily="34" charset="0"/>
              <a:cs typeface="Noto Sans" panose="020B0502040504020204" pitchFamily="34" charset="0"/>
            </a:endParaRPr>
          </a:p>
        </p:txBody>
      </p:sp>
      <p:sp>
        <p:nvSpPr>
          <p:cNvPr id="3" name="Slide Number Placeholder 17">
            <a:extLst>
              <a:ext uri="{FF2B5EF4-FFF2-40B4-BE49-F238E27FC236}">
                <a16:creationId xmlns:a16="http://schemas.microsoft.com/office/drawing/2014/main" id="{D1A0A2D1-FE37-F01F-B174-08BF82762A6F}"/>
              </a:ext>
            </a:extLst>
          </p:cNvPr>
          <p:cNvSpPr txBox="1">
            <a:spLocks/>
          </p:cNvSpPr>
          <p:nvPr/>
        </p:nvSpPr>
        <p:spPr>
          <a:xfrm>
            <a:off x="11385225" y="6330379"/>
            <a:ext cx="501976" cy="46582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9441A2-A203-4144-A748-6744AAEDF14E}" type="slidenum">
              <a:rPr lang="en-US" sz="1400" smtClean="0">
                <a:solidFill>
                  <a:srgbClr val="FFCC66"/>
                </a:solidFill>
              </a:rPr>
              <a:pPr/>
              <a:t>2</a:t>
            </a:fld>
            <a:endParaRPr lang="en-US" sz="1400">
              <a:solidFill>
                <a:srgbClr val="FFCC66"/>
              </a:solidFill>
            </a:endParaRPr>
          </a:p>
        </p:txBody>
      </p:sp>
      <p:sp>
        <p:nvSpPr>
          <p:cNvPr id="5" name="TextBox 4">
            <a:extLst>
              <a:ext uri="{FF2B5EF4-FFF2-40B4-BE49-F238E27FC236}">
                <a16:creationId xmlns:a16="http://schemas.microsoft.com/office/drawing/2014/main" id="{74E2D202-F806-3D88-70B7-3D4E780E0B9E}"/>
              </a:ext>
            </a:extLst>
          </p:cNvPr>
          <p:cNvSpPr txBox="1"/>
          <p:nvPr/>
        </p:nvSpPr>
        <p:spPr>
          <a:xfrm>
            <a:off x="8145458" y="6230351"/>
            <a:ext cx="3239767" cy="200055"/>
          </a:xfrm>
          <a:prstGeom prst="rect">
            <a:avLst/>
          </a:prstGeom>
          <a:noFill/>
        </p:spPr>
        <p:txBody>
          <a:bodyPr wrap="square">
            <a:spAutoFit/>
          </a:bodyPr>
          <a:lstStyle/>
          <a:p>
            <a:r>
              <a:rPr lang="en-US" sz="700">
                <a:solidFill>
                  <a:schemeClr val="tx1">
                    <a:lumMod val="85000"/>
                  </a:schemeClr>
                </a:solidFill>
                <a:latin typeface="Noto Sans" panose="020B0502040504020204" pitchFamily="34" charset="0"/>
              </a:rPr>
              <a:t>AI-rendered hypothetical map by OpenAI's ChatGPT, GPT-4o model</a:t>
            </a:r>
            <a:endParaRPr lang="en-US" sz="700">
              <a:solidFill>
                <a:schemeClr val="tx1">
                  <a:lumMod val="85000"/>
                </a:schemeClr>
              </a:solidFill>
            </a:endParaRPr>
          </a:p>
        </p:txBody>
      </p:sp>
      <p:pic>
        <p:nvPicPr>
          <p:cNvPr id="6" name="Picture 5">
            <a:extLst>
              <a:ext uri="{FF2B5EF4-FFF2-40B4-BE49-F238E27FC236}">
                <a16:creationId xmlns:a16="http://schemas.microsoft.com/office/drawing/2014/main" id="{1E642773-F34F-35E0-2600-4B2C2B90F55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453526" y="1928552"/>
            <a:ext cx="4182687" cy="4182687"/>
          </a:xfrm>
          <a:prstGeom prst="roundRect">
            <a:avLst>
              <a:gd name="adj" fmla="val 12295"/>
            </a:avLst>
          </a:prstGeom>
        </p:spPr>
      </p:pic>
    </p:spTree>
    <p:extLst>
      <p:ext uri="{BB962C8B-B14F-4D97-AF65-F5344CB8AC3E}">
        <p14:creationId xmlns:p14="http://schemas.microsoft.com/office/powerpoint/2010/main" val="4102012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216C0-0E1E-41BC-CCCA-6C5E5BFAFD6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13DB2FD-A598-47A3-9241-003556BB2C54}"/>
              </a:ext>
            </a:extLst>
          </p:cNvPr>
          <p:cNvSpPr txBox="1"/>
          <p:nvPr/>
        </p:nvSpPr>
        <p:spPr>
          <a:xfrm>
            <a:off x="582840" y="302118"/>
            <a:ext cx="10817973" cy="6063198"/>
          </a:xfrm>
          <a:prstGeom prst="rect">
            <a:avLst/>
          </a:prstGeom>
          <a:noFill/>
        </p:spPr>
        <p:txBody>
          <a:bodyPr wrap="square">
            <a:spAutoFit/>
          </a:bodyPr>
          <a:lstStyle/>
          <a:p>
            <a:pPr marL="0" marR="0" algn="just"/>
            <a:r>
              <a:rPr lang="en-US" sz="2400" b="1">
                <a:solidFill>
                  <a:srgbClr val="FFFF66"/>
                </a:solidFill>
                <a:latin typeface="Noto Sans" panose="020B0502040504020204" pitchFamily="34" charset="0"/>
                <a:ea typeface="Noto Sans" panose="020B0502040504020204" pitchFamily="34" charset="0"/>
                <a:cs typeface="Noto Sans" panose="020B0502040504020204" pitchFamily="34" charset="0"/>
              </a:rPr>
              <a:t>ML models, techniques explored</a:t>
            </a:r>
            <a:endParaRPr lang="en-US" sz="2400" b="1" kern="100">
              <a:solidFill>
                <a:srgbClr val="FFFF66"/>
              </a:solidFill>
              <a:effectLst/>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rPr>
              <a:t>Algorithms                                                                                         Analytical techniques                  </a:t>
            </a:r>
            <a:endParaRPr lang="en-US" sz="1600" i="1"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2400" b="1">
                <a:solidFill>
                  <a:srgbClr val="FFFF66"/>
                </a:solidFill>
                <a:latin typeface="Noto Sans" panose="020B0502040504020204" pitchFamily="34" charset="0"/>
                <a:ea typeface="Noto Sans" panose="020B0502040504020204" pitchFamily="34" charset="0"/>
                <a:cs typeface="Noto Sans" panose="020B0502040504020204" pitchFamily="34" charset="0"/>
              </a:rPr>
              <a:t>Experimentation</a:t>
            </a:r>
            <a:endParaRPr lang="en-US" sz="2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400" kern="100">
                <a:effectLst/>
                <a:latin typeface="Noto Sans" panose="020B0502040504020204" pitchFamily="34" charset="0"/>
                <a:ea typeface="Noto Sans" panose="020B0502040504020204" pitchFamily="34" charset="0"/>
                <a:cs typeface="Noto Sans" panose="020B0502040504020204" pitchFamily="34" charset="0"/>
              </a:rPr>
              <a:t>To develop familiarity with supervised and unsupervised learning ML models (as above), concepts and methods, the majority of ClimateWins-required tasks centered on using historical weather data (1960-2022) to predict a daily 'Pleasant' or 'Unpleasant' weather outcome (label) at each of 15 weather stations in Europe.  The "Black Box" labels (answers dataset) in the binary prediction (classification) exercises were of </a:t>
            </a:r>
            <a:r>
              <a:rPr lang="en-US" sz="1400" u="sng" kern="100">
                <a:effectLst/>
                <a:latin typeface="Noto Sans" panose="020B0502040504020204" pitchFamily="34" charset="0"/>
                <a:ea typeface="Noto Sans" panose="020B0502040504020204" pitchFamily="34" charset="0"/>
                <a:cs typeface="Noto Sans" panose="020B0502040504020204" pitchFamily="34" charset="0"/>
              </a:rPr>
              <a:t>undisclosed origin</a:t>
            </a:r>
            <a:r>
              <a:rPr lang="en-US" sz="1400" kern="100">
                <a:effectLst/>
                <a:latin typeface="Noto Sans" panose="020B0502040504020204" pitchFamily="34" charset="0"/>
                <a:ea typeface="Noto Sans" panose="020B0502040504020204" pitchFamily="34" charset="0"/>
                <a:cs typeface="Noto Sans" panose="020B0502040504020204" pitchFamily="34" charset="0"/>
              </a:rPr>
              <a:t>.  However, the accidental discovery of 100% perfect label prediction accuracy on an imbalanced class by the Random Forests algorithm, led to an Occam's Razor explanation: the unknown-origin labels must have been created via deterministic rules and thresholds for key weather features.  The Random Forests algorithm excels at reverse-engineering such type of label.  Further LSTM-based poking around using a timesteps=1 setting, which achieved 96-99% classification accuracy on five different metrics, revealed the likely use of same-day weather data to create each daily label outcome at a weather station.  If the labels were created as believed, then the model-specific evaluations can be limited to a specific use case (classifying deterministic rule and threshold-based labels).</a:t>
            </a:r>
            <a:endParaRPr lang="en-US" sz="1400" kern="100">
              <a:latin typeface="Noto Sans" panose="020B0502040504020204" pitchFamily="34" charset="0"/>
              <a:ea typeface="Noto Sans" panose="020B0502040504020204" pitchFamily="34" charset="0"/>
              <a:cs typeface="Noto Sans" panose="020B0502040504020204" pitchFamily="34" charset="0"/>
            </a:endParaRPr>
          </a:p>
        </p:txBody>
      </p:sp>
      <p:sp>
        <p:nvSpPr>
          <p:cNvPr id="3" name="Slide Number Placeholder 17">
            <a:extLst>
              <a:ext uri="{FF2B5EF4-FFF2-40B4-BE49-F238E27FC236}">
                <a16:creationId xmlns:a16="http://schemas.microsoft.com/office/drawing/2014/main" id="{26C5CD5C-FBFE-C2B8-0B0F-D3D0B867D859}"/>
              </a:ext>
            </a:extLst>
          </p:cNvPr>
          <p:cNvSpPr txBox="1">
            <a:spLocks/>
          </p:cNvSpPr>
          <p:nvPr/>
        </p:nvSpPr>
        <p:spPr>
          <a:xfrm>
            <a:off x="11385225" y="6330379"/>
            <a:ext cx="501976" cy="46582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9441A2-A203-4144-A748-6744AAEDF14E}" type="slidenum">
              <a:rPr lang="en-US" sz="1400" smtClean="0">
                <a:solidFill>
                  <a:srgbClr val="FFCC66"/>
                </a:solidFill>
              </a:rPr>
              <a:pPr/>
              <a:t>3</a:t>
            </a:fld>
            <a:endParaRPr lang="en-US" sz="1400">
              <a:solidFill>
                <a:srgbClr val="FFCC66"/>
              </a:solidFill>
            </a:endParaRPr>
          </a:p>
        </p:txBody>
      </p:sp>
      <p:sp>
        <p:nvSpPr>
          <p:cNvPr id="6" name="TextBox 5">
            <a:extLst>
              <a:ext uri="{FF2B5EF4-FFF2-40B4-BE49-F238E27FC236}">
                <a16:creationId xmlns:a16="http://schemas.microsoft.com/office/drawing/2014/main" id="{D6F92112-9950-0721-3FF3-3C4D6915F6A9}"/>
              </a:ext>
            </a:extLst>
          </p:cNvPr>
          <p:cNvSpPr txBox="1"/>
          <p:nvPr/>
        </p:nvSpPr>
        <p:spPr>
          <a:xfrm>
            <a:off x="582840" y="1323066"/>
            <a:ext cx="5222472" cy="2339102"/>
          </a:xfrm>
          <a:prstGeom prst="rect">
            <a:avLst/>
          </a:prstGeom>
          <a:noFill/>
        </p:spPr>
        <p:txBody>
          <a:bodyPr wrap="square">
            <a:spAutoFit/>
          </a:bodyPr>
          <a:lstStyle/>
          <a:p>
            <a:pPr marL="171450" marR="0" lvl="0" indent="-168275">
              <a:buClr>
                <a:schemeClr val="accent2">
                  <a:lumMod val="20000"/>
                  <a:lumOff val="80000"/>
                </a:schemeClr>
              </a:buClr>
              <a:buSzPct val="75000"/>
              <a:buFont typeface="Symbol" panose="05050102010706020507" pitchFamily="18" charset="2"/>
              <a:buChar char=""/>
            </a:pPr>
            <a:r>
              <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rPr>
              <a:t> </a:t>
            </a: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KNN (K-Nearest Neighbors)</a:t>
            </a:r>
            <a:endParaRPr lang="en-US" sz="1600" kern="100">
              <a:solidFill>
                <a:srgbClr val="FFCC00"/>
              </a:solidFill>
              <a:effectLst/>
              <a:latin typeface="Noto Sans" panose="020B0502040504020204" pitchFamily="34" charset="0"/>
              <a:ea typeface="Noto Sans" panose="020B0502040504020204" pitchFamily="34" charset="0"/>
              <a:cs typeface="Noto Sans" panose="020B0502040504020204" pitchFamily="34" charset="0"/>
            </a:endParaRPr>
          </a:p>
          <a:p>
            <a:pPr marL="171450" marR="0" lvl="0" indent="-171450">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DT (Decision Tree)</a:t>
            </a:r>
          </a:p>
          <a:p>
            <a:pPr marL="171450" marR="0" lvl="0" indent="-168275">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RF (Random Forests)</a:t>
            </a:r>
          </a:p>
          <a:p>
            <a:pPr marL="171450" marR="0" lvl="0" indent="-171450">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ANN (Artificial Neural Network)</a:t>
            </a:r>
          </a:p>
          <a:p>
            <a:pPr marL="171450" marR="0" lvl="0" indent="-168275">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CNN (Convolutional Neural Network)</a:t>
            </a:r>
          </a:p>
          <a:p>
            <a:pPr marL="171450" marR="0" lvl="0" indent="-171450">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GAN (Generative Adversarial Network)</a:t>
            </a:r>
          </a:p>
          <a:p>
            <a:pPr marL="171450" marR="0" lvl="0" indent="-171450">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RNN (Recurrent Neural Network)</a:t>
            </a:r>
          </a:p>
          <a:p>
            <a:pPr marL="171450" marR="0" lvl="0" indent="-171450">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LSTM (Long Short-Term Memory as RNN variant)</a:t>
            </a:r>
          </a:p>
          <a:p>
            <a:pPr marL="171450" marR="0" lvl="0" indent="-171450">
              <a:buClr>
                <a:schemeClr val="accent2">
                  <a:lumMod val="20000"/>
                  <a:lumOff val="80000"/>
                </a:schemeClr>
              </a:buClr>
              <a:buSzPct val="75000"/>
              <a:buFont typeface="Symbol" panose="05050102010706020507" pitchFamily="18" charset="2"/>
              <a:buChar char=""/>
            </a:pPr>
            <a:endParaRPr lang="en-US" sz="1800" kern="100">
              <a:latin typeface="Noto Sans" panose="020B0502040504020204" pitchFamily="34" charset="0"/>
              <a:ea typeface="Noto Sans" panose="020B0502040504020204" pitchFamily="34" charset="0"/>
              <a:cs typeface="Noto Sans" panose="020B0502040504020204" pitchFamily="34" charset="0"/>
            </a:endParaRPr>
          </a:p>
        </p:txBody>
      </p:sp>
      <p:sp>
        <p:nvSpPr>
          <p:cNvPr id="7" name="TextBox 6">
            <a:extLst>
              <a:ext uri="{FF2B5EF4-FFF2-40B4-BE49-F238E27FC236}">
                <a16:creationId xmlns:a16="http://schemas.microsoft.com/office/drawing/2014/main" id="{BFFECE31-4356-631F-2F94-FD49D9A2576E}"/>
              </a:ext>
            </a:extLst>
          </p:cNvPr>
          <p:cNvSpPr txBox="1"/>
          <p:nvPr/>
        </p:nvSpPr>
        <p:spPr>
          <a:xfrm>
            <a:off x="6302601" y="1240836"/>
            <a:ext cx="5222472" cy="2308324"/>
          </a:xfrm>
          <a:prstGeom prst="rect">
            <a:avLst/>
          </a:prstGeom>
          <a:noFill/>
        </p:spPr>
        <p:txBody>
          <a:bodyPr wrap="square">
            <a:spAutoFit/>
          </a:bodyPr>
          <a:lstStyle/>
          <a:p>
            <a:pPr marL="171450" marR="0" lvl="0" indent="-168275">
              <a:buClr>
                <a:schemeClr val="accent2">
                  <a:lumMod val="20000"/>
                  <a:lumOff val="80000"/>
                </a:schemeClr>
              </a:buClr>
              <a:buSzPct val="75000"/>
              <a:buFont typeface="Symbol" panose="05050102010706020507" pitchFamily="18" charset="2"/>
              <a:buChar char=""/>
            </a:pPr>
            <a:r>
              <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rPr>
              <a:t> </a:t>
            </a: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Gradient descent</a:t>
            </a:r>
            <a:endParaRPr lang="en-US" sz="1600" kern="100">
              <a:solidFill>
                <a:srgbClr val="FFCC00"/>
              </a:solidFill>
              <a:effectLst/>
              <a:latin typeface="Noto Sans" panose="020B0502040504020204" pitchFamily="34" charset="0"/>
              <a:ea typeface="Noto Sans" panose="020B0502040504020204" pitchFamily="34" charset="0"/>
              <a:cs typeface="Noto Sans" panose="020B0502040504020204" pitchFamily="34" charset="0"/>
            </a:endParaRPr>
          </a:p>
          <a:p>
            <a:pPr marL="171450" marR="0" lvl="0" indent="-171450">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Adaptive moment estimation (Adam)</a:t>
            </a:r>
          </a:p>
          <a:p>
            <a:pPr marL="171450" marR="0" lvl="0" indent="-168275">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Data preprocessing (normalization, reshaping</a:t>
            </a:r>
          </a:p>
          <a:p>
            <a:pPr marL="3175" marR="0" lvl="0">
              <a:buClr>
                <a:schemeClr val="accent2">
                  <a:lumMod val="20000"/>
                  <a:lumOff val="80000"/>
                </a:schemeClr>
              </a:buClr>
              <a:buSzPct val="75000"/>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one-hot encoding, subsetting)</a:t>
            </a:r>
          </a:p>
          <a:p>
            <a:pPr marL="171450" marR="0" lvl="0" indent="-171450">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Hyperparameter tuning (grid search, random</a:t>
            </a:r>
          </a:p>
          <a:p>
            <a:pPr marR="0" lvl="0">
              <a:buClr>
                <a:schemeClr val="accent2">
                  <a:lumMod val="20000"/>
                  <a:lumOff val="80000"/>
                </a:schemeClr>
              </a:buClr>
              <a:buSzPct val="75000"/>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search, Bayesian optimization)</a:t>
            </a:r>
          </a:p>
          <a:p>
            <a:pPr marL="171450" marR="0" lvl="0" indent="-168275">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Regularization (dropout, L1, L2)</a:t>
            </a:r>
          </a:p>
          <a:p>
            <a:pPr marL="171450" marR="0" lvl="0" indent="-171450">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PCA (Principal Component Analysis)</a:t>
            </a:r>
          </a:p>
          <a:p>
            <a:pPr marL="171450" marR="0" lvl="0" indent="-171450">
              <a:buClr>
                <a:schemeClr val="accent2">
                  <a:lumMod val="20000"/>
                  <a:lumOff val="80000"/>
                </a:schemeClr>
              </a:buClr>
              <a:buSzPct val="75000"/>
              <a:buFont typeface="Symbol" panose="05050102010706020507" pitchFamily="18" charset="2"/>
              <a:buChar char=""/>
            </a:pPr>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 Hierarchical clustering (dendrogram)</a:t>
            </a:r>
          </a:p>
        </p:txBody>
      </p:sp>
    </p:spTree>
    <p:extLst>
      <p:ext uri="{BB962C8B-B14F-4D97-AF65-F5344CB8AC3E}">
        <p14:creationId xmlns:p14="http://schemas.microsoft.com/office/powerpoint/2010/main" val="2417366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FD6E6-F0E7-EFD3-CBB7-04EA6229C79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172C939-1129-9EE8-51B3-8886FD1388DE}"/>
              </a:ext>
            </a:extLst>
          </p:cNvPr>
          <p:cNvSpPr txBox="1"/>
          <p:nvPr/>
        </p:nvSpPr>
        <p:spPr>
          <a:xfrm>
            <a:off x="567252" y="498947"/>
            <a:ext cx="10817973" cy="4924425"/>
          </a:xfrm>
          <a:prstGeom prst="rect">
            <a:avLst/>
          </a:prstGeom>
          <a:noFill/>
        </p:spPr>
        <p:txBody>
          <a:bodyPr wrap="square">
            <a:spAutoFit/>
          </a:bodyPr>
          <a:lstStyle/>
          <a:p>
            <a:pPr marL="0" marR="0" algn="just"/>
            <a:r>
              <a:rPr lang="en-US" sz="2400" b="1">
                <a:solidFill>
                  <a:srgbClr val="FFFF66"/>
                </a:solidFill>
                <a:latin typeface="Noto Sans" panose="020B0502040504020204" pitchFamily="34" charset="0"/>
                <a:ea typeface="Noto Sans" panose="020B0502040504020204" pitchFamily="34" charset="0"/>
                <a:cs typeface="Noto Sans" panose="020B0502040504020204" pitchFamily="34" charset="0"/>
              </a:rPr>
              <a:t>Thought experiments</a:t>
            </a:r>
            <a:endParaRPr lang="en-US" sz="2400" b="1" kern="100">
              <a:solidFill>
                <a:srgbClr val="FFFF66"/>
              </a:solidFill>
              <a:effectLst/>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rPr>
              <a:t>#1  Detecting and quantifying anomalous weather trends</a:t>
            </a:r>
            <a:endParaRPr lang="en-US" sz="1600" i="1"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rPr>
              <a:t>#2  Forecasting future weather patterns</a:t>
            </a:r>
            <a:endParaRPr lang="en-US" sz="1600" i="1"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rPr>
              <a:t>#3  Mapping future habitable zones in Europe (future risk assessment)</a:t>
            </a:r>
            <a:endParaRPr lang="en-US" sz="1600" i="1"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p:txBody>
      </p:sp>
      <p:sp>
        <p:nvSpPr>
          <p:cNvPr id="3" name="Slide Number Placeholder 17">
            <a:extLst>
              <a:ext uri="{FF2B5EF4-FFF2-40B4-BE49-F238E27FC236}">
                <a16:creationId xmlns:a16="http://schemas.microsoft.com/office/drawing/2014/main" id="{A5B1F66B-71D3-57E0-5C13-B5B98DAF1B12}"/>
              </a:ext>
            </a:extLst>
          </p:cNvPr>
          <p:cNvSpPr txBox="1">
            <a:spLocks/>
          </p:cNvSpPr>
          <p:nvPr/>
        </p:nvSpPr>
        <p:spPr>
          <a:xfrm>
            <a:off x="11385225" y="6330379"/>
            <a:ext cx="501976" cy="46582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9441A2-A203-4144-A748-6744AAEDF14E}" type="slidenum">
              <a:rPr lang="en-US" sz="1400" smtClean="0">
                <a:solidFill>
                  <a:srgbClr val="FFCC66"/>
                </a:solidFill>
              </a:rPr>
              <a:pPr/>
              <a:t>4</a:t>
            </a:fld>
            <a:endParaRPr lang="en-US" sz="1400">
              <a:solidFill>
                <a:srgbClr val="FFCC66"/>
              </a:solidFill>
            </a:endParaRPr>
          </a:p>
        </p:txBody>
      </p:sp>
      <p:sp>
        <p:nvSpPr>
          <p:cNvPr id="6" name="TextBox 5">
            <a:extLst>
              <a:ext uri="{FF2B5EF4-FFF2-40B4-BE49-F238E27FC236}">
                <a16:creationId xmlns:a16="http://schemas.microsoft.com/office/drawing/2014/main" id="{AEA9694D-82DC-05E6-2449-EC707D5D5F24}"/>
              </a:ext>
            </a:extLst>
          </p:cNvPr>
          <p:cNvSpPr txBox="1"/>
          <p:nvPr/>
        </p:nvSpPr>
        <p:spPr>
          <a:xfrm>
            <a:off x="582839" y="1899125"/>
            <a:ext cx="10419577" cy="830997"/>
          </a:xfrm>
          <a:prstGeom prst="rect">
            <a:avLst/>
          </a:prstGeom>
          <a:noFill/>
        </p:spPr>
        <p:txBody>
          <a:bodyPr wrap="square">
            <a:spAutoFit/>
          </a:bodyPr>
          <a:lstStyle/>
          <a:p>
            <a:r>
              <a:rPr lang="en-US" sz="1600">
                <a:solidFill>
                  <a:srgbClr val="FFCC00"/>
                </a:solidFill>
                <a:latin typeface="Noto Sans" panose="020B0502040504020204" pitchFamily="34" charset="0"/>
                <a:ea typeface="Noto Sans" panose="020B0502040504020204" pitchFamily="34" charset="0"/>
                <a:cs typeface="Noto Sans" panose="020B0502040504020204" pitchFamily="34" charset="0"/>
              </a:rPr>
              <a:t>“If we define what counts as ‘anomalous’ weather at each station (i.e., based on a local z-score &gt; 2.0 in historical records), can we assume such anomalies increase over time at any of the 15+ European stations? And if so, where and when are they concentrated?  Which weather features are most anomaly-prone?”</a:t>
            </a:r>
            <a:endPar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p:txBody>
      </p:sp>
      <p:sp>
        <p:nvSpPr>
          <p:cNvPr id="7" name="TextBox 6">
            <a:extLst>
              <a:ext uri="{FF2B5EF4-FFF2-40B4-BE49-F238E27FC236}">
                <a16:creationId xmlns:a16="http://schemas.microsoft.com/office/drawing/2014/main" id="{D47815E4-4FF2-2A88-66CB-A3D99196E773}"/>
              </a:ext>
            </a:extLst>
          </p:cNvPr>
          <p:cNvSpPr txBox="1"/>
          <p:nvPr/>
        </p:nvSpPr>
        <p:spPr>
          <a:xfrm>
            <a:off x="582839" y="3712380"/>
            <a:ext cx="10419577" cy="830997"/>
          </a:xfrm>
          <a:prstGeom prst="rect">
            <a:avLst/>
          </a:prstGeom>
          <a:noFill/>
        </p:spPr>
        <p:txBody>
          <a:bodyPr wrap="square">
            <a:spAutoFit/>
          </a:bodyPr>
          <a:lstStyle/>
          <a:p>
            <a:pPr marL="3175" marR="0" lvl="0">
              <a:buClr>
                <a:schemeClr val="accent2">
                  <a:lumMod val="20000"/>
                  <a:lumOff val="80000"/>
                </a:schemeClr>
              </a:buClr>
              <a:buSzPct val="75000"/>
            </a:pPr>
            <a:r>
              <a:rPr lang="en-US" sz="1600">
                <a:solidFill>
                  <a:srgbClr val="FFCC00"/>
                </a:solidFill>
                <a:latin typeface="Noto Sans" panose="020B0502040504020204" pitchFamily="34" charset="0"/>
                <a:ea typeface="Noto Sans" panose="020B0502040504020204" pitchFamily="34" charset="0"/>
                <a:cs typeface="Noto Sans" panose="020B0502040504020204" pitchFamily="34" charset="0"/>
              </a:rPr>
              <a:t>“Using a Transformer-based time series model like Autoformer, can we simulate plausible daily weather variable trajectories 25–50 years into the future for Europe, while enforcing physical constraints (temperature ranges, energy balance, etc.) to ensure realism?”</a:t>
            </a:r>
            <a:endParaRPr lang="en-US" sz="1600" kern="100">
              <a:solidFill>
                <a:srgbClr val="FFCC00"/>
              </a:solidFill>
              <a:effectLst/>
              <a:latin typeface="Noto Sans" panose="020B0502040504020204" pitchFamily="34" charset="0"/>
              <a:ea typeface="Noto Sans" panose="020B0502040504020204" pitchFamily="34" charset="0"/>
              <a:cs typeface="Noto Sans" panose="020B0502040504020204" pitchFamily="34" charset="0"/>
            </a:endParaRPr>
          </a:p>
        </p:txBody>
      </p:sp>
      <p:sp>
        <p:nvSpPr>
          <p:cNvPr id="4" name="TextBox 3">
            <a:extLst>
              <a:ext uri="{FF2B5EF4-FFF2-40B4-BE49-F238E27FC236}">
                <a16:creationId xmlns:a16="http://schemas.microsoft.com/office/drawing/2014/main" id="{CF7BA4A2-9BF5-09E3-65F7-F02AED151D51}"/>
              </a:ext>
            </a:extLst>
          </p:cNvPr>
          <p:cNvSpPr txBox="1"/>
          <p:nvPr/>
        </p:nvSpPr>
        <p:spPr>
          <a:xfrm>
            <a:off x="582840" y="5499382"/>
            <a:ext cx="10419576" cy="830997"/>
          </a:xfrm>
          <a:prstGeom prst="rect">
            <a:avLst/>
          </a:prstGeom>
          <a:noFill/>
        </p:spPr>
        <p:txBody>
          <a:bodyPr wrap="square">
            <a:spAutoFit/>
          </a:bodyPr>
          <a:lstStyle/>
          <a:p>
            <a:r>
              <a:rPr lang="en-US" sz="1600">
                <a:solidFill>
                  <a:srgbClr val="FFCC00"/>
                </a:solidFill>
                <a:latin typeface="Noto Sans" panose="020B0502040504020204" pitchFamily="34" charset="0"/>
                <a:ea typeface="Noto Sans" panose="020B0502040504020204" pitchFamily="34" charset="0"/>
                <a:cs typeface="Noto Sans" panose="020B0502040504020204" pitchFamily="34" charset="0"/>
              </a:rPr>
              <a:t>"What if we assume that the European “comfort zone”—defined as days with temperature 18–27°C, low humidity, low wind speed, and moderate sunshine—shifts northward by 2050–2075? Can we map how the number of “pleasant” days per year changes by weather station and generate a future comfort-zone map?"</a:t>
            </a:r>
          </a:p>
        </p:txBody>
      </p:sp>
    </p:spTree>
    <p:extLst>
      <p:ext uri="{BB962C8B-B14F-4D97-AF65-F5344CB8AC3E}">
        <p14:creationId xmlns:p14="http://schemas.microsoft.com/office/powerpoint/2010/main" val="2263755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96D5B-1399-FDD6-202C-52B18F9E3F3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AB310A9-2B5E-E435-9E05-E48D93BEEF45}"/>
              </a:ext>
            </a:extLst>
          </p:cNvPr>
          <p:cNvSpPr txBox="1"/>
          <p:nvPr/>
        </p:nvSpPr>
        <p:spPr>
          <a:xfrm>
            <a:off x="567252" y="498947"/>
            <a:ext cx="10817973" cy="5816977"/>
          </a:xfrm>
          <a:prstGeom prst="rect">
            <a:avLst/>
          </a:prstGeom>
          <a:noFill/>
        </p:spPr>
        <p:txBody>
          <a:bodyPr wrap="square">
            <a:spAutoFit/>
          </a:bodyPr>
          <a:lstStyle/>
          <a:p>
            <a:pPr marL="0" marR="0" algn="just"/>
            <a:r>
              <a:rPr lang="en-US" sz="2200" b="1">
                <a:solidFill>
                  <a:srgbClr val="FFFF66"/>
                </a:solidFill>
                <a:latin typeface="Noto Sans" panose="020B0502040504020204" pitchFamily="34" charset="0"/>
                <a:ea typeface="Noto Sans" panose="020B0502040504020204" pitchFamily="34" charset="0"/>
                <a:cs typeface="Noto Sans" panose="020B0502040504020204" pitchFamily="34" charset="0"/>
              </a:rPr>
              <a:t>Thought experiment #1: </a:t>
            </a:r>
            <a:r>
              <a:rPr lang="en-US" sz="2200" b="1" i="1">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rPr>
              <a:t>Detecting and quantifying anomalous weather trends</a:t>
            </a:r>
            <a:endParaRPr lang="en-US" sz="2200" b="1" i="1"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Hypothesis</a:t>
            </a: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The incidence of ‘anomalous’ weather (station-level weather feature z-score &gt; 2.0 in historical records) has increased across Europe in recent decades, for multiple weather features. </a:t>
            </a:r>
            <a:endParaRPr lang="en-US" sz="1600" kern="100">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ML model(s) and methods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Isolation Forest and/or z-score for anomaly detection; time series clustering (DBSCAN and/or k-means) over 1-year windows; </a:t>
            </a:r>
            <a:r>
              <a:rPr lang="en-US" sz="1600" i="1">
                <a:latin typeface="Noto Sans" panose="020B0502040504020204" pitchFamily="34" charset="0"/>
                <a:ea typeface="Noto Sans" panose="020B0502040504020204" pitchFamily="34" charset="0"/>
                <a:cs typeface="Noto Sans" panose="020B0502040504020204" pitchFamily="34" charset="0"/>
              </a:rPr>
              <a:t>Seasonal</a:t>
            </a:r>
            <a:r>
              <a:rPr lang="en-US" sz="1600">
                <a:latin typeface="Noto Sans" panose="020B0502040504020204" pitchFamily="34" charset="0"/>
                <a:ea typeface="Noto Sans" panose="020B0502040504020204" pitchFamily="34" charset="0"/>
                <a:cs typeface="Noto Sans" panose="020B0502040504020204" pitchFamily="34" charset="0"/>
              </a:rPr>
              <a:t> Mann-Kendall Trend Test (non-parametric); linear and non-linear (polynomial regression) trend analysis; wavelet analysis; time series decomposition (STL using LOESS); stationarization.</a:t>
            </a:r>
            <a:endParaRPr lang="en-US" sz="1600" i="1" kern="100">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Additional Data needs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Expansion of temporal range of 1960-2022 daily weather data by 40 years.  Optional: more features and weather stations, particularly in southern European latitudes.  For more robust analysis: elevation, proximity to water bodies, gridded climate reanalysis data (ERA5/ERA20C) to enhance granularity and data uniformity.</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Complexity and resources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Low complexity, lower cost.</a:t>
            </a:r>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p:txBody>
      </p:sp>
      <p:sp>
        <p:nvSpPr>
          <p:cNvPr id="3" name="Slide Number Placeholder 17">
            <a:extLst>
              <a:ext uri="{FF2B5EF4-FFF2-40B4-BE49-F238E27FC236}">
                <a16:creationId xmlns:a16="http://schemas.microsoft.com/office/drawing/2014/main" id="{689EE54A-24CD-ED58-E77F-1DDC3BB68A8B}"/>
              </a:ext>
            </a:extLst>
          </p:cNvPr>
          <p:cNvSpPr txBox="1">
            <a:spLocks/>
          </p:cNvSpPr>
          <p:nvPr/>
        </p:nvSpPr>
        <p:spPr>
          <a:xfrm>
            <a:off x="11385225" y="6330379"/>
            <a:ext cx="501976" cy="46582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9441A2-A203-4144-A748-6744AAEDF14E}" type="slidenum">
              <a:rPr lang="en-US" sz="1400" smtClean="0">
                <a:solidFill>
                  <a:srgbClr val="FFCC66"/>
                </a:solidFill>
              </a:rPr>
              <a:pPr/>
              <a:t>5</a:t>
            </a:fld>
            <a:endParaRPr lang="en-US" sz="1400">
              <a:solidFill>
                <a:srgbClr val="FFCC66"/>
              </a:solidFill>
            </a:endParaRPr>
          </a:p>
        </p:txBody>
      </p:sp>
    </p:spTree>
    <p:extLst>
      <p:ext uri="{BB962C8B-B14F-4D97-AF65-F5344CB8AC3E}">
        <p14:creationId xmlns:p14="http://schemas.microsoft.com/office/powerpoint/2010/main" val="1806109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1440C-16F8-B7CE-B8C0-1B49071934C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8117D1D-2C8A-494D-51AE-117D2910E5FF}"/>
              </a:ext>
            </a:extLst>
          </p:cNvPr>
          <p:cNvSpPr txBox="1"/>
          <p:nvPr/>
        </p:nvSpPr>
        <p:spPr>
          <a:xfrm>
            <a:off x="567252" y="498947"/>
            <a:ext cx="10817973" cy="5816977"/>
          </a:xfrm>
          <a:prstGeom prst="rect">
            <a:avLst/>
          </a:prstGeom>
          <a:noFill/>
        </p:spPr>
        <p:txBody>
          <a:bodyPr wrap="square">
            <a:spAutoFit/>
          </a:bodyPr>
          <a:lstStyle/>
          <a:p>
            <a:pPr marL="0" marR="0" algn="just"/>
            <a:r>
              <a:rPr lang="en-US" sz="2200" b="1">
                <a:solidFill>
                  <a:srgbClr val="FFFF66"/>
                </a:solidFill>
                <a:latin typeface="Noto Sans" panose="020B0502040504020204" pitchFamily="34" charset="0"/>
                <a:ea typeface="Noto Sans" panose="020B0502040504020204" pitchFamily="34" charset="0"/>
                <a:cs typeface="Noto Sans" panose="020B0502040504020204" pitchFamily="34" charset="0"/>
              </a:rPr>
              <a:t>Thought experiment #2: </a:t>
            </a:r>
            <a:r>
              <a:rPr lang="en-US" sz="2200" b="1" i="1">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rPr>
              <a:t>Forecasting future weather patterns</a:t>
            </a:r>
            <a:endParaRPr lang="en-US" sz="2200" b="1" i="1"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Hypothesis</a:t>
            </a: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We can simulate plausible weather scenarios 25-50 years out in time, and impose physical law-based constraints on the models to match reality.</a:t>
            </a:r>
            <a:endParaRPr lang="en-US" sz="1600" kern="100">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ML model(s) and methods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Hybrid Numerical Weather Prediction (NWP) physics-based model and Transformer-based time series model (Autoformer), where NWP outputs are used as input features for the Autoformer model; synthetic data generation (GANs); time series forecasting (Prophet, ARIMA).</a:t>
            </a:r>
            <a:endParaRPr lang="en-US" sz="1600" i="1" kern="100">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Additional Data needs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Expansion of temporal range of 1960-2022 daily weather data by 40 years.  Optional: more features (CO2, solar activity, oceanic indices AMO/ANSO), high resolution gridded datasets (ERA5) to enhance data granularity, uniformity and comprehensiveness.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Complexity and resources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High complexity.  NWP is also compute-intensive, high cost.  Inaccessible to the non-profit ClimateWins' budget.</a:t>
            </a:r>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p:txBody>
      </p:sp>
      <p:sp>
        <p:nvSpPr>
          <p:cNvPr id="3" name="Slide Number Placeholder 17">
            <a:extLst>
              <a:ext uri="{FF2B5EF4-FFF2-40B4-BE49-F238E27FC236}">
                <a16:creationId xmlns:a16="http://schemas.microsoft.com/office/drawing/2014/main" id="{25E4A6F0-A3ED-5125-ACD7-7ECE314CD72D}"/>
              </a:ext>
            </a:extLst>
          </p:cNvPr>
          <p:cNvSpPr txBox="1">
            <a:spLocks/>
          </p:cNvSpPr>
          <p:nvPr/>
        </p:nvSpPr>
        <p:spPr>
          <a:xfrm>
            <a:off x="11385225" y="6330379"/>
            <a:ext cx="501976" cy="46582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9441A2-A203-4144-A748-6744AAEDF14E}" type="slidenum">
              <a:rPr lang="en-US" sz="1400" smtClean="0">
                <a:solidFill>
                  <a:srgbClr val="FFCC66"/>
                </a:solidFill>
              </a:rPr>
              <a:pPr/>
              <a:t>6</a:t>
            </a:fld>
            <a:endParaRPr lang="en-US" sz="1400">
              <a:solidFill>
                <a:srgbClr val="FFCC66"/>
              </a:solidFill>
            </a:endParaRPr>
          </a:p>
        </p:txBody>
      </p:sp>
    </p:spTree>
    <p:extLst>
      <p:ext uri="{BB962C8B-B14F-4D97-AF65-F5344CB8AC3E}">
        <p14:creationId xmlns:p14="http://schemas.microsoft.com/office/powerpoint/2010/main" val="622055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80214-4FD8-35D3-A404-AF33C28AD6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679B48-D237-1D3B-5060-2D3CE364C9EA}"/>
              </a:ext>
            </a:extLst>
          </p:cNvPr>
          <p:cNvSpPr txBox="1"/>
          <p:nvPr/>
        </p:nvSpPr>
        <p:spPr>
          <a:xfrm>
            <a:off x="567252" y="498947"/>
            <a:ext cx="10817973" cy="5816977"/>
          </a:xfrm>
          <a:prstGeom prst="rect">
            <a:avLst/>
          </a:prstGeom>
          <a:noFill/>
        </p:spPr>
        <p:txBody>
          <a:bodyPr wrap="square">
            <a:spAutoFit/>
          </a:bodyPr>
          <a:lstStyle/>
          <a:p>
            <a:pPr marL="0" marR="0" algn="just"/>
            <a:r>
              <a:rPr lang="en-US" sz="2200" b="1">
                <a:solidFill>
                  <a:srgbClr val="FFFF66"/>
                </a:solidFill>
                <a:latin typeface="Noto Sans" panose="020B0502040504020204" pitchFamily="34" charset="0"/>
                <a:ea typeface="Noto Sans" panose="020B0502040504020204" pitchFamily="34" charset="0"/>
                <a:cs typeface="Noto Sans" panose="020B0502040504020204" pitchFamily="34" charset="0"/>
              </a:rPr>
              <a:t>Thought experiment #3: </a:t>
            </a:r>
            <a:r>
              <a:rPr lang="en-US" sz="2200" b="1" i="1">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rPr>
              <a:t>Mapping future habitable zones in Europe</a:t>
            </a:r>
            <a:endParaRPr lang="en-US" sz="2200" b="1" i="1"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Hypothesis</a:t>
            </a:r>
          </a:p>
          <a:p>
            <a:pPr algn="just"/>
            <a:endParaRPr lang="en-US" sz="14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The European weather "comfort zone" </a:t>
            </a:r>
            <a:r>
              <a:rPr lang="en-US" sz="1600" i="1">
                <a:latin typeface="Noto Sans" panose="020B0502040504020204" pitchFamily="34" charset="0"/>
                <a:ea typeface="Noto Sans" panose="020B0502040504020204" pitchFamily="34" charset="0"/>
                <a:cs typeface="Noto Sans" panose="020B0502040504020204" pitchFamily="34" charset="0"/>
              </a:rPr>
              <a:t>(days with 18–27°C temperature, low humidity, low wind speed, and moderate sunshine) </a:t>
            </a:r>
            <a:r>
              <a:rPr lang="en-US" sz="1600">
                <a:latin typeface="Noto Sans" panose="020B0502040504020204" pitchFamily="34" charset="0"/>
                <a:ea typeface="Noto Sans" panose="020B0502040504020204" pitchFamily="34" charset="0"/>
                <a:cs typeface="Noto Sans" panose="020B0502040504020204" pitchFamily="34" charset="0"/>
              </a:rPr>
              <a:t>will shift northward by 2050-2075.</a:t>
            </a:r>
            <a:endParaRPr lang="en-US" sz="1600" kern="100">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ML model(s) and methods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Simplified, reduced-cost version of Experiment #2 for the forecasting part. Random Forests model for the classification part. Clustering, threshold-based classification. GIS (Geographic Information Systems) for integration and visualization. Scenario analysis with synthetic data inputs.</a:t>
            </a:r>
            <a:endParaRPr lang="en-US" sz="1600" i="1" kern="100">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Additional Data needs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Expansion of temporal range of 1960-2022 daily weather data by 40 years.  Population density, land use, sea level rise, fire hazard maps, flood risk maps.  Climate thresholds for habitability (i.e., max wet-bulb temperature).</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Complexity and resources</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a:latin typeface="Noto Sans" panose="020B0502040504020204" pitchFamily="34" charset="0"/>
                <a:ea typeface="Noto Sans" panose="020B0502040504020204" pitchFamily="34" charset="0"/>
                <a:cs typeface="Noto Sans" panose="020B0502040504020204" pitchFamily="34" charset="0"/>
              </a:rPr>
              <a:t>Moderate.</a:t>
            </a:r>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p:txBody>
      </p:sp>
      <p:sp>
        <p:nvSpPr>
          <p:cNvPr id="3" name="Slide Number Placeholder 17">
            <a:extLst>
              <a:ext uri="{FF2B5EF4-FFF2-40B4-BE49-F238E27FC236}">
                <a16:creationId xmlns:a16="http://schemas.microsoft.com/office/drawing/2014/main" id="{7A5EEAC0-9862-F4F2-1FC8-9184E390B2C9}"/>
              </a:ext>
            </a:extLst>
          </p:cNvPr>
          <p:cNvSpPr txBox="1">
            <a:spLocks/>
          </p:cNvSpPr>
          <p:nvPr/>
        </p:nvSpPr>
        <p:spPr>
          <a:xfrm>
            <a:off x="11385225" y="6330379"/>
            <a:ext cx="501976" cy="46582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9441A2-A203-4144-A748-6744AAEDF14E}" type="slidenum">
              <a:rPr lang="en-US" sz="1400" smtClean="0">
                <a:solidFill>
                  <a:srgbClr val="FFCC66"/>
                </a:solidFill>
              </a:rPr>
              <a:pPr/>
              <a:t>7</a:t>
            </a:fld>
            <a:endParaRPr lang="en-US" sz="1400">
              <a:solidFill>
                <a:srgbClr val="FFCC66"/>
              </a:solidFill>
            </a:endParaRPr>
          </a:p>
        </p:txBody>
      </p:sp>
    </p:spTree>
    <p:extLst>
      <p:ext uri="{BB962C8B-B14F-4D97-AF65-F5344CB8AC3E}">
        <p14:creationId xmlns:p14="http://schemas.microsoft.com/office/powerpoint/2010/main" val="2889611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3CAB9-970A-905E-1C19-76AAC963D9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17473A8-EC5D-97BC-549E-0AADC1C37C1E}"/>
              </a:ext>
            </a:extLst>
          </p:cNvPr>
          <p:cNvSpPr txBox="1"/>
          <p:nvPr/>
        </p:nvSpPr>
        <p:spPr>
          <a:xfrm>
            <a:off x="567252" y="498947"/>
            <a:ext cx="10817973" cy="5324535"/>
          </a:xfrm>
          <a:prstGeom prst="rect">
            <a:avLst/>
          </a:prstGeom>
          <a:noFill/>
        </p:spPr>
        <p:txBody>
          <a:bodyPr wrap="square">
            <a:spAutoFit/>
          </a:bodyPr>
          <a:lstStyle/>
          <a:p>
            <a:pPr marL="0" marR="0" algn="ctr"/>
            <a:r>
              <a:rPr lang="en-US" sz="2200" b="1">
                <a:solidFill>
                  <a:srgbClr val="FFFF66"/>
                </a:solidFill>
                <a:latin typeface="Noto Sans" panose="020B0502040504020204" pitchFamily="34" charset="0"/>
                <a:ea typeface="Noto Sans" panose="020B0502040504020204" pitchFamily="34" charset="0"/>
                <a:cs typeface="Noto Sans" panose="020B0502040504020204" pitchFamily="34" charset="0"/>
              </a:rPr>
              <a:t>Conclusion</a:t>
            </a:r>
          </a:p>
          <a:p>
            <a:pPr marL="0" marR="0" algn="just"/>
            <a:endParaRPr lang="en-US" sz="2200" b="1">
              <a:solidFill>
                <a:srgbClr val="FFFF66"/>
              </a:solidFill>
              <a:latin typeface="Noto Sans" panose="020B0502040504020204" pitchFamily="34" charset="0"/>
              <a:ea typeface="Noto Sans" panose="020B0502040504020204" pitchFamily="34" charset="0"/>
              <a:cs typeface="Noto Sans" panose="020B0502040504020204" pitchFamily="34" charset="0"/>
            </a:endParaRPr>
          </a:p>
          <a:p>
            <a:pPr algn="just"/>
            <a:endParaRPr lang="en-US" sz="20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2000" kern="100">
                <a:solidFill>
                  <a:srgbClr val="FFCC00"/>
                </a:solidFill>
                <a:latin typeface="Noto Sans" panose="020B0502040504020204" pitchFamily="34" charset="0"/>
                <a:ea typeface="Noto Sans" panose="020B0502040504020204" pitchFamily="34" charset="0"/>
                <a:cs typeface="Noto Sans" panose="020B0502040504020204" pitchFamily="34" charset="0"/>
              </a:rPr>
              <a:t>Recommendation:</a:t>
            </a:r>
            <a:r>
              <a:rPr lang="en-US" sz="2000" b="1">
                <a:solidFill>
                  <a:srgbClr val="FFFF66"/>
                </a:solidFill>
                <a:latin typeface="Noto Sans" panose="020B0502040504020204" pitchFamily="34" charset="0"/>
                <a:ea typeface="Noto Sans" panose="020B0502040504020204" pitchFamily="34" charset="0"/>
                <a:cs typeface="Noto Sans" panose="020B0502040504020204" pitchFamily="34" charset="0"/>
              </a:rPr>
              <a:t> </a:t>
            </a:r>
            <a:r>
              <a:rPr lang="en-US" sz="2000" b="1" i="1">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rPr>
              <a:t>Thought Experiment #3 Mapping future habitable zones in Europe</a:t>
            </a:r>
            <a:endParaRPr lang="en-US" sz="2000" b="1" i="1"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marR="0"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Rationale: </a:t>
            </a:r>
            <a:r>
              <a:rPr lang="en-US" sz="1600"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rPr>
              <a:t>Aligns with public-facing non-profit goals, impactful, visual, action-oriented, lower cost, feasible.</a:t>
            </a:r>
            <a:endPar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Goal:  </a:t>
            </a:r>
            <a:r>
              <a:rPr lang="en-US" sz="1600">
                <a:latin typeface="Noto Sans" panose="020B0502040504020204" pitchFamily="34" charset="0"/>
                <a:ea typeface="Noto Sans" panose="020B0502040504020204" pitchFamily="34" charset="0"/>
                <a:cs typeface="Noto Sans" panose="020B0502040504020204" pitchFamily="34" charset="0"/>
              </a:rPr>
              <a:t>Project how the frequency and spatial distribution of 'Habitable' days will shift across European regions by 2050-2075.</a:t>
            </a:r>
            <a:endPar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endParaRPr>
          </a:p>
          <a:p>
            <a:pPr marL="0" marR="0" algn="just"/>
            <a:endParaRPr lang="en-US" sz="1600" b="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ML models: </a:t>
            </a:r>
            <a:r>
              <a:rPr lang="en-US" sz="1600">
                <a:latin typeface="Noto Sans" panose="020B0502040504020204" pitchFamily="34" charset="0"/>
                <a:ea typeface="Noto Sans" panose="020B0502040504020204" pitchFamily="34" charset="0"/>
                <a:cs typeface="Noto Sans" panose="020B0502040504020204" pitchFamily="34" charset="0"/>
              </a:rPr>
              <a:t>Hybrid NWP-Transformer (Autoformer) model, GANs, Prophet, ARIMA or LSTM (Long Short-Term Memory) as backup.  Random Forests.</a:t>
            </a:r>
            <a:endParaRPr lang="en-US" sz="1600" kern="100">
              <a:latin typeface="Noto Sans" panose="020B0502040504020204" pitchFamily="34" charset="0"/>
              <a:ea typeface="Noto Sans" panose="020B0502040504020204" pitchFamily="34" charset="0"/>
              <a:cs typeface="Noto Sans" panose="020B0502040504020204" pitchFamily="34" charset="0"/>
            </a:endParaRP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Data: </a:t>
            </a:r>
            <a:r>
              <a:rPr lang="en-US" sz="1600">
                <a:latin typeface="Noto Sans" panose="020B0502040504020204" pitchFamily="34" charset="0"/>
                <a:ea typeface="Noto Sans" panose="020B0502040504020204" pitchFamily="34" charset="0"/>
                <a:cs typeface="Noto Sans" panose="020B0502040504020204" pitchFamily="34" charset="0"/>
              </a:rPr>
              <a:t>At a minimum, 1925-2025 daily weather data (9+ weather features) at 15+ European weather stations. Habitability thresholds. GIS data. Population density, land use, sea level rise, fire hazard maps, flood risk maps. Simplified, reduced-cost version of Experiment #2 projection data. </a:t>
            </a:r>
          </a:p>
          <a:p>
            <a:pPr algn="just"/>
            <a:endParaRPr lang="en-US" sz="1600" i="1" kern="100">
              <a:solidFill>
                <a:schemeClr val="accent2">
                  <a:lumMod val="20000"/>
                  <a:lumOff val="80000"/>
                </a:schemeClr>
              </a:solidFill>
              <a:latin typeface="Noto Sans" panose="020B0502040504020204" pitchFamily="34" charset="0"/>
              <a:ea typeface="Noto Sans" panose="020B0502040504020204" pitchFamily="34" charset="0"/>
              <a:cs typeface="Noto Sans" panose="020B0502040504020204" pitchFamily="34" charset="0"/>
            </a:endParaRPr>
          </a:p>
          <a:p>
            <a:pPr algn="just"/>
            <a:r>
              <a:rPr lang="en-US" sz="1600" kern="100">
                <a:solidFill>
                  <a:srgbClr val="FFCC00"/>
                </a:solidFill>
                <a:latin typeface="Noto Sans" panose="020B0502040504020204" pitchFamily="34" charset="0"/>
                <a:ea typeface="Noto Sans" panose="020B0502040504020204" pitchFamily="34" charset="0"/>
                <a:cs typeface="Noto Sans" panose="020B0502040504020204" pitchFamily="34" charset="0"/>
              </a:rPr>
              <a:t>Next steps: </a:t>
            </a:r>
            <a:r>
              <a:rPr lang="en-US" sz="1600">
                <a:latin typeface="Noto Sans" panose="020B0502040504020204" pitchFamily="34" charset="0"/>
                <a:ea typeface="Noto Sans" panose="020B0502040504020204" pitchFamily="34" charset="0"/>
                <a:cs typeface="Noto Sans" panose="020B0502040504020204" pitchFamily="34" charset="0"/>
              </a:rPr>
              <a:t>Acquire data &gt; define habitability thresholds using interdisciplinary literature &gt; run simplified version of Experiment #2 to project weather feature data &gt; fit RF model to simulation data and habitability threshold-based y labels &gt; summarize, evaluate, visualize results &gt; adjust, iterate on models as needed</a:t>
            </a:r>
          </a:p>
        </p:txBody>
      </p:sp>
      <p:sp>
        <p:nvSpPr>
          <p:cNvPr id="3" name="Slide Number Placeholder 17">
            <a:extLst>
              <a:ext uri="{FF2B5EF4-FFF2-40B4-BE49-F238E27FC236}">
                <a16:creationId xmlns:a16="http://schemas.microsoft.com/office/drawing/2014/main" id="{BE5E1D09-F573-2ECF-FF58-2C3E858D8C04}"/>
              </a:ext>
            </a:extLst>
          </p:cNvPr>
          <p:cNvSpPr txBox="1">
            <a:spLocks/>
          </p:cNvSpPr>
          <p:nvPr/>
        </p:nvSpPr>
        <p:spPr>
          <a:xfrm>
            <a:off x="11385225" y="6330379"/>
            <a:ext cx="501976" cy="46582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9441A2-A203-4144-A748-6744AAEDF14E}" type="slidenum">
              <a:rPr lang="en-US" sz="1400" smtClean="0">
                <a:solidFill>
                  <a:srgbClr val="FFCC66"/>
                </a:solidFill>
              </a:rPr>
              <a:pPr/>
              <a:t>8</a:t>
            </a:fld>
            <a:endParaRPr lang="en-US" sz="1400">
              <a:solidFill>
                <a:srgbClr val="FFCC66"/>
              </a:solidFill>
            </a:endParaRPr>
          </a:p>
        </p:txBody>
      </p:sp>
    </p:spTree>
    <p:extLst>
      <p:ext uri="{BB962C8B-B14F-4D97-AF65-F5344CB8AC3E}">
        <p14:creationId xmlns:p14="http://schemas.microsoft.com/office/powerpoint/2010/main" val="1115122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44C8C4E-8B00-B323-3B65-04E038998775}"/>
              </a:ext>
            </a:extLst>
          </p:cNvPr>
          <p:cNvSpPr txBox="1"/>
          <p:nvPr/>
        </p:nvSpPr>
        <p:spPr>
          <a:xfrm>
            <a:off x="1473293" y="944654"/>
            <a:ext cx="4510080" cy="4924425"/>
          </a:xfrm>
          <a:prstGeom prst="rect">
            <a:avLst/>
          </a:prstGeom>
          <a:noFill/>
        </p:spPr>
        <p:txBody>
          <a:bodyPr wrap="square">
            <a:spAutoFit/>
          </a:bodyPr>
          <a:lstStyle/>
          <a:p>
            <a:pPr marL="0" marR="0" algn="just"/>
            <a:r>
              <a:rPr lang="en-US" sz="4000" kern="100">
                <a:solidFill>
                  <a:srgbClr val="FFFF66"/>
                </a:solidFill>
                <a:effectLst/>
                <a:latin typeface="Noto Sans" panose="020B0502040504020204" pitchFamily="34" charset="0"/>
                <a:ea typeface="Noto Sans" panose="020B0502040504020204" pitchFamily="34" charset="0"/>
                <a:cs typeface="Noto Sans" panose="020B0502040504020204" pitchFamily="34" charset="0"/>
              </a:rPr>
              <a:t>Thank You</a:t>
            </a:r>
          </a:p>
          <a:p>
            <a:pPr marL="0" marR="0"/>
            <a:r>
              <a:rPr lang="en-US" sz="1400" kern="100">
                <a:effectLst/>
                <a:latin typeface="Noto Sans" panose="020B0502040504020204" pitchFamily="34" charset="0"/>
                <a:ea typeface="Noto Sans" panose="020B0502040504020204" pitchFamily="34" charset="0"/>
                <a:cs typeface="Noto Sans" panose="020B0502040504020204" pitchFamily="34" charset="0"/>
              </a:rPr>
              <a:t> </a:t>
            </a:r>
          </a:p>
          <a:p>
            <a:pPr>
              <a:buClr>
                <a:schemeClr val="accent2">
                  <a:lumMod val="20000"/>
                  <a:lumOff val="80000"/>
                </a:schemeClr>
              </a:buClr>
              <a:buSzPct val="75000"/>
            </a:pPr>
            <a:endParaRPr lang="en-US" sz="1400" kern="100">
              <a:effectLst/>
              <a:latin typeface="Noto Sans" panose="020B0502040504020204" pitchFamily="34" charset="0"/>
              <a:ea typeface="Noto Sans" panose="020B0502040504020204" pitchFamily="34" charset="0"/>
              <a:cs typeface="Noto Sans" panose="020B0502040504020204" pitchFamily="34" charset="0"/>
            </a:endParaRPr>
          </a:p>
          <a:p>
            <a:pPr>
              <a:buClr>
                <a:schemeClr val="accent2">
                  <a:lumMod val="20000"/>
                  <a:lumOff val="80000"/>
                </a:schemeClr>
              </a:buClr>
              <a:buSzPct val="75000"/>
            </a:pPr>
            <a:endParaRPr lang="en-US" sz="1400" kern="100">
              <a:latin typeface="Noto Sans" panose="020B0502040504020204" pitchFamily="34" charset="0"/>
              <a:ea typeface="Noto Sans" panose="020B0502040504020204" pitchFamily="34" charset="0"/>
              <a:cs typeface="Noto Sans" panose="020B0502040504020204" pitchFamily="34" charset="0"/>
            </a:endParaRPr>
          </a:p>
          <a:p>
            <a:pPr>
              <a:buClr>
                <a:schemeClr val="accent2">
                  <a:lumMod val="20000"/>
                  <a:lumOff val="80000"/>
                </a:schemeClr>
              </a:buClr>
              <a:buSzPct val="75000"/>
            </a:pPr>
            <a:endParaRPr lang="en-US" sz="1400" kern="100">
              <a:effectLst/>
              <a:latin typeface="Noto Sans" panose="020B0502040504020204" pitchFamily="34" charset="0"/>
              <a:ea typeface="Noto Sans" panose="020B0502040504020204" pitchFamily="34" charset="0"/>
              <a:cs typeface="Noto Sans" panose="020B0502040504020204" pitchFamily="34" charset="0"/>
            </a:endParaRPr>
          </a:p>
          <a:p>
            <a:pPr>
              <a:buClr>
                <a:schemeClr val="accent2">
                  <a:lumMod val="20000"/>
                  <a:lumOff val="80000"/>
                </a:schemeClr>
              </a:buClr>
              <a:buSzPct val="75000"/>
            </a:pPr>
            <a:endParaRPr lang="en-US" sz="1400" kern="100">
              <a:latin typeface="Noto Sans" panose="020B0502040504020204" pitchFamily="34" charset="0"/>
              <a:ea typeface="Noto Sans" panose="020B0502040504020204" pitchFamily="34" charset="0"/>
              <a:cs typeface="Noto Sans" panose="020B0502040504020204" pitchFamily="34" charset="0"/>
            </a:endParaRPr>
          </a:p>
          <a:p>
            <a:pPr>
              <a:buClr>
                <a:schemeClr val="accent2">
                  <a:lumMod val="20000"/>
                  <a:lumOff val="80000"/>
                </a:schemeClr>
              </a:buClr>
              <a:buSzPct val="75000"/>
            </a:pPr>
            <a:endParaRPr lang="en-US" sz="1400" kern="100">
              <a:effectLst/>
              <a:latin typeface="Noto Sans" panose="020B0502040504020204" pitchFamily="34" charset="0"/>
              <a:ea typeface="Noto Sans" panose="020B0502040504020204" pitchFamily="34" charset="0"/>
              <a:cs typeface="Noto Sans" panose="020B0502040504020204" pitchFamily="34" charset="0"/>
            </a:endParaRPr>
          </a:p>
          <a:p>
            <a:pPr>
              <a:buClr>
                <a:schemeClr val="accent2">
                  <a:lumMod val="20000"/>
                  <a:lumOff val="80000"/>
                </a:schemeClr>
              </a:buClr>
              <a:buSzPct val="75000"/>
            </a:pPr>
            <a:endParaRPr lang="en-US" sz="1400" kern="100">
              <a:effectLst/>
              <a:latin typeface="Noto Sans" panose="020B0502040504020204" pitchFamily="34" charset="0"/>
              <a:ea typeface="Noto Sans" panose="020B0502040504020204" pitchFamily="34" charset="0"/>
              <a:cs typeface="Noto Sans" panose="020B0502040504020204" pitchFamily="34" charset="0"/>
            </a:endParaRPr>
          </a:p>
          <a:p>
            <a:pPr marL="0" marR="0" algn="just"/>
            <a:r>
              <a:rPr lang="en-US" sz="1600"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rPr>
              <a:t>GitHub repository for the Python </a:t>
            </a:r>
          </a:p>
          <a:p>
            <a:pPr marL="0" marR="0" algn="just"/>
            <a:r>
              <a:rPr lang="en-US" sz="1600"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rPr>
              <a:t>scripts and datasets used for this </a:t>
            </a:r>
          </a:p>
          <a:p>
            <a:pPr marL="0" marR="0" algn="just"/>
            <a:r>
              <a:rPr lang="en-US" sz="1600"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rPr>
              <a:t>project:                               </a:t>
            </a:r>
          </a:p>
          <a:p>
            <a:pPr marL="0" marR="0"/>
            <a:endParaRPr lang="en-US" sz="1400" kern="100">
              <a:latin typeface="Noto Sans" panose="020B0502040504020204" pitchFamily="34" charset="0"/>
              <a:ea typeface="Noto Sans" panose="020B0502040504020204" pitchFamily="34" charset="0"/>
              <a:cs typeface="Noto Sans" panose="020B0502040504020204" pitchFamily="34" charset="0"/>
            </a:endParaRPr>
          </a:p>
          <a:p>
            <a:r>
              <a:rPr lang="en-US" sz="1400" kern="100">
                <a:solidFill>
                  <a:srgbClr val="FDEB69"/>
                </a:solidFill>
                <a:latin typeface="Noto Sans" panose="020B0502040504020204" pitchFamily="34" charset="0"/>
                <a:ea typeface="Noto Sans" panose="020B0502040504020204" pitchFamily="34" charset="0"/>
                <a:cs typeface="Noto Sans" panose="020B0502040504020204" pitchFamily="34" charset="0"/>
                <a:hlinkClick r:id="rId2" tooltip="Link to GitHub repositories for ddav16psy-astro">
                  <a:extLst>
                    <a:ext uri="{A12FA001-AC4F-418D-AE19-62706E023703}">
                      <ahyp:hlinkClr xmlns:ahyp="http://schemas.microsoft.com/office/drawing/2018/hyperlinkcolor" val="tx"/>
                    </a:ext>
                  </a:extLst>
                </a:hlinkClick>
              </a:rPr>
              <a:t>GitHub</a:t>
            </a:r>
            <a:endParaRPr lang="en-US" sz="1400" kern="100">
              <a:solidFill>
                <a:srgbClr val="FDEB69"/>
              </a:solidFill>
              <a:latin typeface="Noto Sans" panose="020B0502040504020204" pitchFamily="34" charset="0"/>
              <a:ea typeface="Noto Sans" panose="020B0502040504020204" pitchFamily="34" charset="0"/>
              <a:cs typeface="Noto Sans" panose="020B0502040504020204" pitchFamily="34" charset="0"/>
            </a:endParaRPr>
          </a:p>
          <a:p>
            <a:endParaRPr lang="en-US" sz="1400" kern="100">
              <a:effectLst/>
              <a:latin typeface="Noto Sans" panose="020B0502040504020204" pitchFamily="34" charset="0"/>
              <a:ea typeface="Noto Sans" panose="020B0502040504020204" pitchFamily="34" charset="0"/>
              <a:cs typeface="Noto Sans" panose="020B0502040504020204" pitchFamily="34" charset="0"/>
            </a:endParaRPr>
          </a:p>
          <a:p>
            <a:endParaRPr lang="en-US" sz="1400" b="1"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endParaRPr>
          </a:p>
          <a:p>
            <a:r>
              <a:rPr lang="en-US" sz="1600" kern="100">
                <a:solidFill>
                  <a:schemeClr val="accent2">
                    <a:lumMod val="20000"/>
                    <a:lumOff val="80000"/>
                  </a:schemeClr>
                </a:solidFill>
                <a:effectLst/>
                <a:latin typeface="Noto Sans" panose="020B0502040504020204" pitchFamily="34" charset="0"/>
                <a:ea typeface="Noto Sans" panose="020B0502040504020204" pitchFamily="34" charset="0"/>
                <a:cs typeface="Noto Sans" panose="020B0502040504020204" pitchFamily="34" charset="0"/>
              </a:rPr>
              <a:t>Contact</a:t>
            </a:r>
          </a:p>
          <a:p>
            <a:pPr marL="0" marR="0"/>
            <a:endParaRPr lang="en-US" sz="1400" kern="100">
              <a:effectLst/>
              <a:latin typeface="Noto Sans" panose="020B0502040504020204" pitchFamily="34" charset="0"/>
              <a:ea typeface="Noto Sans" panose="020B0502040504020204" pitchFamily="34" charset="0"/>
              <a:cs typeface="Noto Sans" panose="020B0502040504020204" pitchFamily="34" charset="0"/>
            </a:endParaRPr>
          </a:p>
          <a:p>
            <a:pPr marL="0" marR="0"/>
            <a:r>
              <a:rPr lang="en-US" sz="1400" kern="100">
                <a:latin typeface="Noto Sans" panose="020B0502040504020204" pitchFamily="34" charset="0"/>
                <a:ea typeface="Noto Sans" panose="020B0502040504020204" pitchFamily="34" charset="0"/>
                <a:cs typeface="Noto Sans" panose="020B0502040504020204" pitchFamily="34" charset="0"/>
              </a:rPr>
              <a:t>       ddav16psy@gmail.com   </a:t>
            </a:r>
          </a:p>
          <a:p>
            <a:pPr marL="0" marR="0"/>
            <a:r>
              <a:rPr lang="en-US" sz="1400" kern="100">
                <a:latin typeface="Noto Sans" panose="020B0502040504020204" pitchFamily="34" charset="0"/>
                <a:ea typeface="Noto Sans" panose="020B0502040504020204" pitchFamily="34" charset="0"/>
                <a:cs typeface="Noto Sans" panose="020B0502040504020204" pitchFamily="34" charset="0"/>
              </a:rPr>
              <a:t>           </a:t>
            </a:r>
          </a:p>
          <a:p>
            <a:pPr marL="0" marR="0"/>
            <a:endParaRPr lang="en-US" sz="1400" kern="100">
              <a:solidFill>
                <a:srgbClr val="FDEB69"/>
              </a:solidFill>
              <a:latin typeface="Noto Sans" panose="020B0502040504020204" pitchFamily="34" charset="0"/>
              <a:ea typeface="Noto Sans" panose="020B0502040504020204" pitchFamily="34" charset="0"/>
              <a:cs typeface="Noto Sans" panose="020B0502040504020204" pitchFamily="34" charset="0"/>
            </a:endParaRPr>
          </a:p>
        </p:txBody>
      </p:sp>
      <p:pic>
        <p:nvPicPr>
          <p:cNvPr id="9" name="Picture 8">
            <a:extLst>
              <a:ext uri="{FF2B5EF4-FFF2-40B4-BE49-F238E27FC236}">
                <a16:creationId xmlns:a16="http://schemas.microsoft.com/office/drawing/2014/main" id="{759CF9A7-84E9-E749-B0C1-A482B56113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472" y="5154831"/>
            <a:ext cx="209531" cy="209531"/>
          </a:xfrm>
          <a:prstGeom prst="rect">
            <a:avLst/>
          </a:prstGeom>
        </p:spPr>
      </p:pic>
      <p:pic>
        <p:nvPicPr>
          <p:cNvPr id="19" name="Picture 18" descr="A black cat with a white circle in the background&#10;&#10;AI-generated content may be incorrect.">
            <a:extLst>
              <a:ext uri="{FF2B5EF4-FFF2-40B4-BE49-F238E27FC236}">
                <a16:creationId xmlns:a16="http://schemas.microsoft.com/office/drawing/2014/main" id="{461BAE05-67A3-C4FB-3DA5-C77079DA4F4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28037" y="4023668"/>
            <a:ext cx="209532" cy="244917"/>
          </a:xfrm>
          <a:prstGeom prst="rect">
            <a:avLst/>
          </a:prstGeom>
        </p:spPr>
      </p:pic>
      <p:sp>
        <p:nvSpPr>
          <p:cNvPr id="2" name="Slide Number Placeholder 17">
            <a:extLst>
              <a:ext uri="{FF2B5EF4-FFF2-40B4-BE49-F238E27FC236}">
                <a16:creationId xmlns:a16="http://schemas.microsoft.com/office/drawing/2014/main" id="{9513BB7B-841D-1CF4-39D4-DFC5A50A4166}"/>
              </a:ext>
            </a:extLst>
          </p:cNvPr>
          <p:cNvSpPr txBox="1">
            <a:spLocks/>
          </p:cNvSpPr>
          <p:nvPr/>
        </p:nvSpPr>
        <p:spPr>
          <a:xfrm>
            <a:off x="11385225" y="6330379"/>
            <a:ext cx="501976" cy="465824"/>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69441A2-A203-4144-A748-6744AAEDF14E}" type="slidenum">
              <a:rPr lang="en-US" sz="1400" smtClean="0">
                <a:solidFill>
                  <a:srgbClr val="FFCC66"/>
                </a:solidFill>
              </a:rPr>
              <a:pPr/>
              <a:t>9</a:t>
            </a:fld>
            <a:endParaRPr lang="en-US" sz="1400">
              <a:solidFill>
                <a:srgbClr val="FFCC66"/>
              </a:solidFill>
            </a:endParaRPr>
          </a:p>
        </p:txBody>
      </p:sp>
      <p:pic>
        <p:nvPicPr>
          <p:cNvPr id="6" name="Picture 5" descr="Table of projected % habitable days per year for &gt; 10 European cities in 2050-2075.  Hypothetical.&#10;">
            <a:extLst>
              <a:ext uri="{FF2B5EF4-FFF2-40B4-BE49-F238E27FC236}">
                <a16:creationId xmlns:a16="http://schemas.microsoft.com/office/drawing/2014/main" id="{A68AD937-450C-C249-D744-BFF5E157487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84479" y="3200000"/>
            <a:ext cx="4600746" cy="2164362"/>
          </a:xfrm>
          <a:prstGeom prst="roundRect">
            <a:avLst/>
          </a:prstGeom>
        </p:spPr>
      </p:pic>
      <p:sp>
        <p:nvSpPr>
          <p:cNvPr id="8" name="TextBox 7">
            <a:extLst>
              <a:ext uri="{FF2B5EF4-FFF2-40B4-BE49-F238E27FC236}">
                <a16:creationId xmlns:a16="http://schemas.microsoft.com/office/drawing/2014/main" id="{5B723ECC-CC2F-6F88-5C6D-4680AE78E51A}"/>
              </a:ext>
            </a:extLst>
          </p:cNvPr>
          <p:cNvSpPr txBox="1"/>
          <p:nvPr/>
        </p:nvSpPr>
        <p:spPr>
          <a:xfrm>
            <a:off x="7628569" y="5447535"/>
            <a:ext cx="3239767" cy="200055"/>
          </a:xfrm>
          <a:prstGeom prst="rect">
            <a:avLst/>
          </a:prstGeom>
          <a:noFill/>
        </p:spPr>
        <p:txBody>
          <a:bodyPr wrap="square">
            <a:spAutoFit/>
          </a:bodyPr>
          <a:lstStyle/>
          <a:p>
            <a:r>
              <a:rPr lang="en-US" sz="700">
                <a:solidFill>
                  <a:schemeClr val="tx1">
                    <a:lumMod val="85000"/>
                  </a:schemeClr>
                </a:solidFill>
                <a:latin typeface="Noto Sans" panose="020B0502040504020204" pitchFamily="34" charset="0"/>
              </a:rPr>
              <a:t>AI-rendered hypothetical table by OpenAI's ChatGPT, GPT-4o model</a:t>
            </a:r>
            <a:endParaRPr lang="en-US" sz="700">
              <a:solidFill>
                <a:schemeClr val="tx1">
                  <a:lumMod val="85000"/>
                </a:schemeClr>
              </a:solidFill>
            </a:endParaRPr>
          </a:p>
        </p:txBody>
      </p:sp>
    </p:spTree>
    <p:extLst>
      <p:ext uri="{BB962C8B-B14F-4D97-AF65-F5344CB8AC3E}">
        <p14:creationId xmlns:p14="http://schemas.microsoft.com/office/powerpoint/2010/main" val="74215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8903</TotalTime>
  <Words>1372</Words>
  <Application>Microsoft Office PowerPoint</Application>
  <PresentationFormat>Widescreen</PresentationFormat>
  <Paragraphs>183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Century Gothic</vt:lpstr>
      <vt:lpstr>Noto Sans</vt:lpstr>
      <vt:lpstr>Symbol</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 D</dc:creator>
  <cp:lastModifiedBy>D D</cp:lastModifiedBy>
  <cp:revision>323</cp:revision>
  <cp:lastPrinted>2025-09-25T17:32:20Z</cp:lastPrinted>
  <dcterms:created xsi:type="dcterms:W3CDTF">2025-01-26T06:36:18Z</dcterms:created>
  <dcterms:modified xsi:type="dcterms:W3CDTF">2025-09-25T17:32:24Z</dcterms:modified>
</cp:coreProperties>
</file>