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DE5A-A5A6-4C3A-B302-2A934E245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C1930D-4100-4122-873B-587F433D4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5CE650-F1BD-4E5E-AD5A-45F4427D0F18}"/>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B18637ED-6705-422E-A82A-5B883D716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77B9D-ED30-4021-BEDE-5E845E03A9D0}"/>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152521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8347-8F19-4A44-9848-230807803E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3D08C9-C520-4470-A04F-964843E17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A4B08-0EEF-4055-BE06-8265E112F939}"/>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0CB54603-4F0A-4F82-8A83-E87F7D62C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16F06-A6B3-4E15-8AC4-07E080A60409}"/>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39141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89E32-5D97-4301-9A6B-E7B4FDC11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40E175-68F2-4F57-974A-1DBFE61488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D70B77-399A-4FB6-9F4E-5EC00A6899F1}"/>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8907F8FD-D5AA-43A2-B63B-DF906F4D1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60DC0-02A5-4C2B-BE02-AE241672C9B0}"/>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424129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4E90-3816-4ECF-9481-FDBBA90F31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EB778-DB4F-451F-9AED-BAFD53134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C255E3-2A31-4021-8EDA-A151E68A5D91}"/>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2B679644-5CA5-4226-929A-73D7F7A39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5DE8B-9EA4-42FD-B58A-D56F287B764D}"/>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3605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78AB-D2C6-4FAB-9611-913B1A7EF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7B7FCF-6777-431E-A6C6-2B7C0187C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91AC3-C94A-42F3-9921-38138DA10F3B}"/>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C31E5E1B-2DDC-425F-B1D5-A1C424D3C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C595C-8198-406E-AF09-B542D98D8BA5}"/>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204002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1CC8-9E16-4E58-A97B-40F2630D8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78C11-707F-4901-AD9F-63E7493F3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E0BEB8-FA98-4441-BF83-B7FA4B21C9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C2D3A6-462C-4703-AC8F-739935EC227C}"/>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6" name="Footer Placeholder 5">
            <a:extLst>
              <a:ext uri="{FF2B5EF4-FFF2-40B4-BE49-F238E27FC236}">
                <a16:creationId xmlns:a16="http://schemas.microsoft.com/office/drawing/2014/main" id="{49B78C46-CE55-483A-9921-CAC4C3B65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18958-547C-4CAC-B10C-465340DEBA2F}"/>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231260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50FE-1698-4588-865E-9E46C4DE82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28921-0683-4B6E-AA02-208189CD6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5E0D0-77A1-4263-A836-C213DB0BE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ACE1C0-96B1-4912-B9BE-72948DF64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85C83-EAC7-4162-805F-887873807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91C1A8-6142-4446-9B8B-360914DBE788}"/>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8" name="Footer Placeholder 7">
            <a:extLst>
              <a:ext uri="{FF2B5EF4-FFF2-40B4-BE49-F238E27FC236}">
                <a16:creationId xmlns:a16="http://schemas.microsoft.com/office/drawing/2014/main" id="{AE9852DB-6430-461D-8AC1-ACFD9D90FE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B3CE0C-4E52-4F97-8B89-68BA4D466693}"/>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138296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2A3-CA76-4399-87BD-8AF99CEAB9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3B0EBF-5AE5-4289-B5D8-F343E0CCCE0A}"/>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4" name="Footer Placeholder 3">
            <a:extLst>
              <a:ext uri="{FF2B5EF4-FFF2-40B4-BE49-F238E27FC236}">
                <a16:creationId xmlns:a16="http://schemas.microsoft.com/office/drawing/2014/main" id="{10CACD33-BE91-40E1-A5B7-492D8050C0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1DD76A-0FD3-45DD-9311-98C94E7ADD8F}"/>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63226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6E5F8-17F4-496F-8E76-53070637C661}"/>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3" name="Footer Placeholder 2">
            <a:extLst>
              <a:ext uri="{FF2B5EF4-FFF2-40B4-BE49-F238E27FC236}">
                <a16:creationId xmlns:a16="http://schemas.microsoft.com/office/drawing/2014/main" id="{7CF3FF8E-F96F-4D96-A650-CCF94127B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6F7EAF-ED5C-4414-828C-A6A667B5D0B5}"/>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11166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353E-E5AD-408B-8E4A-14465E8DA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05362C-3240-47B8-978F-55DFE3D7B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8E296C-6461-44A4-B76F-FF9A6D801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9A0D4-8192-4FE3-9D26-F944A7A26C46}"/>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6" name="Footer Placeholder 5">
            <a:extLst>
              <a:ext uri="{FF2B5EF4-FFF2-40B4-BE49-F238E27FC236}">
                <a16:creationId xmlns:a16="http://schemas.microsoft.com/office/drawing/2014/main" id="{2A972668-CE89-4501-B3E4-3FAFFD34A0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7987E-771B-41FF-B422-76E791B60C1B}"/>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251981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4D6F-EE9F-4A41-ABDF-F52E39DA0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18319B-12AD-4918-82BE-E3DDDBB1C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65836-AB42-4774-B8E3-9CA116D18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CB028-EC0F-4E1C-97E2-6FF9860F5C7F}"/>
              </a:ext>
            </a:extLst>
          </p:cNvPr>
          <p:cNvSpPr>
            <a:spLocks noGrp="1"/>
          </p:cNvSpPr>
          <p:nvPr>
            <p:ph type="dt" sz="half" idx="10"/>
          </p:nvPr>
        </p:nvSpPr>
        <p:spPr/>
        <p:txBody>
          <a:bodyPr/>
          <a:lstStyle/>
          <a:p>
            <a:fld id="{7916AB91-D94F-4CBC-BE33-0D17E99B98A6}" type="datetimeFigureOut">
              <a:rPr lang="en-IN" smtClean="0"/>
              <a:t>18-04-2021</a:t>
            </a:fld>
            <a:endParaRPr lang="en-IN"/>
          </a:p>
        </p:txBody>
      </p:sp>
      <p:sp>
        <p:nvSpPr>
          <p:cNvPr id="6" name="Footer Placeholder 5">
            <a:extLst>
              <a:ext uri="{FF2B5EF4-FFF2-40B4-BE49-F238E27FC236}">
                <a16:creationId xmlns:a16="http://schemas.microsoft.com/office/drawing/2014/main" id="{E9B2B6EC-0B91-4B50-8E9F-26D25F149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55278-02F5-47BA-9221-13E092E1B1C3}"/>
              </a:ext>
            </a:extLst>
          </p:cNvPr>
          <p:cNvSpPr>
            <a:spLocks noGrp="1"/>
          </p:cNvSpPr>
          <p:nvPr>
            <p:ph type="sldNum" sz="quarter" idx="12"/>
          </p:nvPr>
        </p:nvSpPr>
        <p:spPr/>
        <p:txBody>
          <a:bodyPr/>
          <a:lstStyle/>
          <a:p>
            <a:fld id="{CE134B3A-5CFD-41EC-9E32-F036ACD6AE0A}" type="slidenum">
              <a:rPr lang="en-IN" smtClean="0"/>
              <a:t>‹#›</a:t>
            </a:fld>
            <a:endParaRPr lang="en-IN"/>
          </a:p>
        </p:txBody>
      </p:sp>
    </p:spTree>
    <p:extLst>
      <p:ext uri="{BB962C8B-B14F-4D97-AF65-F5344CB8AC3E}">
        <p14:creationId xmlns:p14="http://schemas.microsoft.com/office/powerpoint/2010/main" val="200283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168F3-55B3-4006-94C3-C027F7FC6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AA4F8-2B20-4DDF-B020-C2E087807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0A416-41CA-492F-AF15-56D6E34F2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6AB91-D94F-4CBC-BE33-0D17E99B98A6}" type="datetimeFigureOut">
              <a:rPr lang="en-IN" smtClean="0"/>
              <a:t>18-04-2021</a:t>
            </a:fld>
            <a:endParaRPr lang="en-IN"/>
          </a:p>
        </p:txBody>
      </p:sp>
      <p:sp>
        <p:nvSpPr>
          <p:cNvPr id="5" name="Footer Placeholder 4">
            <a:extLst>
              <a:ext uri="{FF2B5EF4-FFF2-40B4-BE49-F238E27FC236}">
                <a16:creationId xmlns:a16="http://schemas.microsoft.com/office/drawing/2014/main" id="{00018BA7-8266-499B-B37D-1E04D24F4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0E423-816A-45F1-952E-A87CD0941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34B3A-5CFD-41EC-9E32-F036ACD6AE0A}" type="slidenum">
              <a:rPr lang="en-IN" smtClean="0"/>
              <a:t>‹#›</a:t>
            </a:fld>
            <a:endParaRPr lang="en-IN"/>
          </a:p>
        </p:txBody>
      </p:sp>
    </p:spTree>
    <p:extLst>
      <p:ext uri="{BB962C8B-B14F-4D97-AF65-F5344CB8AC3E}">
        <p14:creationId xmlns:p14="http://schemas.microsoft.com/office/powerpoint/2010/main" val="2675552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5F1C-D0C1-4960-9E9D-C1466910EB80}"/>
              </a:ext>
            </a:extLst>
          </p:cNvPr>
          <p:cNvSpPr>
            <a:spLocks noGrp="1"/>
          </p:cNvSpPr>
          <p:nvPr>
            <p:ph type="ctrTitle"/>
          </p:nvPr>
        </p:nvSpPr>
        <p:spPr/>
        <p:txBody>
          <a:bodyPr/>
          <a:lstStyle/>
          <a:p>
            <a:r>
              <a:rPr lang="en-US" dirty="0"/>
              <a:t>SUICIDE RATE ANALYSIS</a:t>
            </a:r>
            <a:endParaRPr lang="en-IN" dirty="0"/>
          </a:p>
        </p:txBody>
      </p:sp>
    </p:spTree>
    <p:extLst>
      <p:ext uri="{BB962C8B-B14F-4D97-AF65-F5344CB8AC3E}">
        <p14:creationId xmlns:p14="http://schemas.microsoft.com/office/powerpoint/2010/main" val="85195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0218-6CE7-4116-96A5-DE3D0FFE612C}"/>
              </a:ext>
            </a:extLst>
          </p:cNvPr>
          <p:cNvSpPr>
            <a:spLocks noGrp="1"/>
          </p:cNvSpPr>
          <p:nvPr>
            <p:ph type="title"/>
          </p:nvPr>
        </p:nvSpPr>
        <p:spPr/>
        <p:txBody>
          <a:bodyPr>
            <a:normAutofit/>
          </a:bodyPr>
          <a:lstStyle/>
          <a:p>
            <a:r>
              <a:rPr lang="en-US" sz="2800" dirty="0"/>
              <a:t>Is there any decrease or increase in number of suicides in the years?</a:t>
            </a:r>
            <a:endParaRPr lang="en-IN" sz="2800" dirty="0"/>
          </a:p>
        </p:txBody>
      </p:sp>
      <p:sp>
        <p:nvSpPr>
          <p:cNvPr id="3" name="Content Placeholder 2">
            <a:extLst>
              <a:ext uri="{FF2B5EF4-FFF2-40B4-BE49-F238E27FC236}">
                <a16:creationId xmlns:a16="http://schemas.microsoft.com/office/drawing/2014/main" id="{858E3293-3509-46A3-B343-BFDC0D3844D1}"/>
              </a:ext>
            </a:extLst>
          </p:cNvPr>
          <p:cNvSpPr>
            <a:spLocks noGrp="1"/>
          </p:cNvSpPr>
          <p:nvPr>
            <p:ph idx="1"/>
          </p:nvPr>
        </p:nvSpPr>
        <p:spPr/>
        <p:txBody>
          <a:bodyPr>
            <a:normAutofit/>
          </a:bodyPr>
          <a:lstStyle/>
          <a:p>
            <a:r>
              <a:rPr lang="en-US" sz="1800" dirty="0"/>
              <a:t>We tried to find out whether there is an increase or decrease in number of suicides over the period of time.</a:t>
            </a:r>
          </a:p>
          <a:p>
            <a:r>
              <a:rPr lang="en-US" sz="1800" dirty="0"/>
              <a:t>We groped data set by year and sex and try to visualize the using </a:t>
            </a:r>
            <a:r>
              <a:rPr lang="en-US" sz="1800" dirty="0" err="1"/>
              <a:t>geom</a:t>
            </a:r>
            <a:r>
              <a:rPr lang="en-US" sz="1800" dirty="0"/>
              <a:t> point for number of suicides for both male and female.</a:t>
            </a:r>
          </a:p>
          <a:p>
            <a:r>
              <a:rPr lang="en-US" sz="1800" dirty="0"/>
              <a:t>We found that there is decrease in suicide number over the period of time for both male and females.</a:t>
            </a:r>
            <a:endParaRPr lang="en-IN" sz="1800" dirty="0"/>
          </a:p>
        </p:txBody>
      </p:sp>
      <p:pic>
        <p:nvPicPr>
          <p:cNvPr id="5" name="Picture 4">
            <a:extLst>
              <a:ext uri="{FF2B5EF4-FFF2-40B4-BE49-F238E27FC236}">
                <a16:creationId xmlns:a16="http://schemas.microsoft.com/office/drawing/2014/main" id="{35D9EBCF-8362-422E-81E1-3D466FD99912}"/>
              </a:ext>
            </a:extLst>
          </p:cNvPr>
          <p:cNvPicPr>
            <a:picLocks noChangeAspect="1"/>
          </p:cNvPicPr>
          <p:nvPr/>
        </p:nvPicPr>
        <p:blipFill>
          <a:blip r:embed="rId2"/>
          <a:stretch>
            <a:fillRect/>
          </a:stretch>
        </p:blipFill>
        <p:spPr>
          <a:xfrm>
            <a:off x="1889220" y="3556000"/>
            <a:ext cx="8778780" cy="2128575"/>
          </a:xfrm>
          <a:prstGeom prst="rect">
            <a:avLst/>
          </a:prstGeom>
        </p:spPr>
      </p:pic>
    </p:spTree>
    <p:extLst>
      <p:ext uri="{BB962C8B-B14F-4D97-AF65-F5344CB8AC3E}">
        <p14:creationId xmlns:p14="http://schemas.microsoft.com/office/powerpoint/2010/main" val="109599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B0588F-2692-401E-A5BF-A3FB34EDBBDD}"/>
              </a:ext>
            </a:extLst>
          </p:cNvPr>
          <p:cNvSpPr>
            <a:spLocks noGrp="1"/>
          </p:cNvSpPr>
          <p:nvPr>
            <p:ph type="title"/>
          </p:nvPr>
        </p:nvSpPr>
        <p:spPr/>
        <p:txBody>
          <a:bodyPr/>
          <a:lstStyle/>
          <a:p>
            <a:pPr algn="ctr"/>
            <a:r>
              <a:rPr lang="en-US" dirty="0"/>
              <a:t>INTRODUCTION</a:t>
            </a:r>
            <a:endParaRPr lang="en-IN" dirty="0"/>
          </a:p>
        </p:txBody>
      </p:sp>
      <p:sp>
        <p:nvSpPr>
          <p:cNvPr id="6" name="Content Placeholder 5">
            <a:extLst>
              <a:ext uri="{FF2B5EF4-FFF2-40B4-BE49-F238E27FC236}">
                <a16:creationId xmlns:a16="http://schemas.microsoft.com/office/drawing/2014/main" id="{D9B71913-744F-4685-99A6-5361C0D6C6AD}"/>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The data we used for this project is Suicide rate overview from 1985 to 2016 from Kaggle. Our data set is a collection of data from United Nations Development Program, World Bank. The data set contains the data about country, year, sex, age group, count of suicides, population, suicide rate, country-year composite key, HDI for year, </a:t>
            </a:r>
            <a:r>
              <a:rPr lang="en-US" sz="1800" b="0" i="0" u="none" strike="noStrike" baseline="0" dirty="0" err="1">
                <a:solidFill>
                  <a:srgbClr val="000000"/>
                </a:solidFill>
                <a:latin typeface="Calibri" panose="020F0502020204030204" pitchFamily="34" charset="0"/>
              </a:rPr>
              <a:t>gdp_</a:t>
            </a:r>
            <a:r>
              <a:rPr lang="en-US" sz="1800" b="0" i="1" u="none" strike="noStrike" baseline="0" dirty="0" err="1">
                <a:solidFill>
                  <a:srgbClr val="000000"/>
                </a:solidFill>
                <a:latin typeface="Calibri" panose="020F0502020204030204" pitchFamily="34" charset="0"/>
              </a:rPr>
              <a:t>for_</a:t>
            </a:r>
            <a:r>
              <a:rPr lang="en-US" sz="1800" b="0" i="0" u="none" strike="noStrike" baseline="0" dirty="0" err="1">
                <a:solidFill>
                  <a:srgbClr val="000000"/>
                </a:solidFill>
                <a:latin typeface="Calibri" panose="020F0502020204030204" pitchFamily="34" charset="0"/>
              </a:rPr>
              <a:t>year</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gdp_</a:t>
            </a:r>
            <a:r>
              <a:rPr lang="en-US" sz="1800" b="0" i="1" u="none" strike="noStrike" baseline="0" dirty="0" err="1">
                <a:solidFill>
                  <a:srgbClr val="000000"/>
                </a:solidFill>
                <a:latin typeface="Calibri" panose="020F0502020204030204" pitchFamily="34" charset="0"/>
              </a:rPr>
              <a:t>per</a:t>
            </a:r>
            <a:r>
              <a:rPr lang="en-US" sz="1800" b="0" i="0" u="none" strike="noStrike" baseline="0" dirty="0" err="1">
                <a:solidFill>
                  <a:srgbClr val="000000"/>
                </a:solidFill>
                <a:latin typeface="Calibri" panose="020F0502020204030204" pitchFamily="34" charset="0"/>
              </a:rPr>
              <a:t>capita</a:t>
            </a:r>
            <a:r>
              <a:rPr lang="en-US" sz="1800" b="0" i="0" u="none" strike="noStrike" baseline="0" dirty="0">
                <a:solidFill>
                  <a:srgbClr val="000000"/>
                </a:solidFill>
                <a:latin typeface="Calibri" panose="020F0502020204030204" pitchFamily="34" charset="0"/>
              </a:rPr>
              <a:t>, generation (based on age grouping average) .</a:t>
            </a:r>
          </a:p>
          <a:p>
            <a:r>
              <a:rPr lang="en-US" sz="1800" dirty="0">
                <a:solidFill>
                  <a:srgbClr val="000000"/>
                </a:solidFill>
                <a:latin typeface="Calibri" panose="020F0502020204030204" pitchFamily="34" charset="0"/>
              </a:rPr>
              <a:t>Years are divided from 1985 to 2016. </a:t>
            </a:r>
            <a:r>
              <a:rPr lang="en-US" sz="1800" b="0" i="0" u="none" strike="noStrike" baseline="0" dirty="0">
                <a:solidFill>
                  <a:srgbClr val="000000"/>
                </a:solidFill>
                <a:latin typeface="Calibri" panose="020F0502020204030204" pitchFamily="34" charset="0"/>
              </a:rPr>
              <a:t>Age is divided into different groups such as 15 to 24years,25 to 34years,35 to 54years,55 to 74years and 75+years. Generations are  divided from different age groups such as 5 to 24 is known as Generation X, 25 to 34 as Boomers, 35 to 54 as silent, 55 to 74 and 75+ as G.I Generation.</a:t>
            </a:r>
          </a:p>
          <a:p>
            <a:r>
              <a:rPr lang="en-US" sz="1800" dirty="0">
                <a:solidFill>
                  <a:srgbClr val="000000"/>
                </a:solidFill>
                <a:latin typeface="Calibri" panose="020F0502020204030204" pitchFamily="34" charset="0"/>
              </a:rPr>
              <a:t>W</a:t>
            </a:r>
            <a:r>
              <a:rPr lang="en-US" sz="1800" b="0" i="0" u="none" strike="noStrike" baseline="0" dirty="0">
                <a:solidFill>
                  <a:srgbClr val="000000"/>
                </a:solidFill>
                <a:latin typeface="Calibri" panose="020F0502020204030204" pitchFamily="34" charset="0"/>
              </a:rPr>
              <a:t>e are going to find out what are the various variables significant in development of suicide numbers and see if there is a relationship between suicides number, </a:t>
            </a:r>
            <a:r>
              <a:rPr lang="en-US" sz="1800" b="0" i="0" u="none" strike="noStrike" baseline="0" dirty="0" err="1">
                <a:solidFill>
                  <a:srgbClr val="000000"/>
                </a:solidFill>
                <a:latin typeface="Calibri" panose="020F0502020204030204" pitchFamily="34" charset="0"/>
              </a:rPr>
              <a:t>gpa</a:t>
            </a:r>
            <a:r>
              <a:rPr lang="en-US" sz="1800" b="0" i="0" u="none" strike="noStrike" baseline="0" dirty="0">
                <a:solidFill>
                  <a:srgbClr val="000000"/>
                </a:solidFill>
                <a:latin typeface="Calibri" panose="020F0502020204030204" pitchFamily="34" charset="0"/>
              </a:rPr>
              <a:t> of the country and check whether if there is any decrease or increase of suicides numbers over the years, </a:t>
            </a:r>
            <a:r>
              <a:rPr lang="en-US" sz="1800" dirty="0">
                <a:solidFill>
                  <a:srgbClr val="000000"/>
                </a:solidFill>
                <a:latin typeface="Calibri" panose="020F0502020204030204" pitchFamily="34" charset="0"/>
              </a:rPr>
              <a:t>and to find out </a:t>
            </a:r>
            <a:r>
              <a:rPr lang="en-US" sz="1800" b="0" i="0" u="none" strike="noStrike" baseline="0" dirty="0">
                <a:solidFill>
                  <a:srgbClr val="000000"/>
                </a:solidFill>
                <a:latin typeface="Calibri" panose="020F0502020204030204" pitchFamily="34" charset="0"/>
              </a:rPr>
              <a:t>which sex (Male or Female) had suicides more in a particular country or year or generation and to check in which year the suicides occurred more globally. Plots were used to provide meaningful outputs. We try to implement this topic through r programming language and we used the tool R studio.</a:t>
            </a:r>
            <a:endParaRPr lang="en-IN" dirty="0"/>
          </a:p>
        </p:txBody>
      </p:sp>
    </p:spTree>
    <p:extLst>
      <p:ext uri="{BB962C8B-B14F-4D97-AF65-F5344CB8AC3E}">
        <p14:creationId xmlns:p14="http://schemas.microsoft.com/office/powerpoint/2010/main" val="268050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03AB-B4CC-4E97-BEF4-893F395A91BA}"/>
              </a:ext>
            </a:extLst>
          </p:cNvPr>
          <p:cNvSpPr>
            <a:spLocks noGrp="1"/>
          </p:cNvSpPr>
          <p:nvPr>
            <p:ph type="title"/>
          </p:nvPr>
        </p:nvSpPr>
        <p:spPr/>
        <p:txBody>
          <a:bodyPr/>
          <a:lstStyle/>
          <a:p>
            <a:pPr algn="ctr"/>
            <a:r>
              <a:rPr lang="en-US" dirty="0"/>
              <a:t>Variables and the data </a:t>
            </a:r>
            <a:endParaRPr lang="en-IN" dirty="0"/>
          </a:p>
        </p:txBody>
      </p:sp>
      <p:sp>
        <p:nvSpPr>
          <p:cNvPr id="7" name="Content Placeholder 6">
            <a:extLst>
              <a:ext uri="{FF2B5EF4-FFF2-40B4-BE49-F238E27FC236}">
                <a16:creationId xmlns:a16="http://schemas.microsoft.com/office/drawing/2014/main" id="{567632C7-B2E3-4E79-9E41-9288EB8B399C}"/>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The data set contains the data about country, year, sex, age group, count of suicides, population, suicide rate, country-year composite key, HDI for year, </a:t>
            </a:r>
            <a:r>
              <a:rPr lang="en-US" sz="1800" b="0" i="0" u="none" strike="noStrike" baseline="0" dirty="0" err="1">
                <a:solidFill>
                  <a:srgbClr val="000000"/>
                </a:solidFill>
                <a:latin typeface="Calibri" panose="020F0502020204030204" pitchFamily="34" charset="0"/>
              </a:rPr>
              <a:t>gdp_</a:t>
            </a:r>
            <a:r>
              <a:rPr lang="en-US" sz="1800" b="0" i="1" u="none" strike="noStrike" baseline="0" dirty="0" err="1">
                <a:solidFill>
                  <a:srgbClr val="000000"/>
                </a:solidFill>
                <a:latin typeface="Calibri" panose="020F0502020204030204" pitchFamily="34" charset="0"/>
              </a:rPr>
              <a:t>for_</a:t>
            </a:r>
            <a:r>
              <a:rPr lang="en-US" sz="1800" b="0" i="0" u="none" strike="noStrike" baseline="0" dirty="0" err="1">
                <a:solidFill>
                  <a:srgbClr val="000000"/>
                </a:solidFill>
                <a:latin typeface="Calibri" panose="020F0502020204030204" pitchFamily="34" charset="0"/>
              </a:rPr>
              <a:t>year</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gdp_</a:t>
            </a:r>
            <a:r>
              <a:rPr lang="en-US" sz="1800" b="0" i="1" u="none" strike="noStrike" baseline="0" dirty="0" err="1">
                <a:solidFill>
                  <a:srgbClr val="000000"/>
                </a:solidFill>
                <a:latin typeface="Calibri" panose="020F0502020204030204" pitchFamily="34" charset="0"/>
              </a:rPr>
              <a:t>per</a:t>
            </a:r>
            <a:r>
              <a:rPr lang="en-US" sz="1800" b="0" i="0" u="none" strike="noStrike" baseline="0" dirty="0" err="1">
                <a:solidFill>
                  <a:srgbClr val="000000"/>
                </a:solidFill>
                <a:latin typeface="Calibri" panose="020F0502020204030204" pitchFamily="34" charset="0"/>
              </a:rPr>
              <a:t>capita</a:t>
            </a:r>
            <a:r>
              <a:rPr lang="en-US" sz="1800" b="0" i="0" u="none" strike="noStrike" baseline="0" dirty="0">
                <a:solidFill>
                  <a:srgbClr val="000000"/>
                </a:solidFill>
                <a:latin typeface="Calibri" panose="020F0502020204030204" pitchFamily="34" charset="0"/>
              </a:rPr>
              <a:t>, generation, Which has a total of 27280 observations.</a:t>
            </a:r>
          </a:p>
          <a:p>
            <a:r>
              <a:rPr lang="en-US" sz="1800" dirty="0">
                <a:solidFill>
                  <a:srgbClr val="000000"/>
                </a:solidFill>
                <a:latin typeface="Calibri" panose="020F0502020204030204" pitchFamily="34" charset="0"/>
              </a:rPr>
              <a:t>It contains different data types such as Integer, Character and Number.</a:t>
            </a:r>
            <a:endParaRPr lang="en-IN" dirty="0"/>
          </a:p>
        </p:txBody>
      </p:sp>
      <p:pic>
        <p:nvPicPr>
          <p:cNvPr id="9" name="Picture 8">
            <a:extLst>
              <a:ext uri="{FF2B5EF4-FFF2-40B4-BE49-F238E27FC236}">
                <a16:creationId xmlns:a16="http://schemas.microsoft.com/office/drawing/2014/main" id="{B4559257-6C6D-4C0A-BD6B-C3904F5F4E69}"/>
              </a:ext>
            </a:extLst>
          </p:cNvPr>
          <p:cNvPicPr>
            <a:picLocks noChangeAspect="1"/>
          </p:cNvPicPr>
          <p:nvPr/>
        </p:nvPicPr>
        <p:blipFill>
          <a:blip r:embed="rId2"/>
          <a:stretch>
            <a:fillRect/>
          </a:stretch>
        </p:blipFill>
        <p:spPr>
          <a:xfrm>
            <a:off x="2197100" y="3150552"/>
            <a:ext cx="8064500" cy="3161348"/>
          </a:xfrm>
          <a:prstGeom prst="rect">
            <a:avLst/>
          </a:prstGeom>
        </p:spPr>
      </p:pic>
    </p:spTree>
    <p:extLst>
      <p:ext uri="{BB962C8B-B14F-4D97-AF65-F5344CB8AC3E}">
        <p14:creationId xmlns:p14="http://schemas.microsoft.com/office/powerpoint/2010/main" val="175430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8AF3-7C59-4A8B-8395-FC82D3494070}"/>
              </a:ext>
            </a:extLst>
          </p:cNvPr>
          <p:cNvSpPr>
            <a:spLocks noGrp="1"/>
          </p:cNvSpPr>
          <p:nvPr>
            <p:ph type="title"/>
          </p:nvPr>
        </p:nvSpPr>
        <p:spPr/>
        <p:txBody>
          <a:bodyPr>
            <a:normAutofit/>
          </a:bodyPr>
          <a:lstStyle/>
          <a:p>
            <a:r>
              <a:rPr lang="en-US" sz="2400" dirty="0"/>
              <a:t>1.What are the strong predictors to determine or predict number of suicides in a country?</a:t>
            </a:r>
            <a:endParaRPr lang="en-IN" sz="2400" dirty="0"/>
          </a:p>
        </p:txBody>
      </p:sp>
      <p:sp>
        <p:nvSpPr>
          <p:cNvPr id="3" name="Content Placeholder 2">
            <a:extLst>
              <a:ext uri="{FF2B5EF4-FFF2-40B4-BE49-F238E27FC236}">
                <a16:creationId xmlns:a16="http://schemas.microsoft.com/office/drawing/2014/main" id="{F590F708-31E6-44DC-B7FD-4C6E35372E10}"/>
              </a:ext>
            </a:extLst>
          </p:cNvPr>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We just built a simple linear regression model, on basis of population. </a:t>
            </a:r>
          </a:p>
          <a:p>
            <a:r>
              <a:rPr lang="en-US" sz="1800" dirty="0">
                <a:latin typeface="Calibri" panose="020F0502020204030204" pitchFamily="34" charset="0"/>
                <a:cs typeface="Calibri" panose="020F0502020204030204" pitchFamily="34" charset="0"/>
              </a:rPr>
              <a:t>We are trying to predict the number of suicides in a country using population as response variable and trying to find out the significance variables.</a:t>
            </a:r>
          </a:p>
          <a:p>
            <a:r>
              <a:rPr lang="en-US" sz="1800" dirty="0">
                <a:latin typeface="Calibri" panose="020F0502020204030204" pitchFamily="34" charset="0"/>
                <a:cs typeface="Calibri" panose="020F0502020204030204" pitchFamily="34" charset="0"/>
              </a:rPr>
              <a:t>We found linear regression model using </a:t>
            </a:r>
            <a:r>
              <a:rPr lang="en-US" sz="1800" dirty="0" err="1">
                <a:latin typeface="Calibri" panose="020F0502020204030204" pitchFamily="34" charset="0"/>
                <a:cs typeface="Calibri" panose="020F0502020204030204" pitchFamily="34" charset="0"/>
              </a:rPr>
              <a:t>lm</a:t>
            </a:r>
            <a:r>
              <a:rPr lang="en-US" sz="1800" dirty="0">
                <a:latin typeface="Calibri" panose="020F0502020204030204" pitchFamily="34" charset="0"/>
                <a:cs typeface="Calibri" panose="020F0502020204030204" pitchFamily="34" charset="0"/>
              </a:rPr>
              <a:t> function in R. We found that </a:t>
            </a:r>
            <a:r>
              <a:rPr lang="en-US" sz="1800" dirty="0" err="1">
                <a:latin typeface="Calibri" panose="020F0502020204030204" pitchFamily="34" charset="0"/>
                <a:cs typeface="Calibri" panose="020F0502020204030204" pitchFamily="34" charset="0"/>
              </a:rPr>
              <a:t>sexmale</a:t>
            </a:r>
            <a:r>
              <a:rPr lang="en-US" sz="1800" dirty="0">
                <a:latin typeface="Calibri" panose="020F0502020204030204" pitchFamily="34" charset="0"/>
                <a:cs typeface="Calibri" panose="020F0502020204030204" pitchFamily="34" charset="0"/>
              </a:rPr>
              <a:t>, age 25-34, age 35-54, age 5-14 , age 55-74, age 75+ , </a:t>
            </a:r>
            <a:r>
              <a:rPr lang="en-US" sz="1800" dirty="0" err="1">
                <a:latin typeface="Calibri" panose="020F0502020204030204" pitchFamily="34" charset="0"/>
                <a:cs typeface="Calibri" panose="020F0502020204030204" pitchFamily="34" charset="0"/>
              </a:rPr>
              <a:t>suicides_no</a:t>
            </a:r>
            <a:r>
              <a:rPr lang="en-US" sz="1800" dirty="0">
                <a:latin typeface="Calibri" panose="020F0502020204030204" pitchFamily="34" charset="0"/>
                <a:cs typeface="Calibri" panose="020F0502020204030204" pitchFamily="34" charset="0"/>
              </a:rPr>
              <a:t> and population are significant.</a:t>
            </a:r>
          </a:p>
          <a:p>
            <a:r>
              <a:rPr lang="en-US" sz="1800" dirty="0">
                <a:latin typeface="Calibri" panose="020F0502020204030204" pitchFamily="34" charset="0"/>
                <a:cs typeface="Calibri" panose="020F0502020204030204" pitchFamily="34" charset="0"/>
              </a:rPr>
              <a:t>Using this linear model we tried to predict new suicide rates using population  values.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870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523D-7C6D-41D0-858A-8B4914C07FC6}"/>
              </a:ext>
            </a:extLst>
          </p:cNvPr>
          <p:cNvSpPr>
            <a:spLocks noGrp="1"/>
          </p:cNvSpPr>
          <p:nvPr>
            <p:ph type="title"/>
          </p:nvPr>
        </p:nvSpPr>
        <p:spPr/>
        <p:txBody>
          <a:bodyPr>
            <a:normAutofit/>
          </a:bodyPr>
          <a:lstStyle/>
          <a:p>
            <a:r>
              <a:rPr lang="en-US" sz="2400" dirty="0"/>
              <a:t>What is the relationship between a countries </a:t>
            </a:r>
            <a:r>
              <a:rPr lang="en-US" sz="2400" dirty="0" err="1"/>
              <a:t>gdp</a:t>
            </a:r>
            <a:r>
              <a:rPr lang="en-US" sz="2400" dirty="0"/>
              <a:t> </a:t>
            </a:r>
            <a:r>
              <a:rPr lang="en-US" sz="2400" dirty="0" err="1"/>
              <a:t>percapita</a:t>
            </a:r>
            <a:r>
              <a:rPr lang="en-US" sz="2400" dirty="0"/>
              <a:t> and suicides?</a:t>
            </a:r>
            <a:endParaRPr lang="en-IN" sz="2400" dirty="0"/>
          </a:p>
        </p:txBody>
      </p:sp>
      <p:sp>
        <p:nvSpPr>
          <p:cNvPr id="3" name="Content Placeholder 2">
            <a:extLst>
              <a:ext uri="{FF2B5EF4-FFF2-40B4-BE49-F238E27FC236}">
                <a16:creationId xmlns:a16="http://schemas.microsoft.com/office/drawing/2014/main" id="{D8F07AA8-071B-4CF4-9945-B5EECED83361}"/>
              </a:ext>
            </a:extLst>
          </p:cNvPr>
          <p:cNvSpPr>
            <a:spLocks noGrp="1"/>
          </p:cNvSpPr>
          <p:nvPr>
            <p:ph idx="1"/>
          </p:nvPr>
        </p:nvSpPr>
        <p:spPr/>
        <p:txBody>
          <a:bodyPr>
            <a:normAutofit/>
          </a:bodyPr>
          <a:lstStyle/>
          <a:p>
            <a:r>
              <a:rPr lang="en-US" sz="1800" dirty="0"/>
              <a:t>We tried to find out that if there’s any impact on GDP, if there’s any increase in suicide rate.</a:t>
            </a:r>
            <a:endParaRPr lang="en-IN" sz="1800" dirty="0"/>
          </a:p>
          <a:p>
            <a:r>
              <a:rPr lang="en-IN" sz="1800" dirty="0"/>
              <a:t>We used data visualisation techniques to show the relationship between GDP and suicides.</a:t>
            </a:r>
          </a:p>
          <a:p>
            <a:r>
              <a:rPr lang="en-IN" sz="1800" dirty="0"/>
              <a:t>We used library </a:t>
            </a:r>
            <a:r>
              <a:rPr lang="en-IN" sz="1800" dirty="0" err="1"/>
              <a:t>ggplot</a:t>
            </a:r>
            <a:r>
              <a:rPr lang="en-IN" sz="1800" dirty="0"/>
              <a:t> in order to represent the graph to find out if there’s any relationship between them.</a:t>
            </a:r>
          </a:p>
          <a:p>
            <a:r>
              <a:rPr lang="en-IN" sz="1800" dirty="0"/>
              <a:t>We drew a linear regression line in order to find out if there’s any  relationship, but we found that there is no relationship between the two variables.</a:t>
            </a:r>
          </a:p>
          <a:p>
            <a:endParaRPr lang="en-IN" sz="1800" dirty="0"/>
          </a:p>
          <a:p>
            <a:endParaRPr lang="en-IN" sz="1800" dirty="0"/>
          </a:p>
          <a:p>
            <a:endParaRPr lang="en-US" sz="1800" dirty="0"/>
          </a:p>
        </p:txBody>
      </p:sp>
      <p:pic>
        <p:nvPicPr>
          <p:cNvPr id="5" name="Picture 4">
            <a:extLst>
              <a:ext uri="{FF2B5EF4-FFF2-40B4-BE49-F238E27FC236}">
                <a16:creationId xmlns:a16="http://schemas.microsoft.com/office/drawing/2014/main" id="{42FF023F-CF3D-4D6B-9FE8-D32703EFA539}"/>
              </a:ext>
            </a:extLst>
          </p:cNvPr>
          <p:cNvPicPr>
            <a:picLocks noChangeAspect="1"/>
          </p:cNvPicPr>
          <p:nvPr/>
        </p:nvPicPr>
        <p:blipFill>
          <a:blip r:embed="rId2"/>
          <a:stretch>
            <a:fillRect/>
          </a:stretch>
        </p:blipFill>
        <p:spPr>
          <a:xfrm>
            <a:off x="4244633" y="3814064"/>
            <a:ext cx="3702733" cy="2929635"/>
          </a:xfrm>
          <a:prstGeom prst="rect">
            <a:avLst/>
          </a:prstGeom>
        </p:spPr>
      </p:pic>
    </p:spTree>
    <p:extLst>
      <p:ext uri="{BB962C8B-B14F-4D97-AF65-F5344CB8AC3E}">
        <p14:creationId xmlns:p14="http://schemas.microsoft.com/office/powerpoint/2010/main" val="312786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1EB6-D8D9-456B-B6DD-47B9A9AAF94E}"/>
              </a:ext>
            </a:extLst>
          </p:cNvPr>
          <p:cNvSpPr>
            <a:spLocks noGrp="1"/>
          </p:cNvSpPr>
          <p:nvPr>
            <p:ph type="title"/>
          </p:nvPr>
        </p:nvSpPr>
        <p:spPr/>
        <p:txBody>
          <a:bodyPr>
            <a:normAutofit/>
          </a:bodyPr>
          <a:lstStyle/>
          <a:p>
            <a:r>
              <a:rPr lang="en-US" sz="2400" dirty="0"/>
              <a:t>For which sex (Male or Female) are the suicides more in a particular year or generation.</a:t>
            </a:r>
            <a:endParaRPr lang="en-IN" sz="2400" dirty="0"/>
          </a:p>
        </p:txBody>
      </p:sp>
      <p:sp>
        <p:nvSpPr>
          <p:cNvPr id="3" name="Content Placeholder 2">
            <a:extLst>
              <a:ext uri="{FF2B5EF4-FFF2-40B4-BE49-F238E27FC236}">
                <a16:creationId xmlns:a16="http://schemas.microsoft.com/office/drawing/2014/main" id="{B05DDE57-A98A-43B8-8E34-D5300BDB2B46}"/>
              </a:ext>
            </a:extLst>
          </p:cNvPr>
          <p:cNvSpPr>
            <a:spLocks noGrp="1"/>
          </p:cNvSpPr>
          <p:nvPr>
            <p:ph idx="1"/>
          </p:nvPr>
        </p:nvSpPr>
        <p:spPr/>
        <p:txBody>
          <a:bodyPr>
            <a:normAutofit/>
          </a:bodyPr>
          <a:lstStyle/>
          <a:p>
            <a:r>
              <a:rPr lang="en-US" sz="1800" dirty="0"/>
              <a:t>We tried to find out whether male or female have more suicide numbers in a particular year or generation.</a:t>
            </a:r>
          </a:p>
          <a:p>
            <a:r>
              <a:rPr lang="en-US" sz="1800" dirty="0"/>
              <a:t>We used graphs to find out which sex have more number of suicides. We have </a:t>
            </a:r>
            <a:r>
              <a:rPr lang="en-US" sz="1800" dirty="0" err="1"/>
              <a:t>geom</a:t>
            </a:r>
            <a:r>
              <a:rPr lang="en-US" sz="1800" dirty="0"/>
              <a:t> line in order to represent the number.</a:t>
            </a:r>
          </a:p>
          <a:p>
            <a:r>
              <a:rPr lang="en-US" sz="1800" dirty="0"/>
              <a:t>We can clearly say that from years 1985 -2016 we can say that male have more suicide numbers than female.</a:t>
            </a:r>
          </a:p>
          <a:p>
            <a:endParaRPr lang="en-IN" sz="1800" dirty="0"/>
          </a:p>
        </p:txBody>
      </p:sp>
      <p:pic>
        <p:nvPicPr>
          <p:cNvPr id="5" name="Picture 4">
            <a:extLst>
              <a:ext uri="{FF2B5EF4-FFF2-40B4-BE49-F238E27FC236}">
                <a16:creationId xmlns:a16="http://schemas.microsoft.com/office/drawing/2014/main" id="{6683BFCC-144F-4067-ACBD-C85549528833}"/>
              </a:ext>
            </a:extLst>
          </p:cNvPr>
          <p:cNvPicPr>
            <a:picLocks noChangeAspect="1"/>
          </p:cNvPicPr>
          <p:nvPr/>
        </p:nvPicPr>
        <p:blipFill>
          <a:blip r:embed="rId2"/>
          <a:stretch>
            <a:fillRect/>
          </a:stretch>
        </p:blipFill>
        <p:spPr>
          <a:xfrm>
            <a:off x="1938894" y="3429000"/>
            <a:ext cx="8314211" cy="3228711"/>
          </a:xfrm>
          <a:prstGeom prst="rect">
            <a:avLst/>
          </a:prstGeom>
        </p:spPr>
      </p:pic>
    </p:spTree>
    <p:extLst>
      <p:ext uri="{BB962C8B-B14F-4D97-AF65-F5344CB8AC3E}">
        <p14:creationId xmlns:p14="http://schemas.microsoft.com/office/powerpoint/2010/main" val="76634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44554-0EFA-4E02-8F4D-FA183AF079DB}"/>
              </a:ext>
            </a:extLst>
          </p:cNvPr>
          <p:cNvSpPr>
            <a:spLocks noGrp="1"/>
          </p:cNvSpPr>
          <p:nvPr>
            <p:ph idx="1"/>
          </p:nvPr>
        </p:nvSpPr>
        <p:spPr>
          <a:xfrm>
            <a:off x="584200" y="936625"/>
            <a:ext cx="10515600" cy="4351338"/>
          </a:xfrm>
        </p:spPr>
        <p:txBody>
          <a:bodyPr>
            <a:normAutofit/>
          </a:bodyPr>
          <a:lstStyle/>
          <a:p>
            <a:r>
              <a:rPr lang="en-US" sz="1800" dirty="0"/>
              <a:t>We used graphs for representing the differentiating number of suicides between male and female based on generations.</a:t>
            </a:r>
          </a:p>
          <a:p>
            <a:r>
              <a:rPr lang="en-IN" sz="1800" dirty="0"/>
              <a:t>We found that except generation z, in every other generation of every year males have more number of suicides than that of female.</a:t>
            </a:r>
          </a:p>
          <a:p>
            <a:endParaRPr lang="en-US" sz="1800" dirty="0"/>
          </a:p>
        </p:txBody>
      </p:sp>
      <p:pic>
        <p:nvPicPr>
          <p:cNvPr id="5" name="Picture 4">
            <a:extLst>
              <a:ext uri="{FF2B5EF4-FFF2-40B4-BE49-F238E27FC236}">
                <a16:creationId xmlns:a16="http://schemas.microsoft.com/office/drawing/2014/main" id="{58DF41C5-23DE-41FA-8891-25018736616E}"/>
              </a:ext>
            </a:extLst>
          </p:cNvPr>
          <p:cNvPicPr>
            <a:picLocks noChangeAspect="1"/>
          </p:cNvPicPr>
          <p:nvPr/>
        </p:nvPicPr>
        <p:blipFill>
          <a:blip r:embed="rId2"/>
          <a:stretch>
            <a:fillRect/>
          </a:stretch>
        </p:blipFill>
        <p:spPr>
          <a:xfrm>
            <a:off x="781050" y="2214114"/>
            <a:ext cx="10121900" cy="4235881"/>
          </a:xfrm>
          <a:prstGeom prst="rect">
            <a:avLst/>
          </a:prstGeom>
        </p:spPr>
      </p:pic>
    </p:spTree>
    <p:extLst>
      <p:ext uri="{BB962C8B-B14F-4D97-AF65-F5344CB8AC3E}">
        <p14:creationId xmlns:p14="http://schemas.microsoft.com/office/powerpoint/2010/main" val="138855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9EE0-038D-4FD4-8956-B4F21F7526A3}"/>
              </a:ext>
            </a:extLst>
          </p:cNvPr>
          <p:cNvSpPr>
            <a:spLocks noGrp="1"/>
          </p:cNvSpPr>
          <p:nvPr>
            <p:ph type="title"/>
          </p:nvPr>
        </p:nvSpPr>
        <p:spPr/>
        <p:txBody>
          <a:bodyPr/>
          <a:lstStyle/>
          <a:p>
            <a:r>
              <a:rPr lang="en-US" dirty="0"/>
              <a:t> </a:t>
            </a:r>
            <a:r>
              <a:rPr lang="en-US" sz="2800" dirty="0"/>
              <a:t>What is the year in which suicides occurred more globally?</a:t>
            </a:r>
            <a:endParaRPr lang="en-IN" sz="2800" dirty="0"/>
          </a:p>
        </p:txBody>
      </p:sp>
      <p:sp>
        <p:nvSpPr>
          <p:cNvPr id="3" name="Content Placeholder 2">
            <a:extLst>
              <a:ext uri="{FF2B5EF4-FFF2-40B4-BE49-F238E27FC236}">
                <a16:creationId xmlns:a16="http://schemas.microsoft.com/office/drawing/2014/main" id="{8ABA0586-CA23-491F-8202-66C506DFA6F9}"/>
              </a:ext>
            </a:extLst>
          </p:cNvPr>
          <p:cNvSpPr>
            <a:spLocks noGrp="1"/>
          </p:cNvSpPr>
          <p:nvPr>
            <p:ph idx="1"/>
          </p:nvPr>
        </p:nvSpPr>
        <p:spPr/>
        <p:txBody>
          <a:bodyPr>
            <a:normAutofit/>
          </a:bodyPr>
          <a:lstStyle/>
          <a:p>
            <a:r>
              <a:rPr lang="en-US" sz="1800" dirty="0"/>
              <a:t>We tried to find out which year has the maximum number of suicides globally.</a:t>
            </a:r>
          </a:p>
          <a:p>
            <a:r>
              <a:rPr lang="en-US" sz="1800" dirty="0"/>
              <a:t>We grouped the data by year and got total count of suicides for that year and used the max function to find out that which year has more number of </a:t>
            </a:r>
            <a:r>
              <a:rPr lang="en-US" sz="1800" dirty="0" err="1"/>
              <a:t>suicdes</a:t>
            </a:r>
            <a:r>
              <a:rPr lang="en-US" sz="1800" dirty="0"/>
              <a:t>.</a:t>
            </a:r>
          </a:p>
          <a:p>
            <a:r>
              <a:rPr lang="en-US" sz="1800" dirty="0"/>
              <a:t>The highest </a:t>
            </a:r>
            <a:r>
              <a:rPr lang="en-US" sz="1800" dirty="0" err="1"/>
              <a:t>no.of</a:t>
            </a:r>
            <a:r>
              <a:rPr lang="en-US" sz="1800" dirty="0"/>
              <a:t> suicides are 256119 and which occurred in the year 1999.</a:t>
            </a:r>
          </a:p>
          <a:p>
            <a:endParaRPr lang="en-US" sz="1800" dirty="0"/>
          </a:p>
        </p:txBody>
      </p:sp>
      <p:pic>
        <p:nvPicPr>
          <p:cNvPr id="5" name="Picture 4">
            <a:extLst>
              <a:ext uri="{FF2B5EF4-FFF2-40B4-BE49-F238E27FC236}">
                <a16:creationId xmlns:a16="http://schemas.microsoft.com/office/drawing/2014/main" id="{17F8A223-EBD1-4F13-8865-0ABF57BACB3B}"/>
              </a:ext>
            </a:extLst>
          </p:cNvPr>
          <p:cNvPicPr>
            <a:picLocks noChangeAspect="1"/>
          </p:cNvPicPr>
          <p:nvPr/>
        </p:nvPicPr>
        <p:blipFill>
          <a:blip r:embed="rId2"/>
          <a:stretch>
            <a:fillRect/>
          </a:stretch>
        </p:blipFill>
        <p:spPr>
          <a:xfrm>
            <a:off x="1206500" y="4507383"/>
            <a:ext cx="4267200" cy="713433"/>
          </a:xfrm>
          <a:prstGeom prst="rect">
            <a:avLst/>
          </a:prstGeom>
        </p:spPr>
      </p:pic>
    </p:spTree>
    <p:extLst>
      <p:ext uri="{BB962C8B-B14F-4D97-AF65-F5344CB8AC3E}">
        <p14:creationId xmlns:p14="http://schemas.microsoft.com/office/powerpoint/2010/main" val="305032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CE39-C82E-46E2-B8E5-15C0B22D817B}"/>
              </a:ext>
            </a:extLst>
          </p:cNvPr>
          <p:cNvSpPr>
            <a:spLocks noGrp="1"/>
          </p:cNvSpPr>
          <p:nvPr>
            <p:ph type="title"/>
          </p:nvPr>
        </p:nvSpPr>
        <p:spPr/>
        <p:txBody>
          <a:bodyPr>
            <a:normAutofit/>
          </a:bodyPr>
          <a:lstStyle/>
          <a:p>
            <a:r>
              <a:rPr lang="en-US" sz="2800" dirty="0"/>
              <a:t>At what age in a particular country has the highest suicides.</a:t>
            </a:r>
            <a:endParaRPr lang="en-IN" sz="2800" dirty="0"/>
          </a:p>
        </p:txBody>
      </p:sp>
      <p:sp>
        <p:nvSpPr>
          <p:cNvPr id="3" name="Content Placeholder 2">
            <a:extLst>
              <a:ext uri="{FF2B5EF4-FFF2-40B4-BE49-F238E27FC236}">
                <a16:creationId xmlns:a16="http://schemas.microsoft.com/office/drawing/2014/main" id="{2156E449-AB50-45F7-9DC3-988A19F0A5A6}"/>
              </a:ext>
            </a:extLst>
          </p:cNvPr>
          <p:cNvSpPr>
            <a:spLocks noGrp="1"/>
          </p:cNvSpPr>
          <p:nvPr>
            <p:ph idx="1"/>
          </p:nvPr>
        </p:nvSpPr>
        <p:spPr/>
        <p:txBody>
          <a:bodyPr>
            <a:normAutofit/>
          </a:bodyPr>
          <a:lstStyle/>
          <a:p>
            <a:r>
              <a:rPr lang="en-US" sz="1800" dirty="0"/>
              <a:t>We tried to find out at what age group we are seeing more number of suicides in a country.</a:t>
            </a:r>
          </a:p>
          <a:p>
            <a:r>
              <a:rPr lang="en-US" sz="1800" dirty="0"/>
              <a:t>For all age groups Russian federation has the highest number of suicides.</a:t>
            </a:r>
          </a:p>
        </p:txBody>
      </p:sp>
      <p:pic>
        <p:nvPicPr>
          <p:cNvPr id="7" name="Picture 6">
            <a:extLst>
              <a:ext uri="{FF2B5EF4-FFF2-40B4-BE49-F238E27FC236}">
                <a16:creationId xmlns:a16="http://schemas.microsoft.com/office/drawing/2014/main" id="{0DC884BF-2CCF-43B1-B2C5-63B914C9228E}"/>
              </a:ext>
            </a:extLst>
          </p:cNvPr>
          <p:cNvPicPr>
            <a:picLocks noChangeAspect="1"/>
          </p:cNvPicPr>
          <p:nvPr/>
        </p:nvPicPr>
        <p:blipFill>
          <a:blip r:embed="rId2"/>
          <a:stretch>
            <a:fillRect/>
          </a:stretch>
        </p:blipFill>
        <p:spPr>
          <a:xfrm>
            <a:off x="1143000" y="2754269"/>
            <a:ext cx="7886700" cy="3738606"/>
          </a:xfrm>
          <a:prstGeom prst="rect">
            <a:avLst/>
          </a:prstGeom>
        </p:spPr>
      </p:pic>
    </p:spTree>
    <p:extLst>
      <p:ext uri="{BB962C8B-B14F-4D97-AF65-F5344CB8AC3E}">
        <p14:creationId xmlns:p14="http://schemas.microsoft.com/office/powerpoint/2010/main" val="2335241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888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SUICIDE RATE ANALYSIS</vt:lpstr>
      <vt:lpstr>INTRODUCTION</vt:lpstr>
      <vt:lpstr>Variables and the data </vt:lpstr>
      <vt:lpstr>1.What are the strong predictors to determine or predict number of suicides in a country?</vt:lpstr>
      <vt:lpstr>What is the relationship between a countries gdp percapita and suicides?</vt:lpstr>
      <vt:lpstr>For which sex (Male or Female) are the suicides more in a particular year or generation.</vt:lpstr>
      <vt:lpstr>PowerPoint Presentation</vt:lpstr>
      <vt:lpstr> What is the year in which suicides occurred more globally?</vt:lpstr>
      <vt:lpstr>At what age in a particular country has the highest suicides.</vt:lpstr>
      <vt:lpstr>Is there any decrease or increase in number of suicides in the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Suicide Rate and What impacts them</dc:title>
  <dc:creator>Aditya Varma</dc:creator>
  <cp:lastModifiedBy>Aditya Varma</cp:lastModifiedBy>
  <cp:revision>16</cp:revision>
  <dcterms:created xsi:type="dcterms:W3CDTF">2021-04-18T17:39:02Z</dcterms:created>
  <dcterms:modified xsi:type="dcterms:W3CDTF">2021-04-18T21:06:19Z</dcterms:modified>
</cp:coreProperties>
</file>