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8" r:id="rId3"/>
    <p:sldId id="259" r:id="rId4"/>
    <p:sldId id="260" r:id="rId5"/>
    <p:sldId id="261" r:id="rId6"/>
    <p:sldId id="262" r:id="rId7"/>
    <p:sldId id="268" r:id="rId8"/>
    <p:sldId id="264" r:id="rId9"/>
    <p:sldId id="266" r:id="rId10"/>
    <p:sldId id="265" r:id="rId11"/>
    <p:sldId id="267" r:id="rId12"/>
    <p:sldId id="263" r:id="rId13"/>
    <p:sldId id="269"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40"/>
    <p:restoredTop sz="82529" autoAdjust="0"/>
  </p:normalViewPr>
  <p:slideViewPr>
    <p:cSldViewPr snapToGrid="0" snapToObjects="1">
      <p:cViewPr>
        <p:scale>
          <a:sx n="75" d="100"/>
          <a:sy n="75" d="100"/>
        </p:scale>
        <p:origin x="-1352" y="-1224"/>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78" d="100"/>
          <a:sy n="78" d="100"/>
        </p:scale>
        <p:origin x="-31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B19F6A-86B2-7642-8D5A-5AC49DAE48A0}" type="datetimeFigureOut">
              <a:rPr lang="en-US" smtClean="0"/>
              <a:t>1/27/16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FEC8A9-81DD-0748-951C-C9488C99F629}" type="slidenum">
              <a:rPr lang="en-US" smtClean="0"/>
              <a:t>‹#›</a:t>
            </a:fld>
            <a:endParaRPr lang="en-US"/>
          </a:p>
        </p:txBody>
      </p:sp>
    </p:spTree>
    <p:extLst>
      <p:ext uri="{BB962C8B-B14F-4D97-AF65-F5344CB8AC3E}">
        <p14:creationId xmlns:p14="http://schemas.microsoft.com/office/powerpoint/2010/main" val="18332115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archcio-midmarket.techtarget.com/definition/operating-system" TargetMode="External"/><Relationship Id="rId4" Type="http://schemas.openxmlformats.org/officeDocument/2006/relationships/hyperlink" Target="http://whatis.techtarget.com/definition/Web-server"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course is to teach designers</a:t>
            </a:r>
            <a:r>
              <a:rPr lang="en-US" baseline="0" dirty="0" smtClean="0"/>
              <a:t> that it isn’t that hard to code web applications and you don’t need to have a computer science degree to understand and jump into learning about code.  There are benefits to learning and understanding code as a designer.  Becoming a skilled individual opens you open to more job opportunities, it creates a knowledge base that you can work with in the industry allowing you to work better as a team, it opens up ways to solve more complex workflow problems that you probably haven’t though about before, and it enables you to control you work and evokes a sense of craftsmanship.  </a:t>
            </a:r>
            <a:endParaRPr lang="en-US" dirty="0"/>
          </a:p>
        </p:txBody>
      </p:sp>
      <p:sp>
        <p:nvSpPr>
          <p:cNvPr id="4" name="Slide Number Placeholder 3"/>
          <p:cNvSpPr>
            <a:spLocks noGrp="1"/>
          </p:cNvSpPr>
          <p:nvPr>
            <p:ph type="sldNum" sz="quarter" idx="10"/>
          </p:nvPr>
        </p:nvSpPr>
        <p:spPr/>
        <p:txBody>
          <a:bodyPr/>
          <a:lstStyle/>
          <a:p>
            <a:fld id="{B2FEC8A9-81DD-0748-951C-C9488C99F629}" type="slidenum">
              <a:rPr lang="en-US" smtClean="0"/>
              <a:t>1</a:t>
            </a:fld>
            <a:endParaRPr lang="en-US"/>
          </a:p>
        </p:txBody>
      </p:sp>
    </p:spTree>
    <p:extLst>
      <p:ext uri="{BB962C8B-B14F-4D97-AF65-F5344CB8AC3E}">
        <p14:creationId xmlns:p14="http://schemas.microsoft.com/office/powerpoint/2010/main" val="3494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Web stack is the collection of software required for Web development. At a minimum, a Web stack contains an operating system (</a:t>
            </a:r>
            <a:r>
              <a:rPr lang="en-US" sz="1200" b="0" i="0" u="sng" kern="1200" dirty="0" smtClean="0">
                <a:solidFill>
                  <a:schemeClr val="tx1"/>
                </a:solidFill>
                <a:effectLst/>
                <a:latin typeface="+mn-lt"/>
                <a:ea typeface="+mn-ea"/>
                <a:cs typeface="+mn-cs"/>
                <a:hlinkClick r:id="rId3"/>
              </a:rPr>
              <a:t>OS</a:t>
            </a:r>
            <a:r>
              <a:rPr lang="en-US" sz="1200" b="0" i="0" kern="1200" dirty="0" smtClean="0">
                <a:solidFill>
                  <a:schemeClr val="tx1"/>
                </a:solidFill>
                <a:effectLst/>
                <a:latin typeface="+mn-lt"/>
                <a:ea typeface="+mn-ea"/>
                <a:cs typeface="+mn-cs"/>
              </a:rPr>
              <a:t>), a programming language, database software and a </a:t>
            </a:r>
            <a:r>
              <a:rPr lang="en-US" sz="1200" b="0" i="0" u="sng" kern="1200" dirty="0" smtClean="0">
                <a:solidFill>
                  <a:schemeClr val="tx1"/>
                </a:solidFill>
                <a:effectLst/>
                <a:latin typeface="+mn-lt"/>
                <a:ea typeface="+mn-ea"/>
                <a:cs typeface="+mn-cs"/>
                <a:hlinkClick r:id="rId4"/>
              </a:rPr>
              <a:t>Web server</a:t>
            </a:r>
            <a:r>
              <a:rPr lang="en-US" sz="1200" b="0" i="0" kern="1200" dirty="0" smtClean="0">
                <a:solidFill>
                  <a:schemeClr val="tx1"/>
                </a:solidFill>
                <a:effectLst/>
                <a:latin typeface="+mn-lt"/>
                <a:ea typeface="+mn-ea"/>
                <a:cs typeface="+mn-cs"/>
              </a:rPr>
              <a:t>.  There are hundreds</a:t>
            </a:r>
            <a:r>
              <a:rPr lang="en-US" sz="1200" b="0" i="0" kern="1200" baseline="0" dirty="0" smtClean="0">
                <a:solidFill>
                  <a:schemeClr val="tx1"/>
                </a:solidFill>
                <a:effectLst/>
                <a:latin typeface="+mn-lt"/>
                <a:ea typeface="+mn-ea"/>
                <a:cs typeface="+mn-cs"/>
              </a:rPr>
              <a:t> of possibilities to use for you web stack and what matters is that the core aspects of each one are there.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E6EA597-1F21-384E-9CA4-1F4BE123FFBE}" type="slidenum">
              <a:rPr lang="en-US" smtClean="0"/>
              <a:t>2</a:t>
            </a:fld>
            <a:endParaRPr lang="en-US"/>
          </a:p>
        </p:txBody>
      </p:sp>
    </p:spTree>
    <p:extLst>
      <p:ext uri="{BB962C8B-B14F-4D97-AF65-F5344CB8AC3E}">
        <p14:creationId xmlns:p14="http://schemas.microsoft.com/office/powerpoint/2010/main" val="40290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Lamp is the traditional stack that</a:t>
            </a:r>
            <a:r>
              <a:rPr lang="en-US" baseline="0" dirty="0" smtClean="0"/>
              <a:t> is behind a lot of technology today.  The LAMP stack refers to an operating system of PHP, a database of MYSQL, Apache (Web Server), and Linux as the OS.  </a:t>
            </a:r>
            <a:endParaRPr lang="en-US" dirty="0"/>
          </a:p>
        </p:txBody>
      </p:sp>
      <p:sp>
        <p:nvSpPr>
          <p:cNvPr id="4" name="Slide Number Placeholder 3"/>
          <p:cNvSpPr>
            <a:spLocks noGrp="1"/>
          </p:cNvSpPr>
          <p:nvPr>
            <p:ph type="sldNum" sz="quarter" idx="10"/>
          </p:nvPr>
        </p:nvSpPr>
        <p:spPr/>
        <p:txBody>
          <a:bodyPr/>
          <a:lstStyle/>
          <a:p>
            <a:fld id="{7E6EA597-1F21-384E-9CA4-1F4BE123FFBE}" type="slidenum">
              <a:rPr lang="en-US" smtClean="0"/>
              <a:t>3</a:t>
            </a:fld>
            <a:endParaRPr lang="en-US"/>
          </a:p>
        </p:txBody>
      </p:sp>
    </p:spTree>
    <p:extLst>
      <p:ext uri="{BB962C8B-B14F-4D97-AF65-F5344CB8AC3E}">
        <p14:creationId xmlns:p14="http://schemas.microsoft.com/office/powerpoint/2010/main" val="873524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LEMP</a:t>
            </a:r>
            <a:r>
              <a:rPr lang="en-US" baseline="0" dirty="0" smtClean="0"/>
              <a:t> stack replaces the server with </a:t>
            </a:r>
            <a:r>
              <a:rPr lang="en-US" baseline="0" dirty="0" err="1" smtClean="0"/>
              <a:t>NginX</a:t>
            </a:r>
            <a:r>
              <a:rPr lang="en-US" baseline="0" dirty="0" smtClean="0"/>
              <a:t> which according the sales pitch is supposed to be able to handle requests much faster.  It is also common in a LEMP stack to see that MySQL has been replaced by </a:t>
            </a:r>
            <a:r>
              <a:rPr lang="en-US" baseline="0" dirty="0" err="1" smtClean="0"/>
              <a:t>MariaDB</a:t>
            </a:r>
            <a:r>
              <a:rPr lang="en-US" baseline="0" dirty="0" smtClean="0"/>
              <a:t> and that PHP has been replaced with Ruby.  </a:t>
            </a:r>
            <a:endParaRPr lang="en-US" dirty="0"/>
          </a:p>
        </p:txBody>
      </p:sp>
      <p:sp>
        <p:nvSpPr>
          <p:cNvPr id="4" name="Slide Number Placeholder 3"/>
          <p:cNvSpPr>
            <a:spLocks noGrp="1"/>
          </p:cNvSpPr>
          <p:nvPr>
            <p:ph type="sldNum" sz="quarter" idx="10"/>
          </p:nvPr>
        </p:nvSpPr>
        <p:spPr/>
        <p:txBody>
          <a:bodyPr/>
          <a:lstStyle/>
          <a:p>
            <a:fld id="{7E6EA597-1F21-384E-9CA4-1F4BE123FFBE}" type="slidenum">
              <a:rPr lang="en-US" smtClean="0"/>
              <a:t>4</a:t>
            </a:fld>
            <a:endParaRPr lang="en-US"/>
          </a:p>
        </p:txBody>
      </p:sp>
    </p:spTree>
    <p:extLst>
      <p:ext uri="{BB962C8B-B14F-4D97-AF65-F5344CB8AC3E}">
        <p14:creationId xmlns:p14="http://schemas.microsoft.com/office/powerpoint/2010/main" val="993967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mean stack is a full</a:t>
            </a:r>
            <a:r>
              <a:rPr lang="en-US" baseline="0" dirty="0" smtClean="0"/>
              <a:t> stack </a:t>
            </a:r>
            <a:r>
              <a:rPr lang="en-US" baseline="0" dirty="0" err="1" smtClean="0"/>
              <a:t>Javascript</a:t>
            </a:r>
            <a:r>
              <a:rPr lang="en-US" baseline="0" dirty="0" smtClean="0"/>
              <a:t> system that uses Mongo DB, Express JS Web Socket, Node JS Server, And Angular as a front-end tooling language.  </a:t>
            </a:r>
            <a:endParaRPr lang="en-US" dirty="0"/>
          </a:p>
        </p:txBody>
      </p:sp>
      <p:sp>
        <p:nvSpPr>
          <p:cNvPr id="4" name="Slide Number Placeholder 3"/>
          <p:cNvSpPr>
            <a:spLocks noGrp="1"/>
          </p:cNvSpPr>
          <p:nvPr>
            <p:ph type="sldNum" sz="quarter" idx="10"/>
          </p:nvPr>
        </p:nvSpPr>
        <p:spPr/>
        <p:txBody>
          <a:bodyPr/>
          <a:lstStyle/>
          <a:p>
            <a:fld id="{7E6EA597-1F21-384E-9CA4-1F4BE123FFBE}" type="slidenum">
              <a:rPr lang="en-US" smtClean="0"/>
              <a:t>5</a:t>
            </a:fld>
            <a:endParaRPr lang="en-US"/>
          </a:p>
        </p:txBody>
      </p:sp>
    </p:spTree>
    <p:extLst>
      <p:ext uri="{BB962C8B-B14F-4D97-AF65-F5344CB8AC3E}">
        <p14:creationId xmlns:p14="http://schemas.microsoft.com/office/powerpoint/2010/main" val="47803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Illustration</a:t>
            </a:r>
            <a:r>
              <a:rPr lang="en-US" baseline="0" dirty="0" smtClean="0"/>
              <a:t> used to describe the meteor framework is how it binds all of those utilities </a:t>
            </a:r>
            <a:r>
              <a:rPr lang="en-US" baseline="0" dirty="0" smtClean="0"/>
              <a:t>together.  The mean </a:t>
            </a:r>
            <a:r>
              <a:rPr lang="en-US" baseline="0" dirty="0" smtClean="0"/>
              <a:t>stack is a collaboration of elements in a cart similar to a raw LAMP stack, but once you add Meteor you have a full fledged framework that provides an easy to use </a:t>
            </a:r>
            <a:r>
              <a:rPr lang="en-US" baseline="0" dirty="0" smtClean="0"/>
              <a:t>development environment.  </a:t>
            </a:r>
            <a:endParaRPr lang="en-US" dirty="0"/>
          </a:p>
        </p:txBody>
      </p:sp>
      <p:sp>
        <p:nvSpPr>
          <p:cNvPr id="4" name="Slide Number Placeholder 3"/>
          <p:cNvSpPr>
            <a:spLocks noGrp="1"/>
          </p:cNvSpPr>
          <p:nvPr>
            <p:ph type="sldNum" sz="quarter" idx="10"/>
          </p:nvPr>
        </p:nvSpPr>
        <p:spPr/>
        <p:txBody>
          <a:bodyPr/>
          <a:lstStyle/>
          <a:p>
            <a:fld id="{7E6EA597-1F21-384E-9CA4-1F4BE123FFBE}" type="slidenum">
              <a:rPr lang="en-US" smtClean="0"/>
              <a:t>6</a:t>
            </a:fld>
            <a:endParaRPr lang="en-US"/>
          </a:p>
        </p:txBody>
      </p:sp>
    </p:spTree>
    <p:extLst>
      <p:ext uri="{BB962C8B-B14F-4D97-AF65-F5344CB8AC3E}">
        <p14:creationId xmlns:p14="http://schemas.microsoft.com/office/powerpoint/2010/main" val="2045826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JSON stands for JavaScript Object Notation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JSON is a lightweight data-interchange format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JSON is language independent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JSON is "self-describing" and easy to understand</a:t>
            </a:r>
            <a:endParaRPr lang="en-US" dirty="0"/>
          </a:p>
        </p:txBody>
      </p:sp>
      <p:sp>
        <p:nvSpPr>
          <p:cNvPr id="4" name="Slide Number Placeholder 3"/>
          <p:cNvSpPr>
            <a:spLocks noGrp="1"/>
          </p:cNvSpPr>
          <p:nvPr>
            <p:ph type="sldNum" sz="quarter" idx="10"/>
          </p:nvPr>
        </p:nvSpPr>
        <p:spPr/>
        <p:txBody>
          <a:bodyPr/>
          <a:lstStyle/>
          <a:p>
            <a:fld id="{B2FEC8A9-81DD-0748-951C-C9488C99F629}" type="slidenum">
              <a:rPr lang="en-US" smtClean="0"/>
              <a:t>8</a:t>
            </a:fld>
            <a:endParaRPr lang="en-US"/>
          </a:p>
        </p:txBody>
      </p:sp>
    </p:spTree>
    <p:extLst>
      <p:ext uri="{BB962C8B-B14F-4D97-AF65-F5344CB8AC3E}">
        <p14:creationId xmlns:p14="http://schemas.microsoft.com/office/powerpoint/2010/main" val="322753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FEC8A9-81DD-0748-951C-C9488C99F629}" type="slidenum">
              <a:rPr lang="en-US" smtClean="0"/>
              <a:t>9</a:t>
            </a:fld>
            <a:endParaRPr lang="en-US"/>
          </a:p>
        </p:txBody>
      </p:sp>
    </p:spTree>
    <p:extLst>
      <p:ext uri="{BB962C8B-B14F-4D97-AF65-F5344CB8AC3E}">
        <p14:creationId xmlns:p14="http://schemas.microsoft.com/office/powerpoint/2010/main" val="163327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200" b="0" i="0" u="none" strike="noStrike" kern="1200" dirty="0" err="1" smtClean="0">
                <a:solidFill>
                  <a:schemeClr val="tx1"/>
                </a:solidFill>
                <a:effectLst/>
                <a:latin typeface="+mn-lt"/>
                <a:ea typeface="+mn-ea"/>
                <a:cs typeface="+mn-cs"/>
              </a:rPr>
              <a:t>Wireframing</a:t>
            </a:r>
            <a:r>
              <a:rPr lang="en-US" sz="1200" b="0" i="0" u="none" strike="noStrike" kern="1200" dirty="0" smtClean="0">
                <a:solidFill>
                  <a:schemeClr val="tx1"/>
                </a:solidFill>
                <a:effectLst/>
                <a:latin typeface="+mn-lt"/>
                <a:ea typeface="+mn-ea"/>
                <a:cs typeface="+mn-cs"/>
              </a:rPr>
              <a:t> and Sketching are great ways to start out a rapid prototype.  </a:t>
            </a:r>
            <a:endParaRPr lang="en-US" sz="1200" b="0" i="0" u="none" strike="noStrike" kern="1200" dirty="0" smtClean="0">
              <a:solidFill>
                <a:schemeClr val="tx1"/>
              </a:solidFill>
              <a:effectLst/>
              <a:latin typeface="+mn-lt"/>
              <a:ea typeface="+mn-ea"/>
              <a:cs typeface="+mn-cs"/>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What makes a good wire frame and what level of fidelity should we be looking to achieve and the type of role you have amongst your design team.  An interaction designer will often times look at how the flow, functionality, usability and visual aspects of the application,  a designer will often focus on the aesthetics of the project, engineers will often focus on the security, performance, and functionality of the application.   Each one has an important perspective, but a much different level of prototype fidelity.  </a:t>
            </a:r>
            <a:endParaRPr lang="en-US" dirty="0"/>
          </a:p>
        </p:txBody>
      </p:sp>
      <p:sp>
        <p:nvSpPr>
          <p:cNvPr id="4" name="Slide Number Placeholder 3"/>
          <p:cNvSpPr>
            <a:spLocks noGrp="1"/>
          </p:cNvSpPr>
          <p:nvPr>
            <p:ph type="sldNum" sz="quarter" idx="10"/>
          </p:nvPr>
        </p:nvSpPr>
        <p:spPr/>
        <p:txBody>
          <a:bodyPr/>
          <a:lstStyle/>
          <a:p>
            <a:fld id="{EA961BA4-9EEB-5346-9C4A-A4D3A2B0C017}" type="slidenum">
              <a:rPr lang="en-US" smtClean="0"/>
              <a:t>12</a:t>
            </a:fld>
            <a:endParaRPr lang="en-US"/>
          </a:p>
        </p:txBody>
      </p:sp>
    </p:spTree>
    <p:extLst>
      <p:ext uri="{BB962C8B-B14F-4D97-AF65-F5344CB8AC3E}">
        <p14:creationId xmlns:p14="http://schemas.microsoft.com/office/powerpoint/2010/main" val="37946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dirty="0"/>
          </a:p>
        </p:txBody>
      </p:sp>
      <p:sp>
        <p:nvSpPr>
          <p:cNvPr id="8" name="Rectangle 7"/>
          <p:cNvSpPr/>
          <p:nvPr/>
        </p:nvSpPr>
        <p:spPr>
          <a:xfrm>
            <a:off x="1834482" y="4146548"/>
            <a:ext cx="7556481"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9" name="Rectangle 8"/>
          <p:cNvSpPr/>
          <p:nvPr/>
        </p:nvSpPr>
        <p:spPr>
          <a:xfrm>
            <a:off x="-96679"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10" name="Rectangle 9"/>
          <p:cNvSpPr/>
          <p:nvPr/>
        </p:nvSpPr>
        <p:spPr>
          <a:xfrm>
            <a:off x="225183"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11" name="Rectangle 10"/>
          <p:cNvSpPr/>
          <p:nvPr/>
        </p:nvSpPr>
        <p:spPr>
          <a:xfrm>
            <a:off x="547043"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12" name="Rectangle 11"/>
          <p:cNvSpPr/>
          <p:nvPr/>
        </p:nvSpPr>
        <p:spPr>
          <a:xfrm>
            <a:off x="868903"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13" name="Rectangle 12"/>
          <p:cNvSpPr/>
          <p:nvPr/>
        </p:nvSpPr>
        <p:spPr>
          <a:xfrm>
            <a:off x="1190763"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14" name="Rectangle 13"/>
          <p:cNvSpPr/>
          <p:nvPr/>
        </p:nvSpPr>
        <p:spPr>
          <a:xfrm>
            <a:off x="1512622"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3" name="Subtitle 2"/>
          <p:cNvSpPr>
            <a:spLocks noGrp="1"/>
          </p:cNvSpPr>
          <p:nvPr>
            <p:ph type="subTitle" idx="1" hasCustomPrompt="1"/>
          </p:nvPr>
        </p:nvSpPr>
        <p:spPr>
          <a:xfrm>
            <a:off x="2004179" y="4310098"/>
            <a:ext cx="6951563" cy="452177"/>
          </a:xfrm>
        </p:spPr>
        <p:txBody>
          <a:bodyPr/>
          <a:lstStyle>
            <a:lvl1pPr marL="0" indent="0" algn="l">
              <a:buNone/>
              <a:defRPr cap="all">
                <a:solidFill>
                  <a:sysClr val="windowText" lastClr="000000"/>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Subtitle goes here</a:t>
            </a:r>
            <a:endParaRPr lang="en-US" dirty="0"/>
          </a:p>
        </p:txBody>
      </p:sp>
      <p:sp>
        <p:nvSpPr>
          <p:cNvPr id="16" name="Rectangle 15"/>
          <p:cNvSpPr/>
          <p:nvPr userDrawn="1"/>
        </p:nvSpPr>
        <p:spPr>
          <a:xfrm>
            <a:off x="-96679"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25182"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547042"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868902"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1190762"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1512621" y="4146548"/>
            <a:ext cx="187957" cy="79852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7331984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B15B4-6285-2E46-9E0E-02061795A34F}"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138839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B15B4-6285-2E46-9E0E-02061795A34F}"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127279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B15B4-6285-2E46-9E0E-02061795A34F}"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140419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6"/>
          </a:xfrm>
        </p:spPr>
        <p:txBody>
          <a:bodyPr anchor="t"/>
          <a:lstStyle>
            <a:lvl1pPr algn="l">
              <a:defRPr sz="225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B15B4-6285-2E46-9E0E-02061795A34F}"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196821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2"/>
            <a:ext cx="4038600" cy="3394472"/>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2"/>
            <a:ext cx="4038600" cy="3394472"/>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B15B4-6285-2E46-9E0E-02061795A34F}"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45245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B15B4-6285-2E46-9E0E-02061795A34F}" type="datetimeFigureOut">
              <a:rPr lang="en-US" smtClean="0"/>
              <a:t>1/27/16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130253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B15B4-6285-2E46-9E0E-02061795A34F}" type="datetimeFigureOut">
              <a:rPr lang="en-US" smtClean="0"/>
              <a:t>1/27/16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185850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B15B4-6285-2E46-9E0E-02061795A34F}" type="datetimeFigureOut">
              <a:rPr lang="en-US" smtClean="0"/>
              <a:t>1/27/16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23574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125"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B15B4-6285-2E46-9E0E-02061795A34F}"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80220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125"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B15B4-6285-2E46-9E0E-02061795A34F}"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B4662-A408-184E-B281-14C7E4FDBDBA}" type="slidenum">
              <a:rPr lang="en-US" smtClean="0"/>
              <a:t>‹#›</a:t>
            </a:fld>
            <a:endParaRPr lang="en-US"/>
          </a:p>
        </p:txBody>
      </p:sp>
    </p:spTree>
    <p:extLst>
      <p:ext uri="{BB962C8B-B14F-4D97-AF65-F5344CB8AC3E}">
        <p14:creationId xmlns:p14="http://schemas.microsoft.com/office/powerpoint/2010/main" val="4273551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2"/>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E90B15B4-6285-2E46-9E0E-02061795A34F}" type="datetimeFigureOut">
              <a:rPr lang="en-US" smtClean="0"/>
              <a:t>1/27/16</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0EEB4662-A408-184E-B281-14C7E4FDBDBA}" type="slidenum">
              <a:rPr lang="en-US" smtClean="0"/>
              <a:t>‹#›</a:t>
            </a:fld>
            <a:endParaRPr lang="en-US"/>
          </a:p>
        </p:txBody>
      </p:sp>
      <p:pic>
        <p:nvPicPr>
          <p:cNvPr id="7" name="Picture 6" descr="background.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descr="background.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26413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57175"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257175" rtl="0" eaLnBrk="1" latinLnBrk="0" hangingPunct="1">
        <a:spcBef>
          <a:spcPct val="20000"/>
        </a:spcBef>
        <a:buFont typeface="Arial"/>
        <a:buChar char="•"/>
        <a:defRPr sz="1800" kern="1200">
          <a:solidFill>
            <a:schemeClr val="tx1"/>
          </a:solidFill>
          <a:latin typeface="+mn-lt"/>
          <a:ea typeface="+mn-ea"/>
          <a:cs typeface="+mn-cs"/>
        </a:defRPr>
      </a:lvl1pPr>
      <a:lvl2pPr marL="417910" indent="-160735" algn="l" defTabSz="257175" rtl="0" eaLnBrk="1" latinLnBrk="0" hangingPunct="1">
        <a:spcBef>
          <a:spcPct val="20000"/>
        </a:spcBef>
        <a:buFont typeface="Arial"/>
        <a:buChar char="–"/>
        <a:defRPr sz="1575" kern="1200">
          <a:solidFill>
            <a:schemeClr val="tx1"/>
          </a:solidFill>
          <a:latin typeface="+mn-lt"/>
          <a:ea typeface="+mn-ea"/>
          <a:cs typeface="+mn-cs"/>
        </a:defRPr>
      </a:lvl2pPr>
      <a:lvl3pPr marL="642938" indent="-128588" algn="l" defTabSz="257175" rtl="0" eaLnBrk="1" latinLnBrk="0" hangingPunct="1">
        <a:spcBef>
          <a:spcPct val="20000"/>
        </a:spcBef>
        <a:buFont typeface="Arial"/>
        <a:buChar char="•"/>
        <a:defRPr sz="1350" kern="1200">
          <a:solidFill>
            <a:schemeClr val="tx1"/>
          </a:solidFill>
          <a:latin typeface="+mn-lt"/>
          <a:ea typeface="+mn-ea"/>
          <a:cs typeface="+mn-cs"/>
        </a:defRPr>
      </a:lvl3pPr>
      <a:lvl4pPr marL="900113" indent="-128588" algn="l" defTabSz="257175" rtl="0" eaLnBrk="1" latinLnBrk="0" hangingPunct="1">
        <a:spcBef>
          <a:spcPct val="20000"/>
        </a:spcBef>
        <a:buFont typeface="Arial"/>
        <a:buChar char="–"/>
        <a:defRPr sz="1125" kern="1200">
          <a:solidFill>
            <a:schemeClr val="tx1"/>
          </a:solidFill>
          <a:latin typeface="+mn-lt"/>
          <a:ea typeface="+mn-ea"/>
          <a:cs typeface="+mn-cs"/>
        </a:defRPr>
      </a:lvl4pPr>
      <a:lvl5pPr marL="1157288" indent="-128588" algn="l" defTabSz="257175" rtl="0" eaLnBrk="1" latinLnBrk="0" hangingPunct="1">
        <a:spcBef>
          <a:spcPct val="20000"/>
        </a:spcBef>
        <a:buFont typeface="Arial"/>
        <a:buChar char="»"/>
        <a:defRPr sz="1125" kern="1200">
          <a:solidFill>
            <a:schemeClr val="tx1"/>
          </a:solidFill>
          <a:latin typeface="+mn-lt"/>
          <a:ea typeface="+mn-ea"/>
          <a:cs typeface="+mn-cs"/>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1597819"/>
            <a:ext cx="5829300" cy="1915848"/>
          </a:xfrm>
        </p:spPr>
        <p:txBody>
          <a:bodyPr/>
          <a:lstStyle/>
          <a:p>
            <a:r>
              <a:rPr lang="en-US" dirty="0" smtClean="0"/>
              <a:t>INTRODUCTION</a:t>
            </a:r>
            <a:endParaRPr lang="en-US" dirty="0"/>
          </a:p>
        </p:txBody>
      </p:sp>
    </p:spTree>
    <p:extLst>
      <p:ext uri="{BB962C8B-B14F-4D97-AF65-F5344CB8AC3E}">
        <p14:creationId xmlns:p14="http://schemas.microsoft.com/office/powerpoint/2010/main" val="14518274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pic>
        <p:nvPicPr>
          <p:cNvPr id="5" name="Picture 4" descr="Screen Shot 2016-01-27 at 10.11.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11" y="1104678"/>
            <a:ext cx="8267446" cy="2919730"/>
          </a:xfrm>
          <a:prstGeom prst="rect">
            <a:avLst/>
          </a:prstGeom>
        </p:spPr>
      </p:pic>
    </p:spTree>
    <p:extLst>
      <p:ext uri="{BB962C8B-B14F-4D97-AF65-F5344CB8AC3E}">
        <p14:creationId xmlns:p14="http://schemas.microsoft.com/office/powerpoint/2010/main" val="169124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 a Method</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Screen Shot 2016-01-27 at 10.17.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38" y="1177474"/>
            <a:ext cx="8390382" cy="3718814"/>
          </a:xfrm>
          <a:prstGeom prst="rect">
            <a:avLst/>
          </a:prstGeom>
        </p:spPr>
      </p:pic>
    </p:spTree>
    <p:extLst>
      <p:ext uri="{BB962C8B-B14F-4D97-AF65-F5344CB8AC3E}">
        <p14:creationId xmlns:p14="http://schemas.microsoft.com/office/powerpoint/2010/main" val="40863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pic>
        <p:nvPicPr>
          <p:cNvPr id="3" name="Picture 2"/>
          <p:cNvPicPr>
            <a:picLocks noChangeAspect="1"/>
          </p:cNvPicPr>
          <p:nvPr/>
        </p:nvPicPr>
        <p:blipFill>
          <a:blip r:embed="rId3"/>
          <a:stretch>
            <a:fillRect/>
          </a:stretch>
        </p:blipFill>
        <p:spPr>
          <a:xfrm>
            <a:off x="1564599" y="962447"/>
            <a:ext cx="6000602" cy="3864387"/>
          </a:xfrm>
          <a:prstGeom prst="rect">
            <a:avLst/>
          </a:prstGeom>
        </p:spPr>
      </p:pic>
    </p:spTree>
    <p:extLst>
      <p:ext uri="{BB962C8B-B14F-4D97-AF65-F5344CB8AC3E}">
        <p14:creationId xmlns:p14="http://schemas.microsoft.com/office/powerpoint/2010/main" val="227802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372533" y="-287867"/>
            <a:ext cx="9804400" cy="5791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interaction:plann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1" y="124114"/>
            <a:ext cx="8717299" cy="4895273"/>
          </a:xfrm>
          <a:prstGeom prst="rect">
            <a:avLst/>
          </a:prstGeom>
        </p:spPr>
      </p:pic>
    </p:spTree>
    <p:extLst>
      <p:ext uri="{BB962C8B-B14F-4D97-AF65-F5344CB8AC3E}">
        <p14:creationId xmlns:p14="http://schemas.microsoft.com/office/powerpoint/2010/main" val="195923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Web Stack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3003" y="1200151"/>
            <a:ext cx="4517995" cy="3394472"/>
          </a:xfrm>
        </p:spPr>
      </p:pic>
    </p:spTree>
    <p:extLst>
      <p:ext uri="{BB962C8B-B14F-4D97-AF65-F5344CB8AC3E}">
        <p14:creationId xmlns:p14="http://schemas.microsoft.com/office/powerpoint/2010/main" val="381897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61477" y="316240"/>
            <a:ext cx="6621047" cy="4471679"/>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1963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53071" y="514494"/>
            <a:ext cx="8067675" cy="4114514"/>
          </a:xfrm>
          <a:prstGeom prst="rect">
            <a:avLst/>
          </a:prstGeom>
        </p:spPr>
      </p:pic>
    </p:spTree>
    <p:extLst>
      <p:ext uri="{BB962C8B-B14F-4D97-AF65-F5344CB8AC3E}">
        <p14:creationId xmlns:p14="http://schemas.microsoft.com/office/powerpoint/2010/main" val="159962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07352" y="426872"/>
            <a:ext cx="5929297" cy="4289758"/>
          </a:xfrm>
          <a:prstGeom prst="rect">
            <a:avLst/>
          </a:prstGeom>
        </p:spPr>
      </p:pic>
    </p:spTree>
    <p:extLst>
      <p:ext uri="{BB962C8B-B14F-4D97-AF65-F5344CB8AC3E}">
        <p14:creationId xmlns:p14="http://schemas.microsoft.com/office/powerpoint/2010/main" val="198339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78964" y="928531"/>
            <a:ext cx="7815890" cy="3256622"/>
          </a:xfrm>
          <a:prstGeom prst="rect">
            <a:avLst/>
          </a:prstGeom>
        </p:spPr>
      </p:pic>
    </p:spTree>
    <p:extLst>
      <p:ext uri="{BB962C8B-B14F-4D97-AF65-F5344CB8AC3E}">
        <p14:creationId xmlns:p14="http://schemas.microsoft.com/office/powerpoint/2010/main" val="380707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a:t>
            </a:r>
            <a:endParaRPr lang="en-US" dirty="0"/>
          </a:p>
        </p:txBody>
      </p:sp>
      <p:sp>
        <p:nvSpPr>
          <p:cNvPr id="3" name="Content Placeholder 2"/>
          <p:cNvSpPr>
            <a:spLocks noGrp="1"/>
          </p:cNvSpPr>
          <p:nvPr>
            <p:ph idx="1"/>
          </p:nvPr>
        </p:nvSpPr>
        <p:spPr/>
        <p:txBody>
          <a:bodyPr/>
          <a:lstStyle/>
          <a:p>
            <a:r>
              <a:rPr lang="en-US" dirty="0" smtClean="0"/>
              <a:t>Create</a:t>
            </a:r>
          </a:p>
          <a:p>
            <a:r>
              <a:rPr lang="en-US" dirty="0" smtClean="0"/>
              <a:t>Read</a:t>
            </a:r>
          </a:p>
          <a:p>
            <a:r>
              <a:rPr lang="en-US" dirty="0" smtClean="0"/>
              <a:t>Update</a:t>
            </a:r>
          </a:p>
          <a:p>
            <a:r>
              <a:rPr lang="en-US" dirty="0" smtClean="0"/>
              <a:t>Delete </a:t>
            </a:r>
          </a:p>
          <a:p>
            <a:endParaRPr lang="en-US" dirty="0"/>
          </a:p>
          <a:p>
            <a:r>
              <a:rPr lang="en-US" dirty="0" smtClean="0"/>
              <a:t>This is the most basic example of what a database needs to be able to do for a web application.  This concept is going to help us in creating and planning for our web application.  </a:t>
            </a:r>
            <a:endParaRPr lang="en-US" dirty="0"/>
          </a:p>
        </p:txBody>
      </p:sp>
    </p:spTree>
    <p:extLst>
      <p:ext uri="{BB962C8B-B14F-4D97-AF65-F5344CB8AC3E}">
        <p14:creationId xmlns:p14="http://schemas.microsoft.com/office/powerpoint/2010/main" val="331523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pic>
        <p:nvPicPr>
          <p:cNvPr id="6" name="Picture 5" descr="Screen Shot 2016-01-27 at 10.03.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07" y="1074619"/>
            <a:ext cx="8067524" cy="3711919"/>
          </a:xfrm>
          <a:prstGeom prst="rect">
            <a:avLst/>
          </a:prstGeom>
        </p:spPr>
      </p:pic>
    </p:spTree>
    <p:extLst>
      <p:ext uri="{BB962C8B-B14F-4D97-AF65-F5344CB8AC3E}">
        <p14:creationId xmlns:p14="http://schemas.microsoft.com/office/powerpoint/2010/main" val="220149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1-27 at 10.08.0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10" y="165015"/>
            <a:ext cx="7139063" cy="4768206"/>
          </a:xfrm>
          <a:prstGeom prst="rect">
            <a:avLst/>
          </a:prstGeom>
        </p:spPr>
      </p:pic>
    </p:spTree>
    <p:extLst>
      <p:ext uri="{BB962C8B-B14F-4D97-AF65-F5344CB8AC3E}">
        <p14:creationId xmlns:p14="http://schemas.microsoft.com/office/powerpoint/2010/main" val="310201807"/>
      </p:ext>
    </p:extLst>
  </p:cSld>
  <p:clrMapOvr>
    <a:masterClrMapping/>
  </p:clrMapOvr>
</p:sld>
</file>

<file path=ppt/theme/theme1.xml><?xml version="1.0" encoding="utf-8"?>
<a:theme xmlns:a="http://schemas.openxmlformats.org/drawingml/2006/main" name="DavesTheme">
  <a:themeElements>
    <a:clrScheme name="Custom 5">
      <a:dk1>
        <a:srgbClr val="FFFFFF"/>
      </a:dk1>
      <a:lt1>
        <a:sysClr val="window" lastClr="FFFFFF"/>
      </a:lt1>
      <a:dk2>
        <a:srgbClr val="171717"/>
      </a:dk2>
      <a:lt2>
        <a:srgbClr val="FEFFF8"/>
      </a:lt2>
      <a:accent1>
        <a:srgbClr val="FFED6D"/>
      </a:accent1>
      <a:accent2>
        <a:srgbClr val="FCE309"/>
      </a:accent2>
      <a:accent3>
        <a:srgbClr val="A5AB81"/>
      </a:accent3>
      <a:accent4>
        <a:srgbClr val="D8B25C"/>
      </a:accent4>
      <a:accent5>
        <a:srgbClr val="7BA79D"/>
      </a:accent5>
      <a:accent6>
        <a:srgbClr val="FFFFFF"/>
      </a:accent6>
      <a:hlink>
        <a:srgbClr val="F7B615"/>
      </a:hlink>
      <a:folHlink>
        <a:srgbClr val="704404"/>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DavesTheme" id="{3001D65F-EC4C-214C-A8BC-BA3E9CF88256}" vid="{D8B2EF6D-C5A7-C94D-8333-F0CB6860B8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DavesTheme</Template>
  <TotalTime>9770</TotalTime>
  <Words>407</Words>
  <Application>Microsoft Macintosh PowerPoint</Application>
  <PresentationFormat>On-screen Show (16:9)</PresentationFormat>
  <Paragraphs>36</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DavesTheme</vt:lpstr>
      <vt:lpstr>INTRODUCTION</vt:lpstr>
      <vt:lpstr>What is a Web Stack</vt:lpstr>
      <vt:lpstr>PowerPoint Presentation</vt:lpstr>
      <vt:lpstr>LEMP</vt:lpstr>
      <vt:lpstr>MEAN</vt:lpstr>
      <vt:lpstr>PowerPoint Presentation</vt:lpstr>
      <vt:lpstr>CRUD</vt:lpstr>
      <vt:lpstr>JSON</vt:lpstr>
      <vt:lpstr>PowerPoint Presentation</vt:lpstr>
      <vt:lpstr>Functions</vt:lpstr>
      <vt:lpstr>Functions as a Method</vt:lpstr>
      <vt:lpstr>Prototyping</vt:lpstr>
      <vt:lpstr>PowerPoint Presentation</vt:lpstr>
    </vt:vector>
  </TitlesOfParts>
  <Company>WVU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Davis</dc:creator>
  <cp:lastModifiedBy>David  Davis</cp:lastModifiedBy>
  <cp:revision>28</cp:revision>
  <dcterms:created xsi:type="dcterms:W3CDTF">2015-05-18T23:16:26Z</dcterms:created>
  <dcterms:modified xsi:type="dcterms:W3CDTF">2016-01-27T17:04:53Z</dcterms:modified>
</cp:coreProperties>
</file>