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17"/>
  </p:notesMasterIdLst>
  <p:sldIdLst>
    <p:sldId id="256" r:id="rId2"/>
    <p:sldId id="258" r:id="rId3"/>
    <p:sldId id="257" r:id="rId4"/>
    <p:sldId id="259" r:id="rId5"/>
    <p:sldId id="261" r:id="rId6"/>
    <p:sldId id="262" r:id="rId7"/>
    <p:sldId id="265" r:id="rId8"/>
    <p:sldId id="264" r:id="rId9"/>
    <p:sldId id="267" r:id="rId10"/>
    <p:sldId id="270" r:id="rId11"/>
    <p:sldId id="271" r:id="rId12"/>
    <p:sldId id="272" r:id="rId13"/>
    <p:sldId id="273" r:id="rId14"/>
    <p:sldId id="266"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0BFD55-5691-4679-B911-8D2CF4B931C6}" type="datetimeFigureOut">
              <a:rPr lang="en-US" smtClean="0"/>
              <a:t>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6C2547-AC73-419B-AE5A-CE488E956528}" type="slidenum">
              <a:rPr lang="en-US" smtClean="0"/>
              <a:t>‹#›</a:t>
            </a:fld>
            <a:endParaRPr lang="en-US"/>
          </a:p>
        </p:txBody>
      </p:sp>
    </p:spTree>
    <p:extLst>
      <p:ext uri="{BB962C8B-B14F-4D97-AF65-F5344CB8AC3E}">
        <p14:creationId xmlns:p14="http://schemas.microsoft.com/office/powerpoint/2010/main" val="2772827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476998-ACD5-45E0-AE06-3E8454AC3085}" type="datetime1">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778E2BB-4D52-4BDE-A354-3FC84AB9F4FF}" type="slidenum">
              <a:rPr lang="en-US" smtClean="0"/>
              <a:t>‹#›</a:t>
            </a:fld>
            <a:endParaRPr lang="en-US"/>
          </a:p>
        </p:txBody>
      </p:sp>
    </p:spTree>
    <p:extLst>
      <p:ext uri="{BB962C8B-B14F-4D97-AF65-F5344CB8AC3E}">
        <p14:creationId xmlns:p14="http://schemas.microsoft.com/office/powerpoint/2010/main" val="3712324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74FB73-0A17-4FBA-BA24-32CA85F1B030}" type="datetime1">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8E2BB-4D52-4BDE-A354-3FC84AB9F4FF}" type="slidenum">
              <a:rPr lang="en-US" smtClean="0"/>
              <a:t>‹#›</a:t>
            </a:fld>
            <a:endParaRPr lang="en-US"/>
          </a:p>
        </p:txBody>
      </p:sp>
    </p:spTree>
    <p:extLst>
      <p:ext uri="{BB962C8B-B14F-4D97-AF65-F5344CB8AC3E}">
        <p14:creationId xmlns:p14="http://schemas.microsoft.com/office/powerpoint/2010/main" val="3051075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08433F-D6DF-4B2A-B731-EC3E26430BA8}" type="datetime1">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8E2BB-4D52-4BDE-A354-3FC84AB9F4FF}" type="slidenum">
              <a:rPr lang="en-US" smtClean="0"/>
              <a:t>‹#›</a:t>
            </a:fld>
            <a:endParaRPr lang="en-US"/>
          </a:p>
        </p:txBody>
      </p:sp>
    </p:spTree>
    <p:extLst>
      <p:ext uri="{BB962C8B-B14F-4D97-AF65-F5344CB8AC3E}">
        <p14:creationId xmlns:p14="http://schemas.microsoft.com/office/powerpoint/2010/main" val="3435508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832946-E197-4EFB-8634-969C6CDA375A}" type="datetime1">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8E2BB-4D52-4BDE-A354-3FC84AB9F4FF}" type="slidenum">
              <a:rPr lang="en-US" smtClean="0"/>
              <a:t>‹#›</a:t>
            </a:fld>
            <a:endParaRPr lang="en-US"/>
          </a:p>
        </p:txBody>
      </p:sp>
    </p:spTree>
    <p:extLst>
      <p:ext uri="{BB962C8B-B14F-4D97-AF65-F5344CB8AC3E}">
        <p14:creationId xmlns:p14="http://schemas.microsoft.com/office/powerpoint/2010/main" val="652567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91D88798-7916-454A-A6C0-F3C930A24945}" type="datetime1">
              <a:rPr lang="en-US" smtClean="0"/>
              <a:t>1/9/2021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778E2BB-4D52-4BDE-A354-3FC84AB9F4FF}" type="slidenum">
              <a:rPr lang="en-US" smtClean="0"/>
              <a:t>‹#›</a:t>
            </a:fld>
            <a:endParaRPr lang="en-US"/>
          </a:p>
        </p:txBody>
      </p:sp>
    </p:spTree>
    <p:extLst>
      <p:ext uri="{BB962C8B-B14F-4D97-AF65-F5344CB8AC3E}">
        <p14:creationId xmlns:p14="http://schemas.microsoft.com/office/powerpoint/2010/main" val="2862512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046E32-4546-40CC-B929-7733E3EDF792}" type="datetime1">
              <a:rPr lang="en-US" smtClean="0"/>
              <a:t>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78E2BB-4D52-4BDE-A354-3FC84AB9F4FF}" type="slidenum">
              <a:rPr lang="en-US" smtClean="0"/>
              <a:t>‹#›</a:t>
            </a:fld>
            <a:endParaRPr lang="en-US"/>
          </a:p>
        </p:txBody>
      </p:sp>
    </p:spTree>
    <p:extLst>
      <p:ext uri="{BB962C8B-B14F-4D97-AF65-F5344CB8AC3E}">
        <p14:creationId xmlns:p14="http://schemas.microsoft.com/office/powerpoint/2010/main" val="827071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24677D-0998-4B22-8DEA-2976E596BE58}" type="datetime1">
              <a:rPr lang="en-US" smtClean="0"/>
              <a:t>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78E2BB-4D52-4BDE-A354-3FC84AB9F4FF}" type="slidenum">
              <a:rPr lang="en-US" smtClean="0"/>
              <a:t>‹#›</a:t>
            </a:fld>
            <a:endParaRPr lang="en-US"/>
          </a:p>
        </p:txBody>
      </p:sp>
    </p:spTree>
    <p:extLst>
      <p:ext uri="{BB962C8B-B14F-4D97-AF65-F5344CB8AC3E}">
        <p14:creationId xmlns:p14="http://schemas.microsoft.com/office/powerpoint/2010/main" val="1799955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8B2BD3-419D-405B-96E4-C31F6172D5CE}" type="datetime1">
              <a:rPr lang="en-US" smtClean="0"/>
              <a:t>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78E2BB-4D52-4BDE-A354-3FC84AB9F4FF}" type="slidenum">
              <a:rPr lang="en-US" smtClean="0"/>
              <a:t>‹#›</a:t>
            </a:fld>
            <a:endParaRPr lang="en-US"/>
          </a:p>
        </p:txBody>
      </p:sp>
    </p:spTree>
    <p:extLst>
      <p:ext uri="{BB962C8B-B14F-4D97-AF65-F5344CB8AC3E}">
        <p14:creationId xmlns:p14="http://schemas.microsoft.com/office/powerpoint/2010/main" val="148912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BC1F67-F396-4638-A401-008C8DF367B2}" type="datetime1">
              <a:rPr lang="en-US" smtClean="0"/>
              <a:t>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78E2BB-4D52-4BDE-A354-3FC84AB9F4FF}" type="slidenum">
              <a:rPr lang="en-US" smtClean="0"/>
              <a:t>‹#›</a:t>
            </a:fld>
            <a:endParaRPr lang="en-US"/>
          </a:p>
        </p:txBody>
      </p:sp>
    </p:spTree>
    <p:extLst>
      <p:ext uri="{BB962C8B-B14F-4D97-AF65-F5344CB8AC3E}">
        <p14:creationId xmlns:p14="http://schemas.microsoft.com/office/powerpoint/2010/main" val="397362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71E686-720C-4CCE-9B2C-8A88D168D9FA}" type="datetime1">
              <a:rPr lang="en-US" smtClean="0"/>
              <a:t>1/9/2021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778E2BB-4D52-4BDE-A354-3FC84AB9F4FF}" type="slidenum">
              <a:rPr lang="en-US" smtClean="0"/>
              <a:t>‹#›</a:t>
            </a:fld>
            <a:endParaRPr lang="en-US"/>
          </a:p>
        </p:txBody>
      </p:sp>
    </p:spTree>
    <p:extLst>
      <p:ext uri="{BB962C8B-B14F-4D97-AF65-F5344CB8AC3E}">
        <p14:creationId xmlns:p14="http://schemas.microsoft.com/office/powerpoint/2010/main" val="1536425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945162-CF4E-42E4-84C1-3F9658DBCA3C}" type="datetime1">
              <a:rPr lang="en-US" smtClean="0"/>
              <a:t>1/9/2021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778E2BB-4D52-4BDE-A354-3FC84AB9F4FF}" type="slidenum">
              <a:rPr lang="en-US" smtClean="0"/>
              <a:t>‹#›</a:t>
            </a:fld>
            <a:endParaRPr lang="en-US"/>
          </a:p>
        </p:txBody>
      </p:sp>
    </p:spTree>
    <p:extLst>
      <p:ext uri="{BB962C8B-B14F-4D97-AF65-F5344CB8AC3E}">
        <p14:creationId xmlns:p14="http://schemas.microsoft.com/office/powerpoint/2010/main" val="224869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FCA418-D6E7-4ABA-B4B0-59AE3B680593}" type="datetime1">
              <a:rPr lang="en-US" smtClean="0"/>
              <a:t>1/9/2021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778E2BB-4D52-4BDE-A354-3FC84AB9F4FF}" type="slidenum">
              <a:rPr lang="en-US" smtClean="0"/>
              <a:t>‹#›</a:t>
            </a:fld>
            <a:endParaRPr lang="en-US"/>
          </a:p>
        </p:txBody>
      </p:sp>
    </p:spTree>
    <p:extLst>
      <p:ext uri="{BB962C8B-B14F-4D97-AF65-F5344CB8AC3E}">
        <p14:creationId xmlns:p14="http://schemas.microsoft.com/office/powerpoint/2010/main" val="1362004953"/>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Subtitle 2">
            <a:extLst>
              <a:ext uri="{FF2B5EF4-FFF2-40B4-BE49-F238E27FC236}">
                <a16:creationId xmlns:a16="http://schemas.microsoft.com/office/drawing/2014/main" id="{82A6308A-06E2-4C56-B246-15AA71D16C7F}"/>
              </a:ext>
            </a:extLst>
          </p:cNvPr>
          <p:cNvSpPr>
            <a:spLocks noGrp="1"/>
          </p:cNvSpPr>
          <p:nvPr>
            <p:ph type="subTitle" idx="1"/>
          </p:nvPr>
        </p:nvSpPr>
        <p:spPr>
          <a:xfrm>
            <a:off x="7937524" y="2064730"/>
            <a:ext cx="2942706" cy="2728536"/>
          </a:xfrm>
        </p:spPr>
        <p:txBody>
          <a:bodyPr anchor="ctr">
            <a:normAutofit/>
          </a:bodyPr>
          <a:lstStyle/>
          <a:p>
            <a:r>
              <a:rPr lang="en-US" sz="2800" dirty="0">
                <a:solidFill>
                  <a:schemeClr val="tx2"/>
                </a:solidFill>
              </a:rPr>
              <a:t>By </a:t>
            </a:r>
          </a:p>
          <a:p>
            <a:r>
              <a:rPr lang="en-US" sz="2800" dirty="0">
                <a:solidFill>
                  <a:schemeClr val="tx2"/>
                </a:solidFill>
              </a:rPr>
              <a:t>Adeel Qureshi Darryl Dawkins  Scott Englerth</a:t>
            </a:r>
          </a:p>
        </p:txBody>
      </p:sp>
      <p:grpSp>
        <p:nvGrpSpPr>
          <p:cNvPr id="10" name="Group 9">
            <a:extLst>
              <a:ext uri="{FF2B5EF4-FFF2-40B4-BE49-F238E27FC236}">
                <a16:creationId xmlns:a16="http://schemas.microsoft.com/office/drawing/2014/main" id="{B4CFDD4A-4FA1-4CD9-90D5-E253C2040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14818" y="720071"/>
            <a:ext cx="5417868" cy="5417858"/>
            <a:chOff x="1311770" y="720071"/>
            <a:chExt cx="5417868" cy="5417858"/>
          </a:xfrm>
        </p:grpSpPr>
        <p:sp>
          <p:nvSpPr>
            <p:cNvPr id="11" name="Oval 10">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1770" y="720071"/>
              <a:ext cx="5417868" cy="5417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8390" y="1006688"/>
              <a:ext cx="4844628" cy="4844620"/>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B9178ED8-6BCF-470A-A7F6-B9AF91C10CCC}"/>
              </a:ext>
            </a:extLst>
          </p:cNvPr>
          <p:cNvSpPr>
            <a:spLocks noGrp="1"/>
          </p:cNvSpPr>
          <p:nvPr>
            <p:ph type="ctrTitle"/>
          </p:nvPr>
        </p:nvSpPr>
        <p:spPr>
          <a:xfrm>
            <a:off x="1717507" y="1316890"/>
            <a:ext cx="4606394" cy="4224216"/>
          </a:xfrm>
        </p:spPr>
        <p:txBody>
          <a:bodyPr>
            <a:normAutofit/>
          </a:bodyPr>
          <a:lstStyle/>
          <a:p>
            <a:pPr algn="ctr"/>
            <a:r>
              <a:rPr lang="en-US" sz="5600" b="1" u="sng">
                <a:solidFill>
                  <a:srgbClr val="FFFFFF"/>
                </a:solidFill>
              </a:rPr>
              <a:t>MSDS 6306: Doing Data Science - Case Study 01</a:t>
            </a:r>
            <a:br>
              <a:rPr lang="en-US" sz="5600">
                <a:solidFill>
                  <a:srgbClr val="FFFFFF"/>
                </a:solidFill>
              </a:rPr>
            </a:br>
            <a:endParaRPr lang="en-US" sz="5600">
              <a:solidFill>
                <a:srgbClr val="FFFFFF"/>
              </a:solidFill>
            </a:endParaRPr>
          </a:p>
        </p:txBody>
      </p:sp>
      <p:sp>
        <p:nvSpPr>
          <p:cNvPr id="14" name="Rectangle 13">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5208" y="3388657"/>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9FAC1399-E6F8-4D25-B2FC-2043D276DF7E}"/>
              </a:ext>
            </a:extLst>
          </p:cNvPr>
          <p:cNvSpPr>
            <a:spLocks noGrp="1"/>
          </p:cNvSpPr>
          <p:nvPr>
            <p:ph type="sldNum" sz="quarter" idx="12"/>
          </p:nvPr>
        </p:nvSpPr>
        <p:spPr/>
        <p:txBody>
          <a:bodyPr/>
          <a:lstStyle/>
          <a:p>
            <a:fld id="{8778E2BB-4D52-4BDE-A354-3FC84AB9F4FF}" type="slidenum">
              <a:rPr lang="en-US" smtClean="0"/>
              <a:t>1</a:t>
            </a:fld>
            <a:endParaRPr lang="en-US"/>
          </a:p>
        </p:txBody>
      </p:sp>
    </p:spTree>
    <p:extLst>
      <p:ext uri="{BB962C8B-B14F-4D97-AF65-F5344CB8AC3E}">
        <p14:creationId xmlns:p14="http://schemas.microsoft.com/office/powerpoint/2010/main" val="4010234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ABC3E-31B2-4869-94DD-C4DF66490CC1}"/>
              </a:ext>
            </a:extLst>
          </p:cNvPr>
          <p:cNvSpPr>
            <a:spLocks noGrp="1"/>
          </p:cNvSpPr>
          <p:nvPr>
            <p:ph type="title"/>
          </p:nvPr>
        </p:nvSpPr>
        <p:spPr/>
        <p:txBody>
          <a:bodyPr/>
          <a:lstStyle/>
          <a:p>
            <a:r>
              <a:rPr lang="en-US" dirty="0"/>
              <a:t>ABV vs IBU – IPA vs Other ALE Investigation</a:t>
            </a:r>
          </a:p>
        </p:txBody>
      </p:sp>
      <p:sp>
        <p:nvSpPr>
          <p:cNvPr id="4" name="Slide Number Placeholder 3">
            <a:extLst>
              <a:ext uri="{FF2B5EF4-FFF2-40B4-BE49-F238E27FC236}">
                <a16:creationId xmlns:a16="http://schemas.microsoft.com/office/drawing/2014/main" id="{41FF69A8-3994-4465-83E1-3C81129A5D5A}"/>
              </a:ext>
            </a:extLst>
          </p:cNvPr>
          <p:cNvSpPr>
            <a:spLocks noGrp="1"/>
          </p:cNvSpPr>
          <p:nvPr>
            <p:ph type="sldNum" sz="quarter" idx="12"/>
          </p:nvPr>
        </p:nvSpPr>
        <p:spPr/>
        <p:txBody>
          <a:bodyPr/>
          <a:lstStyle/>
          <a:p>
            <a:fld id="{8778E2BB-4D52-4BDE-A354-3FC84AB9F4FF}" type="slidenum">
              <a:rPr lang="en-US" smtClean="0"/>
              <a:t>10</a:t>
            </a:fld>
            <a:endParaRPr lang="en-US"/>
          </a:p>
        </p:txBody>
      </p:sp>
      <p:graphicFrame>
        <p:nvGraphicFramePr>
          <p:cNvPr id="5" name="Table 5">
            <a:extLst>
              <a:ext uri="{FF2B5EF4-FFF2-40B4-BE49-F238E27FC236}">
                <a16:creationId xmlns:a16="http://schemas.microsoft.com/office/drawing/2014/main" id="{8DA38FA8-28A8-4573-9823-BF943238AECB}"/>
              </a:ext>
            </a:extLst>
          </p:cNvPr>
          <p:cNvGraphicFramePr>
            <a:graphicFrameLocks noGrp="1"/>
          </p:cNvGraphicFramePr>
          <p:nvPr>
            <p:extLst>
              <p:ext uri="{D42A27DB-BD31-4B8C-83A1-F6EECF244321}">
                <p14:modId xmlns:p14="http://schemas.microsoft.com/office/powerpoint/2010/main" val="2180914714"/>
              </p:ext>
            </p:extLst>
          </p:nvPr>
        </p:nvGraphicFramePr>
        <p:xfrm>
          <a:off x="421790" y="2566481"/>
          <a:ext cx="6893409" cy="2711196"/>
        </p:xfrm>
        <a:graphic>
          <a:graphicData uri="http://schemas.openxmlformats.org/drawingml/2006/table">
            <a:tbl>
              <a:tblPr firstRow="1" bandRow="1">
                <a:tableStyleId>{5940675A-B579-460E-94D1-54222C63F5DA}</a:tableStyleId>
              </a:tblPr>
              <a:tblGrid>
                <a:gridCol w="2450342">
                  <a:extLst>
                    <a:ext uri="{9D8B030D-6E8A-4147-A177-3AD203B41FA5}">
                      <a16:colId xmlns:a16="http://schemas.microsoft.com/office/drawing/2014/main" val="2891356893"/>
                    </a:ext>
                  </a:extLst>
                </a:gridCol>
                <a:gridCol w="1488265">
                  <a:extLst>
                    <a:ext uri="{9D8B030D-6E8A-4147-A177-3AD203B41FA5}">
                      <a16:colId xmlns:a16="http://schemas.microsoft.com/office/drawing/2014/main" val="768243478"/>
                    </a:ext>
                  </a:extLst>
                </a:gridCol>
                <a:gridCol w="1423085">
                  <a:extLst>
                    <a:ext uri="{9D8B030D-6E8A-4147-A177-3AD203B41FA5}">
                      <a16:colId xmlns:a16="http://schemas.microsoft.com/office/drawing/2014/main" val="2978331518"/>
                    </a:ext>
                  </a:extLst>
                </a:gridCol>
                <a:gridCol w="1531717">
                  <a:extLst>
                    <a:ext uri="{9D8B030D-6E8A-4147-A177-3AD203B41FA5}">
                      <a16:colId xmlns:a16="http://schemas.microsoft.com/office/drawing/2014/main" val="4109619571"/>
                    </a:ext>
                  </a:extLst>
                </a:gridCol>
              </a:tblGrid>
              <a:tr h="904176">
                <a:tc>
                  <a:txBody>
                    <a:bodyPr/>
                    <a:lstStyle/>
                    <a:p>
                      <a:r>
                        <a:rPr lang="en-US" dirty="0"/>
                        <a:t>Machine Learning Model</a:t>
                      </a:r>
                    </a:p>
                  </a:txBody>
                  <a:tcPr/>
                </a:tc>
                <a:tc>
                  <a:txBody>
                    <a:bodyPr/>
                    <a:lstStyle/>
                    <a:p>
                      <a:r>
                        <a:rPr lang="en-US" dirty="0"/>
                        <a:t>Accuracy </a:t>
                      </a:r>
                    </a:p>
                  </a:txBody>
                  <a:tcPr/>
                </a:tc>
                <a:tc>
                  <a:txBody>
                    <a:bodyPr/>
                    <a:lstStyle/>
                    <a:p>
                      <a:r>
                        <a:rPr lang="en-US" dirty="0"/>
                        <a:t>Sensitivity </a:t>
                      </a:r>
                    </a:p>
                  </a:txBody>
                  <a:tcPr/>
                </a:tc>
                <a:tc>
                  <a:txBody>
                    <a:bodyPr/>
                    <a:lstStyle/>
                    <a:p>
                      <a:r>
                        <a:rPr lang="en-US" dirty="0"/>
                        <a:t>Specificity</a:t>
                      </a:r>
                    </a:p>
                  </a:txBody>
                  <a:tcPr/>
                </a:tc>
                <a:extLst>
                  <a:ext uri="{0D108BD9-81ED-4DB2-BD59-A6C34878D82A}">
                    <a16:rowId xmlns:a16="http://schemas.microsoft.com/office/drawing/2014/main" val="1329770022"/>
                  </a:ext>
                </a:extLst>
              </a:tr>
              <a:tr h="451755">
                <a:tc>
                  <a:txBody>
                    <a:bodyPr/>
                    <a:lstStyle/>
                    <a:p>
                      <a:r>
                        <a:rPr lang="en-US" dirty="0"/>
                        <a:t>Internal k3 CV KNN</a:t>
                      </a:r>
                    </a:p>
                  </a:txBody>
                  <a:tcPr/>
                </a:tc>
                <a:tc>
                  <a:txBody>
                    <a:bodyPr/>
                    <a:lstStyle/>
                    <a:p>
                      <a:r>
                        <a:rPr lang="en-US" dirty="0"/>
                        <a:t>86.0%</a:t>
                      </a:r>
                    </a:p>
                  </a:txBody>
                  <a:tcPr/>
                </a:tc>
                <a:tc>
                  <a:txBody>
                    <a:bodyPr/>
                    <a:lstStyle/>
                    <a:p>
                      <a:r>
                        <a:rPr lang="en-US" dirty="0"/>
                        <a:t>87.7%</a:t>
                      </a:r>
                    </a:p>
                  </a:txBody>
                  <a:tcPr/>
                </a:tc>
                <a:tc>
                  <a:txBody>
                    <a:bodyPr/>
                    <a:lstStyle/>
                    <a:p>
                      <a:r>
                        <a:rPr lang="en-US" dirty="0"/>
                        <a:t>83.4%</a:t>
                      </a:r>
                    </a:p>
                  </a:txBody>
                  <a:tcPr/>
                </a:tc>
                <a:extLst>
                  <a:ext uri="{0D108BD9-81ED-4DB2-BD59-A6C34878D82A}">
                    <a16:rowId xmlns:a16="http://schemas.microsoft.com/office/drawing/2014/main" val="1648742778"/>
                  </a:ext>
                </a:extLst>
              </a:tr>
              <a:tr h="451755">
                <a:tc>
                  <a:txBody>
                    <a:bodyPr/>
                    <a:lstStyle/>
                    <a:p>
                      <a:r>
                        <a:rPr lang="en-US" dirty="0"/>
                        <a:t>Internal k7 CV KNN</a:t>
                      </a:r>
                    </a:p>
                  </a:txBody>
                  <a:tcPr/>
                </a:tc>
                <a:tc>
                  <a:txBody>
                    <a:bodyPr/>
                    <a:lstStyle/>
                    <a:p>
                      <a:r>
                        <a:rPr lang="en-US" dirty="0"/>
                        <a:t>85.9%</a:t>
                      </a:r>
                    </a:p>
                  </a:txBody>
                  <a:tcPr/>
                </a:tc>
                <a:tc>
                  <a:txBody>
                    <a:bodyPr/>
                    <a:lstStyle/>
                    <a:p>
                      <a:r>
                        <a:rPr lang="en-US" dirty="0"/>
                        <a:t>88.4%</a:t>
                      </a:r>
                    </a:p>
                  </a:txBody>
                  <a:tcPr/>
                </a:tc>
                <a:tc>
                  <a:txBody>
                    <a:bodyPr/>
                    <a:lstStyle/>
                    <a:p>
                      <a:r>
                        <a:rPr lang="en-US" dirty="0"/>
                        <a:t>82.1%</a:t>
                      </a:r>
                    </a:p>
                  </a:txBody>
                  <a:tcPr/>
                </a:tc>
                <a:extLst>
                  <a:ext uri="{0D108BD9-81ED-4DB2-BD59-A6C34878D82A}">
                    <a16:rowId xmlns:a16="http://schemas.microsoft.com/office/drawing/2014/main" val="2730886864"/>
                  </a:ext>
                </a:extLst>
              </a:tr>
              <a:tr h="451755">
                <a:tc>
                  <a:txBody>
                    <a:bodyPr/>
                    <a:lstStyle/>
                    <a:p>
                      <a:r>
                        <a:rPr lang="en-US" dirty="0"/>
                        <a:t>Internal k11 CV KNN</a:t>
                      </a:r>
                    </a:p>
                  </a:txBody>
                  <a:tcPr/>
                </a:tc>
                <a:tc>
                  <a:txBody>
                    <a:bodyPr/>
                    <a:lstStyle/>
                    <a:p>
                      <a:r>
                        <a:rPr lang="en-US" dirty="0"/>
                        <a:t>84.4%</a:t>
                      </a:r>
                    </a:p>
                  </a:txBody>
                  <a:tcPr/>
                </a:tc>
                <a:tc>
                  <a:txBody>
                    <a:bodyPr/>
                    <a:lstStyle/>
                    <a:p>
                      <a:r>
                        <a:rPr lang="en-US" dirty="0"/>
                        <a:t>87.1%</a:t>
                      </a:r>
                    </a:p>
                  </a:txBody>
                  <a:tcPr/>
                </a:tc>
                <a:tc>
                  <a:txBody>
                    <a:bodyPr/>
                    <a:lstStyle/>
                    <a:p>
                      <a:r>
                        <a:rPr lang="en-US" dirty="0"/>
                        <a:t>80.1%</a:t>
                      </a:r>
                    </a:p>
                  </a:txBody>
                  <a:tcPr/>
                </a:tc>
                <a:extLst>
                  <a:ext uri="{0D108BD9-81ED-4DB2-BD59-A6C34878D82A}">
                    <a16:rowId xmlns:a16="http://schemas.microsoft.com/office/drawing/2014/main" val="2642462261"/>
                  </a:ext>
                </a:extLst>
              </a:tr>
              <a:tr h="451755">
                <a:tc>
                  <a:txBody>
                    <a:bodyPr/>
                    <a:lstStyle/>
                    <a:p>
                      <a:r>
                        <a:rPr lang="en-US" dirty="0"/>
                        <a:t>Naïve Bayes</a:t>
                      </a:r>
                    </a:p>
                  </a:txBody>
                  <a:tcPr/>
                </a:tc>
                <a:tc>
                  <a:txBody>
                    <a:bodyPr/>
                    <a:lstStyle/>
                    <a:p>
                      <a:r>
                        <a:rPr lang="en-US" dirty="0"/>
                        <a:t>84%</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3733884"/>
                  </a:ext>
                </a:extLst>
              </a:tr>
            </a:tbl>
          </a:graphicData>
        </a:graphic>
      </p:graphicFrame>
      <p:sp>
        <p:nvSpPr>
          <p:cNvPr id="6" name="TextBox 5">
            <a:extLst>
              <a:ext uri="{FF2B5EF4-FFF2-40B4-BE49-F238E27FC236}">
                <a16:creationId xmlns:a16="http://schemas.microsoft.com/office/drawing/2014/main" id="{9C7DCE64-527A-5945-9B55-D7CBFC768579}"/>
              </a:ext>
            </a:extLst>
          </p:cNvPr>
          <p:cNvSpPr txBox="1"/>
          <p:nvPr/>
        </p:nvSpPr>
        <p:spPr>
          <a:xfrm>
            <a:off x="7712764" y="2566481"/>
            <a:ext cx="3727175" cy="2677656"/>
          </a:xfrm>
          <a:prstGeom prst="rect">
            <a:avLst/>
          </a:prstGeom>
          <a:noFill/>
        </p:spPr>
        <p:txBody>
          <a:bodyPr wrap="square" rtlCol="0">
            <a:spAutoFit/>
          </a:bodyPr>
          <a:lstStyle/>
          <a:p>
            <a:pPr marL="285750" indent="-285750">
              <a:buFont typeface="Arial" panose="020B0604020202020204" pitchFamily="34" charset="0"/>
              <a:buChar char="•"/>
            </a:pPr>
            <a:r>
              <a:rPr lang="en-US" sz="1400" dirty="0"/>
              <a:t>KNN Machine Learning Model ran in various settings can predict the style of each beer with ~85% accuracy</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Alternatively our  Naïve Bayes model can predict the the style of the beer with 84% accuracy </a:t>
            </a:r>
          </a:p>
          <a:p>
            <a:pPr marL="285750" indent="-285750">
              <a:buFont typeface="Arial" panose="020B0604020202020204" pitchFamily="34" charset="0"/>
              <a:buChar char="•"/>
            </a:pPr>
            <a:r>
              <a:rPr lang="en-US" sz="1400" dirty="0"/>
              <a:t>Models are run only on ABV and IBU</a:t>
            </a:r>
          </a:p>
          <a:p>
            <a:pPr marL="285750" indent="-285750">
              <a:buFont typeface="Arial" panose="020B0604020202020204" pitchFamily="34" charset="0"/>
              <a:buChar char="•"/>
            </a:pPr>
            <a:r>
              <a:rPr lang="en-US" sz="1400" dirty="0"/>
              <a:t>Model accuracy will likely improve as we feed it more complete data or additional differentiating data points</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294475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800C-82F2-794F-A0BD-256F3391AF09}"/>
              </a:ext>
            </a:extLst>
          </p:cNvPr>
          <p:cNvSpPr>
            <a:spLocks noGrp="1"/>
          </p:cNvSpPr>
          <p:nvPr>
            <p:ph type="title"/>
          </p:nvPr>
        </p:nvSpPr>
        <p:spPr/>
        <p:txBody>
          <a:bodyPr/>
          <a:lstStyle/>
          <a:p>
            <a:r>
              <a:rPr lang="en-US" dirty="0"/>
              <a:t>Popular Beer Names</a:t>
            </a:r>
          </a:p>
        </p:txBody>
      </p:sp>
      <p:pic>
        <p:nvPicPr>
          <p:cNvPr id="6" name="Content Placeholder 5">
            <a:extLst>
              <a:ext uri="{FF2B5EF4-FFF2-40B4-BE49-F238E27FC236}">
                <a16:creationId xmlns:a16="http://schemas.microsoft.com/office/drawing/2014/main" id="{876D8218-2283-D243-919B-5189C3C356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3752" y="1962404"/>
            <a:ext cx="5095852" cy="4051300"/>
          </a:xfrm>
        </p:spPr>
      </p:pic>
      <p:sp>
        <p:nvSpPr>
          <p:cNvPr id="4" name="Slide Number Placeholder 3">
            <a:extLst>
              <a:ext uri="{FF2B5EF4-FFF2-40B4-BE49-F238E27FC236}">
                <a16:creationId xmlns:a16="http://schemas.microsoft.com/office/drawing/2014/main" id="{5A1FEA1A-4842-F841-AE82-CA3AB1791ACD}"/>
              </a:ext>
            </a:extLst>
          </p:cNvPr>
          <p:cNvSpPr>
            <a:spLocks noGrp="1"/>
          </p:cNvSpPr>
          <p:nvPr>
            <p:ph type="sldNum" sz="quarter" idx="12"/>
          </p:nvPr>
        </p:nvSpPr>
        <p:spPr/>
        <p:txBody>
          <a:bodyPr/>
          <a:lstStyle/>
          <a:p>
            <a:fld id="{8778E2BB-4D52-4BDE-A354-3FC84AB9F4FF}" type="slidenum">
              <a:rPr lang="en-US" smtClean="0"/>
              <a:t>11</a:t>
            </a:fld>
            <a:endParaRPr lang="en-US"/>
          </a:p>
        </p:txBody>
      </p:sp>
      <p:sp>
        <p:nvSpPr>
          <p:cNvPr id="7" name="TextBox 6">
            <a:extLst>
              <a:ext uri="{FF2B5EF4-FFF2-40B4-BE49-F238E27FC236}">
                <a16:creationId xmlns:a16="http://schemas.microsoft.com/office/drawing/2014/main" id="{3F594866-38C9-374D-AFF8-F16193B51C0C}"/>
              </a:ext>
            </a:extLst>
          </p:cNvPr>
          <p:cNvSpPr txBox="1"/>
          <p:nvPr/>
        </p:nvSpPr>
        <p:spPr>
          <a:xfrm>
            <a:off x="6893415" y="1962404"/>
            <a:ext cx="3067450" cy="2585323"/>
          </a:xfrm>
          <a:prstGeom prst="rect">
            <a:avLst/>
          </a:prstGeom>
          <a:noFill/>
        </p:spPr>
        <p:txBody>
          <a:bodyPr wrap="square" rtlCol="0">
            <a:spAutoFit/>
          </a:bodyPr>
          <a:lstStyle/>
          <a:p>
            <a:r>
              <a:rPr lang="en-US" dirty="0"/>
              <a:t>Top 5 most popular words in beer names in the United States:</a:t>
            </a:r>
          </a:p>
          <a:p>
            <a:pPr marL="342900" indent="-342900">
              <a:buFont typeface="+mj-lt"/>
              <a:buAutoNum type="arabicPeriod"/>
            </a:pPr>
            <a:r>
              <a:rPr lang="en-US" dirty="0"/>
              <a:t>Ale 613</a:t>
            </a:r>
          </a:p>
          <a:p>
            <a:pPr marL="342900" indent="-342900">
              <a:buFont typeface="+mj-lt"/>
              <a:buAutoNum type="arabicPeriod"/>
            </a:pPr>
            <a:r>
              <a:rPr lang="en-US" dirty="0"/>
              <a:t>IPA 334</a:t>
            </a:r>
          </a:p>
          <a:p>
            <a:pPr marL="342900" indent="-342900">
              <a:buFont typeface="+mj-lt"/>
              <a:buAutoNum type="arabicPeriod"/>
            </a:pPr>
            <a:r>
              <a:rPr lang="en-US" dirty="0"/>
              <a:t>Pale 240</a:t>
            </a:r>
          </a:p>
          <a:p>
            <a:pPr marL="342900" indent="-342900">
              <a:buFont typeface="+mj-lt"/>
              <a:buAutoNum type="arabicPeriod"/>
            </a:pPr>
            <a:r>
              <a:rPr lang="en-US" dirty="0"/>
              <a:t>Lager 108</a:t>
            </a:r>
          </a:p>
          <a:p>
            <a:pPr marL="342900" indent="-342900">
              <a:buFont typeface="+mj-lt"/>
              <a:buAutoNum type="arabicPeriod"/>
            </a:pPr>
            <a:r>
              <a:rPr lang="en-US" dirty="0"/>
              <a:t>Amber 75</a:t>
            </a:r>
          </a:p>
          <a:p>
            <a:pPr marL="342900" indent="-342900">
              <a:buFont typeface="+mj-lt"/>
              <a:buAutoNum type="arabicPeriod"/>
            </a:pPr>
            <a:endParaRPr lang="en-US" dirty="0"/>
          </a:p>
        </p:txBody>
      </p:sp>
    </p:spTree>
    <p:extLst>
      <p:ext uri="{BB962C8B-B14F-4D97-AF65-F5344CB8AC3E}">
        <p14:creationId xmlns:p14="http://schemas.microsoft.com/office/powerpoint/2010/main" val="1503779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5087E-9928-B740-840A-8A4277A58CE1}"/>
              </a:ext>
            </a:extLst>
          </p:cNvPr>
          <p:cNvSpPr>
            <a:spLocks noGrp="1"/>
          </p:cNvSpPr>
          <p:nvPr>
            <p:ph type="title"/>
          </p:nvPr>
        </p:nvSpPr>
        <p:spPr>
          <a:xfrm>
            <a:off x="1066800" y="159766"/>
            <a:ext cx="10058400" cy="1609344"/>
          </a:xfrm>
        </p:spPr>
        <p:txBody>
          <a:bodyPr/>
          <a:lstStyle/>
          <a:p>
            <a:r>
              <a:rPr lang="en-US" dirty="0"/>
              <a:t>Beers grouped by Style </a:t>
            </a:r>
          </a:p>
        </p:txBody>
      </p:sp>
      <p:pic>
        <p:nvPicPr>
          <p:cNvPr id="6" name="Content Placeholder 5" descr="Chart, pie chart&#10;&#10;Description automatically generated">
            <a:extLst>
              <a:ext uri="{FF2B5EF4-FFF2-40B4-BE49-F238E27FC236}">
                <a16:creationId xmlns:a16="http://schemas.microsoft.com/office/drawing/2014/main" id="{7ED4100D-DD55-584D-A15D-CD196D1E54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473397"/>
            <a:ext cx="6292596" cy="5164512"/>
          </a:xfrm>
        </p:spPr>
      </p:pic>
      <p:sp>
        <p:nvSpPr>
          <p:cNvPr id="4" name="Slide Number Placeholder 3">
            <a:extLst>
              <a:ext uri="{FF2B5EF4-FFF2-40B4-BE49-F238E27FC236}">
                <a16:creationId xmlns:a16="http://schemas.microsoft.com/office/drawing/2014/main" id="{B5023E6D-B33F-D542-B1F7-494165B8D575}"/>
              </a:ext>
            </a:extLst>
          </p:cNvPr>
          <p:cNvSpPr>
            <a:spLocks noGrp="1"/>
          </p:cNvSpPr>
          <p:nvPr>
            <p:ph type="sldNum" sz="quarter" idx="12"/>
          </p:nvPr>
        </p:nvSpPr>
        <p:spPr/>
        <p:txBody>
          <a:bodyPr/>
          <a:lstStyle/>
          <a:p>
            <a:fld id="{8778E2BB-4D52-4BDE-A354-3FC84AB9F4FF}" type="slidenum">
              <a:rPr lang="en-US" smtClean="0"/>
              <a:t>12</a:t>
            </a:fld>
            <a:endParaRPr lang="en-US"/>
          </a:p>
        </p:txBody>
      </p:sp>
      <p:sp>
        <p:nvSpPr>
          <p:cNvPr id="8" name="TextBox 7">
            <a:extLst>
              <a:ext uri="{FF2B5EF4-FFF2-40B4-BE49-F238E27FC236}">
                <a16:creationId xmlns:a16="http://schemas.microsoft.com/office/drawing/2014/main" id="{B617B6F9-4D8B-8047-A707-E80B8FBF96B1}"/>
              </a:ext>
            </a:extLst>
          </p:cNvPr>
          <p:cNvSpPr txBox="1"/>
          <p:nvPr/>
        </p:nvSpPr>
        <p:spPr>
          <a:xfrm>
            <a:off x="8057750" y="2624492"/>
            <a:ext cx="3067450" cy="2862322"/>
          </a:xfrm>
          <a:prstGeom prst="rect">
            <a:avLst/>
          </a:prstGeom>
          <a:noFill/>
        </p:spPr>
        <p:txBody>
          <a:bodyPr wrap="square" rtlCol="0">
            <a:spAutoFit/>
          </a:bodyPr>
          <a:lstStyle/>
          <a:p>
            <a:r>
              <a:rPr lang="en-US" dirty="0"/>
              <a:t>We can categorize 95% of the data set into 12 major style categories through text recognition.</a:t>
            </a:r>
          </a:p>
          <a:p>
            <a:r>
              <a:rPr lang="en-US" dirty="0"/>
              <a:t>This summarizes the 100+ different styles into a the major groups for further analysis and strategic planning.</a:t>
            </a:r>
          </a:p>
          <a:p>
            <a:pPr marL="342900" indent="-342900">
              <a:buFont typeface="+mj-lt"/>
              <a:buAutoNum type="arabicPeriod"/>
            </a:pPr>
            <a:endParaRPr lang="en-US" dirty="0"/>
          </a:p>
        </p:txBody>
      </p:sp>
    </p:spTree>
    <p:extLst>
      <p:ext uri="{BB962C8B-B14F-4D97-AF65-F5344CB8AC3E}">
        <p14:creationId xmlns:p14="http://schemas.microsoft.com/office/powerpoint/2010/main" val="132269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B73E8-94E7-DE41-AF12-3949035D8233}"/>
              </a:ext>
            </a:extLst>
          </p:cNvPr>
          <p:cNvSpPr>
            <a:spLocks noGrp="1"/>
          </p:cNvSpPr>
          <p:nvPr>
            <p:ph type="title"/>
          </p:nvPr>
        </p:nvSpPr>
        <p:spPr>
          <a:xfrm>
            <a:off x="661006" y="1385843"/>
            <a:ext cx="3625244" cy="1609344"/>
          </a:xfrm>
        </p:spPr>
        <p:txBody>
          <a:bodyPr>
            <a:normAutofit fontScale="90000"/>
          </a:bodyPr>
          <a:lstStyle/>
          <a:p>
            <a:r>
              <a:rPr lang="en-US" dirty="0"/>
              <a:t>Popular Styles by state</a:t>
            </a:r>
          </a:p>
        </p:txBody>
      </p:sp>
      <p:sp>
        <p:nvSpPr>
          <p:cNvPr id="4" name="Slide Number Placeholder 3">
            <a:extLst>
              <a:ext uri="{FF2B5EF4-FFF2-40B4-BE49-F238E27FC236}">
                <a16:creationId xmlns:a16="http://schemas.microsoft.com/office/drawing/2014/main" id="{6BF4E100-E611-A249-BD3D-B378A3558198}"/>
              </a:ext>
            </a:extLst>
          </p:cNvPr>
          <p:cNvSpPr>
            <a:spLocks noGrp="1"/>
          </p:cNvSpPr>
          <p:nvPr>
            <p:ph type="sldNum" sz="quarter" idx="12"/>
          </p:nvPr>
        </p:nvSpPr>
        <p:spPr/>
        <p:txBody>
          <a:bodyPr/>
          <a:lstStyle/>
          <a:p>
            <a:fld id="{8778E2BB-4D52-4BDE-A354-3FC84AB9F4FF}" type="slidenum">
              <a:rPr lang="en-US" smtClean="0"/>
              <a:t>13</a:t>
            </a:fld>
            <a:endParaRPr lang="en-US"/>
          </a:p>
        </p:txBody>
      </p:sp>
      <p:pic>
        <p:nvPicPr>
          <p:cNvPr id="7" name="Content Placeholder 6" descr="A screenshot of a computer&#10;&#10;Description automatically generated with low confidence">
            <a:extLst>
              <a:ext uri="{FF2B5EF4-FFF2-40B4-BE49-F238E27FC236}">
                <a16:creationId xmlns:a16="http://schemas.microsoft.com/office/drawing/2014/main" id="{1495A042-3EA0-AE4D-BBA9-C6B25BCD57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1495" y="282577"/>
            <a:ext cx="5275501" cy="6292846"/>
          </a:xfrm>
        </p:spPr>
      </p:pic>
    </p:spTree>
    <p:extLst>
      <p:ext uri="{BB962C8B-B14F-4D97-AF65-F5344CB8AC3E}">
        <p14:creationId xmlns:p14="http://schemas.microsoft.com/office/powerpoint/2010/main" val="3142626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6D601CC-0A73-4544-84E6-3117C3AB0B6E}"/>
              </a:ext>
            </a:extLst>
          </p:cNvPr>
          <p:cNvPicPr>
            <a:picLocks noGrp="1" noChangeAspect="1"/>
          </p:cNvPicPr>
          <p:nvPr>
            <p:ph idx="1"/>
          </p:nvPr>
        </p:nvPicPr>
        <p:blipFill>
          <a:blip r:embed="rId2"/>
          <a:stretch>
            <a:fillRect/>
          </a:stretch>
        </p:blipFill>
        <p:spPr>
          <a:xfrm>
            <a:off x="356151" y="1449518"/>
            <a:ext cx="4961847" cy="30144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Slide Number Placeholder 3">
            <a:extLst>
              <a:ext uri="{FF2B5EF4-FFF2-40B4-BE49-F238E27FC236}">
                <a16:creationId xmlns:a16="http://schemas.microsoft.com/office/drawing/2014/main" id="{448D7C49-9202-49F3-866B-28FF99E0FD1C}"/>
              </a:ext>
            </a:extLst>
          </p:cNvPr>
          <p:cNvSpPr>
            <a:spLocks noGrp="1"/>
          </p:cNvSpPr>
          <p:nvPr>
            <p:ph type="sldNum" sz="quarter" idx="12"/>
          </p:nvPr>
        </p:nvSpPr>
        <p:spPr/>
        <p:txBody>
          <a:bodyPr/>
          <a:lstStyle/>
          <a:p>
            <a:fld id="{8778E2BB-4D52-4BDE-A354-3FC84AB9F4FF}" type="slidenum">
              <a:rPr lang="en-US" smtClean="0"/>
              <a:t>14</a:t>
            </a:fld>
            <a:endParaRPr lang="en-US"/>
          </a:p>
        </p:txBody>
      </p:sp>
      <p:sp>
        <p:nvSpPr>
          <p:cNvPr id="6" name="Title 1">
            <a:extLst>
              <a:ext uri="{FF2B5EF4-FFF2-40B4-BE49-F238E27FC236}">
                <a16:creationId xmlns:a16="http://schemas.microsoft.com/office/drawing/2014/main" id="{6511C75C-614B-43F7-9E03-1C16E0867006}"/>
              </a:ext>
            </a:extLst>
          </p:cNvPr>
          <p:cNvSpPr>
            <a:spLocks noGrp="1"/>
          </p:cNvSpPr>
          <p:nvPr>
            <p:ph type="title"/>
          </p:nvPr>
        </p:nvSpPr>
        <p:spPr>
          <a:xfrm>
            <a:off x="1754017" y="127637"/>
            <a:ext cx="10058400" cy="1609344"/>
          </a:xfrm>
        </p:spPr>
        <p:txBody>
          <a:bodyPr/>
          <a:lstStyle/>
          <a:p>
            <a:r>
              <a:rPr lang="en-US" dirty="0"/>
              <a:t>Regions to launch next product</a:t>
            </a:r>
          </a:p>
        </p:txBody>
      </p:sp>
      <p:pic>
        <p:nvPicPr>
          <p:cNvPr id="7" name="Picture 6">
            <a:extLst>
              <a:ext uri="{FF2B5EF4-FFF2-40B4-BE49-F238E27FC236}">
                <a16:creationId xmlns:a16="http://schemas.microsoft.com/office/drawing/2014/main" id="{5D4F9E1B-381E-4E9F-BC30-9EF277CE0CB6}"/>
              </a:ext>
            </a:extLst>
          </p:cNvPr>
          <p:cNvPicPr>
            <a:picLocks noChangeAspect="1"/>
          </p:cNvPicPr>
          <p:nvPr/>
        </p:nvPicPr>
        <p:blipFill>
          <a:blip r:embed="rId3"/>
          <a:stretch>
            <a:fillRect/>
          </a:stretch>
        </p:blipFill>
        <p:spPr>
          <a:xfrm>
            <a:off x="5612911" y="1510823"/>
            <a:ext cx="4938416" cy="29102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Rectangle 7">
            <a:extLst>
              <a:ext uri="{FF2B5EF4-FFF2-40B4-BE49-F238E27FC236}">
                <a16:creationId xmlns:a16="http://schemas.microsoft.com/office/drawing/2014/main" id="{932D708A-F7A5-410D-9516-BF23D53BB68B}"/>
              </a:ext>
            </a:extLst>
          </p:cNvPr>
          <p:cNvSpPr/>
          <p:nvPr/>
        </p:nvSpPr>
        <p:spPr>
          <a:xfrm>
            <a:off x="7537450" y="3328986"/>
            <a:ext cx="920751" cy="45561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075BD4F-B241-4CEF-BA15-13D3F26C6098}"/>
              </a:ext>
            </a:extLst>
          </p:cNvPr>
          <p:cNvSpPr txBox="1"/>
          <p:nvPr/>
        </p:nvSpPr>
        <p:spPr>
          <a:xfrm>
            <a:off x="1162050" y="4948238"/>
            <a:ext cx="852963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Best region to launch is Southeast area from Louisiana and to Georgia.  The area’s preference is towards lower ABV and IBU for products.   There is lower concentration for IPA in the southeast region would be opportunity to explore the market.</a:t>
            </a:r>
          </a:p>
        </p:txBody>
      </p:sp>
    </p:spTree>
    <p:extLst>
      <p:ext uri="{BB962C8B-B14F-4D97-AF65-F5344CB8AC3E}">
        <p14:creationId xmlns:p14="http://schemas.microsoft.com/office/powerpoint/2010/main" val="3587501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7986C-90D2-43B7-BDE4-87326446899A}"/>
              </a:ext>
            </a:extLst>
          </p:cNvPr>
          <p:cNvSpPr>
            <a:spLocks noGrp="1"/>
          </p:cNvSpPr>
          <p:nvPr>
            <p:ph type="title"/>
          </p:nvPr>
        </p:nvSpPr>
        <p:spPr/>
        <p:txBody>
          <a:bodyPr/>
          <a:lstStyle/>
          <a:p>
            <a:r>
              <a:rPr lang="en-US" dirty="0"/>
              <a:t>Final recommendations</a:t>
            </a:r>
          </a:p>
        </p:txBody>
      </p:sp>
      <p:sp>
        <p:nvSpPr>
          <p:cNvPr id="3" name="Content Placeholder 2">
            <a:extLst>
              <a:ext uri="{FF2B5EF4-FFF2-40B4-BE49-F238E27FC236}">
                <a16:creationId xmlns:a16="http://schemas.microsoft.com/office/drawing/2014/main" id="{AB1F14A3-902B-4156-AEAC-117BC0D05A3B}"/>
              </a:ext>
            </a:extLst>
          </p:cNvPr>
          <p:cNvSpPr>
            <a:spLocks noGrp="1"/>
          </p:cNvSpPr>
          <p:nvPr>
            <p:ph idx="1"/>
          </p:nvPr>
        </p:nvSpPr>
        <p:spPr/>
        <p:txBody>
          <a:bodyPr/>
          <a:lstStyle/>
          <a:p>
            <a:r>
              <a:rPr lang="en-US" dirty="0"/>
              <a:t>We recommend after thoroughly analyzing the data, that southeast market has great potential for launching a new Budweiser IPA.  The markets we identified were Louisiana, Mississippi, Alabama, and Georgia.</a:t>
            </a:r>
          </a:p>
          <a:p>
            <a:r>
              <a:rPr lang="en-US" dirty="0"/>
              <a:t>Areas we recommend stating away from is West Coast due to high concentration breweries and matured market.  The States like Georgia and surrounding states have had growth in population due to lower cost of living.  This Southeastern area that identified has lower count of breweries in the region compared states like Texas, Colorado and California.</a:t>
            </a:r>
          </a:p>
        </p:txBody>
      </p:sp>
      <p:sp>
        <p:nvSpPr>
          <p:cNvPr id="4" name="Slide Number Placeholder 3">
            <a:extLst>
              <a:ext uri="{FF2B5EF4-FFF2-40B4-BE49-F238E27FC236}">
                <a16:creationId xmlns:a16="http://schemas.microsoft.com/office/drawing/2014/main" id="{FDC702AA-E32E-4D2E-BC01-2AA08179FF12}"/>
              </a:ext>
            </a:extLst>
          </p:cNvPr>
          <p:cNvSpPr>
            <a:spLocks noGrp="1"/>
          </p:cNvSpPr>
          <p:nvPr>
            <p:ph type="sldNum" sz="quarter" idx="12"/>
          </p:nvPr>
        </p:nvSpPr>
        <p:spPr/>
        <p:txBody>
          <a:bodyPr/>
          <a:lstStyle/>
          <a:p>
            <a:fld id="{8778E2BB-4D52-4BDE-A354-3FC84AB9F4FF}" type="slidenum">
              <a:rPr lang="en-US" smtClean="0"/>
              <a:t>15</a:t>
            </a:fld>
            <a:endParaRPr lang="en-US"/>
          </a:p>
        </p:txBody>
      </p:sp>
    </p:spTree>
    <p:extLst>
      <p:ext uri="{BB962C8B-B14F-4D97-AF65-F5344CB8AC3E}">
        <p14:creationId xmlns:p14="http://schemas.microsoft.com/office/powerpoint/2010/main" val="2129046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09188-EE4B-417B-AC29-6FB6C388FFFB}"/>
              </a:ext>
            </a:extLst>
          </p:cNvPr>
          <p:cNvSpPr>
            <a:spLocks noGrp="1"/>
          </p:cNvSpPr>
          <p:nvPr>
            <p:ph type="title"/>
          </p:nvPr>
        </p:nvSpPr>
        <p:spPr/>
        <p:txBody>
          <a:bodyPr/>
          <a:lstStyle/>
          <a:p>
            <a:r>
              <a:rPr lang="en-US" dirty="0"/>
              <a:t>EDA Findings	</a:t>
            </a:r>
          </a:p>
        </p:txBody>
      </p:sp>
      <p:sp>
        <p:nvSpPr>
          <p:cNvPr id="3" name="Content Placeholder 2">
            <a:extLst>
              <a:ext uri="{FF2B5EF4-FFF2-40B4-BE49-F238E27FC236}">
                <a16:creationId xmlns:a16="http://schemas.microsoft.com/office/drawing/2014/main" id="{94E49EB5-53EE-4F67-B641-54C503E09F10}"/>
              </a:ext>
            </a:extLst>
          </p:cNvPr>
          <p:cNvSpPr>
            <a:spLocks noGrp="1"/>
          </p:cNvSpPr>
          <p:nvPr>
            <p:ph idx="1"/>
          </p:nvPr>
        </p:nvSpPr>
        <p:spPr/>
        <p:txBody>
          <a:bodyPr/>
          <a:lstStyle/>
          <a:p>
            <a:r>
              <a:rPr lang="en-US" dirty="0"/>
              <a:t>California and Colorado have the highest count of breweries in the United States.</a:t>
            </a:r>
          </a:p>
          <a:p>
            <a:r>
              <a:rPr lang="en-US" dirty="0"/>
              <a:t>ABV has few NA’s in the dataset.  The large missing values are with IBU that has 1005 missing observations.  We took the simplified approach in addressing this concern.</a:t>
            </a:r>
          </a:p>
          <a:p>
            <a:r>
              <a:rPr lang="en-US" dirty="0"/>
              <a:t>The ABV vs IBU our machine learning model KNN was able to reach an accuracy of 85%.  We found that beer style “Ale” were the higher in both IBU and ABV.</a:t>
            </a:r>
          </a:p>
          <a:p>
            <a:r>
              <a:rPr lang="en-US" dirty="0"/>
              <a:t>The most popular name was “American” in the beer styles.  Which we found during geographical analysis of the region and text analytics.</a:t>
            </a:r>
          </a:p>
          <a:p>
            <a:pPr marL="0" indent="0">
              <a:buNone/>
            </a:pPr>
            <a:endParaRPr lang="en-US" dirty="0"/>
          </a:p>
        </p:txBody>
      </p:sp>
      <p:sp>
        <p:nvSpPr>
          <p:cNvPr id="4" name="Slide Number Placeholder 3">
            <a:extLst>
              <a:ext uri="{FF2B5EF4-FFF2-40B4-BE49-F238E27FC236}">
                <a16:creationId xmlns:a16="http://schemas.microsoft.com/office/drawing/2014/main" id="{57D41AB7-1ACC-41F7-B797-489C27E40C00}"/>
              </a:ext>
            </a:extLst>
          </p:cNvPr>
          <p:cNvSpPr>
            <a:spLocks noGrp="1"/>
          </p:cNvSpPr>
          <p:nvPr>
            <p:ph type="sldNum" sz="quarter" idx="12"/>
          </p:nvPr>
        </p:nvSpPr>
        <p:spPr/>
        <p:txBody>
          <a:bodyPr/>
          <a:lstStyle/>
          <a:p>
            <a:fld id="{8778E2BB-4D52-4BDE-A354-3FC84AB9F4FF}" type="slidenum">
              <a:rPr lang="en-US" smtClean="0"/>
              <a:t>2</a:t>
            </a:fld>
            <a:endParaRPr lang="en-US"/>
          </a:p>
        </p:txBody>
      </p:sp>
    </p:spTree>
    <p:extLst>
      <p:ext uri="{BB962C8B-B14F-4D97-AF65-F5344CB8AC3E}">
        <p14:creationId xmlns:p14="http://schemas.microsoft.com/office/powerpoint/2010/main" val="1636331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48283F5-6104-4146-A19A-ADB8987DE121}"/>
              </a:ext>
            </a:extLst>
          </p:cNvPr>
          <p:cNvSpPr>
            <a:spLocks noGrp="1"/>
          </p:cNvSpPr>
          <p:nvPr>
            <p:ph type="sldNum" sz="quarter" idx="12"/>
          </p:nvPr>
        </p:nvSpPr>
        <p:spPr/>
        <p:txBody>
          <a:bodyPr/>
          <a:lstStyle/>
          <a:p>
            <a:fld id="{8778E2BB-4D52-4BDE-A354-3FC84AB9F4FF}" type="slidenum">
              <a:rPr lang="en-US" smtClean="0"/>
              <a:t>3</a:t>
            </a:fld>
            <a:endParaRPr lang="en-US"/>
          </a:p>
        </p:txBody>
      </p:sp>
      <p:sp>
        <p:nvSpPr>
          <p:cNvPr id="6" name="TextBox 5">
            <a:extLst>
              <a:ext uri="{FF2B5EF4-FFF2-40B4-BE49-F238E27FC236}">
                <a16:creationId xmlns:a16="http://schemas.microsoft.com/office/drawing/2014/main" id="{48051C15-2FF6-43AB-9656-6A2D97378A50}"/>
              </a:ext>
            </a:extLst>
          </p:cNvPr>
          <p:cNvSpPr txBox="1"/>
          <p:nvPr/>
        </p:nvSpPr>
        <p:spPr>
          <a:xfrm>
            <a:off x="1600198" y="439617"/>
            <a:ext cx="8638443" cy="523220"/>
          </a:xfrm>
          <a:prstGeom prst="rect">
            <a:avLst/>
          </a:prstGeom>
          <a:noFill/>
        </p:spPr>
        <p:txBody>
          <a:bodyPr wrap="square" rtlCol="0">
            <a:spAutoFit/>
          </a:bodyPr>
          <a:lstStyle/>
          <a:p>
            <a:pPr algn="ctr"/>
            <a:r>
              <a:rPr lang="en-US" sz="2800" b="1" dirty="0"/>
              <a:t>Concentration of Breweries Per State</a:t>
            </a:r>
          </a:p>
        </p:txBody>
      </p:sp>
      <p:pic>
        <p:nvPicPr>
          <p:cNvPr id="7" name="Picture 6">
            <a:extLst>
              <a:ext uri="{FF2B5EF4-FFF2-40B4-BE49-F238E27FC236}">
                <a16:creationId xmlns:a16="http://schemas.microsoft.com/office/drawing/2014/main" id="{EE80C003-59D6-47BD-8400-BD74CEBA29AB}"/>
              </a:ext>
            </a:extLst>
          </p:cNvPr>
          <p:cNvPicPr>
            <a:picLocks noChangeAspect="1"/>
          </p:cNvPicPr>
          <p:nvPr/>
        </p:nvPicPr>
        <p:blipFill>
          <a:blip r:embed="rId2"/>
          <a:stretch>
            <a:fillRect/>
          </a:stretch>
        </p:blipFill>
        <p:spPr>
          <a:xfrm>
            <a:off x="218629" y="1277332"/>
            <a:ext cx="6264466" cy="3902697"/>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B1EA3168-BA86-4480-BDAE-FEEC5D18751A}"/>
              </a:ext>
            </a:extLst>
          </p:cNvPr>
          <p:cNvPicPr>
            <a:picLocks noChangeAspect="1"/>
          </p:cNvPicPr>
          <p:nvPr/>
        </p:nvPicPr>
        <p:blipFill>
          <a:blip r:embed="rId3"/>
          <a:stretch>
            <a:fillRect/>
          </a:stretch>
        </p:blipFill>
        <p:spPr>
          <a:xfrm>
            <a:off x="6838396" y="3011863"/>
            <a:ext cx="4938416" cy="29102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95546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4F468E-1C18-40B8-8916-F10BB1B6A7B6}"/>
              </a:ext>
            </a:extLst>
          </p:cNvPr>
          <p:cNvSpPr>
            <a:spLocks noGrp="1"/>
          </p:cNvSpPr>
          <p:nvPr>
            <p:ph type="sldNum" sz="quarter" idx="12"/>
          </p:nvPr>
        </p:nvSpPr>
        <p:spPr/>
        <p:txBody>
          <a:bodyPr/>
          <a:lstStyle/>
          <a:p>
            <a:fld id="{8778E2BB-4D52-4BDE-A354-3FC84AB9F4FF}" type="slidenum">
              <a:rPr lang="en-US" smtClean="0"/>
              <a:t>4</a:t>
            </a:fld>
            <a:endParaRPr lang="en-US"/>
          </a:p>
        </p:txBody>
      </p:sp>
      <p:pic>
        <p:nvPicPr>
          <p:cNvPr id="5" name="Picture 4">
            <a:extLst>
              <a:ext uri="{FF2B5EF4-FFF2-40B4-BE49-F238E27FC236}">
                <a16:creationId xmlns:a16="http://schemas.microsoft.com/office/drawing/2014/main" id="{733CADD6-354C-4B01-8FAC-730291C11BA3}"/>
              </a:ext>
            </a:extLst>
          </p:cNvPr>
          <p:cNvPicPr>
            <a:picLocks noChangeAspect="1"/>
          </p:cNvPicPr>
          <p:nvPr/>
        </p:nvPicPr>
        <p:blipFill>
          <a:blip r:embed="rId2"/>
          <a:stretch>
            <a:fillRect/>
          </a:stretch>
        </p:blipFill>
        <p:spPr>
          <a:xfrm>
            <a:off x="1582951" y="680913"/>
            <a:ext cx="9488829" cy="55918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2385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C1D4C-C291-4385-89BD-0C2519D9801D}"/>
              </a:ext>
            </a:extLst>
          </p:cNvPr>
          <p:cNvSpPr>
            <a:spLocks noGrp="1"/>
          </p:cNvSpPr>
          <p:nvPr>
            <p:ph type="title"/>
          </p:nvPr>
        </p:nvSpPr>
        <p:spPr/>
        <p:txBody>
          <a:bodyPr/>
          <a:lstStyle/>
          <a:p>
            <a:pPr algn="ctr"/>
            <a:r>
              <a:rPr lang="en-US"/>
              <a:t>Address Missing values</a:t>
            </a:r>
            <a:endParaRPr lang="en-US" dirty="0"/>
          </a:p>
        </p:txBody>
      </p:sp>
      <p:sp>
        <p:nvSpPr>
          <p:cNvPr id="4" name="Slide Number Placeholder 3">
            <a:extLst>
              <a:ext uri="{FF2B5EF4-FFF2-40B4-BE49-F238E27FC236}">
                <a16:creationId xmlns:a16="http://schemas.microsoft.com/office/drawing/2014/main" id="{8E5D8C25-7A00-482E-8EC0-1B4CA3AFF0A8}"/>
              </a:ext>
            </a:extLst>
          </p:cNvPr>
          <p:cNvSpPr>
            <a:spLocks noGrp="1"/>
          </p:cNvSpPr>
          <p:nvPr>
            <p:ph type="sldNum" sz="quarter" idx="12"/>
          </p:nvPr>
        </p:nvSpPr>
        <p:spPr/>
        <p:txBody>
          <a:bodyPr/>
          <a:lstStyle/>
          <a:p>
            <a:fld id="{8778E2BB-4D52-4BDE-A354-3FC84AB9F4FF}" type="slidenum">
              <a:rPr lang="en-US" smtClean="0"/>
              <a:t>5</a:t>
            </a:fld>
            <a:endParaRPr lang="en-US"/>
          </a:p>
        </p:txBody>
      </p:sp>
      <p:sp>
        <p:nvSpPr>
          <p:cNvPr id="6" name="TextBox 5">
            <a:extLst>
              <a:ext uri="{FF2B5EF4-FFF2-40B4-BE49-F238E27FC236}">
                <a16:creationId xmlns:a16="http://schemas.microsoft.com/office/drawing/2014/main" id="{37E4C221-332C-432D-BFC4-624AD31A81E1}"/>
              </a:ext>
            </a:extLst>
          </p:cNvPr>
          <p:cNvSpPr txBox="1"/>
          <p:nvPr/>
        </p:nvSpPr>
        <p:spPr>
          <a:xfrm>
            <a:off x="866144" y="2398639"/>
            <a:ext cx="9823852" cy="1754326"/>
          </a:xfrm>
          <a:prstGeom prst="rect">
            <a:avLst/>
          </a:prstGeom>
          <a:noFill/>
        </p:spPr>
        <p:txBody>
          <a:bodyPr wrap="square" rtlCol="0">
            <a:spAutoFit/>
          </a:bodyPr>
          <a:lstStyle/>
          <a:p>
            <a:r>
              <a:rPr lang="en-US" dirty="0"/>
              <a:t>There are 1005 missing IBU values, 62 missing ABV values, and 5 missing Style values. All rows missing the Style were also missing the IBU. We did not make any changes tot he missing values. </a:t>
            </a:r>
          </a:p>
          <a:p>
            <a:pPr marL="285750" indent="-285750">
              <a:buFont typeface="Arial" panose="020B0604020202020204" pitchFamily="34" charset="0"/>
              <a:buChar char="•"/>
            </a:pPr>
            <a:r>
              <a:rPr lang="en-US" dirty="0"/>
              <a:t>Due to the large number of missing values, we analyzed a few different solutions such as median, mean or linear relationship but ultimately decided to leave them as missing data points for relevant analysis.</a:t>
            </a:r>
          </a:p>
        </p:txBody>
      </p:sp>
    </p:spTree>
    <p:extLst>
      <p:ext uri="{BB962C8B-B14F-4D97-AF65-F5344CB8AC3E}">
        <p14:creationId xmlns:p14="http://schemas.microsoft.com/office/powerpoint/2010/main" val="3002893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EA3E4-EC59-4AD4-B56F-B939094218E4}"/>
              </a:ext>
            </a:extLst>
          </p:cNvPr>
          <p:cNvSpPr>
            <a:spLocks noGrp="1"/>
          </p:cNvSpPr>
          <p:nvPr>
            <p:ph type="title"/>
          </p:nvPr>
        </p:nvSpPr>
        <p:spPr/>
        <p:txBody>
          <a:bodyPr/>
          <a:lstStyle/>
          <a:p>
            <a:pPr algn="ctr"/>
            <a:r>
              <a:rPr lang="en-US" dirty="0"/>
              <a:t>Median IBU &amp; ABV</a:t>
            </a:r>
          </a:p>
        </p:txBody>
      </p:sp>
      <p:sp>
        <p:nvSpPr>
          <p:cNvPr id="4" name="Slide Number Placeholder 3">
            <a:extLst>
              <a:ext uri="{FF2B5EF4-FFF2-40B4-BE49-F238E27FC236}">
                <a16:creationId xmlns:a16="http://schemas.microsoft.com/office/drawing/2014/main" id="{F85F9E6F-B611-4F66-B385-4BC29FDDBBB0}"/>
              </a:ext>
            </a:extLst>
          </p:cNvPr>
          <p:cNvSpPr>
            <a:spLocks noGrp="1"/>
          </p:cNvSpPr>
          <p:nvPr>
            <p:ph type="sldNum" sz="quarter" idx="12"/>
          </p:nvPr>
        </p:nvSpPr>
        <p:spPr/>
        <p:txBody>
          <a:bodyPr/>
          <a:lstStyle/>
          <a:p>
            <a:fld id="{8778E2BB-4D52-4BDE-A354-3FC84AB9F4FF}" type="slidenum">
              <a:rPr lang="en-US" smtClean="0"/>
              <a:t>6</a:t>
            </a:fld>
            <a:endParaRPr lang="en-US"/>
          </a:p>
        </p:txBody>
      </p:sp>
      <p:pic>
        <p:nvPicPr>
          <p:cNvPr id="7" name="Picture 6">
            <a:extLst>
              <a:ext uri="{FF2B5EF4-FFF2-40B4-BE49-F238E27FC236}">
                <a16:creationId xmlns:a16="http://schemas.microsoft.com/office/drawing/2014/main" id="{B6F8CA77-1D98-40B3-98BD-84F98C212A7C}"/>
              </a:ext>
            </a:extLst>
          </p:cNvPr>
          <p:cNvPicPr>
            <a:picLocks noChangeAspect="1"/>
          </p:cNvPicPr>
          <p:nvPr/>
        </p:nvPicPr>
        <p:blipFill>
          <a:blip r:embed="rId2"/>
          <a:stretch>
            <a:fillRect/>
          </a:stretch>
        </p:blipFill>
        <p:spPr>
          <a:xfrm>
            <a:off x="143113" y="1791095"/>
            <a:ext cx="5293956" cy="3011862"/>
          </a:xfrm>
          <a:prstGeom prst="rect">
            <a:avLst/>
          </a:prstGeom>
        </p:spPr>
      </p:pic>
      <p:pic>
        <p:nvPicPr>
          <p:cNvPr id="8" name="Picture 7">
            <a:extLst>
              <a:ext uri="{FF2B5EF4-FFF2-40B4-BE49-F238E27FC236}">
                <a16:creationId xmlns:a16="http://schemas.microsoft.com/office/drawing/2014/main" id="{D8248172-921E-40F9-9F9B-497B38FF70D0}"/>
              </a:ext>
            </a:extLst>
          </p:cNvPr>
          <p:cNvPicPr>
            <a:picLocks noChangeAspect="1"/>
          </p:cNvPicPr>
          <p:nvPr/>
        </p:nvPicPr>
        <p:blipFill>
          <a:blip r:embed="rId3"/>
          <a:stretch>
            <a:fillRect/>
          </a:stretch>
        </p:blipFill>
        <p:spPr>
          <a:xfrm>
            <a:off x="5732426" y="1749003"/>
            <a:ext cx="5285672" cy="3294668"/>
          </a:xfrm>
          <a:prstGeom prst="rect">
            <a:avLst/>
          </a:prstGeom>
        </p:spPr>
      </p:pic>
      <p:sp>
        <p:nvSpPr>
          <p:cNvPr id="14" name="Content Placeholder 2">
            <a:extLst>
              <a:ext uri="{FF2B5EF4-FFF2-40B4-BE49-F238E27FC236}">
                <a16:creationId xmlns:a16="http://schemas.microsoft.com/office/drawing/2014/main" id="{7092E2B3-1BF5-4960-8626-B53310EEEBCC}"/>
              </a:ext>
            </a:extLst>
          </p:cNvPr>
          <p:cNvSpPr>
            <a:spLocks noGrp="1"/>
          </p:cNvSpPr>
          <p:nvPr>
            <p:ph idx="1"/>
          </p:nvPr>
        </p:nvSpPr>
        <p:spPr>
          <a:xfrm>
            <a:off x="626096" y="5169381"/>
            <a:ext cx="10058400" cy="940039"/>
          </a:xfrm>
        </p:spPr>
        <p:txBody>
          <a:bodyPr>
            <a:normAutofit/>
          </a:bodyPr>
          <a:lstStyle/>
          <a:p>
            <a:r>
              <a:rPr lang="en-US" sz="1400" dirty="0"/>
              <a:t>Delaware (61 IBU), West Virginia (57.5 IBU), Massachusetts, and Illinois (both 55 IBU) have the highest median IBU out of all the states. Arizona (20.5 IBU), Kansas (20 IBU) and New </a:t>
            </a:r>
            <a:r>
              <a:rPr lang="en-US" sz="1400" dirty="0" err="1"/>
              <a:t>Hempshire</a:t>
            </a:r>
            <a:r>
              <a:rPr lang="en-US" sz="1400" dirty="0"/>
              <a:t> (19 IBU) have the lowest median IBUs. DC and Kentucky (both 6.25% ABV) have the highest median ABV out of all the states. New Jersey (4.6% ABV) and Utah (4% ABV) have the lowest median ABVs.</a:t>
            </a:r>
          </a:p>
        </p:txBody>
      </p:sp>
    </p:spTree>
    <p:extLst>
      <p:ext uri="{BB962C8B-B14F-4D97-AF65-F5344CB8AC3E}">
        <p14:creationId xmlns:p14="http://schemas.microsoft.com/office/powerpoint/2010/main" val="3733446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5BE8E-64FC-4CF1-AC7E-6788926C4BF1}"/>
              </a:ext>
            </a:extLst>
          </p:cNvPr>
          <p:cNvSpPr>
            <a:spLocks noGrp="1"/>
          </p:cNvSpPr>
          <p:nvPr>
            <p:ph type="title"/>
          </p:nvPr>
        </p:nvSpPr>
        <p:spPr/>
        <p:txBody>
          <a:bodyPr/>
          <a:lstStyle/>
          <a:p>
            <a:pPr algn="ctr"/>
            <a:r>
              <a:rPr lang="en-US" dirty="0"/>
              <a:t>Max Beer Statistics by State</a:t>
            </a:r>
          </a:p>
        </p:txBody>
      </p:sp>
      <p:sp>
        <p:nvSpPr>
          <p:cNvPr id="3" name="Content Placeholder 2">
            <a:extLst>
              <a:ext uri="{FF2B5EF4-FFF2-40B4-BE49-F238E27FC236}">
                <a16:creationId xmlns:a16="http://schemas.microsoft.com/office/drawing/2014/main" id="{2414D8CE-66FD-424C-B6C5-F5B5813555E3}"/>
              </a:ext>
            </a:extLst>
          </p:cNvPr>
          <p:cNvSpPr>
            <a:spLocks noGrp="1"/>
          </p:cNvSpPr>
          <p:nvPr>
            <p:ph idx="1"/>
          </p:nvPr>
        </p:nvSpPr>
        <p:spPr>
          <a:xfrm>
            <a:off x="1069848" y="2587117"/>
            <a:ext cx="3378327" cy="4050792"/>
          </a:xfrm>
        </p:spPr>
        <p:txBody>
          <a:bodyPr/>
          <a:lstStyle/>
          <a:p>
            <a:r>
              <a:rPr lang="en-US" dirty="0"/>
              <a:t>Max ABV State is:</a:t>
            </a:r>
          </a:p>
          <a:p>
            <a:endParaRPr lang="en-US" dirty="0"/>
          </a:p>
          <a:p>
            <a:endParaRPr lang="en-US" dirty="0"/>
          </a:p>
          <a:p>
            <a:endParaRPr lang="en-US" dirty="0"/>
          </a:p>
          <a:p>
            <a:r>
              <a:rPr lang="en-US" dirty="0"/>
              <a:t>Max IBU State is:</a:t>
            </a:r>
          </a:p>
        </p:txBody>
      </p:sp>
      <p:sp>
        <p:nvSpPr>
          <p:cNvPr id="4" name="Slide Number Placeholder 3">
            <a:extLst>
              <a:ext uri="{FF2B5EF4-FFF2-40B4-BE49-F238E27FC236}">
                <a16:creationId xmlns:a16="http://schemas.microsoft.com/office/drawing/2014/main" id="{D4D3D881-F14F-4527-901C-7A3468EB645E}"/>
              </a:ext>
            </a:extLst>
          </p:cNvPr>
          <p:cNvSpPr>
            <a:spLocks noGrp="1"/>
          </p:cNvSpPr>
          <p:nvPr>
            <p:ph type="sldNum" sz="quarter" idx="12"/>
          </p:nvPr>
        </p:nvSpPr>
        <p:spPr/>
        <p:txBody>
          <a:bodyPr/>
          <a:lstStyle/>
          <a:p>
            <a:fld id="{8778E2BB-4D52-4BDE-A354-3FC84AB9F4FF}" type="slidenum">
              <a:rPr lang="en-US" smtClean="0"/>
              <a:t>7</a:t>
            </a:fld>
            <a:endParaRPr lang="en-US"/>
          </a:p>
        </p:txBody>
      </p:sp>
      <p:pic>
        <p:nvPicPr>
          <p:cNvPr id="5" name="Picture 4">
            <a:extLst>
              <a:ext uri="{FF2B5EF4-FFF2-40B4-BE49-F238E27FC236}">
                <a16:creationId xmlns:a16="http://schemas.microsoft.com/office/drawing/2014/main" id="{0265E78D-2861-40F0-9E0D-A0D9819F350E}"/>
              </a:ext>
            </a:extLst>
          </p:cNvPr>
          <p:cNvPicPr>
            <a:picLocks noChangeAspect="1"/>
          </p:cNvPicPr>
          <p:nvPr/>
        </p:nvPicPr>
        <p:blipFill>
          <a:blip r:embed="rId2"/>
          <a:stretch>
            <a:fillRect/>
          </a:stretch>
        </p:blipFill>
        <p:spPr>
          <a:xfrm>
            <a:off x="1498144" y="3100387"/>
            <a:ext cx="1914525" cy="657225"/>
          </a:xfrm>
          <a:prstGeom prst="rect">
            <a:avLst/>
          </a:prstGeom>
        </p:spPr>
      </p:pic>
      <p:pic>
        <p:nvPicPr>
          <p:cNvPr id="6" name="Picture 5">
            <a:extLst>
              <a:ext uri="{FF2B5EF4-FFF2-40B4-BE49-F238E27FC236}">
                <a16:creationId xmlns:a16="http://schemas.microsoft.com/office/drawing/2014/main" id="{CE794A40-05FC-4B4D-AC9C-B38778698753}"/>
              </a:ext>
            </a:extLst>
          </p:cNvPr>
          <p:cNvPicPr>
            <a:picLocks noChangeAspect="1"/>
          </p:cNvPicPr>
          <p:nvPr/>
        </p:nvPicPr>
        <p:blipFill>
          <a:blip r:embed="rId3"/>
          <a:stretch>
            <a:fillRect/>
          </a:stretch>
        </p:blipFill>
        <p:spPr>
          <a:xfrm>
            <a:off x="1636257" y="4989740"/>
            <a:ext cx="1419225" cy="590550"/>
          </a:xfrm>
          <a:prstGeom prst="rect">
            <a:avLst/>
          </a:prstGeom>
        </p:spPr>
      </p:pic>
      <p:sp>
        <p:nvSpPr>
          <p:cNvPr id="7" name="TextBox 6">
            <a:extLst>
              <a:ext uri="{FF2B5EF4-FFF2-40B4-BE49-F238E27FC236}">
                <a16:creationId xmlns:a16="http://schemas.microsoft.com/office/drawing/2014/main" id="{B0240312-A3BE-4615-9B27-C425C734BC90}"/>
              </a:ext>
            </a:extLst>
          </p:cNvPr>
          <p:cNvSpPr txBox="1"/>
          <p:nvPr/>
        </p:nvSpPr>
        <p:spPr>
          <a:xfrm>
            <a:off x="4776788" y="2301240"/>
            <a:ext cx="6534340" cy="3108543"/>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state with the max IBU is Colorado and the states with the max ABVs Oregon.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brewery producing the beer with the highest IBU is located in Astoria Oregon.</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 It is the Astoria Brewing Company and they are producing the "Bitter Bitch Imperial IPA" with an IBU of 138.</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brewery producing the beer with the highest ABV is located in Boulder Colorado.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It is the Upslope Brewing Company and they are producing the "Lee Hill Series Vol. 5 - Belgian Style </a:t>
            </a:r>
            <a:r>
              <a:rPr lang="en-US" sz="1400" dirty="0" err="1"/>
              <a:t>Quadrupel</a:t>
            </a:r>
            <a:r>
              <a:rPr lang="en-US" sz="1400" dirty="0"/>
              <a:t> Ale" with an ABV of 12.8%.</a:t>
            </a:r>
          </a:p>
        </p:txBody>
      </p:sp>
    </p:spTree>
    <p:extLst>
      <p:ext uri="{BB962C8B-B14F-4D97-AF65-F5344CB8AC3E}">
        <p14:creationId xmlns:p14="http://schemas.microsoft.com/office/powerpoint/2010/main" val="1469708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AECA2-D58E-4C4F-95CA-FFAA8D322B77}"/>
              </a:ext>
            </a:extLst>
          </p:cNvPr>
          <p:cNvSpPr>
            <a:spLocks noGrp="1"/>
          </p:cNvSpPr>
          <p:nvPr>
            <p:ph type="title"/>
          </p:nvPr>
        </p:nvSpPr>
        <p:spPr/>
        <p:txBody>
          <a:bodyPr/>
          <a:lstStyle/>
          <a:p>
            <a:r>
              <a:rPr lang="en-US" dirty="0"/>
              <a:t>Summary Statistics of Beer</a:t>
            </a:r>
          </a:p>
        </p:txBody>
      </p:sp>
      <p:sp>
        <p:nvSpPr>
          <p:cNvPr id="4" name="Slide Number Placeholder 3">
            <a:extLst>
              <a:ext uri="{FF2B5EF4-FFF2-40B4-BE49-F238E27FC236}">
                <a16:creationId xmlns:a16="http://schemas.microsoft.com/office/drawing/2014/main" id="{C0A8D7CF-9C99-4B5F-8B21-CB86C2888085}"/>
              </a:ext>
            </a:extLst>
          </p:cNvPr>
          <p:cNvSpPr>
            <a:spLocks noGrp="1"/>
          </p:cNvSpPr>
          <p:nvPr>
            <p:ph type="sldNum" sz="quarter" idx="12"/>
          </p:nvPr>
        </p:nvSpPr>
        <p:spPr/>
        <p:txBody>
          <a:bodyPr/>
          <a:lstStyle/>
          <a:p>
            <a:fld id="{8778E2BB-4D52-4BDE-A354-3FC84AB9F4FF}" type="slidenum">
              <a:rPr lang="en-US" smtClean="0"/>
              <a:t>8</a:t>
            </a:fld>
            <a:endParaRPr lang="en-US"/>
          </a:p>
        </p:txBody>
      </p:sp>
      <p:pic>
        <p:nvPicPr>
          <p:cNvPr id="3" name="Picture 2">
            <a:extLst>
              <a:ext uri="{FF2B5EF4-FFF2-40B4-BE49-F238E27FC236}">
                <a16:creationId xmlns:a16="http://schemas.microsoft.com/office/drawing/2014/main" id="{0B984857-638C-48B0-A85A-AFC0F7410754}"/>
              </a:ext>
            </a:extLst>
          </p:cNvPr>
          <p:cNvPicPr>
            <a:picLocks noChangeAspect="1"/>
          </p:cNvPicPr>
          <p:nvPr/>
        </p:nvPicPr>
        <p:blipFill>
          <a:blip r:embed="rId2"/>
          <a:stretch>
            <a:fillRect/>
          </a:stretch>
        </p:blipFill>
        <p:spPr>
          <a:xfrm>
            <a:off x="187041" y="1737887"/>
            <a:ext cx="3980617" cy="2218651"/>
          </a:xfrm>
          <a:prstGeom prst="rect">
            <a:avLst/>
          </a:prstGeom>
        </p:spPr>
      </p:pic>
      <p:sp>
        <p:nvSpPr>
          <p:cNvPr id="6" name="TextBox 5">
            <a:extLst>
              <a:ext uri="{FF2B5EF4-FFF2-40B4-BE49-F238E27FC236}">
                <a16:creationId xmlns:a16="http://schemas.microsoft.com/office/drawing/2014/main" id="{8A0C230F-2D1B-48A6-B7E1-41C2DF3FA9E9}"/>
              </a:ext>
            </a:extLst>
          </p:cNvPr>
          <p:cNvSpPr txBox="1"/>
          <p:nvPr/>
        </p:nvSpPr>
        <p:spPr>
          <a:xfrm>
            <a:off x="314326" y="4126599"/>
            <a:ext cx="6591300" cy="2246769"/>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beer brewed at the most breweries is the "Nonstop </a:t>
            </a:r>
            <a:r>
              <a:rPr lang="en-US" sz="1400" dirty="0" err="1"/>
              <a:t>Hef</a:t>
            </a:r>
            <a:r>
              <a:rPr lang="en-US" sz="1400" dirty="0"/>
              <a:t> Hop". 75% of beers have an ABV between 5.0% and 6.7%. 75% of beers have an IBU between 21 and 64. </a:t>
            </a:r>
          </a:p>
          <a:p>
            <a:pPr marL="285750" indent="-285750">
              <a:buFont typeface="Arial" panose="020B0604020202020204" pitchFamily="34" charset="0"/>
              <a:buChar char="•"/>
            </a:pPr>
            <a:r>
              <a:rPr lang="en-US" sz="1400" dirty="0"/>
              <a:t>The most popular styles of beer are the American IPA, the American Pale Ale and the American Amber/ Red Ale. </a:t>
            </a:r>
          </a:p>
          <a:p>
            <a:pPr marL="285750" indent="-285750">
              <a:buFont typeface="Arial" panose="020B0604020202020204" pitchFamily="34" charset="0"/>
              <a:buChar char="•"/>
            </a:pPr>
            <a:r>
              <a:rPr lang="en-US" sz="1400" dirty="0"/>
              <a:t>The brewery brewing the most beers is the "Brewery Vivant" with 62 different beers. </a:t>
            </a:r>
          </a:p>
          <a:p>
            <a:pPr marL="285750" indent="-285750">
              <a:buFont typeface="Arial" panose="020B0604020202020204" pitchFamily="34" charset="0"/>
              <a:buChar char="•"/>
            </a:pPr>
            <a:r>
              <a:rPr lang="en-US" sz="1400" dirty="0"/>
              <a:t>The city brewing the most beers is Grand </a:t>
            </a:r>
            <a:r>
              <a:rPr lang="en-US" sz="1400" dirty="0" err="1"/>
              <a:t>Rapis</a:t>
            </a:r>
            <a:r>
              <a:rPr lang="en-US" sz="1400" dirty="0"/>
              <a:t>, brewing 66 different beers. </a:t>
            </a:r>
          </a:p>
          <a:p>
            <a:pPr marL="285750" indent="-285750">
              <a:buFont typeface="Arial" panose="020B0604020202020204" pitchFamily="34" charset="0"/>
              <a:buChar char="•"/>
            </a:pPr>
            <a:r>
              <a:rPr lang="en-US" sz="1400" dirty="0"/>
              <a:t>Colorado is the state brewing the most beers with 265 different beers.</a:t>
            </a:r>
          </a:p>
        </p:txBody>
      </p:sp>
    </p:spTree>
    <p:extLst>
      <p:ext uri="{BB962C8B-B14F-4D97-AF65-F5344CB8AC3E}">
        <p14:creationId xmlns:p14="http://schemas.microsoft.com/office/powerpoint/2010/main" val="555566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CCA1D5-EBC1-4E78-98DD-24EF5660BC4B}"/>
              </a:ext>
            </a:extLst>
          </p:cNvPr>
          <p:cNvSpPr>
            <a:spLocks noGrp="1"/>
          </p:cNvSpPr>
          <p:nvPr>
            <p:ph type="sldNum" sz="quarter" idx="12"/>
          </p:nvPr>
        </p:nvSpPr>
        <p:spPr/>
        <p:txBody>
          <a:bodyPr/>
          <a:lstStyle/>
          <a:p>
            <a:fld id="{8778E2BB-4D52-4BDE-A354-3FC84AB9F4FF}" type="slidenum">
              <a:rPr lang="en-US" smtClean="0"/>
              <a:t>9</a:t>
            </a:fld>
            <a:endParaRPr lang="en-US"/>
          </a:p>
        </p:txBody>
      </p:sp>
      <p:pic>
        <p:nvPicPr>
          <p:cNvPr id="5" name="Picture 4">
            <a:extLst>
              <a:ext uri="{FF2B5EF4-FFF2-40B4-BE49-F238E27FC236}">
                <a16:creationId xmlns:a16="http://schemas.microsoft.com/office/drawing/2014/main" id="{5769D0E5-2E59-4D27-A824-28DEEFC8A8E1}"/>
              </a:ext>
            </a:extLst>
          </p:cNvPr>
          <p:cNvPicPr>
            <a:picLocks noChangeAspect="1"/>
          </p:cNvPicPr>
          <p:nvPr/>
        </p:nvPicPr>
        <p:blipFill>
          <a:blip r:embed="rId2"/>
          <a:stretch>
            <a:fillRect/>
          </a:stretch>
        </p:blipFill>
        <p:spPr>
          <a:xfrm>
            <a:off x="402259" y="1838999"/>
            <a:ext cx="7055658" cy="4319723"/>
          </a:xfrm>
          <a:prstGeom prst="rect">
            <a:avLst/>
          </a:prstGeom>
          <a:ln>
            <a:noFill/>
          </a:ln>
          <a:effectLst>
            <a:outerShdw blurRad="292100" dist="139700" dir="2700000" algn="tl" rotWithShape="0">
              <a:srgbClr val="333333">
                <a:alpha val="65000"/>
              </a:srgbClr>
            </a:outerShdw>
          </a:effectLst>
        </p:spPr>
      </p:pic>
      <p:sp>
        <p:nvSpPr>
          <p:cNvPr id="6" name="Title 1">
            <a:extLst>
              <a:ext uri="{FF2B5EF4-FFF2-40B4-BE49-F238E27FC236}">
                <a16:creationId xmlns:a16="http://schemas.microsoft.com/office/drawing/2014/main" id="{42FA56E4-9CC4-4CFD-82F2-69CBA2F730D0}"/>
              </a:ext>
            </a:extLst>
          </p:cNvPr>
          <p:cNvSpPr>
            <a:spLocks noGrp="1"/>
          </p:cNvSpPr>
          <p:nvPr>
            <p:ph type="title"/>
          </p:nvPr>
        </p:nvSpPr>
        <p:spPr>
          <a:xfrm>
            <a:off x="1066800" y="229655"/>
            <a:ext cx="10058400" cy="1609344"/>
          </a:xfrm>
        </p:spPr>
        <p:txBody>
          <a:bodyPr/>
          <a:lstStyle/>
          <a:p>
            <a:r>
              <a:rPr lang="en-US" dirty="0"/>
              <a:t>IBU vs ABV correlation</a:t>
            </a:r>
          </a:p>
        </p:txBody>
      </p:sp>
      <p:sp>
        <p:nvSpPr>
          <p:cNvPr id="7" name="TextBox 6">
            <a:extLst>
              <a:ext uri="{FF2B5EF4-FFF2-40B4-BE49-F238E27FC236}">
                <a16:creationId xmlns:a16="http://schemas.microsoft.com/office/drawing/2014/main" id="{3E3FD607-AA72-404A-A233-2035B98D1ABC}"/>
              </a:ext>
            </a:extLst>
          </p:cNvPr>
          <p:cNvSpPr txBox="1"/>
          <p:nvPr/>
        </p:nvSpPr>
        <p:spPr>
          <a:xfrm>
            <a:off x="7834233" y="4358362"/>
            <a:ext cx="2914650" cy="1754326"/>
          </a:xfrm>
          <a:prstGeom prst="rect">
            <a:avLst/>
          </a:prstGeom>
          <a:noFill/>
        </p:spPr>
        <p:txBody>
          <a:bodyPr wrap="square" rtlCol="0">
            <a:spAutoFit/>
          </a:bodyPr>
          <a:lstStyle/>
          <a:p>
            <a:pPr marL="285750" indent="-285750">
              <a:buFont typeface="Arial" panose="020B0604020202020204" pitchFamily="34" charset="0"/>
              <a:buChar char="•"/>
            </a:pPr>
            <a:r>
              <a:rPr lang="en-US" sz="1200" dirty="0"/>
              <a:t>Based on the scatterplot we can visually see a linear positive relationship between ABV and IBU. This is confirmed by running a linear regression analysis on it. The R-squared value is 44.97%, p-value (&lt;2.2e-16) and the 95% confidence interval of the slope is [1207.77, 1356.31].</a:t>
            </a:r>
          </a:p>
        </p:txBody>
      </p:sp>
    </p:spTree>
    <p:extLst>
      <p:ext uri="{BB962C8B-B14F-4D97-AF65-F5344CB8AC3E}">
        <p14:creationId xmlns:p14="http://schemas.microsoft.com/office/powerpoint/2010/main" val="25865881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TotalTime>
  <Words>936</Words>
  <Application>Microsoft Office PowerPoint</Application>
  <PresentationFormat>Widescreen</PresentationFormat>
  <Paragraphs>92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Rockwell</vt:lpstr>
      <vt:lpstr>Rockwell Condensed</vt:lpstr>
      <vt:lpstr>Rockwell Extra Bold</vt:lpstr>
      <vt:lpstr>Wingdings</vt:lpstr>
      <vt:lpstr>Wood Type</vt:lpstr>
      <vt:lpstr>MSDS 6306: Doing Data Science - Case Study 01 </vt:lpstr>
      <vt:lpstr>EDA Findings </vt:lpstr>
      <vt:lpstr>PowerPoint Presentation</vt:lpstr>
      <vt:lpstr>PowerPoint Presentation</vt:lpstr>
      <vt:lpstr>Address Missing values</vt:lpstr>
      <vt:lpstr>Median IBU &amp; ABV</vt:lpstr>
      <vt:lpstr>Max Beer Statistics by State</vt:lpstr>
      <vt:lpstr>Summary Statistics of Beer</vt:lpstr>
      <vt:lpstr>IBU vs ABV correlation</vt:lpstr>
      <vt:lpstr>ABV vs IBU – IPA vs Other ALE Investigation</vt:lpstr>
      <vt:lpstr>Popular Beer Names</vt:lpstr>
      <vt:lpstr>Beers grouped by Style </vt:lpstr>
      <vt:lpstr>Popular Styles by state</vt:lpstr>
      <vt:lpstr>Regions to launch next product</vt:lpstr>
      <vt:lpstr>Final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MSDS 6306: Doing Data Science - Case Study 01</dc:title>
  <dc:creator>Adeel Qureshi</dc:creator>
  <cp:lastModifiedBy>Dawkins, Darryl</cp:lastModifiedBy>
  <cp:revision>40</cp:revision>
  <dcterms:created xsi:type="dcterms:W3CDTF">2021-01-09T04:12:50Z</dcterms:created>
  <dcterms:modified xsi:type="dcterms:W3CDTF">2021-01-10T00:50:14Z</dcterms:modified>
</cp:coreProperties>
</file>