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3" r:id="rId6"/>
    <p:sldId id="312" r:id="rId7"/>
    <p:sldId id="311" r:id="rId8"/>
    <p:sldId id="325" r:id="rId9"/>
    <p:sldId id="314" r:id="rId10"/>
    <p:sldId id="315" r:id="rId11"/>
    <p:sldId id="319" r:id="rId12"/>
    <p:sldId id="317" r:id="rId13"/>
    <p:sldId id="324" r:id="rId14"/>
    <p:sldId id="321" r:id="rId15"/>
    <p:sldId id="323" r:id="rId16"/>
    <p:sldId id="322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4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kins, Darryl" userId="43cf11ca-1cb9-4f24-961d-97f846a4c283" providerId="ADAL" clId="{2521482E-C656-4BCC-BA17-BE86B36168AA}"/>
    <pc:docChg chg="undo custSel modSld sldOrd">
      <pc:chgData name="Dawkins, Darryl" userId="43cf11ca-1cb9-4f24-961d-97f846a4c283" providerId="ADAL" clId="{2521482E-C656-4BCC-BA17-BE86B36168AA}" dt="2021-02-28T22:57:33.505" v="542" actId="20577"/>
      <pc:docMkLst>
        <pc:docMk/>
      </pc:docMkLst>
      <pc:sldChg chg="modSp mod">
        <pc:chgData name="Dawkins, Darryl" userId="43cf11ca-1cb9-4f24-961d-97f846a4c283" providerId="ADAL" clId="{2521482E-C656-4BCC-BA17-BE86B36168AA}" dt="2021-02-28T20:17:15.051" v="186" actId="255"/>
        <pc:sldMkLst>
          <pc:docMk/>
          <pc:sldMk cId="3912747309" sldId="268"/>
        </pc:sldMkLst>
        <pc:spChg chg="mod">
          <ac:chgData name="Dawkins, Darryl" userId="43cf11ca-1cb9-4f24-961d-97f846a4c283" providerId="ADAL" clId="{2521482E-C656-4BCC-BA17-BE86B36168AA}" dt="2021-02-28T20:17:15.051" v="186" actId="255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Dawkins, Darryl" userId="43cf11ca-1cb9-4f24-961d-97f846a4c283" providerId="ADAL" clId="{2521482E-C656-4BCC-BA17-BE86B36168AA}" dt="2021-02-28T19:25:14.804" v="5" actId="20577"/>
          <ac:spMkLst>
            <pc:docMk/>
            <pc:sldMk cId="3912747309" sldId="268"/>
            <ac:spMk id="3" creationId="{37FC2D8F-56D2-4ADF-B439-0E09E7C37894}"/>
          </ac:spMkLst>
        </pc:spChg>
      </pc:sldChg>
      <pc:sldChg chg="modSp mod">
        <pc:chgData name="Dawkins, Darryl" userId="43cf11ca-1cb9-4f24-961d-97f846a4c283" providerId="ADAL" clId="{2521482E-C656-4BCC-BA17-BE86B36168AA}" dt="2021-02-28T20:34:01.771" v="195" actId="20577"/>
        <pc:sldMkLst>
          <pc:docMk/>
          <pc:sldMk cId="513175762" sldId="312"/>
        </pc:sldMkLst>
        <pc:spChg chg="mod">
          <ac:chgData name="Dawkins, Darryl" userId="43cf11ca-1cb9-4f24-961d-97f846a4c283" providerId="ADAL" clId="{2521482E-C656-4BCC-BA17-BE86B36168AA}" dt="2021-02-28T20:34:01.771" v="195" actId="20577"/>
          <ac:spMkLst>
            <pc:docMk/>
            <pc:sldMk cId="513175762" sldId="312"/>
            <ac:spMk id="3" creationId="{26BC506D-BD6D-44A3-AA59-213279533EBD}"/>
          </ac:spMkLst>
        </pc:spChg>
      </pc:sldChg>
      <pc:sldChg chg="modSp mod">
        <pc:chgData name="Dawkins, Darryl" userId="43cf11ca-1cb9-4f24-961d-97f846a4c283" providerId="ADAL" clId="{2521482E-C656-4BCC-BA17-BE86B36168AA}" dt="2021-02-28T20:36:51.404" v="277" actId="20577"/>
        <pc:sldMkLst>
          <pc:docMk/>
          <pc:sldMk cId="1855394176" sldId="313"/>
        </pc:sldMkLst>
        <pc:spChg chg="mod">
          <ac:chgData name="Dawkins, Darryl" userId="43cf11ca-1cb9-4f24-961d-97f846a4c283" providerId="ADAL" clId="{2521482E-C656-4BCC-BA17-BE86B36168AA}" dt="2021-02-28T20:36:51.404" v="277" actId="20577"/>
          <ac:spMkLst>
            <pc:docMk/>
            <pc:sldMk cId="1855394176" sldId="313"/>
            <ac:spMk id="3" creationId="{F57FC7AC-6334-4270-AE1D-F7CD6E93165D}"/>
          </ac:spMkLst>
        </pc:spChg>
      </pc:sldChg>
      <pc:sldChg chg="addSp modSp mod">
        <pc:chgData name="Dawkins, Darryl" userId="43cf11ca-1cb9-4f24-961d-97f846a4c283" providerId="ADAL" clId="{2521482E-C656-4BCC-BA17-BE86B36168AA}" dt="2021-02-28T22:57:33.505" v="542" actId="20577"/>
        <pc:sldMkLst>
          <pc:docMk/>
          <pc:sldMk cId="3132541064" sldId="314"/>
        </pc:sldMkLst>
        <pc:spChg chg="add mod">
          <ac:chgData name="Dawkins, Darryl" userId="43cf11ca-1cb9-4f24-961d-97f846a4c283" providerId="ADAL" clId="{2521482E-C656-4BCC-BA17-BE86B36168AA}" dt="2021-02-28T22:57:33.505" v="542" actId="20577"/>
          <ac:spMkLst>
            <pc:docMk/>
            <pc:sldMk cId="3132541064" sldId="314"/>
            <ac:spMk id="8" creationId="{3EC6BFC1-8358-4C7F-A863-C43092B02ADC}"/>
          </ac:spMkLst>
        </pc:spChg>
        <pc:grpChg chg="mod">
          <ac:chgData name="Dawkins, Darryl" userId="43cf11ca-1cb9-4f24-961d-97f846a4c283" providerId="ADAL" clId="{2521482E-C656-4BCC-BA17-BE86B36168AA}" dt="2021-02-28T19:36:58.944" v="175" actId="1076"/>
          <ac:grpSpMkLst>
            <pc:docMk/>
            <pc:sldMk cId="3132541064" sldId="314"/>
            <ac:grpSpMk id="7" creationId="{AD5288F0-913F-4DED-9216-4BB3C56867E5}"/>
          </ac:grpSpMkLst>
        </pc:grpChg>
      </pc:sldChg>
      <pc:sldChg chg="modSp mod">
        <pc:chgData name="Dawkins, Darryl" userId="43cf11ca-1cb9-4f24-961d-97f846a4c283" providerId="ADAL" clId="{2521482E-C656-4BCC-BA17-BE86B36168AA}" dt="2021-02-28T19:38:39.758" v="176" actId="20577"/>
        <pc:sldMkLst>
          <pc:docMk/>
          <pc:sldMk cId="742833849" sldId="315"/>
        </pc:sldMkLst>
        <pc:spChg chg="mod">
          <ac:chgData name="Dawkins, Darryl" userId="43cf11ca-1cb9-4f24-961d-97f846a4c283" providerId="ADAL" clId="{2521482E-C656-4BCC-BA17-BE86B36168AA}" dt="2021-02-28T19:38:39.758" v="176" actId="20577"/>
          <ac:spMkLst>
            <pc:docMk/>
            <pc:sldMk cId="742833849" sldId="315"/>
            <ac:spMk id="9" creationId="{0F5EFAA9-8406-45C4-AD3D-7F25BC676ECB}"/>
          </ac:spMkLst>
        </pc:spChg>
      </pc:sldChg>
      <pc:sldChg chg="addSp delSp modSp mod">
        <pc:chgData name="Dawkins, Darryl" userId="43cf11ca-1cb9-4f24-961d-97f846a4c283" providerId="ADAL" clId="{2521482E-C656-4BCC-BA17-BE86B36168AA}" dt="2021-02-28T21:29:47.551" v="522" actId="1076"/>
        <pc:sldMkLst>
          <pc:docMk/>
          <pc:sldMk cId="1284354537" sldId="319"/>
        </pc:sldMkLst>
        <pc:spChg chg="add del mod">
          <ac:chgData name="Dawkins, Darryl" userId="43cf11ca-1cb9-4f24-961d-97f846a4c283" providerId="ADAL" clId="{2521482E-C656-4BCC-BA17-BE86B36168AA}" dt="2021-02-28T21:28:30.553" v="423" actId="478"/>
          <ac:spMkLst>
            <pc:docMk/>
            <pc:sldMk cId="1284354537" sldId="319"/>
            <ac:spMk id="3" creationId="{71733438-8CCA-4E49-89B5-0184BB3CE505}"/>
          </ac:spMkLst>
        </pc:spChg>
        <pc:spChg chg="add mod">
          <ac:chgData name="Dawkins, Darryl" userId="43cf11ca-1cb9-4f24-961d-97f846a4c283" providerId="ADAL" clId="{2521482E-C656-4BCC-BA17-BE86B36168AA}" dt="2021-02-28T21:29:47.551" v="522" actId="1076"/>
          <ac:spMkLst>
            <pc:docMk/>
            <pc:sldMk cId="1284354537" sldId="319"/>
            <ac:spMk id="7" creationId="{E067DDC1-1564-40ED-B7A3-E7CCA2F9B8CB}"/>
          </ac:spMkLst>
        </pc:spChg>
        <pc:graphicFrameChg chg="modGraphic">
          <ac:chgData name="Dawkins, Darryl" userId="43cf11ca-1cb9-4f24-961d-97f846a4c283" providerId="ADAL" clId="{2521482E-C656-4BCC-BA17-BE86B36168AA}" dt="2021-02-28T21:15:20.860" v="312" actId="20577"/>
          <ac:graphicFrameMkLst>
            <pc:docMk/>
            <pc:sldMk cId="1284354537" sldId="319"/>
            <ac:graphicFrameMk id="4" creationId="{617AFBF2-DF6B-49DD-8EDA-010D9D088391}"/>
          </ac:graphicFrameMkLst>
        </pc:graphicFrameChg>
        <pc:graphicFrameChg chg="modGraphic">
          <ac:chgData name="Dawkins, Darryl" userId="43cf11ca-1cb9-4f24-961d-97f846a4c283" providerId="ADAL" clId="{2521482E-C656-4BCC-BA17-BE86B36168AA}" dt="2021-02-28T21:29:40.681" v="520" actId="20577"/>
          <ac:graphicFrameMkLst>
            <pc:docMk/>
            <pc:sldMk cId="1284354537" sldId="319"/>
            <ac:graphicFrameMk id="6" creationId="{47FEE353-4B1E-41B7-B195-F780E18020DC}"/>
          </ac:graphicFrameMkLst>
        </pc:graphicFrameChg>
      </pc:sldChg>
      <pc:sldChg chg="modSp mod">
        <pc:chgData name="Dawkins, Darryl" userId="43cf11ca-1cb9-4f24-961d-97f846a4c283" providerId="ADAL" clId="{2521482E-C656-4BCC-BA17-BE86B36168AA}" dt="2021-02-28T21:18:09.910" v="315" actId="20577"/>
        <pc:sldMkLst>
          <pc:docMk/>
          <pc:sldMk cId="1148852912" sldId="320"/>
        </pc:sldMkLst>
        <pc:spChg chg="mod">
          <ac:chgData name="Dawkins, Darryl" userId="43cf11ca-1cb9-4f24-961d-97f846a4c283" providerId="ADAL" clId="{2521482E-C656-4BCC-BA17-BE86B36168AA}" dt="2021-02-28T21:18:09.910" v="315" actId="20577"/>
          <ac:spMkLst>
            <pc:docMk/>
            <pc:sldMk cId="1148852912" sldId="320"/>
            <ac:spMk id="3" creationId="{0A01F4F9-16BB-462E-A2EB-A965F576D5EC}"/>
          </ac:spMkLst>
        </pc:spChg>
      </pc:sldChg>
      <pc:sldChg chg="modSp mod">
        <pc:chgData name="Dawkins, Darryl" userId="43cf11ca-1cb9-4f24-961d-97f846a4c283" providerId="ADAL" clId="{2521482E-C656-4BCC-BA17-BE86B36168AA}" dt="2021-02-28T21:24:06.066" v="374" actId="313"/>
        <pc:sldMkLst>
          <pc:docMk/>
          <pc:sldMk cId="2103697623" sldId="322"/>
        </pc:sldMkLst>
        <pc:spChg chg="mod">
          <ac:chgData name="Dawkins, Darryl" userId="43cf11ca-1cb9-4f24-961d-97f846a4c283" providerId="ADAL" clId="{2521482E-C656-4BCC-BA17-BE86B36168AA}" dt="2021-02-28T19:33:34.930" v="26" actId="20577"/>
          <ac:spMkLst>
            <pc:docMk/>
            <pc:sldMk cId="2103697623" sldId="322"/>
            <ac:spMk id="2" creationId="{8A2AEDA5-6656-49AB-8AAE-725B61FD8390}"/>
          </ac:spMkLst>
        </pc:spChg>
        <pc:spChg chg="mod">
          <ac:chgData name="Dawkins, Darryl" userId="43cf11ca-1cb9-4f24-961d-97f846a4c283" providerId="ADAL" clId="{2521482E-C656-4BCC-BA17-BE86B36168AA}" dt="2021-02-28T21:24:06.066" v="374" actId="313"/>
          <ac:spMkLst>
            <pc:docMk/>
            <pc:sldMk cId="2103697623" sldId="322"/>
            <ac:spMk id="3" creationId="{A8773C39-491E-4781-B4E8-FD70A1C7D2C4}"/>
          </ac:spMkLst>
        </pc:spChg>
      </pc:sldChg>
      <pc:sldChg chg="addSp modSp mod">
        <pc:chgData name="Dawkins, Darryl" userId="43cf11ca-1cb9-4f24-961d-97f846a4c283" providerId="ADAL" clId="{2521482E-C656-4BCC-BA17-BE86B36168AA}" dt="2021-02-28T21:23:52.540" v="373" actId="1076"/>
        <pc:sldMkLst>
          <pc:docMk/>
          <pc:sldMk cId="4281629741" sldId="323"/>
        </pc:sldMkLst>
        <pc:spChg chg="add mod">
          <ac:chgData name="Dawkins, Darryl" userId="43cf11ca-1cb9-4f24-961d-97f846a4c283" providerId="ADAL" clId="{2521482E-C656-4BCC-BA17-BE86B36168AA}" dt="2021-02-28T21:23:52.540" v="373" actId="1076"/>
          <ac:spMkLst>
            <pc:docMk/>
            <pc:sldMk cId="4281629741" sldId="323"/>
            <ac:spMk id="4" creationId="{E99C1BBD-653C-4710-A1FD-6DA3F5B3B373}"/>
          </ac:spMkLst>
        </pc:spChg>
        <pc:picChg chg="mod">
          <ac:chgData name="Dawkins, Darryl" userId="43cf11ca-1cb9-4f24-961d-97f846a4c283" providerId="ADAL" clId="{2521482E-C656-4BCC-BA17-BE86B36168AA}" dt="2021-02-28T21:23:46.550" v="372" actId="1076"/>
          <ac:picMkLst>
            <pc:docMk/>
            <pc:sldMk cId="4281629741" sldId="323"/>
            <ac:picMk id="5" creationId="{D7AAFAEC-5FBA-4B7A-97F5-EABFA29BF558}"/>
          </ac:picMkLst>
        </pc:picChg>
      </pc:sldChg>
      <pc:sldChg chg="modSp mod ord">
        <pc:chgData name="Dawkins, Darryl" userId="43cf11ca-1cb9-4f24-961d-97f846a4c283" providerId="ADAL" clId="{2521482E-C656-4BCC-BA17-BE86B36168AA}" dt="2021-02-28T20:53:11.557" v="298"/>
        <pc:sldMkLst>
          <pc:docMk/>
          <pc:sldMk cId="3389161356" sldId="325"/>
        </pc:sldMkLst>
        <pc:spChg chg="mod">
          <ac:chgData name="Dawkins, Darryl" userId="43cf11ca-1cb9-4f24-961d-97f846a4c283" providerId="ADAL" clId="{2521482E-C656-4BCC-BA17-BE86B36168AA}" dt="2021-02-28T20:36:27.652" v="229" actId="20577"/>
          <ac:spMkLst>
            <pc:docMk/>
            <pc:sldMk cId="3389161356" sldId="325"/>
            <ac:spMk id="2" creationId="{29CB5FD9-A4B3-452D-AD8A-401BC62E9F41}"/>
          </ac:spMkLst>
        </pc:spChg>
        <pc:spChg chg="mod">
          <ac:chgData name="Dawkins, Darryl" userId="43cf11ca-1cb9-4f24-961d-97f846a4c283" providerId="ADAL" clId="{2521482E-C656-4BCC-BA17-BE86B36168AA}" dt="2021-02-28T20:53:11.557" v="298"/>
          <ac:spMkLst>
            <pc:docMk/>
            <pc:sldMk cId="3389161356" sldId="325"/>
            <ac:spMk id="3" creationId="{26BC506D-BD6D-44A3-AA59-213279533E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400" dirty="0"/>
              <a:t>DS6306: 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DJ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dawkins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80D-C57B-42E3-B4EC-4CAC175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Trends: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12FF-D2F1-49C5-8AD8-63C2C1B1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" y="2108201"/>
            <a:ext cx="5055902" cy="41659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u="sng" dirty="0"/>
              <a:t>Sales Department: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sales mangers who left, left after 8-12 years with their current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Reps, at 45%, has the highest turnover rate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776BC8-6D2E-4C87-8E00-67B597BEB02E}"/>
              </a:ext>
            </a:extLst>
          </p:cNvPr>
          <p:cNvGrpSpPr/>
          <p:nvPr/>
        </p:nvGrpSpPr>
        <p:grpSpPr>
          <a:xfrm>
            <a:off x="6178916" y="1902608"/>
            <a:ext cx="6013085" cy="4838554"/>
            <a:chOff x="4739088" y="1841210"/>
            <a:chExt cx="7416047" cy="48252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F306FA-EA3C-4F53-9A70-B83EA9F5780D}"/>
                </a:ext>
              </a:extLst>
            </p:cNvPr>
            <p:cNvGrpSpPr/>
            <p:nvPr/>
          </p:nvGrpSpPr>
          <p:grpSpPr>
            <a:xfrm>
              <a:off x="4739088" y="2063254"/>
              <a:ext cx="7416047" cy="4603236"/>
              <a:chOff x="4396780" y="1927273"/>
              <a:chExt cx="7416047" cy="460323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CD39A3-B5AA-41C4-B694-6B6E6E372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8769" y="1927273"/>
                <a:ext cx="7004058" cy="373355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AF37B-C6E7-421A-9F12-4EC1D5699691}"/>
                  </a:ext>
                </a:extLst>
              </p:cNvPr>
              <p:cNvSpPr txBox="1"/>
              <p:nvPr/>
            </p:nvSpPr>
            <p:spPr>
              <a:xfrm rot="18864165">
                <a:off x="3220567" y="4364108"/>
                <a:ext cx="2701592" cy="3491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Human </a:t>
                </a:r>
                <a:r>
                  <a:rPr lang="en-US" sz="1200" dirty="0" err="1"/>
                  <a:t>Resources_Human</a:t>
                </a:r>
                <a:r>
                  <a:rPr lang="en-US" sz="1200" dirty="0"/>
                  <a:t> Resources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D6CA02-A18A-45F0-A0C2-77A35DCA9F1D}"/>
                  </a:ext>
                </a:extLst>
              </p:cNvPr>
              <p:cNvSpPr txBox="1"/>
              <p:nvPr/>
            </p:nvSpPr>
            <p:spPr>
              <a:xfrm rot="18899783">
                <a:off x="3377870" y="4610805"/>
                <a:ext cx="3497780" cy="3416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Research &amp; </a:t>
                </a:r>
                <a:r>
                  <a:rPr lang="en-US" sz="1200" dirty="0" err="1"/>
                  <a:t>Development_HealthcareRepresentive</a:t>
                </a:r>
                <a:endParaRPr lang="en-US" sz="1200" dirty="0"/>
              </a:p>
            </p:txBody>
          </p:sp>
        </p:grp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1EAEDBB-F2BB-4363-9892-2D35418B4550}"/>
                </a:ext>
              </a:extLst>
            </p:cNvPr>
            <p:cNvSpPr txBox="1">
              <a:spLocks/>
            </p:cNvSpPr>
            <p:nvPr/>
          </p:nvSpPr>
          <p:spPr>
            <a:xfrm>
              <a:off x="5535338" y="1841210"/>
              <a:ext cx="6235536" cy="454464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Years With Current Manager vs Dept Role vs Attrition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9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80D-C57B-42E3-B4EC-4CAC175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Trends: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12FF-D2F1-49C5-8AD8-63C2C1B1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" y="2108201"/>
            <a:ext cx="5055902" cy="4165990"/>
          </a:xfrm>
        </p:spPr>
        <p:txBody>
          <a:bodyPr>
            <a:normAutofit/>
          </a:bodyPr>
          <a:lstStyle/>
          <a:p>
            <a:r>
              <a:rPr lang="en-US" b="1" u="sng" dirty="0"/>
              <a:t>R&amp;D Department: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All, but two of the 30 Lab Techs who left, left the company within first 5 years in their current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Scientist ~20% and Lab Techs ~19% are have the third and fourth highest turnover rates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776BC8-6D2E-4C87-8E00-67B597BEB02E}"/>
              </a:ext>
            </a:extLst>
          </p:cNvPr>
          <p:cNvGrpSpPr/>
          <p:nvPr/>
        </p:nvGrpSpPr>
        <p:grpSpPr>
          <a:xfrm>
            <a:off x="6178916" y="1902608"/>
            <a:ext cx="6013085" cy="4838554"/>
            <a:chOff x="4739088" y="1841210"/>
            <a:chExt cx="7416047" cy="48252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F306FA-EA3C-4F53-9A70-B83EA9F5780D}"/>
                </a:ext>
              </a:extLst>
            </p:cNvPr>
            <p:cNvGrpSpPr/>
            <p:nvPr/>
          </p:nvGrpSpPr>
          <p:grpSpPr>
            <a:xfrm>
              <a:off x="4739088" y="2063254"/>
              <a:ext cx="7416047" cy="4603236"/>
              <a:chOff x="4396780" y="1927273"/>
              <a:chExt cx="7416047" cy="460323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CD39A3-B5AA-41C4-B694-6B6E6E372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8769" y="1927273"/>
                <a:ext cx="7004058" cy="373355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AF37B-C6E7-421A-9F12-4EC1D5699691}"/>
                  </a:ext>
                </a:extLst>
              </p:cNvPr>
              <p:cNvSpPr txBox="1"/>
              <p:nvPr/>
            </p:nvSpPr>
            <p:spPr>
              <a:xfrm rot="18864165">
                <a:off x="3220567" y="4364108"/>
                <a:ext cx="2701592" cy="3491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Human </a:t>
                </a:r>
                <a:r>
                  <a:rPr lang="en-US" sz="1200" dirty="0" err="1"/>
                  <a:t>Resources_Human</a:t>
                </a:r>
                <a:r>
                  <a:rPr lang="en-US" sz="1200" dirty="0"/>
                  <a:t> Resources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D6CA02-A18A-45F0-A0C2-77A35DCA9F1D}"/>
                  </a:ext>
                </a:extLst>
              </p:cNvPr>
              <p:cNvSpPr txBox="1"/>
              <p:nvPr/>
            </p:nvSpPr>
            <p:spPr>
              <a:xfrm rot="18899783">
                <a:off x="3377870" y="4610805"/>
                <a:ext cx="3497780" cy="3416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Research &amp; </a:t>
                </a:r>
                <a:r>
                  <a:rPr lang="en-US" sz="1200" dirty="0" err="1"/>
                  <a:t>Development_HealthcareRepresentive</a:t>
                </a:r>
                <a:endParaRPr lang="en-US" sz="1200" dirty="0"/>
              </a:p>
            </p:txBody>
          </p:sp>
        </p:grp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1EAEDBB-F2BB-4363-9892-2D35418B4550}"/>
                </a:ext>
              </a:extLst>
            </p:cNvPr>
            <p:cNvSpPr txBox="1">
              <a:spLocks/>
            </p:cNvSpPr>
            <p:nvPr/>
          </p:nvSpPr>
          <p:spPr>
            <a:xfrm>
              <a:off x="5535338" y="1841210"/>
              <a:ext cx="6235536" cy="454464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Years With Current Manager vs Dept Role vs Attrition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9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74EE-C777-44F2-957C-C5173FCF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Trends: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FAEC-5FBA-4B7A-97F5-EABFA29B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7" y="1997612"/>
            <a:ext cx="8120597" cy="40561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9C1BBD-653C-4710-A1FD-6DA3F5B3B373}"/>
              </a:ext>
            </a:extLst>
          </p:cNvPr>
          <p:cNvSpPr txBox="1">
            <a:spLocks/>
          </p:cNvSpPr>
          <p:nvPr/>
        </p:nvSpPr>
        <p:spPr>
          <a:xfrm>
            <a:off x="3237458" y="1997612"/>
            <a:ext cx="5055902" cy="455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Attrition Count vs Dept Role</a:t>
            </a:r>
          </a:p>
        </p:txBody>
      </p:sp>
    </p:spTree>
    <p:extLst>
      <p:ext uri="{BB962C8B-B14F-4D97-AF65-F5344CB8AC3E}">
        <p14:creationId xmlns:p14="http://schemas.microsoft.com/office/powerpoint/2010/main" val="428162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EDA5-6656-49AB-8AAE-725B61FD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3C39-491E-4781-B4E8-FD70A1C7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Meet with the mangers, and a few employees in the areas where unfavorable trends were identified, to gain insight on why these trends are occurring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Meet with mangers, and a few employees of those mangers, with low turn over to capture any favorable insight that can be shared with the entire organization in efforts to help mitigate employee turnover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39E-2C9B-4D11-9340-D75C06F7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F4F9-16BB-462E-A2EB-A965F576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Department, Job Role and Years in Current Role, combined were the top 3 factors contributing to Turnover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Turnover Model Achieved an accuracy of 74% for the given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mean Salary Model predictions can be expected to be within $1,000 of the true monthly salary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Sit down with managers and employees, in specified areas, to explore root cause of turnover in order to mitigate turnover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933D-ABFB-4AF4-8BBE-88325D04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C7AC-6334-4270-AE1D-F7CD6E93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Problem Statements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Exploring the Data Set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Top 3 Factors for Attrition (Turnover)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Attrition Model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Monthly Salary Model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Managerial Trends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Recommendations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53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D9-A4B3-452D-AD8A-401BC62E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506D-BD6D-44A3-AA59-21327953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DDSAnalytics</a:t>
            </a:r>
            <a:r>
              <a:rPr lang="en-US" sz="2400" dirty="0"/>
              <a:t> is an analytics company that specializes in talent management solutions for Fortune 100 companies.</a:t>
            </a:r>
          </a:p>
          <a:p>
            <a:r>
              <a:rPr lang="en-US" sz="2400" dirty="0"/>
              <a:t>To gain a competitive edge over its competition, </a:t>
            </a:r>
            <a:r>
              <a:rPr lang="en-US" sz="2400" dirty="0" err="1"/>
              <a:t>DDSAnalytics</a:t>
            </a:r>
            <a:r>
              <a:rPr lang="en-US" sz="2400" dirty="0"/>
              <a:t> is planning to leverage data science</a:t>
            </a:r>
          </a:p>
        </p:txBody>
      </p:sp>
    </p:spTree>
    <p:extLst>
      <p:ext uri="{BB962C8B-B14F-4D97-AF65-F5344CB8AC3E}">
        <p14:creationId xmlns:p14="http://schemas.microsoft.com/office/powerpoint/2010/main" val="5131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699D-2BE0-471F-A431-4DF60E59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BC54-1BC8-4660-BCEA-A15D263E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The </a:t>
            </a:r>
            <a:r>
              <a:rPr lang="en-US" sz="2400" dirty="0" err="1"/>
              <a:t>DDSAnalytics</a:t>
            </a:r>
            <a:r>
              <a:rPr lang="en-US" sz="2400" dirty="0"/>
              <a:t> company is looking for a model to identify employees who susceptible to attrition as it’s first application of data science for talent management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The company is also interested in a model to predict employees monthly salary, for its talent management and workforce planning services</a:t>
            </a:r>
          </a:p>
        </p:txBody>
      </p:sp>
    </p:spTree>
    <p:extLst>
      <p:ext uri="{BB962C8B-B14F-4D97-AF65-F5344CB8AC3E}">
        <p14:creationId xmlns:p14="http://schemas.microsoft.com/office/powerpoint/2010/main" val="73026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D9-A4B3-452D-AD8A-401BC62E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506D-BD6D-44A3-AA59-21327953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existing employee data set included 870 observations &amp; 36 features, 140(16%) of which were employees that had left the company</a:t>
            </a:r>
          </a:p>
          <a:p>
            <a:r>
              <a:rPr lang="en-US" sz="2400" dirty="0"/>
              <a:t>The average monthly salary at the company was $1,999, the lowest was $1,081 and the highest was $ 6,390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916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6A9A-4635-4492-88CB-2418E09A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 for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AC14-0EF7-4520-9977-A9E2AD27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Department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Years in Current Role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5288F0-913F-4DED-9216-4BB3C56867E5}"/>
              </a:ext>
            </a:extLst>
          </p:cNvPr>
          <p:cNvGrpSpPr/>
          <p:nvPr/>
        </p:nvGrpSpPr>
        <p:grpSpPr>
          <a:xfrm>
            <a:off x="4074904" y="2179351"/>
            <a:ext cx="7868567" cy="3990476"/>
            <a:chOff x="4074904" y="2179351"/>
            <a:chExt cx="7868567" cy="39904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6BF20A-591C-4E91-87A1-3C11F624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28" y="2179351"/>
              <a:ext cx="6457143" cy="39904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6EA3A-6D5E-4A4D-B02F-78F4AED39D1B}"/>
                </a:ext>
              </a:extLst>
            </p:cNvPr>
            <p:cNvSpPr txBox="1"/>
            <p:nvPr/>
          </p:nvSpPr>
          <p:spPr>
            <a:xfrm rot="18993192">
              <a:off x="4074904" y="4699753"/>
              <a:ext cx="2638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Human </a:t>
              </a:r>
              <a:r>
                <a:rPr lang="en-US" sz="1200" dirty="0" err="1"/>
                <a:t>Resources_Human</a:t>
              </a:r>
              <a:r>
                <a:rPr lang="en-US" sz="1200" dirty="0"/>
                <a:t> Resources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DD4D4-D6D1-4EAF-8FC1-426A51B2C84E}"/>
                </a:ext>
              </a:extLst>
            </p:cNvPr>
            <p:cNvSpPr txBox="1"/>
            <p:nvPr/>
          </p:nvSpPr>
          <p:spPr>
            <a:xfrm rot="18993192">
              <a:off x="4201478" y="4944507"/>
              <a:ext cx="34455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Research &amp; </a:t>
              </a:r>
              <a:r>
                <a:rPr lang="en-US" sz="1200" dirty="0" err="1"/>
                <a:t>Development_HealthcareRepresentive</a:t>
              </a:r>
              <a:endParaRPr lang="en-US" sz="1200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C6BFC1-8358-4C7F-A863-C43092B02ADC}"/>
              </a:ext>
            </a:extLst>
          </p:cNvPr>
          <p:cNvSpPr txBox="1">
            <a:spLocks/>
          </p:cNvSpPr>
          <p:nvPr/>
        </p:nvSpPr>
        <p:spPr>
          <a:xfrm>
            <a:off x="6238378" y="1909747"/>
            <a:ext cx="5055902" cy="455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Years In Current Role vs Dept Role vs Attrition</a:t>
            </a:r>
          </a:p>
        </p:txBody>
      </p:sp>
    </p:spTree>
    <p:extLst>
      <p:ext uri="{BB962C8B-B14F-4D97-AF65-F5344CB8AC3E}">
        <p14:creationId xmlns:p14="http://schemas.microsoft.com/office/powerpoint/2010/main" val="31325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80D-C57B-42E3-B4EC-4CAC175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Model:</a:t>
            </a:r>
            <a:br>
              <a:rPr lang="en-US" dirty="0"/>
            </a:br>
            <a:r>
              <a:rPr lang="en-US" dirty="0"/>
              <a:t>Naïve Bayes Classifier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7AFBF2-DF6B-49DD-8EDA-010D9D0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0345"/>
              </p:ext>
            </p:extLst>
          </p:nvPr>
        </p:nvGraphicFramePr>
        <p:xfrm>
          <a:off x="6621194" y="2635544"/>
          <a:ext cx="460326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631">
                  <a:extLst>
                    <a:ext uri="{9D8B030D-6E8A-4147-A177-3AD203B41FA5}">
                      <a16:colId xmlns:a16="http://schemas.microsoft.com/office/drawing/2014/main" val="1188009535"/>
                    </a:ext>
                  </a:extLst>
                </a:gridCol>
                <a:gridCol w="2301631">
                  <a:extLst>
                    <a:ext uri="{9D8B030D-6E8A-4147-A177-3AD203B41FA5}">
                      <a16:colId xmlns:a16="http://schemas.microsoft.com/office/drawing/2014/main" val="4085103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Specificity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438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EE353-4B1E-41B7-B195-F780E180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0770"/>
              </p:ext>
            </p:extLst>
          </p:nvPr>
        </p:nvGraphicFramePr>
        <p:xfrm>
          <a:off x="1556045" y="2302609"/>
          <a:ext cx="4014762" cy="2407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7381">
                  <a:extLst>
                    <a:ext uri="{9D8B030D-6E8A-4147-A177-3AD203B41FA5}">
                      <a16:colId xmlns:a16="http://schemas.microsoft.com/office/drawing/2014/main" val="1221144341"/>
                    </a:ext>
                  </a:extLst>
                </a:gridCol>
                <a:gridCol w="2007381">
                  <a:extLst>
                    <a:ext uri="{9D8B030D-6E8A-4147-A177-3AD203B41FA5}">
                      <a16:colId xmlns:a16="http://schemas.microsoft.com/office/drawing/2014/main" val="92809033"/>
                    </a:ext>
                  </a:extLst>
                </a:gridCol>
              </a:tblGrid>
              <a:tr h="3227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Factors Included in Model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12977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Marital Status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 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130578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r>
                        <a:rPr lang="en-US" sz="1600" dirty="0"/>
                        <a:t>Over Time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Working Years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4927231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DeptRole</a:t>
                      </a:r>
                      <a:r>
                        <a:rPr lang="en-US" sz="1600" dirty="0"/>
                        <a:t>*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Years In Current Role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5277797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r>
                        <a:rPr lang="en-US" sz="1600" dirty="0"/>
                        <a:t>Legacy*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StockOptionLevel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0617691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DistanceFromHome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YearsAtCompany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5227245"/>
                  </a:ext>
                </a:extLst>
              </a:tr>
              <a:tr h="3227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JobInvolvement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BusinessTravel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43127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5EFAA9-8406-45C4-AD3D-7F25BC676ECB}"/>
              </a:ext>
            </a:extLst>
          </p:cNvPr>
          <p:cNvSpPr txBox="1"/>
          <p:nvPr/>
        </p:nvSpPr>
        <p:spPr>
          <a:xfrm>
            <a:off x="1430214" y="5341038"/>
            <a:ext cx="1015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*Derived column from dataset: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DeptRole</a:t>
            </a:r>
            <a:r>
              <a:rPr lang="en-US" sz="1400" dirty="0"/>
              <a:t> = Department + Role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Legacy = </a:t>
            </a:r>
            <a:r>
              <a:rPr lang="en-US" sz="1400" dirty="0" err="1"/>
              <a:t>YearsInCurrentRole</a:t>
            </a:r>
            <a:r>
              <a:rPr lang="en-US" sz="1400" dirty="0"/>
              <a:t>*</a:t>
            </a:r>
            <a:r>
              <a:rPr lang="en-US" sz="1400" dirty="0" err="1"/>
              <a:t>TotalWorkingYears</a:t>
            </a:r>
            <a:r>
              <a:rPr lang="en-US" sz="1400" dirty="0"/>
              <a:t>*</a:t>
            </a:r>
            <a:r>
              <a:rPr lang="en-US" sz="1400" dirty="0" err="1"/>
              <a:t>JobLevel</a:t>
            </a:r>
            <a:r>
              <a:rPr lang="en-US" sz="1400" dirty="0"/>
              <a:t>*</a:t>
            </a:r>
            <a:r>
              <a:rPr lang="en-US" sz="1400" dirty="0" err="1"/>
              <a:t>EnvironmentSatisfaction</a:t>
            </a:r>
            <a:r>
              <a:rPr lang="en-US" sz="1400" dirty="0"/>
              <a:t>*</a:t>
            </a:r>
            <a:r>
              <a:rPr lang="en-US" sz="1400" dirty="0" err="1"/>
              <a:t>MonthlyIncome</a:t>
            </a:r>
            <a:r>
              <a:rPr lang="en-US" sz="1400" dirty="0"/>
              <a:t>*Age;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(will continue to monitor this metric throughout deployment)</a:t>
            </a:r>
          </a:p>
        </p:txBody>
      </p:sp>
    </p:spTree>
    <p:extLst>
      <p:ext uri="{BB962C8B-B14F-4D97-AF65-F5344CB8AC3E}">
        <p14:creationId xmlns:p14="http://schemas.microsoft.com/office/powerpoint/2010/main" val="74283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80D-C57B-42E3-B4EC-4CAC175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Salary Model:</a:t>
            </a:r>
            <a:br>
              <a:rPr lang="en-US" dirty="0"/>
            </a:br>
            <a:r>
              <a:rPr lang="en-US" dirty="0"/>
              <a:t>Multiple Linear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7AFBF2-DF6B-49DD-8EDA-010D9D0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5718"/>
              </p:ext>
            </p:extLst>
          </p:nvPr>
        </p:nvGraphicFramePr>
        <p:xfrm>
          <a:off x="6621194" y="2752773"/>
          <a:ext cx="460326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631">
                  <a:extLst>
                    <a:ext uri="{9D8B030D-6E8A-4147-A177-3AD203B41FA5}">
                      <a16:colId xmlns:a16="http://schemas.microsoft.com/office/drawing/2014/main" val="1188009535"/>
                    </a:ext>
                  </a:extLst>
                </a:gridCol>
                <a:gridCol w="2301631">
                  <a:extLst>
                    <a:ext uri="{9D8B030D-6E8A-4147-A177-3AD203B41FA5}">
                      <a16:colId xmlns:a16="http://schemas.microsoft.com/office/drawing/2014/main" val="4085103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Adj. 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438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EE353-4B1E-41B7-B195-F780E180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38603"/>
              </p:ext>
            </p:extLst>
          </p:nvPr>
        </p:nvGraphicFramePr>
        <p:xfrm>
          <a:off x="1593559" y="2752773"/>
          <a:ext cx="4014762" cy="14644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7381">
                  <a:extLst>
                    <a:ext uri="{9D8B030D-6E8A-4147-A177-3AD203B41FA5}">
                      <a16:colId xmlns:a16="http://schemas.microsoft.com/office/drawing/2014/main" val="1221144341"/>
                    </a:ext>
                  </a:extLst>
                </a:gridCol>
                <a:gridCol w="2007381">
                  <a:extLst>
                    <a:ext uri="{9D8B030D-6E8A-4147-A177-3AD203B41FA5}">
                      <a16:colId xmlns:a16="http://schemas.microsoft.com/office/drawing/2014/main" val="92809033"/>
                    </a:ext>
                  </a:extLst>
                </a:gridCol>
              </a:tblGrid>
              <a:tr h="4881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Factors Included in Model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12977"/>
                  </a:ext>
                </a:extLst>
              </a:tr>
              <a:tr h="488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Working Years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Travel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130578"/>
                  </a:ext>
                </a:extLst>
              </a:tr>
              <a:tr h="488149">
                <a:tc>
                  <a:txBody>
                    <a:bodyPr/>
                    <a:lstStyle/>
                    <a:p>
                      <a:r>
                        <a:rPr lang="en-US" sz="1600" dirty="0"/>
                        <a:t>Job Level**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Job Role**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52777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67DDC1-1564-40ED-B7A3-E7CCA2F9B8CB}"/>
              </a:ext>
            </a:extLst>
          </p:cNvPr>
          <p:cNvSpPr txBox="1"/>
          <p:nvPr/>
        </p:nvSpPr>
        <p:spPr>
          <a:xfrm>
            <a:off x="1097280" y="4261533"/>
            <a:ext cx="5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Interactions were used for job level and job role</a:t>
            </a:r>
          </a:p>
        </p:txBody>
      </p:sp>
    </p:spTree>
    <p:extLst>
      <p:ext uri="{BB962C8B-B14F-4D97-AF65-F5344CB8AC3E}">
        <p14:creationId xmlns:p14="http://schemas.microsoft.com/office/powerpoint/2010/main" val="128435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80D-C57B-42E3-B4EC-4CAC175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12FF-D2F1-49C5-8AD8-63C2C1B1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" y="2108201"/>
            <a:ext cx="5055902" cy="4165990"/>
          </a:xfrm>
        </p:spPr>
        <p:txBody>
          <a:bodyPr>
            <a:normAutofit/>
          </a:bodyPr>
          <a:lstStyle/>
          <a:p>
            <a:r>
              <a:rPr lang="en-US" b="1" u="sng" dirty="0"/>
              <a:t>Human Resources Department 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attrition amongst managers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100% of non-manger who left, left within the first 5 years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Non managers, at 22%, have the second highest turnover rate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776BC8-6D2E-4C87-8E00-67B597BEB02E}"/>
              </a:ext>
            </a:extLst>
          </p:cNvPr>
          <p:cNvGrpSpPr/>
          <p:nvPr/>
        </p:nvGrpSpPr>
        <p:grpSpPr>
          <a:xfrm>
            <a:off x="6178916" y="1902608"/>
            <a:ext cx="6013085" cy="4838554"/>
            <a:chOff x="4739088" y="1841210"/>
            <a:chExt cx="7416047" cy="48252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F306FA-EA3C-4F53-9A70-B83EA9F5780D}"/>
                </a:ext>
              </a:extLst>
            </p:cNvPr>
            <p:cNvGrpSpPr/>
            <p:nvPr/>
          </p:nvGrpSpPr>
          <p:grpSpPr>
            <a:xfrm>
              <a:off x="4739088" y="2063254"/>
              <a:ext cx="7416047" cy="4603236"/>
              <a:chOff x="4396780" y="1927273"/>
              <a:chExt cx="7416047" cy="460323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CD39A3-B5AA-41C4-B694-6B6E6E372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8769" y="1927273"/>
                <a:ext cx="7004058" cy="373355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AF37B-C6E7-421A-9F12-4EC1D5699691}"/>
                  </a:ext>
                </a:extLst>
              </p:cNvPr>
              <p:cNvSpPr txBox="1"/>
              <p:nvPr/>
            </p:nvSpPr>
            <p:spPr>
              <a:xfrm rot="18864165">
                <a:off x="3220567" y="4364108"/>
                <a:ext cx="2701592" cy="3491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Human </a:t>
                </a:r>
                <a:r>
                  <a:rPr lang="en-US" sz="1200" dirty="0" err="1"/>
                  <a:t>Resources_Human</a:t>
                </a:r>
                <a:r>
                  <a:rPr lang="en-US" sz="1200" dirty="0"/>
                  <a:t> Resources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D6CA02-A18A-45F0-A0C2-77A35DCA9F1D}"/>
                  </a:ext>
                </a:extLst>
              </p:cNvPr>
              <p:cNvSpPr txBox="1"/>
              <p:nvPr/>
            </p:nvSpPr>
            <p:spPr>
              <a:xfrm rot="18899783">
                <a:off x="3377870" y="4610805"/>
                <a:ext cx="3497780" cy="3416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Research &amp; </a:t>
                </a:r>
                <a:r>
                  <a:rPr lang="en-US" sz="1200" dirty="0" err="1"/>
                  <a:t>Development_HealthcareRepresentive</a:t>
                </a:r>
                <a:endParaRPr lang="en-US" sz="1200" dirty="0"/>
              </a:p>
            </p:txBody>
          </p:sp>
        </p:grp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1EAEDBB-F2BB-4363-9892-2D35418B4550}"/>
                </a:ext>
              </a:extLst>
            </p:cNvPr>
            <p:cNvSpPr txBox="1">
              <a:spLocks/>
            </p:cNvSpPr>
            <p:nvPr/>
          </p:nvSpPr>
          <p:spPr>
            <a:xfrm>
              <a:off x="5535338" y="1841210"/>
              <a:ext cx="6235536" cy="454464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Years With Current Manager vs Dept Role vs Attrition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2778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{0D8C619B-4D41-4D1D-A34A-DAD4C04C55C7}tf33845126_win32</Template>
  <TotalTime>670</TotalTime>
  <Words>654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DS6306: Case Study 2</vt:lpstr>
      <vt:lpstr>Agenda</vt:lpstr>
      <vt:lpstr>Introduction</vt:lpstr>
      <vt:lpstr>Problem Statements</vt:lpstr>
      <vt:lpstr>Exploring the Data Set </vt:lpstr>
      <vt:lpstr>Top 3 Factors for Attrition</vt:lpstr>
      <vt:lpstr>Attrition Model: Naïve Bayes Classifier</vt:lpstr>
      <vt:lpstr>Monthly Salary Model: Multiple Linear Regression</vt:lpstr>
      <vt:lpstr>Managerial Trends:</vt:lpstr>
      <vt:lpstr>Managerial Trends: (continued)</vt:lpstr>
      <vt:lpstr>Managerial Trends: (continued)</vt:lpstr>
      <vt:lpstr>Managerial Trends: (continued)</vt:lpstr>
      <vt:lpstr>Recommendations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DDS: Case Study 2</dc:title>
  <dc:creator>Dawkins, Darryl</dc:creator>
  <cp:lastModifiedBy>Dawkins, Darryl</cp:lastModifiedBy>
  <cp:revision>32</cp:revision>
  <dcterms:created xsi:type="dcterms:W3CDTF">2021-02-26T18:41:56Z</dcterms:created>
  <dcterms:modified xsi:type="dcterms:W3CDTF">2021-02-28T22:57:38Z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