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9" r:id="rId5"/>
    <p:sldId id="268" r:id="rId6"/>
    <p:sldId id="267" r:id="rId7"/>
    <p:sldId id="258" r:id="rId8"/>
    <p:sldId id="259" r:id="rId9"/>
    <p:sldId id="262" r:id="rId10"/>
    <p:sldId id="261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7BA60-3147-BAB2-598C-7EA09B15C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CFEDE4-941A-0DE6-1D73-DFE6BAEB1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DEA10-1009-E717-D736-195F8867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89CAD-EFD4-E11C-FAB0-079C76FB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C191E-00C8-5016-A771-EE84A8C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A57C7-D264-187F-3028-F3DACD9F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E430-C743-D6B6-4FC9-78CE99D1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04455-0FA0-C4E0-0298-23D79E2C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2D765-712A-ADD4-C886-018B3AFA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7C477-8219-EBC7-740E-6A7724BE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3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BB7B1-8E9C-2160-C61F-BC645C73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FB8BA-4B60-863E-CB9B-2160E1B4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94071-4AE1-1456-96D0-8AC4B64F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8636F-ACCB-BC3B-A852-F1660AB6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8091F-DBE8-C0D7-A633-0EE6EBBC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51DE-D7E6-6ABF-6ADF-1C94AC94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B4848-18D6-B43A-B90A-C377D23F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105D4-3560-36A9-A087-333ED8E9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17EF9-CC0B-F6B3-86D7-F7D654CB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19CD0-6AB6-865A-E9B1-3934C1C6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9D013-05CC-6D4F-4DAB-4BC6D764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E6AFD-4266-E6CD-BC49-2DACE03C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AF9B4-4747-63B7-5F02-F37779E5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7F87-6DC6-D465-D4D1-2A5F98AD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1DC03-EC0B-0436-F1DE-2AA034A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47EB3-EBC7-7F25-16E3-A2A33865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FB1CB-183D-4DC1-E4C6-CCFF8CEEF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AFF6C-15AF-45AA-78F0-FED3841E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DDB61-2B65-5ACE-A955-45CD56D9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DC103-C43B-19D5-86F5-258E73EE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479B6-6EBF-F3E8-053D-24542065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3EF1-4F30-EBBA-8629-1993E54F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C6507-64F1-350F-6196-0965B579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1EDFA-D1B9-9744-3618-72889156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5DEB5F-F462-A27F-F35A-812C93F47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EFBE5D-3185-5776-0FC4-62177274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1D8A5E-9B74-2BD9-FA3E-6C7DB37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C8B23-7E45-65A0-57A4-47D92451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FBDD0-7564-3AD3-3FBE-BB0999B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7E82E-1D24-CCB3-871C-09AC80EB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3BB5B3-23EF-9AAB-C25F-C630E470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FA7C3-BBA3-B178-690F-78861503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03D99-998C-A57D-5689-58572309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4D17E7-E272-48C8-723B-CAB73891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2B34CF-6963-871C-C7C2-5FE8087B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D83B4-4BA1-14BB-F05A-4AC2EC9D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F0CC8-0F49-D03A-D955-C6386583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FC06D-B314-506A-D52D-2A705298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64CB2F-DF39-A329-8CCC-0931B952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D9024-26F3-B5F6-DAC5-D367FD27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3921C-3457-20A3-5D7A-22F410C6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95181-9309-F195-E6B3-2041BF0E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9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9F1C9-AF7E-5DEB-A94D-DCF7E91C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0FDE57-DA4A-15A0-F8D7-2D261055D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78847-EA63-A748-D572-F714A91B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ABF99-3895-C223-8653-B5D76EC2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646D0-2526-6D70-502B-DB50A9E3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F8C71-B1B5-7895-59EF-59CF0B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4DA82F-5355-A480-76DF-1E6B1712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51516-39C2-CD14-35E0-48F55D4B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F82DC-D784-54DE-3CA8-74BA2E2E8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6C781-3C4B-4B0C-A2A0-CDDF145DC41A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492F5-FF24-B8E6-8B3C-E4E3648F6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A1130-A670-99B0-A24B-24677AC97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6B8D3-406B-4262-BF21-A505C027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225A-B7FC-454E-143F-CC6AE24E9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br>
              <a:rPr lang="en-US" altLang="ko-KR" dirty="0"/>
            </a:br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EDE80E-28F2-825D-80F4-4FB4FDF46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황대영</a:t>
            </a:r>
            <a:endParaRPr lang="en-US" altLang="ko-KR" dirty="0"/>
          </a:p>
          <a:p>
            <a:pPr algn="r"/>
            <a:r>
              <a:rPr lang="ko-KR" altLang="en-US"/>
              <a:t>수정일자 </a:t>
            </a:r>
            <a:r>
              <a:rPr lang="en-US" altLang="ko-KR" dirty="0"/>
              <a:t>: 2024-06-29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393A3C-E0C5-C6FE-AF40-868EBC5A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730500"/>
            <a:ext cx="6381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4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E2145F-80E6-725F-320D-C92A41F2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35785"/>
              </p:ext>
            </p:extLst>
          </p:nvPr>
        </p:nvGraphicFramePr>
        <p:xfrm>
          <a:off x="1477818" y="2973338"/>
          <a:ext cx="8128000" cy="120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53211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0231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907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5369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149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8967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6851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1976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3493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3663357"/>
                    </a:ext>
                  </a:extLst>
                </a:gridCol>
              </a:tblGrid>
              <a:tr h="120149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89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8B93E7-D612-82CB-368C-38897F6B690C}"/>
              </a:ext>
            </a:extLst>
          </p:cNvPr>
          <p:cNvSpPr txBox="1"/>
          <p:nvPr/>
        </p:nvSpPr>
        <p:spPr>
          <a:xfrm>
            <a:off x="9827490" y="3376076"/>
            <a:ext cx="15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관리되는 </a:t>
            </a:r>
            <a:r>
              <a:rPr lang="ko-KR" altLang="en-US" dirty="0" err="1"/>
              <a:t>힙</a:t>
            </a:r>
            <a:endParaRPr 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07872-4E92-E421-93B9-A1DB50D70B80}"/>
              </a:ext>
            </a:extLst>
          </p:cNvPr>
          <p:cNvCxnSpPr>
            <a:cxnSpLocks/>
          </p:cNvCxnSpPr>
          <p:nvPr/>
        </p:nvCxnSpPr>
        <p:spPr>
          <a:xfrm flipV="1">
            <a:off x="2706254" y="4174835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917328-CCAB-5F36-C053-32964ED784F8}"/>
              </a:ext>
            </a:extLst>
          </p:cNvPr>
          <p:cNvSpPr txBox="1"/>
          <p:nvPr/>
        </p:nvSpPr>
        <p:spPr>
          <a:xfrm>
            <a:off x="2281383" y="4603304"/>
            <a:ext cx="381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객체를 할당할 메모리의 포인터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3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3D86C-BFC7-A13C-6843-08237FA3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07" y="2497282"/>
            <a:ext cx="6381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E2145F-80E6-725F-320D-C92A41F2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87306"/>
              </p:ext>
            </p:extLst>
          </p:nvPr>
        </p:nvGraphicFramePr>
        <p:xfrm>
          <a:off x="1477818" y="2973338"/>
          <a:ext cx="8128000" cy="120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53211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0231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907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5369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149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8967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6851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1976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3493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3663357"/>
                    </a:ext>
                  </a:extLst>
                </a:gridCol>
              </a:tblGrid>
              <a:tr h="120149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89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8B93E7-D612-82CB-368C-38897F6B690C}"/>
              </a:ext>
            </a:extLst>
          </p:cNvPr>
          <p:cNvSpPr txBox="1"/>
          <p:nvPr/>
        </p:nvSpPr>
        <p:spPr>
          <a:xfrm>
            <a:off x="9827490" y="3376076"/>
            <a:ext cx="15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관리되는 </a:t>
            </a:r>
            <a:r>
              <a:rPr lang="ko-KR" altLang="en-US" dirty="0" err="1"/>
              <a:t>힙</a:t>
            </a:r>
            <a:endParaRPr 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07872-4E92-E421-93B9-A1DB50D70B80}"/>
              </a:ext>
            </a:extLst>
          </p:cNvPr>
          <p:cNvCxnSpPr>
            <a:cxnSpLocks/>
          </p:cNvCxnSpPr>
          <p:nvPr/>
        </p:nvCxnSpPr>
        <p:spPr>
          <a:xfrm flipV="1">
            <a:off x="3482108" y="4156361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917328-CCAB-5F36-C053-32964ED784F8}"/>
              </a:ext>
            </a:extLst>
          </p:cNvPr>
          <p:cNvSpPr txBox="1"/>
          <p:nvPr/>
        </p:nvSpPr>
        <p:spPr>
          <a:xfrm>
            <a:off x="2983346" y="4621901"/>
            <a:ext cx="381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객체를 할당할 메모리의 포인터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CLR</a:t>
            </a:r>
            <a:r>
              <a:rPr lang="ko-KR" altLang="en-US" dirty="0"/>
              <a:t>은 객체가 위치할 메모리를 할당하기 위해 메모리 공간을 쪼개 만든 </a:t>
            </a:r>
            <a:r>
              <a:rPr lang="ko-KR" altLang="en-US" dirty="0" err="1"/>
              <a:t>링크드</a:t>
            </a:r>
            <a:r>
              <a:rPr lang="ko-KR" altLang="en-US" dirty="0"/>
              <a:t> 리스트를 탐색하는 시간도 소요하지 않으며</a:t>
            </a:r>
            <a:r>
              <a:rPr lang="en-US" altLang="ko-KR" dirty="0"/>
              <a:t>, </a:t>
            </a:r>
            <a:r>
              <a:rPr lang="ko-KR" altLang="en-US" dirty="0"/>
              <a:t>그 공간을 다시 나눈 뒤에 리스트를 재조정하는 작업도 필요로 하지 않는다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AB8B0-7F8C-9E18-8631-0BC66A22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FCC8A-3542-A502-BE93-309725E8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 책 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Garbage collection</a:t>
            </a:r>
            <a:r>
              <a:rPr lang="ko-KR" altLang="en-US" dirty="0"/>
              <a:t>을 알아야 하는 이유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CLR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collector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아시나요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개처럼 할당하고 정승처럼 수거하라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몇가지 궁금증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그리고 </a:t>
            </a:r>
            <a:r>
              <a:rPr lang="en-US" altLang="ko-KR" dirty="0"/>
              <a:t>test, profiling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3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FBD3B-89C0-2D55-FFB3-785899EF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 책 소개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CD762-82C8-7A82-A615-D6646E02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레퍼런스 서적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/>
              <a:t>Yes24, </a:t>
            </a:r>
            <a:r>
              <a:rPr lang="en-US" dirty="0" err="1"/>
              <a:t>Ridibooks</a:t>
            </a:r>
            <a:r>
              <a:rPr lang="en-US" dirty="0"/>
              <a:t> </a:t>
            </a:r>
            <a:r>
              <a:rPr lang="ko-KR" altLang="en-US" dirty="0"/>
              <a:t>판매 중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/>
              <a:t>3</a:t>
            </a:r>
            <a:r>
              <a:rPr lang="ko-KR" altLang="en-US" dirty="0"/>
              <a:t>판까지 나온 상태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8D0629-17AC-0E46-7F86-31ABF1BB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0"/>
            <a:ext cx="5340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1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C651F-C65A-730C-521E-AA7E60D5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r>
              <a:rPr lang="ko-KR" altLang="en-US" dirty="0"/>
              <a:t>을 알아야 하는 이유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5B3A3-03C2-0949-0DCD-D2F441AB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컬렉터가</a:t>
            </a:r>
            <a:r>
              <a:rPr lang="ko-KR" altLang="en-US" dirty="0"/>
              <a:t> 최소한으로 자원을 사용하기 위해서 무엇이 필요할까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우선 프로그래머는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컬렉터가</a:t>
            </a:r>
            <a:r>
              <a:rPr lang="ko-KR" altLang="en-US" dirty="0"/>
              <a:t> 어떻게 동작하는지에 대한 메커니즘을 이해하고 있어야 한다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DD57-6114-48CA-C418-D5F98A35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CLR (Common Language Runtime)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A99BB-787A-BB5C-8932-1814309A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위키백과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dirty="0"/>
              <a:t>MSIL : CIL (Common Intermediate Language)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563121B-0973-7423-26C2-07D32C5D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2706543"/>
            <a:ext cx="7620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6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DD57-6114-48CA-C418-D5F98A35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CLR (Common Language Runtime)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A99BB-787A-BB5C-8932-1814309A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lineho</a:t>
            </a:r>
            <a:r>
              <a:rPr lang="ko-KR" altLang="en-US" dirty="0"/>
              <a:t>의 이모저모 블로그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2847EA-4B94-0BEE-49F8-7374AEE22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31306"/>
              </p:ext>
            </p:extLst>
          </p:nvPr>
        </p:nvGraphicFramePr>
        <p:xfrm>
          <a:off x="1856509" y="2809300"/>
          <a:ext cx="8128000" cy="404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07779665"/>
                    </a:ext>
                  </a:extLst>
                </a:gridCol>
              </a:tblGrid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(C#, C++, VB.NET, …)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535231"/>
                  </a:ext>
                </a:extLst>
              </a:tr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CLR (Common Language Runtime)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87625"/>
                  </a:ext>
                </a:extLst>
              </a:tr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.NET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48003"/>
                  </a:ext>
                </a:extLst>
              </a:tr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 (Windows, Linux, MacOS,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09919"/>
                  </a:ext>
                </a:extLst>
              </a:tr>
              <a:tr h="809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(x86 / x64, ARM,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3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5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E2F1-B85A-C289-5A51-A54D589C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아시나요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760C3-DC22-08A4-3918-6EA76022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CLR(Common Language Runtime)</a:t>
            </a:r>
            <a:r>
              <a:rPr lang="ko-KR" altLang="en-US" dirty="0"/>
              <a:t>이 자동 메모리 관리</a:t>
            </a:r>
            <a:r>
              <a:rPr lang="en-US" altLang="ko-KR" dirty="0"/>
              <a:t>(Automatic Memory Management)</a:t>
            </a:r>
            <a:r>
              <a:rPr lang="ko-KR" altLang="en-US" dirty="0"/>
              <a:t> 기능을 제공</a:t>
            </a:r>
            <a:endParaRPr lang="en-US" altLang="ko-KR" dirty="0"/>
          </a:p>
          <a:p>
            <a:r>
              <a:rPr lang="en-US" dirty="0"/>
              <a:t>Garbage collector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dirty="0"/>
              <a:t>CRL</a:t>
            </a:r>
            <a:r>
              <a:rPr lang="ko-KR" altLang="en-US" dirty="0"/>
              <a:t>은 실행되는 코드에 대해 메모리 할당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 err="1"/>
              <a:t>스레딩</a:t>
            </a:r>
            <a:r>
              <a:rPr lang="ko-KR" altLang="en-US" dirty="0"/>
              <a:t> 등의 임무와 함께 쓰레기</a:t>
            </a:r>
            <a:r>
              <a:rPr lang="en-US" altLang="ko-KR" dirty="0"/>
              <a:t>(</a:t>
            </a:r>
            <a:r>
              <a:rPr lang="ko-KR" altLang="en-US" dirty="0"/>
              <a:t>더 이상 사용되지 않는 객체</a:t>
            </a:r>
            <a:r>
              <a:rPr lang="en-US" altLang="ko-KR" dirty="0"/>
              <a:t>)</a:t>
            </a:r>
            <a:r>
              <a:rPr lang="ko-KR" altLang="en-US" dirty="0"/>
              <a:t>를 치우는 일도 책임지고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실행 파일을 실행하면</a:t>
            </a:r>
            <a:r>
              <a:rPr lang="en-US" altLang="ko-KR" dirty="0"/>
              <a:t>, CLR</a:t>
            </a:r>
            <a:r>
              <a:rPr lang="ko-KR" altLang="en-US" dirty="0"/>
              <a:t>은 이 프로그램을 위한 일정 크기의 메모리를 확보한다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C </a:t>
            </a:r>
            <a:r>
              <a:rPr lang="ko-KR" altLang="en-US" dirty="0"/>
              <a:t>런타임처럼 메모리를 쪼개는 일은 하지 않는다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넓은 메모리 공간을 통째로 확보해서 하나의 관리되는 </a:t>
            </a:r>
            <a:r>
              <a:rPr lang="ko-KR" altLang="en-US" dirty="0" err="1"/>
              <a:t>힙</a:t>
            </a:r>
            <a:r>
              <a:rPr lang="en-US" altLang="ko-KR" dirty="0"/>
              <a:t>(Managed Heap)</a:t>
            </a:r>
            <a:r>
              <a:rPr lang="ko-KR" altLang="en-US" dirty="0"/>
              <a:t>을 마련한다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CLR</a:t>
            </a:r>
            <a:r>
              <a:rPr lang="ko-KR" altLang="en-US" dirty="0"/>
              <a:t>은 이렇게 확보한 관리되는 </a:t>
            </a:r>
            <a:r>
              <a:rPr lang="ko-KR" altLang="en-US" dirty="0" err="1"/>
              <a:t>힙</a:t>
            </a:r>
            <a:r>
              <a:rPr lang="ko-KR" altLang="en-US" dirty="0"/>
              <a:t> 메모리의 첫 번째 주소에 </a:t>
            </a:r>
            <a:r>
              <a:rPr lang="en-US" altLang="ko-KR" dirty="0"/>
              <a:t>“</a:t>
            </a:r>
            <a:r>
              <a:rPr lang="ko-KR" altLang="en-US" dirty="0"/>
              <a:t>다음 객체를 할당할 메모리의 포인터</a:t>
            </a:r>
            <a:r>
              <a:rPr lang="en-US" altLang="ko-KR" dirty="0"/>
              <a:t>＂</a:t>
            </a:r>
            <a:r>
              <a:rPr lang="ko-KR" altLang="en-US" dirty="0"/>
              <a:t>를 위치시킵니다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7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371F-6AAA-C11D-B51C-BC91027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개처럼 할당하고 정승처럼 수거하라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6316-A39E-D086-D676-338C379B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관리되는 </a:t>
            </a:r>
            <a:r>
              <a:rPr lang="ko-KR" altLang="en-US" dirty="0" err="1"/>
              <a:t>힙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E2145F-80E6-725F-320D-C92A41F2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61933"/>
              </p:ext>
            </p:extLst>
          </p:nvPr>
        </p:nvGraphicFramePr>
        <p:xfrm>
          <a:off x="1477818" y="2973338"/>
          <a:ext cx="8128000" cy="120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53211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02310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63907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5369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1494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8967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68518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51976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93493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3663357"/>
                    </a:ext>
                  </a:extLst>
                </a:gridCol>
              </a:tblGrid>
              <a:tr h="1201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899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8B93E7-D612-82CB-368C-38897F6B690C}"/>
              </a:ext>
            </a:extLst>
          </p:cNvPr>
          <p:cNvSpPr txBox="1"/>
          <p:nvPr/>
        </p:nvSpPr>
        <p:spPr>
          <a:xfrm>
            <a:off x="9827490" y="3376076"/>
            <a:ext cx="15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관리되는 </a:t>
            </a:r>
            <a:r>
              <a:rPr lang="ko-KR" altLang="en-US" dirty="0" err="1"/>
              <a:t>힙</a:t>
            </a:r>
            <a:endParaRPr 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07872-4E92-E421-93B9-A1DB50D70B80}"/>
              </a:ext>
            </a:extLst>
          </p:cNvPr>
          <p:cNvCxnSpPr>
            <a:cxnSpLocks/>
          </p:cNvCxnSpPr>
          <p:nvPr/>
        </p:nvCxnSpPr>
        <p:spPr>
          <a:xfrm flipV="1">
            <a:off x="1865745" y="4174835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917328-CCAB-5F36-C053-32964ED784F8}"/>
              </a:ext>
            </a:extLst>
          </p:cNvPr>
          <p:cNvSpPr txBox="1"/>
          <p:nvPr/>
        </p:nvSpPr>
        <p:spPr>
          <a:xfrm>
            <a:off x="1089891" y="4645891"/>
            <a:ext cx="437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객체를 할당할 메모리의 포인터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385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테마</vt:lpstr>
      <vt:lpstr>이것이 C#이다 garbage collection</vt:lpstr>
      <vt:lpstr>목차</vt:lpstr>
      <vt:lpstr>이것이 C#이다 책 소개</vt:lpstr>
      <vt:lpstr>2. Garbage collection을 알아야 하는 이유</vt:lpstr>
      <vt:lpstr>2. CLR (Common Language Runtime)이란?</vt:lpstr>
      <vt:lpstr>2. CLR (Common Language Runtime)이란?</vt:lpstr>
      <vt:lpstr>1. 가비지 컬렉터를 아시나요?</vt:lpstr>
      <vt:lpstr>2. 개처럼 할당하고 정승처럼 수거하라</vt:lpstr>
      <vt:lpstr>2. 개처럼 할당하고 정승처럼 수거하라</vt:lpstr>
      <vt:lpstr>2. 개처럼 할당하고 정승처럼 수거하라</vt:lpstr>
      <vt:lpstr>2. 개처럼 할당하고 정승처럼 수거하라</vt:lpstr>
      <vt:lpstr>2. 개처럼 할당하고 정승처럼 수거하라</vt:lpstr>
      <vt:lpstr>2. 개처럼 할당하고 정승처럼 수거하라</vt:lpstr>
      <vt:lpstr>2. 개처럼 할당하고 정승처럼 수거하라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Daeyoung Hwang</dc:creator>
  <cp:lastModifiedBy>Daeyoung Hwang</cp:lastModifiedBy>
  <cp:revision>11</cp:revision>
  <dcterms:created xsi:type="dcterms:W3CDTF">2024-06-28T11:12:55Z</dcterms:created>
  <dcterms:modified xsi:type="dcterms:W3CDTF">2024-06-29T03:22:12Z</dcterms:modified>
</cp:coreProperties>
</file>