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对数几率回归进行多分类任务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Iris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</a:p>
        </p:txBody>
      </p:sp>
    </p:spTree>
    <p:extLst>
      <p:ext uri="{BB962C8B-B14F-4D97-AF65-F5344CB8AC3E}">
        <p14:creationId xmlns:p14="http://schemas.microsoft.com/office/powerpoint/2010/main" val="21776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64470" y="2661783"/>
            <a:ext cx="578533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Iris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个属性，共三种鸢尾花的类型，分别为：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Iris-versicolor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Iris-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virginica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Iris-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setosa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。为了方便将数据的分布打印在屏幕上。我选取了花的属性“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sepal length”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petal length”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。三种花关于这两个属性的分布：</a:t>
            </a: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05" y="2432774"/>
            <a:ext cx="4570780" cy="375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77" y="672979"/>
            <a:ext cx="10579197" cy="543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5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93" y="215424"/>
            <a:ext cx="9815411" cy="64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1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66447" y="2052261"/>
                <a:ext cx="9665676" cy="4805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/>
                <a:r>
                  <a:rPr lang="zh-CN" altLang="zh-CN" sz="2400" kern="100" dirty="0" smtClean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那么由凸函数的性质，两个凸函数相加还是凸函数。就可以使用诸如梯度下降算法等优化算法求解。以梯度下降为例子。</a:t>
                </a:r>
              </a:p>
              <a:p>
                <a:pPr indent="266700"/>
                <a:r>
                  <a:rPr lang="zh-CN" altLang="zh-CN" sz="2400" kern="100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求出梯度：</a:t>
                </a:r>
              </a:p>
              <a:p>
                <a:pPr indent="2667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latin typeface="Latin Modern Math" panose="02000503000000000000" pitchFamily="50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2400" i="1" kern="100">
                              <a:latin typeface="Latin Modern Math" panose="02000503000000000000" pitchFamily="50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 kern="100">
                              <a:latin typeface="Latin Modern Math" panose="02000503000000000000" pitchFamily="50" charset="0"/>
                              <a:cs typeface="Times New Roman" panose="02020603050405020304" pitchFamily="18" charset="0"/>
                            </a:rPr>
                            <m:t>𝐽</m:t>
                          </m:r>
                          <m:r>
                            <a:rPr lang="en-US" altLang="zh-CN" sz="2400" i="1" kern="100">
                              <a:latin typeface="Latin Modern Math" panose="02000503000000000000" pitchFamily="50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1" i="1" kern="100">
                              <a:latin typeface="Latin Modern Math" panose="02000503000000000000" pitchFamily="50" charset="0"/>
                              <a:cs typeface="Times New Roman" panose="02020603050405020304" pitchFamily="18" charset="0"/>
                            </a:rPr>
                            <m:t>𝜽</m:t>
                          </m:r>
                          <m:r>
                            <a:rPr lang="en-US" altLang="zh-CN" sz="2400" i="1" kern="100">
                              <a:latin typeface="Latin Modern Math" panose="02000503000000000000" pitchFamily="50" charset="0"/>
                              <a:cs typeface="Times New Roman" panose="020206030504050203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en-US" altLang="zh-CN" sz="2400" i="1" kern="100">
                              <a:latin typeface="Latin Modern Math" panose="02000503000000000000" pitchFamily="50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2400" b="1" i="1" kern="100">
                              <a:latin typeface="Latin Modern Math" panose="02000503000000000000" pitchFamily="50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1" i="1" kern="100">
                              <a:latin typeface="Latin Modern Math" panose="02000503000000000000" pitchFamily="50" charset="0"/>
                              <a:cs typeface="Times New Roman" panose="02020603050405020304" pitchFamily="18" charset="0"/>
                            </a:rPr>
                            <m:t>𝜽</m:t>
                          </m:r>
                          <m:r>
                            <a:rPr lang="en-US" altLang="zh-CN" sz="2400" b="1" i="1" kern="100">
                              <a:latin typeface="Latin Modern Math" panose="02000503000000000000" pitchFamily="50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i="1" kern="100">
                          <a:latin typeface="Latin Modern Math" panose="02000503000000000000" pitchFamily="50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kern="100">
                              <a:latin typeface="Latin Modern Math" panose="02000503000000000000" pitchFamily="50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i="1" kern="100">
                              <a:latin typeface="Latin Modern Math" panose="02000503000000000000" pitchFamily="50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 kern="100">
                              <a:latin typeface="Latin Modern Math" panose="02000503000000000000" pitchFamily="50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Latin Modern Math" panose="02000503000000000000" pitchFamily="50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400" b="1" i="1" kern="100">
                                      <a:latin typeface="Latin Modern Math" panose="02000503000000000000" pitchFamily="50" charset="0"/>
                                      <a:cs typeface="Times New Roman" panose="020206030504050203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sz="2400" b="1" i="1" kern="100">
                                          <a:latin typeface="Cambria Math" panose="02040503050406030204" pitchFamily="18" charset="0"/>
                                          <a:ea typeface="Latin Modern Math" panose="02000503000000000000" pitchFamily="50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 kern="100">
                                          <a:latin typeface="Latin Modern Math" panose="02000503000000000000" pitchFamily="50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2400" i="1" kern="100">
                                              <a:latin typeface="Cambria Math" panose="02040503050406030204" pitchFamily="18" charset="0"/>
                                              <a:ea typeface="Latin Modern Math" panose="02000503000000000000" pitchFamily="50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 kern="100">
                                              <a:latin typeface="Latin Modern Math" panose="02000503000000000000" pitchFamily="50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zh-CN" sz="2400" i="1" kern="100">
                                  <a:latin typeface="Latin Modern Math" panose="02000503000000000000" pitchFamily="50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kern="100">
                                      <a:latin typeface="Latin Modern Math" panose="02000503000000000000" pitchFamily="50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sz="2400" i="1" kern="100">
                                          <a:latin typeface="Cambria Math" panose="02040503050406030204" pitchFamily="18" charset="0"/>
                                          <a:ea typeface="Latin Modern Math" panose="02000503000000000000" pitchFamily="50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 kern="100">
                                          <a:latin typeface="Latin Modern Math" panose="02000503000000000000" pitchFamily="50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latin typeface="Latin Modern Math" panose="02000503000000000000" pitchFamily="50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latin typeface="Latin Modern Math" panose="02000503000000000000" pitchFamily="50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 kern="100">
                                  <a:latin typeface="Latin Modern Math" panose="02000503000000000000" pitchFamily="50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zh-CN" sz="2400" kern="100" dirty="0">
                  <a:latin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/>
                <a:r>
                  <a:rPr lang="zh-CN" altLang="zh-CN" sz="2400" kern="100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当然也可以使用矩阵的形式：</a:t>
                </a:r>
              </a:p>
              <a:p>
                <a:pPr indent="2667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kern="100">
                              <a:latin typeface="Latin Modern Math" panose="02000503000000000000" pitchFamily="50" charset="0"/>
                              <a:cs typeface="Times New Roman" panose="020206030504050203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sz="2400" b="1" i="1" kern="100">
                              <a:latin typeface="Latin Modern Math" panose="02000503000000000000" pitchFamily="50" charset="0"/>
                              <a:cs typeface="Times New Roman" panose="02020603050405020304" pitchFamily="18" charset="0"/>
                            </a:rPr>
                            <m:t>𝛉</m:t>
                          </m:r>
                        </m:sub>
                      </m:sSub>
                      <m:r>
                        <a:rPr lang="en-US" altLang="zh-CN" sz="2400" i="1" kern="100">
                          <a:latin typeface="Latin Modern Math" panose="02000503000000000000" pitchFamily="50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latin typeface="Latin Modern Math" panose="02000503000000000000" pitchFamily="50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2400" i="1" kern="100">
                              <a:latin typeface="Latin Modern Math" panose="02000503000000000000" pitchFamily="50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 kern="100">
                              <a:latin typeface="Latin Modern Math" panose="02000503000000000000" pitchFamily="50" charset="0"/>
                              <a:cs typeface="Times New Roman" panose="02020603050405020304" pitchFamily="18" charset="0"/>
                            </a:rPr>
                            <m:t>𝐽</m:t>
                          </m:r>
                          <m:r>
                            <a:rPr lang="en-US" altLang="zh-CN" sz="2400" i="1" kern="100">
                              <a:latin typeface="Latin Modern Math" panose="02000503000000000000" pitchFamily="50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1" i="1" kern="100">
                              <a:latin typeface="Latin Modern Math" panose="02000503000000000000" pitchFamily="50" charset="0"/>
                              <a:cs typeface="Times New Roman" panose="02020603050405020304" pitchFamily="18" charset="0"/>
                            </a:rPr>
                            <m:t>𝜽</m:t>
                          </m:r>
                          <m:r>
                            <a:rPr lang="en-US" altLang="zh-CN" sz="2400" i="1" kern="100">
                              <a:latin typeface="Latin Modern Math" panose="02000503000000000000" pitchFamily="50" charset="0"/>
                              <a:cs typeface="Times New Roman" panose="020206030504050203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en-US" altLang="zh-CN" sz="2400" i="1" kern="100">
                              <a:latin typeface="Latin Modern Math" panose="02000503000000000000" pitchFamily="50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2400" b="1" i="1" kern="100">
                              <a:latin typeface="Latin Modern Math" panose="02000503000000000000" pitchFamily="50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1" i="1" kern="100">
                              <a:latin typeface="Latin Modern Math" panose="02000503000000000000" pitchFamily="50" charset="0"/>
                              <a:cs typeface="Times New Roman" panose="02020603050405020304" pitchFamily="18" charset="0"/>
                            </a:rPr>
                            <m:t>𝜽</m:t>
                          </m:r>
                          <m:r>
                            <a:rPr lang="en-US" altLang="zh-CN" sz="2400" b="1" i="1" kern="100">
                              <a:latin typeface="Latin Modern Math" panose="02000503000000000000" pitchFamily="50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i="1" kern="100">
                          <a:latin typeface="Latin Modern Math" panose="02000503000000000000" pitchFamily="50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kern="100">
                              <a:latin typeface="Latin Modern Math" panose="02000503000000000000" pitchFamily="50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i="1" kern="100">
                              <a:latin typeface="Latin Modern Math" panose="02000503000000000000" pitchFamily="50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 kern="100">
                              <a:latin typeface="Latin Modern Math" panose="02000503000000000000" pitchFamily="50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kern="100">
                                  <a:latin typeface="Latin Modern Math" panose="02000503000000000000" pitchFamily="50" charset="0"/>
                                  <a:cs typeface="Times New Roman" panose="020206030504050203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 kern="100">
                                  <a:latin typeface="Latin Modern Math" panose="02000503000000000000" pitchFamily="50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zh-CN" sz="2400" b="1" i="1" kern="100">
                              <a:latin typeface="Latin Modern Math" panose="02000503000000000000" pitchFamily="50" charset="0"/>
                              <a:cs typeface="Times New Roman" panose="02020603050405020304" pitchFamily="18" charset="0"/>
                            </a:rPr>
                            <m:t>⋅(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latin typeface="Latin Modern Math" panose="02000503000000000000" pitchFamily="50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Latin Modern Math" panose="02000503000000000000" pitchFamily="50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kern="100">
                                  <a:latin typeface="Latin Modern Math" panose="02000503000000000000" pitchFamily="50" charset="0"/>
                                  <a:cs typeface="Times New Roman" panose="02020603050405020304" pitchFamily="18" charset="0"/>
                                </a:rPr>
                                <m:t>𝐗</m:t>
                              </m:r>
                            </m:e>
                          </m:d>
                          <m:r>
                            <a:rPr lang="en-US" altLang="zh-CN" sz="2400" i="1" kern="100">
                              <a:latin typeface="Latin Modern Math" panose="02000503000000000000" pitchFamily="50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1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en-US" altLang="zh-CN" sz="2400" b="1" i="1" kern="100">
                              <a:latin typeface="Latin Modern Math" panose="02000503000000000000" pitchFamily="50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zh-CN" sz="2400" kern="100" dirty="0">
                  <a:latin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/>
                <a:r>
                  <a:rPr lang="zh-CN" altLang="zh-CN" sz="2400" kern="100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然后更新权重：</a:t>
                </a:r>
              </a:p>
              <a:p>
                <a:pPr indent="2667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b="1" i="1" kern="10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latin typeface="Latin Modern Math" panose="02000503000000000000" pitchFamily="50" charset="0"/>
                              <a:cs typeface="Times New Roman" panose="02020603050405020304" pitchFamily="18" charset="0"/>
                            </a:rPr>
                            <m:t>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kern="100">
                              <a:latin typeface="Latin Modern Math" panose="02000503000000000000" pitchFamily="50" charset="0"/>
                              <a:cs typeface="Times New Roman" panose="02020603050405020304" pitchFamily="18" charset="0"/>
                            </a:rPr>
                            <m:t>epoch</m:t>
                          </m:r>
                          <m:r>
                            <a:rPr lang="en-US" altLang="zh-CN" sz="240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box>
                        <m:boxPr>
                          <m:ctrlPr>
                            <a:rPr lang="zh-CN" altLang="zh-CN" sz="2400" b="1" i="1" kern="10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r>
                            <a:rPr lang="en-US" altLang="zh-CN" sz="2400" b="1" i="1" kern="100">
                              <a:latin typeface="Latin Modern Math" panose="02000503000000000000" pitchFamily="50" charset="0"/>
                              <a:cs typeface="Times New Roman" panose="02020603050405020304" pitchFamily="18" charset="0"/>
                            </a:rPr>
                            <m:t>∶=</m:t>
                          </m:r>
                        </m:e>
                      </m:box>
                      <m:sSub>
                        <m:sSubPr>
                          <m:ctrlPr>
                            <a:rPr lang="zh-CN" altLang="zh-CN" sz="2400" b="1" i="1" kern="10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latin typeface="Latin Modern Math" panose="02000503000000000000" pitchFamily="50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kern="100">
                              <a:latin typeface="Latin Modern Math" panose="02000503000000000000" pitchFamily="50" charset="0"/>
                              <a:cs typeface="Times New Roman" panose="02020603050405020304" pitchFamily="18" charset="0"/>
                            </a:rPr>
                            <m:t>epoch</m:t>
                          </m:r>
                        </m:sub>
                      </m:sSub>
                      <m:r>
                        <a:rPr lang="en-US" altLang="zh-CN" sz="2400" b="1" i="1" kern="100">
                          <a:latin typeface="Latin Modern Math" panose="02000503000000000000" pitchFamily="50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Latin Modern Math" panose="02000503000000000000" pitchFamily="50" charset="0"/>
                          <a:cs typeface="Times New Roman" panose="02020603050405020304" pitchFamily="18" charset="0"/>
                        </a:rPr>
                        <m:t>α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kern="100">
                              <a:latin typeface="Latin Modern Math" panose="02000503000000000000" pitchFamily="50" charset="0"/>
                              <a:cs typeface="Times New Roman" panose="020206030504050203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sz="2400" b="1" i="1" kern="100">
                              <a:latin typeface="Latin Modern Math" panose="02000503000000000000" pitchFamily="50" charset="0"/>
                              <a:cs typeface="Times New Roman" panose="02020603050405020304" pitchFamily="18" charset="0"/>
                            </a:rPr>
                            <m:t>𝛉</m:t>
                          </m:r>
                        </m:sub>
                      </m:sSub>
                    </m:oMath>
                  </m:oMathPara>
                </a14:m>
                <a:endParaRPr lang="zh-CN" altLang="zh-CN" sz="2400" kern="100" dirty="0">
                  <a:latin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/>
                <a:r>
                  <a:rPr lang="zh-CN" altLang="zh-CN" sz="2400" kern="100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只要满足某个条件就可以退出循环。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447" y="2052261"/>
                <a:ext cx="9665676" cy="4805739"/>
              </a:xfrm>
              <a:prstGeom prst="rect">
                <a:avLst/>
              </a:prstGeom>
              <a:blipFill>
                <a:blip r:embed="rId2"/>
                <a:stretch>
                  <a:fillRect l="-946" t="-1015" r="-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4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86" y="354256"/>
            <a:ext cx="4687106" cy="427929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020" y="2742967"/>
            <a:ext cx="5082126" cy="4115033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898" y="407614"/>
            <a:ext cx="5187633" cy="439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17</TotalTime>
  <Words>118</Words>
  <Application>Microsoft Office PowerPoint</Application>
  <PresentationFormat>宽屏</PresentationFormat>
  <Paragraphs>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宋体</vt:lpstr>
      <vt:lpstr>微软雅黑</vt:lpstr>
      <vt:lpstr>Cambria Math</vt:lpstr>
      <vt:lpstr>Century Gothic</vt:lpstr>
      <vt:lpstr>Latin Modern Math</vt:lpstr>
      <vt:lpstr>Times New Roman</vt:lpstr>
      <vt:lpstr>Wingdings 2</vt:lpstr>
      <vt:lpstr>引用</vt:lpstr>
      <vt:lpstr>对数几率回归进行多分类任务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对数几率回归进行多分类任务</dc:title>
  <dc:creator>王 殊</dc:creator>
  <cp:lastModifiedBy>王 殊</cp:lastModifiedBy>
  <cp:revision>2</cp:revision>
  <dcterms:created xsi:type="dcterms:W3CDTF">2018-10-11T13:20:28Z</dcterms:created>
  <dcterms:modified xsi:type="dcterms:W3CDTF">2018-10-11T14:02:55Z</dcterms:modified>
</cp:coreProperties>
</file>