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FBFA9"/>
    <a:srgbClr val="7092BE"/>
    <a:srgbClr val="8CC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59944" autoAdjust="0"/>
  </p:normalViewPr>
  <p:slideViewPr>
    <p:cSldViewPr snapToGrid="0">
      <p:cViewPr varScale="1">
        <p:scale>
          <a:sx n="52" d="100"/>
          <a:sy n="52" d="100"/>
        </p:scale>
        <p:origin x="16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AA00E-B57C-4991-BDE1-2B80C6727B31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44717-3061-46E8-8D27-B0C8C038C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18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Önlab</a:t>
            </a:r>
            <a:r>
              <a:rPr lang="hu-HU" dirty="0"/>
              <a:t> témának járványok terjedésének modellezését választottam. Főként a téma matematikai háttere motivált a választásnál, lássuk is, hogy jelen esetben ez mit takar. Főként differenciálegyenletrendszerekkel foglalkoztam a félév folyamán, ezekre mutatok majd példát és szemléltetést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4717-3061-46E8-8D27-B0C8C038C36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61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 is azok a járványterjedési modellek? Olyan matematikai modellek, amik bizonyos tényezőket figyelembe véve, azt vizsgálják, hogy egy populáció tagjai mekkora mértékben fertőződhetnek meg, illetve gyógyulhatnak ki vagy éppen halhatnak bele egy adott járványba.</a:t>
            </a:r>
          </a:p>
          <a:p>
            <a:r>
              <a:rPr lang="hu-HU" dirty="0"/>
              <a:t>A legismertebb és talán legalapvetőbb ilyen modell a SIR modell, ahol az S a járványra fogékony </a:t>
            </a:r>
            <a:r>
              <a:rPr lang="hu-HU" dirty="0" err="1"/>
              <a:t>egyedeket</a:t>
            </a:r>
            <a:r>
              <a:rPr lang="hu-HU" dirty="0"/>
              <a:t>, az I az éppen fertőzött </a:t>
            </a:r>
            <a:r>
              <a:rPr lang="hu-HU" dirty="0" err="1"/>
              <a:t>egyedeket</a:t>
            </a:r>
            <a:r>
              <a:rPr lang="hu-HU" dirty="0"/>
              <a:t>, míg az R a már átesetteket, </a:t>
            </a:r>
            <a:r>
              <a:rPr lang="hu-HU" dirty="0" err="1"/>
              <a:t>gyógyultakat</a:t>
            </a:r>
            <a:r>
              <a:rPr lang="hu-HU" dirty="0"/>
              <a:t> jelenti. Ennek tükrében 3 differenciálegyenletből áll az egyenletrendszerünk, azaz 3 állapottal dolgozik a rendszer és ezekből kerülhetnek át a populáció tagjai egyikből a másikba. Ez az egyszerű kis állapotdiagram szemlélteti mindazt, amit az egyenletrendszerben látunk. Amik még fontos szerepet játszanak az egyenleteinkben, az a gyógyulási ráta, azaz, hogy milyen ütemben gyógyulnak fel a betegségből az emberek, illetve a járvány fertőzőképessége.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4717-3061-46E8-8D27-B0C8C038C36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83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De ennek a modellnek vannak más verziói is, attól függően, hogy milyen jellegű betegségről van szó. A SIR modell SI-re redukálódik, ha nem lehet például kigyógyulni a betegségből, csak elkapni azt. De az SIS modell is egy másik megközelítés, amikor egy betegséget, mint például az influenzát, többször is elkaphatjuk. </a:t>
            </a:r>
          </a:p>
          <a:p>
            <a:endParaRPr lang="hu-HU" dirty="0"/>
          </a:p>
          <a:p>
            <a:r>
              <a:rPr lang="hu-HU" dirty="0"/>
              <a:t>Az alapok megismerése után a témában egy olyan irányban indultam el, ahol a modellbe belevesszük a halálozás mértékét, illetve, hogy mi történik azon esetekben, amikor többféle variánsa is terjed egy vírusnak, vagy éppen oltási kampány zajlik.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4717-3061-46E8-8D27-B0C8C038C36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81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egyenleteket Pythonban kódoltam le és generáltam kicsit beszédesebb ábrákat diagramok segítségével.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4717-3061-46E8-8D27-B0C8C038C36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3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4717-3061-46E8-8D27-B0C8C038C36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6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3A0C3F-7023-0598-9D63-D643BEFB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9AA354-E1EE-FC26-9894-CC3A1780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68354-29BF-A1CA-51DF-C139177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21ABF-A37C-EAE4-6AC3-07700467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419B0D-9E71-D4BF-4226-E3BF2B3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8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7A57E-E223-CB7D-2967-67527FEC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E42612-4529-880A-BE07-79A724C9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D7050D-5DFD-CBFF-CACC-EDBADA6A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C9DB8E-E7A9-4D55-5101-95AAE584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4C565D-E498-BEB2-085F-7FC5345F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5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6ED364-D50E-D04B-FC65-7747737C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A35126-436C-EB40-D6AB-0E082B02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68E493-4E39-C503-F331-CEE0526C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0789F-6264-89DB-07F2-038C6CE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6B742B-5FD9-DF84-F1A9-06A5E84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03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AAED-9322-F629-B9D9-117D9D13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3C7F9F-B5E8-B5B7-80C4-1FD277D5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9991D9-5EA1-1848-94F1-C134F034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2268C7-C080-9782-3CDA-A32B6C0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7D0D8C-4FA0-C455-0E51-DA82C65F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5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EF5E07-54AE-5621-1B3E-6A3FB54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F384B8-B6AE-5009-2C43-24116CBB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6292D-CC37-E00C-EEE6-5F820544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083217-D494-2AA4-434C-C0F1CA4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5DA027-09D2-BA95-04BC-BA0AFA27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68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A3227-D14C-C2F8-19D1-05F8C805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31FB48-DDCB-FA26-6AEB-A327ABC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F08253-969A-15BF-B9AA-5464EAE8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C96038-AF40-561F-1664-6762224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AB337B-12E0-5468-E717-BF39F13E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670180-EA0A-E397-E5E7-3964D3A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740DC-7684-2E36-C74D-C19B6565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BBF651-2C55-EB9B-1C81-420E5122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06087-D52E-198C-2233-3331A0B2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071445-42DD-F087-D67B-92974480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DA151-37E0-B82F-6941-A16AE4788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7FC2AB1-713E-C1C1-E0BB-6B176453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BCD1DF-033F-BAF1-C9FF-7F15442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7E75872-2344-3090-4035-9898F7E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9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758D8-3EB5-0ED7-6200-D3C1827C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587FAE-5A2C-ECCF-95CC-B1D7BE24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E98849B-0E75-C2C8-6F35-45966E98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159241D-B6A7-CAE8-A8DF-5E9EDE0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8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D14002-86D2-C01F-5BE7-D21E4AA0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D489BD7-A991-38BD-7F6F-409AD75F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16EC20-9789-FAC6-BEAF-7071AC6D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94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7D7432-A478-00A1-7452-C33C39E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FAE5E-E18D-AE6E-57AA-12C3B92E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FED290-42B0-4813-7869-802E63E9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8CFEF-CAEF-E62C-212B-2A9BCD0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F582DA1-0C86-AB09-92DB-7913A24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31487A-ADBF-5AB5-8B8A-ABEDDBD1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8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C1BD2-CEDD-45A8-E688-07EE8F82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A15A047-BA3D-1AF1-3228-1613BD48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A90551-8BE6-FCC0-2CB1-4DF2FAFA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A9CFF7-7CD0-C682-0744-54710F2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2327DB-4648-903E-A8E8-11C55B69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DD54ED-9ECC-49CA-0CCF-1A83877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45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B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499462-A6DF-D2D2-2EB9-6DEEA841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2F265A-4347-D711-9F0B-856183D1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C39CB4-D41E-5CA5-F511-F90827372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92992-5F59-47E4-B13D-010AB8B706B4}" type="datetimeFigureOut">
              <a:rPr lang="hu-HU" smtClean="0"/>
              <a:t>2024. 05. 23.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68D845-FE96-3454-68A6-DB3C9A1A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BC4562-EA71-B8D5-9450-8D6103331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DC529-E97E-4191-AE16-6C8EC0CCDF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3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484F8A-64D6-AF14-F0C5-666A001D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28"/>
            <a:ext cx="9144000" cy="2387600"/>
          </a:xfrm>
        </p:spPr>
        <p:txBody>
          <a:bodyPr>
            <a:normAutofit/>
          </a:bodyPr>
          <a:lstStyle/>
          <a:p>
            <a:r>
              <a:rPr lang="hu-HU" sz="4800" dirty="0"/>
              <a:t>Járványterjedés modellezése Python-ban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25B880-7CF1-63A5-64B6-41F44BC67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600" dirty="0"/>
              <a:t>Készítette: Draskóczi Dóra Boglárka</a:t>
            </a:r>
          </a:p>
          <a:p>
            <a:r>
              <a:rPr lang="hu-HU" sz="2600" dirty="0"/>
              <a:t>CTWF8V</a:t>
            </a:r>
          </a:p>
          <a:p>
            <a:endParaRPr lang="hu-HU" dirty="0"/>
          </a:p>
          <a:p>
            <a:r>
              <a:rPr lang="hu-HU" dirty="0"/>
              <a:t>Témavezető: Horváth Illés Antal</a:t>
            </a:r>
          </a:p>
        </p:txBody>
      </p:sp>
    </p:spTree>
    <p:extLst>
      <p:ext uri="{BB962C8B-B14F-4D97-AF65-F5344CB8AC3E}">
        <p14:creationId xmlns:p14="http://schemas.microsoft.com/office/powerpoint/2010/main" val="321132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46C6A-232B-170D-CE51-DC03BB0A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81" y="261143"/>
            <a:ext cx="6783388" cy="1325563"/>
          </a:xfrm>
        </p:spPr>
        <p:txBody>
          <a:bodyPr/>
          <a:lstStyle/>
          <a:p>
            <a:pPr algn="r"/>
            <a:r>
              <a:rPr lang="hu-HU" dirty="0"/>
              <a:t>Kitekintés – Hogyan tovább?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72F24A-8E2D-1684-3132-8A9BB772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406" y="1341046"/>
            <a:ext cx="6601418" cy="3684588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/>
              <a:t>Eddig homogén populációt feltételeztünk és azt vizsgáltuk</a:t>
            </a:r>
          </a:p>
          <a:p>
            <a:pPr>
              <a:buFontTx/>
              <a:buChar char="-"/>
            </a:pPr>
            <a:r>
              <a:rPr lang="hu-HU" dirty="0"/>
              <a:t>Bontsuk kisebb közösségekre a populációt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Diff</a:t>
            </a:r>
            <a:r>
              <a:rPr lang="hu-HU" dirty="0"/>
              <a:t>. Egyenletek </a:t>
            </a:r>
            <a:r>
              <a:rPr lang="hu-HU" dirty="0">
                <a:sym typeface="Wingdings" panose="05000000000000000000" pitchFamily="2" charset="2"/>
              </a:rPr>
              <a:t> Valószínűségszámítás,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				</a:t>
            </a:r>
            <a:r>
              <a:rPr lang="hu-HU" dirty="0" err="1">
                <a:sym typeface="Wingdings" panose="05000000000000000000" pitchFamily="2" charset="2"/>
              </a:rPr>
              <a:t>Markov</a:t>
            </a:r>
            <a:r>
              <a:rPr lang="hu-HU" dirty="0">
                <a:sym typeface="Wingdings" panose="05000000000000000000" pitchFamily="2" charset="2"/>
              </a:rPr>
              <a:t> folyamatok</a:t>
            </a:r>
            <a:endParaRPr lang="hu-HU" dirty="0"/>
          </a:p>
        </p:txBody>
      </p:sp>
      <p:pic>
        <p:nvPicPr>
          <p:cNvPr id="8" name="Kép 7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27D3C044-3E11-9013-01C6-DFFAF001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11" y="2666609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8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6F9471-4258-861E-E2CD-20F333D8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Járványterjedési 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4F5BEE-524D-CF07-8D08-BFBE4A28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90688"/>
            <a:ext cx="5157787" cy="3684588"/>
          </a:xfrm>
        </p:spPr>
        <p:txBody>
          <a:bodyPr/>
          <a:lstStyle/>
          <a:p>
            <a:r>
              <a:rPr lang="hu-HU" dirty="0"/>
              <a:t>SIR modell</a:t>
            </a:r>
          </a:p>
          <a:p>
            <a:pPr lvl="1">
              <a:buFont typeface="Aptos" panose="020B0004020202020204" pitchFamily="34" charset="0"/>
              <a:buChar char="→"/>
            </a:pPr>
            <a:r>
              <a:rPr lang="hu-HU" dirty="0"/>
              <a:t>S: fogékonyak (</a:t>
            </a:r>
            <a:r>
              <a:rPr lang="hu-HU" dirty="0" err="1"/>
              <a:t>susceptible</a:t>
            </a:r>
            <a:r>
              <a:rPr lang="hu-HU" dirty="0"/>
              <a:t>)</a:t>
            </a:r>
          </a:p>
          <a:p>
            <a:pPr lvl="1">
              <a:buFont typeface="Aptos" panose="020B0004020202020204" pitchFamily="34" charset="0"/>
              <a:buChar char="→"/>
            </a:pPr>
            <a:r>
              <a:rPr lang="hu-HU" dirty="0"/>
              <a:t>I: fertőzőek (</a:t>
            </a:r>
            <a:r>
              <a:rPr lang="hu-HU" dirty="0" err="1"/>
              <a:t>infectious</a:t>
            </a:r>
            <a:r>
              <a:rPr lang="hu-HU" dirty="0"/>
              <a:t>)</a:t>
            </a:r>
          </a:p>
          <a:p>
            <a:pPr lvl="1">
              <a:buFont typeface="Aptos" panose="020B0004020202020204" pitchFamily="34" charset="0"/>
              <a:buChar char="→"/>
            </a:pPr>
            <a:r>
              <a:rPr lang="hu-HU" dirty="0"/>
              <a:t>R: gyógyultak (</a:t>
            </a:r>
            <a:r>
              <a:rPr lang="hu-HU" dirty="0" err="1"/>
              <a:t>recovered</a:t>
            </a:r>
            <a:r>
              <a:rPr lang="hu-HU" dirty="0"/>
              <a:t>)</a:t>
            </a:r>
          </a:p>
          <a:p>
            <a:r>
              <a:rPr lang="hu-HU" dirty="0"/>
              <a:t>Paraméterek</a:t>
            </a:r>
          </a:p>
          <a:p>
            <a:pPr lvl="1">
              <a:buFont typeface="Aptos" panose="020B0004020202020204" pitchFamily="34" charset="0"/>
              <a:buChar char="→"/>
            </a:pPr>
            <a:r>
              <a:rPr lang="hu-HU" sz="2800" dirty="0">
                <a:sym typeface="Symbol" panose="05050102010706020507" pitchFamily="18" charset="2"/>
              </a:rPr>
              <a:t> : A járvány fertőzőképessége</a:t>
            </a:r>
          </a:p>
          <a:p>
            <a:pPr lvl="1">
              <a:buFont typeface="Aptos" panose="020B0004020202020204" pitchFamily="34" charset="0"/>
              <a:buChar char="→"/>
            </a:pPr>
            <a:r>
              <a:rPr lang="hu-HU" sz="2800" dirty="0">
                <a:sym typeface="Symbol" panose="05050102010706020507" pitchFamily="18" charset="2"/>
              </a:rPr>
              <a:t>: Gyógyulási ráta</a:t>
            </a:r>
          </a:p>
          <a:p>
            <a:endParaRPr lang="hu-HU" dirty="0">
              <a:sym typeface="Symbol" panose="05050102010706020507" pitchFamily="18" charset="2"/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28595FF-F67C-7A69-2533-40461439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>
                <a:sym typeface="Symbol" panose="05050102010706020507" pitchFamily="18" charset="2"/>
              </a:rPr>
              <a:t>Diff</a:t>
            </a:r>
            <a:r>
              <a:rPr lang="hu-HU" dirty="0">
                <a:sym typeface="Symbol" panose="05050102010706020507" pitchFamily="18" charset="2"/>
              </a:rPr>
              <a:t>. Egyenletek: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5">
                <a:extLst>
                  <a:ext uri="{FF2B5EF4-FFF2-40B4-BE49-F238E27FC236}">
                    <a16:creationId xmlns:a16="http://schemas.microsoft.com/office/drawing/2014/main" id="{DE6F2CD8-307D-2F25-412E-92D246349C2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hu-HU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 </m:t>
                      </m:r>
                      <m:r>
                        <m:rPr>
                          <m:nor/>
                        </m:rPr>
                        <a:rPr lang="hu-HU" dirty="0" smtClean="0">
                          <a:sym typeface="Symbol" panose="05050102010706020507" pitchFamily="18" charset="2"/>
                        </a:rPr>
                        <m:t></m:t>
                      </m:r>
                      <m:sSub>
                        <m:sSubPr>
                          <m:ctrlPr>
                            <a:rPr lang="hu-H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b="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hu-HU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hu-HU" dirty="0" smtClean="0">
                          <a:sym typeface="Symbol" panose="05050102010706020507" pitchFamily="18" charset="2"/>
                        </a:rPr>
                        <m:t></m:t>
                      </m:r>
                      <m:sSub>
                        <m:sSubPr>
                          <m:ctrlPr>
                            <a:rPr lang="hu-H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hu-H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dirty="0" smtClean="0">
                              <a:sym typeface="Symbol" panose="05050102010706020507" pitchFamily="18" charset="2"/>
                            </a:rPr>
                            <m:t>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b="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hu-HU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hu-HU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dirty="0" smtClean="0">
                              <a:sym typeface="Symbol" panose="05050102010706020507" pitchFamily="18" charset="2"/>
                            </a:rPr>
                            <m:t>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b="0" dirty="0">
                  <a:sym typeface="Symbol" panose="05050102010706020507" pitchFamily="18" charset="2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6" name="Tartalom helye 5">
                <a:extLst>
                  <a:ext uri="{FF2B5EF4-FFF2-40B4-BE49-F238E27FC236}">
                    <a16:creationId xmlns:a16="http://schemas.microsoft.com/office/drawing/2014/main" id="{DE6F2CD8-307D-2F25-412E-92D246349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 descr="A képen kör, képernyőkép, diagram, óra látható&#10;&#10;Automatikusan generált leírás">
            <a:extLst>
              <a:ext uri="{FF2B5EF4-FFF2-40B4-BE49-F238E27FC236}">
                <a16:creationId xmlns:a16="http://schemas.microsoft.com/office/drawing/2014/main" id="{A255B83A-E87E-E314-9C0C-2BC3F2B8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67736"/>
            <a:ext cx="2854620" cy="2221927"/>
          </a:xfrm>
          <a:prstGeom prst="rect">
            <a:avLst/>
          </a:prstGeom>
          <a:ln>
            <a:solidFill>
              <a:srgbClr val="7092BE"/>
            </a:solidFill>
          </a:ln>
        </p:spPr>
      </p:pic>
    </p:spTree>
    <p:extLst>
      <p:ext uri="{BB962C8B-B14F-4D97-AF65-F5344CB8AC3E}">
        <p14:creationId xmlns:p14="http://schemas.microsoft.com/office/powerpoint/2010/main" val="36654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A57FD-0C1C-D236-93D4-1A1056D2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Járványterjedési 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A46F14-18DB-488E-484A-2329C4CCA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Egyéb modellek:</a:t>
            </a:r>
          </a:p>
          <a:p>
            <a:pPr lvl="1"/>
            <a:r>
              <a:rPr lang="hu-HU" dirty="0"/>
              <a:t>SIS</a:t>
            </a:r>
          </a:p>
          <a:p>
            <a:pPr lvl="1"/>
            <a:r>
              <a:rPr lang="hu-HU" dirty="0"/>
              <a:t>SI</a:t>
            </a:r>
          </a:p>
          <a:p>
            <a:r>
              <a:rPr lang="hu-HU" dirty="0"/>
              <a:t>További érdekes esetek: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Halálozást is belevesszük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Többféle variáns terjed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Oltás zajlik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735084-EEEB-55EF-1EAC-D3E0D64C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7200"/>
            <a:ext cx="5181600" cy="4351338"/>
          </a:xfrm>
        </p:spPr>
        <p:txBody>
          <a:bodyPr/>
          <a:lstStyle/>
          <a:p>
            <a:r>
              <a:rPr lang="hu-HU" dirty="0"/>
              <a:t>SIS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SI</a:t>
            </a:r>
          </a:p>
          <a:p>
            <a:endParaRPr lang="hu-HU" dirty="0"/>
          </a:p>
        </p:txBody>
      </p:sp>
      <p:pic>
        <p:nvPicPr>
          <p:cNvPr id="14" name="Kép 13" descr="A képen diagram, kör, Betűtípus, képernyőkép látható&#10;&#10;Automatikusan generált leírás">
            <a:extLst>
              <a:ext uri="{FF2B5EF4-FFF2-40B4-BE49-F238E27FC236}">
                <a16:creationId xmlns:a16="http://schemas.microsoft.com/office/drawing/2014/main" id="{FCCA8311-AED7-F079-6033-9FEF67ED3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25" y="2341383"/>
            <a:ext cx="3333510" cy="1238284"/>
          </a:xfrm>
          <a:prstGeom prst="rect">
            <a:avLst/>
          </a:prstGeom>
          <a:ln>
            <a:solidFill>
              <a:srgbClr val="7092BE"/>
            </a:solidFill>
          </a:ln>
        </p:spPr>
      </p:pic>
      <p:pic>
        <p:nvPicPr>
          <p:cNvPr id="16" name="Kép 15" descr="A képen kör, diagram, Betűtípus, szimbólum látható&#10;&#10;Automatikusan generált leírás">
            <a:extLst>
              <a:ext uri="{FF2B5EF4-FFF2-40B4-BE49-F238E27FC236}">
                <a16:creationId xmlns:a16="http://schemas.microsoft.com/office/drawing/2014/main" id="{A5844814-8672-DAA5-2307-FF4DF0948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26" y="4494600"/>
            <a:ext cx="3333512" cy="1238285"/>
          </a:xfrm>
          <a:prstGeom prst="rect">
            <a:avLst/>
          </a:prstGeom>
          <a:ln>
            <a:solidFill>
              <a:srgbClr val="7092BE"/>
            </a:solidFill>
          </a:ln>
        </p:spPr>
      </p:pic>
    </p:spTree>
    <p:extLst>
      <p:ext uri="{BB962C8B-B14F-4D97-AF65-F5344CB8AC3E}">
        <p14:creationId xmlns:p14="http://schemas.microsoft.com/office/powerpoint/2010/main" val="21314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535D1-4F91-6C50-DA4F-1B11A3D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Járványterjedési modellek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04B28C-57A2-5E25-4AF9-25FDC0AA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491" y="1424912"/>
            <a:ext cx="5157787" cy="512502"/>
          </a:xfrm>
        </p:spPr>
        <p:txBody>
          <a:bodyPr/>
          <a:lstStyle/>
          <a:p>
            <a:r>
              <a:rPr lang="hu-HU" dirty="0"/>
              <a:t>Python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3AB1FCA9-A430-DC00-471E-907CAE9CD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275" y="2010457"/>
            <a:ext cx="5157787" cy="4179206"/>
          </a:xfrm>
          <a:ln>
            <a:solidFill>
              <a:schemeClr val="tx1"/>
            </a:solidFill>
          </a:ln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04CD826E-1C4E-2116-4275-91A935B2D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423276"/>
            <a:ext cx="5183188" cy="512503"/>
          </a:xfrm>
        </p:spPr>
        <p:txBody>
          <a:bodyPr/>
          <a:lstStyle/>
          <a:p>
            <a:r>
              <a:rPr lang="hu-HU" dirty="0"/>
              <a:t>SIR modell lefutása</a:t>
            </a:r>
          </a:p>
        </p:txBody>
      </p:sp>
      <p:pic>
        <p:nvPicPr>
          <p:cNvPr id="12" name="Tartalom helye 11" descr="A képen diagram, sor, Diagram látható&#10;&#10;Automatikusan generált leírás">
            <a:extLst>
              <a:ext uri="{FF2B5EF4-FFF2-40B4-BE49-F238E27FC236}">
                <a16:creationId xmlns:a16="http://schemas.microsoft.com/office/drawing/2014/main" id="{CD778DF0-AB1E-32E7-5314-C7B42D910E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0457"/>
            <a:ext cx="5485207" cy="417920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94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53D120-BDD6-5BED-65A8-D212B7D6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70086"/>
          </a:xfrm>
        </p:spPr>
        <p:txBody>
          <a:bodyPr/>
          <a:lstStyle/>
          <a:p>
            <a:r>
              <a:rPr lang="hu-HU" dirty="0"/>
              <a:t> 1. Esetvizsgálat - SIRD modell 2 variánssal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52B25049-503B-D20F-FD15-C25D8F080F3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67461" y="1837530"/>
                <a:ext cx="5962076" cy="3182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400" b="1" u="sng" dirty="0"/>
                  <a:t>Egyenletek:</a:t>
                </a: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hu-HU" sz="24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 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hu-HU" sz="24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 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hu-HU" sz="2400" b="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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sz="2400" b="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  <m:r>
                        <a:rPr lang="hu-HU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hu-HU" sz="2400" dirty="0" smtClean="0">
                              <a:sym typeface="Symbol" panose="05050102010706020507" pitchFamily="18" charset="2"/>
                            </a:rPr>
                            <m:t></m:t>
                          </m:r>
                        </m:e>
                        <m:sub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hu-HU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hu-HU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sz="2400" b="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𝑣</m:t>
                            </m:r>
                          </m:e>
                          <m:sup>
                            <m: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hu-HU" sz="2400" dirty="0" smtClean="0">
                            <a:sym typeface="Symbol" panose="05050102010706020507" pitchFamily="18" charset="2"/>
                          </a:rPr>
                          <m:t>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hu-HU" sz="2400" b="0" dirty="0"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hu-HU" sz="2400" dirty="0" smtClean="0">
                            <a:sym typeface="Symbol" panose="05050102010706020507" pitchFamily="18" charset="2"/>
                          </a:rPr>
                          <m:t></m:t>
                        </m:r>
                      </m:e>
                      <m:sub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u-HU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endParaRPr lang="hu-HU" sz="2400" b="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𝑣</m:t>
                            </m:r>
                          </m:e>
                          <m:sup>
                            <m:r>
                              <a:rPr lang="hu-HU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(1−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hu-HU" sz="2400" dirty="0" smtClean="0">
                            <a:sym typeface="Symbol" panose="05050102010706020507" pitchFamily="18" charset="2"/>
                          </a:rPr>
                          <m:t>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hu-HU" sz="2400" b="0" dirty="0">
                    <a:sym typeface="Symbol" panose="05050102010706020507" pitchFamily="18" charset="2"/>
                  </a:rPr>
                  <a:t>+ (</a:t>
                </a:r>
                <a14:m>
                  <m:oMath xmlns:m="http://schemas.openxmlformats.org/officeDocument/2006/math">
                    <m:r>
                      <a:rPr lang="hu-HU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1−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hu-HU" sz="2400" dirty="0" smtClean="0">
                            <a:sym typeface="Symbol" panose="05050102010706020507" pitchFamily="18" charset="2"/>
                          </a:rPr>
                          <m:t></m:t>
                        </m:r>
                      </m:e>
                      <m:sub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u-HU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</m:e>
                          <m:sub>
                            <m:r>
                              <a:rPr lang="hu-HU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hu-HU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endParaRPr lang="hu-HU" sz="2400" b="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hu-HU" b="0" dirty="0">
                  <a:sym typeface="Symbol" panose="05050102010706020507" pitchFamily="18" charset="2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52B25049-503B-D20F-FD15-C25D8F080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67461" y="1837530"/>
                <a:ext cx="5962076" cy="3182937"/>
              </a:xfrm>
              <a:blipFill>
                <a:blip r:embed="rId3"/>
                <a:stretch>
                  <a:fillRect l="-1636" t="-24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artalom helye 3">
            <a:extLst>
              <a:ext uri="{FF2B5EF4-FFF2-40B4-BE49-F238E27FC236}">
                <a16:creationId xmlns:a16="http://schemas.microsoft.com/office/drawing/2014/main" id="{5F3D20A4-E557-E48C-7C5B-A569FA0AF899}"/>
              </a:ext>
            </a:extLst>
          </p:cNvPr>
          <p:cNvSpPr txBox="1">
            <a:spLocks/>
          </p:cNvSpPr>
          <p:nvPr/>
        </p:nvSpPr>
        <p:spPr>
          <a:xfrm>
            <a:off x="4435993" y="2887863"/>
            <a:ext cx="2881280" cy="318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ym typeface="Symbol" panose="05050102010706020507" pitchFamily="18" charset="2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5AE5397-FD6C-5FD9-96A3-05465D7C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942" y="2425648"/>
            <a:ext cx="3943553" cy="2006703"/>
          </a:xfrm>
          <a:prstGeom prst="rect">
            <a:avLst/>
          </a:prstGeom>
          <a:ln>
            <a:solidFill>
              <a:srgbClr val="156082"/>
            </a:solidFill>
          </a:ln>
        </p:spPr>
      </p:pic>
    </p:spTree>
    <p:extLst>
      <p:ext uri="{BB962C8B-B14F-4D97-AF65-F5344CB8AC3E}">
        <p14:creationId xmlns:p14="http://schemas.microsoft.com/office/powerpoint/2010/main" val="234849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EDBAAC0-8001-D755-FBF3-B263163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1. esetvizsgálat - SIRD modell 2 variánssal</a:t>
            </a:r>
          </a:p>
        </p:txBody>
      </p:sp>
      <p:pic>
        <p:nvPicPr>
          <p:cNvPr id="10" name="Tartalom helye 9" descr="A képen diagram, sor, Diagram látható&#10;&#10;Automatikusan generált leírás">
            <a:extLst>
              <a:ext uri="{FF2B5EF4-FFF2-40B4-BE49-F238E27FC236}">
                <a16:creationId xmlns:a16="http://schemas.microsoft.com/office/drawing/2014/main" id="{CE74BC00-2566-47AE-281F-0B3DA10D5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21948"/>
            <a:ext cx="4836021" cy="3684588"/>
          </a:xfrm>
        </p:spPr>
      </p:pic>
      <p:sp>
        <p:nvSpPr>
          <p:cNvPr id="14" name="Tartalom helye 3">
            <a:extLst>
              <a:ext uri="{FF2B5EF4-FFF2-40B4-BE49-F238E27FC236}">
                <a16:creationId xmlns:a16="http://schemas.microsoft.com/office/drawing/2014/main" id="{119F8781-983F-2356-BA0D-50DF5AECA18F}"/>
              </a:ext>
            </a:extLst>
          </p:cNvPr>
          <p:cNvSpPr txBox="1">
            <a:spLocks/>
          </p:cNvSpPr>
          <p:nvPr/>
        </p:nvSpPr>
        <p:spPr>
          <a:xfrm>
            <a:off x="6788630" y="3429000"/>
            <a:ext cx="4254971" cy="1076727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  <a:sym typeface="Symbol" panose="05050102010706020507" pitchFamily="18" charset="2"/>
              </a:rPr>
              <a:t>Kevéssé fertőző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  <a:sym typeface="Symbol" panose="05050102010706020507" pitchFamily="18" charset="2"/>
              </a:rPr>
              <a:t>Viszonylag halálos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Tartalom helye 3">
            <a:extLst>
              <a:ext uri="{FF2B5EF4-FFF2-40B4-BE49-F238E27FC236}">
                <a16:creationId xmlns:a16="http://schemas.microsoft.com/office/drawing/2014/main" id="{8B6A3480-FCE8-BA4F-B3E3-42AFE133AC84}"/>
              </a:ext>
            </a:extLst>
          </p:cNvPr>
          <p:cNvSpPr txBox="1">
            <a:spLocks/>
          </p:cNvSpPr>
          <p:nvPr/>
        </p:nvSpPr>
        <p:spPr>
          <a:xfrm>
            <a:off x="6788630" y="3429000"/>
            <a:ext cx="4254971" cy="1076727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  <a:sym typeface="Symbol" panose="05050102010706020507" pitchFamily="18" charset="2"/>
              </a:rPr>
              <a:t>Fertőző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  <a:sym typeface="Symbol" panose="05050102010706020507" pitchFamily="18" charset="2"/>
              </a:rPr>
              <a:t>Kevéssé halálos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Tartalom helye 3">
            <a:extLst>
              <a:ext uri="{FF2B5EF4-FFF2-40B4-BE49-F238E27FC236}">
                <a16:creationId xmlns:a16="http://schemas.microsoft.com/office/drawing/2014/main" id="{8F4387B5-A9FD-A998-6BEE-35C795BC8301}"/>
              </a:ext>
            </a:extLst>
          </p:cNvPr>
          <p:cNvSpPr txBox="1">
            <a:spLocks/>
          </p:cNvSpPr>
          <p:nvPr/>
        </p:nvSpPr>
        <p:spPr>
          <a:xfrm>
            <a:off x="6788630" y="3420324"/>
            <a:ext cx="4254971" cy="1076727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  <a:sym typeface="Symbol" panose="05050102010706020507" pitchFamily="18" charset="2"/>
              </a:rPr>
              <a:t>A két variáns együtt van jelen</a:t>
            </a:r>
          </a:p>
        </p:txBody>
      </p:sp>
      <p:pic>
        <p:nvPicPr>
          <p:cNvPr id="7" name="Tartalom helye 6" descr="A képen diagram, sor, Diagram, szöveg látható&#10;&#10;Automatikusan generált leírás">
            <a:extLst>
              <a:ext uri="{FF2B5EF4-FFF2-40B4-BE49-F238E27FC236}">
                <a16:creationId xmlns:a16="http://schemas.microsoft.com/office/drawing/2014/main" id="{FE5FCAB8-4E1E-52A3-DDA5-51B0D52736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435944"/>
            <a:ext cx="4836021" cy="3684588"/>
          </a:xfrm>
        </p:spPr>
      </p:pic>
      <p:pic>
        <p:nvPicPr>
          <p:cNvPr id="3" name="Kép 2" descr="A képen diagram, sor, Diagram, szöveg látható&#10;&#10;Automatikusan generált leírás">
            <a:extLst>
              <a:ext uri="{FF2B5EF4-FFF2-40B4-BE49-F238E27FC236}">
                <a16:creationId xmlns:a16="http://schemas.microsoft.com/office/drawing/2014/main" id="{EE325293-FAF1-1432-D160-06F2ECED4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407952"/>
            <a:ext cx="483602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52FBAF-ACDA-224E-47B1-6FE2BBF7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Eredmények: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6EE938B3-96F4-A530-ACDC-E1AD6A36AE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2430451"/>
              </p:ext>
            </p:extLst>
          </p:nvPr>
        </p:nvGraphicFramePr>
        <p:xfrm>
          <a:off x="591564" y="1453970"/>
          <a:ext cx="683793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93">
                  <a:extLst>
                    <a:ext uri="{9D8B030D-6E8A-4147-A177-3AD203B41FA5}">
                      <a16:colId xmlns:a16="http://schemas.microsoft.com/office/drawing/2014/main" val="2729265617"/>
                    </a:ext>
                  </a:extLst>
                </a:gridCol>
                <a:gridCol w="1469321">
                  <a:extLst>
                    <a:ext uri="{9D8B030D-6E8A-4147-A177-3AD203B41FA5}">
                      <a16:colId xmlns:a16="http://schemas.microsoft.com/office/drawing/2014/main" val="1105020513"/>
                    </a:ext>
                  </a:extLst>
                </a:gridCol>
                <a:gridCol w="1371367">
                  <a:extLst>
                    <a:ext uri="{9D8B030D-6E8A-4147-A177-3AD203B41FA5}">
                      <a16:colId xmlns:a16="http://schemas.microsoft.com/office/drawing/2014/main" val="52565427"/>
                    </a:ext>
                  </a:extLst>
                </a:gridCol>
                <a:gridCol w="1395855">
                  <a:extLst>
                    <a:ext uri="{9D8B030D-6E8A-4147-A177-3AD203B41FA5}">
                      <a16:colId xmlns:a16="http://schemas.microsoft.com/office/drawing/2014/main" val="355531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variáns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 variáns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együttes jelenlét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9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Össz</a:t>
                      </a:r>
                      <a:r>
                        <a:rPr lang="hu-HU" dirty="0"/>
                        <a:t> halálozás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1,13 %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0,013%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0,13 %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8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Össz</a:t>
                      </a:r>
                      <a:r>
                        <a:rPr lang="hu-HU" dirty="0"/>
                        <a:t> fertőződés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94,06%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99,74%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99,65 %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Egyszerre megbetegedők maximális aránya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30,73%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53,84%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51,98 %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Túlterhelt időszak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4,88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82371"/>
                  </a:ext>
                </a:extLst>
              </a:tr>
            </a:tbl>
          </a:graphicData>
        </a:graphic>
      </p:graphicFrame>
      <p:sp>
        <p:nvSpPr>
          <p:cNvPr id="11" name="Tartalom helye 3">
            <a:extLst>
              <a:ext uri="{FF2B5EF4-FFF2-40B4-BE49-F238E27FC236}">
                <a16:creationId xmlns:a16="http://schemas.microsoft.com/office/drawing/2014/main" id="{5F309083-AFA1-EB1B-8A7F-6FF73209080B}"/>
              </a:ext>
            </a:extLst>
          </p:cNvPr>
          <p:cNvSpPr txBox="1">
            <a:spLocks/>
          </p:cNvSpPr>
          <p:nvPr/>
        </p:nvSpPr>
        <p:spPr>
          <a:xfrm>
            <a:off x="7716265" y="1453970"/>
            <a:ext cx="4475735" cy="1975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hu-HU" sz="2000" dirty="0"/>
              <a:t>Két variánsa terjed a vírusnak</a:t>
            </a:r>
          </a:p>
          <a:p>
            <a:pPr marL="914400" lvl="1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AutoNum type="alphaLcParenR"/>
            </a:pPr>
            <a:r>
              <a:rPr lang="hu-HU" sz="2000" dirty="0"/>
              <a:t>Kevéssé fertőző</a:t>
            </a:r>
            <a:br>
              <a:rPr lang="hu-HU" sz="2000" dirty="0"/>
            </a:br>
            <a:r>
              <a:rPr lang="hu-HU" sz="2000" dirty="0"/>
              <a:t>Viszonylag halálos</a:t>
            </a:r>
          </a:p>
          <a:p>
            <a:pPr marL="914400" lvl="1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AutoNum type="alphaLcParenR"/>
            </a:pPr>
            <a:r>
              <a:rPr lang="hu-HU" sz="2000" dirty="0"/>
              <a:t>Fertőző</a:t>
            </a:r>
            <a:br>
              <a:rPr lang="hu-HU" sz="2000" dirty="0"/>
            </a:br>
            <a:r>
              <a:rPr lang="hu-HU" sz="2000" dirty="0"/>
              <a:t>Kevéssé halálos</a:t>
            </a:r>
          </a:p>
          <a:p>
            <a:endParaRPr lang="hu-HU" dirty="0"/>
          </a:p>
        </p:txBody>
      </p:sp>
      <p:graphicFrame>
        <p:nvGraphicFramePr>
          <p:cNvPr id="7" name="Tartalom helye 4">
            <a:extLst>
              <a:ext uri="{FF2B5EF4-FFF2-40B4-BE49-F238E27FC236}">
                <a16:creationId xmlns:a16="http://schemas.microsoft.com/office/drawing/2014/main" id="{76693583-F7FA-BE91-9C9F-C7A98A388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4594085"/>
              </p:ext>
            </p:extLst>
          </p:nvPr>
        </p:nvGraphicFramePr>
        <p:xfrm>
          <a:off x="2909280" y="4526861"/>
          <a:ext cx="5826275" cy="177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559">
                  <a:extLst>
                    <a:ext uri="{9D8B030D-6E8A-4147-A177-3AD203B41FA5}">
                      <a16:colId xmlns:a16="http://schemas.microsoft.com/office/drawing/2014/main" val="2628524734"/>
                    </a:ext>
                  </a:extLst>
                </a:gridCol>
                <a:gridCol w="1509713">
                  <a:extLst>
                    <a:ext uri="{9D8B030D-6E8A-4147-A177-3AD203B41FA5}">
                      <a16:colId xmlns:a16="http://schemas.microsoft.com/office/drawing/2014/main" val="2773863025"/>
                    </a:ext>
                  </a:extLst>
                </a:gridCol>
                <a:gridCol w="1693003">
                  <a:extLst>
                    <a:ext uri="{9D8B030D-6E8A-4147-A177-3AD203B41FA5}">
                      <a16:colId xmlns:a16="http://schemas.microsoft.com/office/drawing/2014/main" val="1340168055"/>
                    </a:ext>
                  </a:extLst>
                </a:gridCol>
              </a:tblGrid>
              <a:tr h="337553">
                <a:tc>
                  <a:txBody>
                    <a:bodyPr/>
                    <a:lstStyle/>
                    <a:p>
                      <a:r>
                        <a:rPr lang="hu-HU" sz="2000" dirty="0"/>
                        <a:t>Változók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a variáns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b variáns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2628"/>
                  </a:ext>
                </a:extLst>
              </a:tr>
              <a:tr h="337553">
                <a:tc>
                  <a:txBody>
                    <a:bodyPr/>
                    <a:lstStyle/>
                    <a:p>
                      <a:r>
                        <a:rPr lang="hu-HU" sz="2000" dirty="0">
                          <a:sym typeface="Symbol" panose="05050102010706020507" pitchFamily="18" charset="2"/>
                        </a:rPr>
                        <a:t> (</a:t>
                      </a:r>
                      <a:r>
                        <a:rPr lang="hu-HU" sz="2000" dirty="0" err="1">
                          <a:sym typeface="Symbol" panose="05050102010706020507" pitchFamily="18" charset="2"/>
                        </a:rPr>
                        <a:t>fertőzőség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)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34355"/>
                  </a:ext>
                </a:extLst>
              </a:tr>
              <a:tr h="337553">
                <a:tc>
                  <a:txBody>
                    <a:bodyPr/>
                    <a:lstStyle/>
                    <a:p>
                      <a:r>
                        <a:rPr lang="hu-HU" sz="2000" dirty="0">
                          <a:sym typeface="Symbol" panose="05050102010706020507" pitchFamily="18" charset="2"/>
                        </a:rPr>
                        <a:t> (gyógyulási ráta)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35211"/>
                  </a:ext>
                </a:extLst>
              </a:tr>
              <a:tr h="590717">
                <a:tc>
                  <a:txBody>
                    <a:bodyPr/>
                    <a:lstStyle/>
                    <a:p>
                      <a:r>
                        <a:rPr lang="hu-HU" sz="2000" dirty="0">
                          <a:sym typeface="Symbol" panose="05050102010706020507" pitchFamily="18" charset="2"/>
                        </a:rPr>
                        <a:t> (halálozás mértéke)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0,0001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1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6E7B2-625E-B21A-5A84-51AFD8E3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esetvizsgálat </a:t>
            </a:r>
            <a:br>
              <a:rPr lang="hu-HU" dirty="0"/>
            </a:br>
            <a:r>
              <a:rPr lang="hu-HU" dirty="0"/>
              <a:t>Nincs oltás/ kötelező / önkéntes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4F4DC73-11CA-4399-F523-B55F3C3E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799019"/>
            <a:ext cx="5157787" cy="1823857"/>
          </a:xfrm>
        </p:spPr>
        <p:txBody>
          <a:bodyPr>
            <a:normAutofit/>
          </a:bodyPr>
          <a:lstStyle/>
          <a:p>
            <a:r>
              <a:rPr lang="hu-HU" sz="2400" dirty="0"/>
              <a:t>Oltás után nincs rögtön védettség</a:t>
            </a:r>
          </a:p>
          <a:p>
            <a:r>
              <a:rPr lang="hu-HU" sz="2400" dirty="0"/>
              <a:t>De a védettség kialakulásáig feltételezzük, hogy nem fertőződik meg az egyén</a:t>
            </a:r>
          </a:p>
          <a:p>
            <a:endParaRPr lang="hu-HU" sz="2400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4E840E-9C02-2149-DE53-58ECC7A18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2423225"/>
            <a:ext cx="5183188" cy="823912"/>
          </a:xfrm>
        </p:spPr>
        <p:txBody>
          <a:bodyPr/>
          <a:lstStyle/>
          <a:p>
            <a:r>
              <a:rPr lang="hu-HU" dirty="0"/>
              <a:t>A SIRD modell paraméterei</a:t>
            </a:r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2AA741EC-B07D-427B-3A32-B207BC18E7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85756415"/>
              </p:ext>
            </p:extLst>
          </p:nvPr>
        </p:nvGraphicFramePr>
        <p:xfrm>
          <a:off x="6197603" y="3622876"/>
          <a:ext cx="518318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01">
                  <a:extLst>
                    <a:ext uri="{9D8B030D-6E8A-4147-A177-3AD203B41FA5}">
                      <a16:colId xmlns:a16="http://schemas.microsoft.com/office/drawing/2014/main" val="1521624758"/>
                    </a:ext>
                  </a:extLst>
                </a:gridCol>
                <a:gridCol w="2916821">
                  <a:extLst>
                    <a:ext uri="{9D8B030D-6E8A-4147-A177-3AD203B41FA5}">
                      <a16:colId xmlns:a16="http://schemas.microsoft.com/office/drawing/2014/main" val="3794282374"/>
                    </a:ext>
                  </a:extLst>
                </a:gridCol>
                <a:gridCol w="1169665">
                  <a:extLst>
                    <a:ext uri="{9D8B030D-6E8A-4147-A177-3AD203B41FA5}">
                      <a16:colId xmlns:a16="http://schemas.microsoft.com/office/drawing/2014/main" val="263159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Változók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Jelentésük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Érték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ym typeface="Symbol" panose="05050102010706020507" pitchFamily="18" charset="2"/>
                        </a:rPr>
                        <a:t>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Fertőzőség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7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ym typeface="Symbol" panose="05050102010706020507" pitchFamily="18" charset="2"/>
                        </a:rPr>
                        <a:t>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Gyógyulási ráta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5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ym typeface="Symbol" panose="05050102010706020507" pitchFamily="18" charset="2"/>
                        </a:rPr>
                        <a:t>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Halálozás mértéke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2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ym typeface="Symbol" panose="05050102010706020507" pitchFamily="18" charset="2"/>
                        </a:rPr>
                        <a:t>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Oltás sebessége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ym typeface="Symbol" panose="05050102010706020507" pitchFamily="18" charset="2"/>
                        </a:rPr>
                        <a:t>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Oltási hajlandóság/kapacitás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38437"/>
                  </a:ext>
                </a:extLst>
              </a:tr>
            </a:tbl>
          </a:graphicData>
        </a:graphic>
      </p:graphicFrame>
      <p:pic>
        <p:nvPicPr>
          <p:cNvPr id="13" name="Kép 12" descr="A képen kör, óra, képernyőkép, diagram látható&#10;&#10;Automatikusan generált leírás">
            <a:extLst>
              <a:ext uri="{FF2B5EF4-FFF2-40B4-BE49-F238E27FC236}">
                <a16:creationId xmlns:a16="http://schemas.microsoft.com/office/drawing/2014/main" id="{B0D6F15B-EB25-2638-B86A-8371B86C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62" y="3622876"/>
            <a:ext cx="3819619" cy="2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760D6C79-14F1-C23A-E647-5DA1BC9EB7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6791247"/>
              </p:ext>
            </p:extLst>
          </p:nvPr>
        </p:nvGraphicFramePr>
        <p:xfrm>
          <a:off x="504968" y="185860"/>
          <a:ext cx="1131189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489">
                  <a:extLst>
                    <a:ext uri="{9D8B030D-6E8A-4147-A177-3AD203B41FA5}">
                      <a16:colId xmlns:a16="http://schemas.microsoft.com/office/drawing/2014/main" val="3141020990"/>
                    </a:ext>
                  </a:extLst>
                </a:gridCol>
                <a:gridCol w="1858377">
                  <a:extLst>
                    <a:ext uri="{9D8B030D-6E8A-4147-A177-3AD203B41FA5}">
                      <a16:colId xmlns:a16="http://schemas.microsoft.com/office/drawing/2014/main" val="2403912758"/>
                    </a:ext>
                  </a:extLst>
                </a:gridCol>
                <a:gridCol w="2170982">
                  <a:extLst>
                    <a:ext uri="{9D8B030D-6E8A-4147-A177-3AD203B41FA5}">
                      <a16:colId xmlns:a16="http://schemas.microsoft.com/office/drawing/2014/main" val="3472442233"/>
                    </a:ext>
                  </a:extLst>
                </a:gridCol>
                <a:gridCol w="1989045">
                  <a:extLst>
                    <a:ext uri="{9D8B030D-6E8A-4147-A177-3AD203B41FA5}">
                      <a16:colId xmlns:a16="http://schemas.microsoft.com/office/drawing/2014/main" val="2399735306"/>
                    </a:ext>
                  </a:extLst>
                </a:gridCol>
              </a:tblGrid>
              <a:tr h="620316">
                <a:tc>
                  <a:txBody>
                    <a:bodyPr/>
                    <a:lstStyle/>
                    <a:p>
                      <a:pPr algn="r"/>
                      <a:r>
                        <a:rPr lang="hu-HU" sz="2000" dirty="0"/>
                        <a:t>Oltás</a:t>
                      </a:r>
                    </a:p>
                    <a:p>
                      <a:pPr algn="l"/>
                      <a:r>
                        <a:rPr lang="hu-HU" sz="2000" dirty="0"/>
                        <a:t>Adatok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Nincs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Önkéntes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Kötelező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2142"/>
                  </a:ext>
                </a:extLst>
              </a:tr>
              <a:tr h="350613">
                <a:tc>
                  <a:txBody>
                    <a:bodyPr/>
                    <a:lstStyle/>
                    <a:p>
                      <a:r>
                        <a:rPr lang="hu-HU" sz="2000" dirty="0" err="1"/>
                        <a:t>Össz</a:t>
                      </a:r>
                      <a:r>
                        <a:rPr lang="hu-HU" sz="2000" dirty="0"/>
                        <a:t> halálozás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0,37 %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0,21%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173"/>
                  </a:ext>
                </a:extLst>
              </a:tr>
              <a:tr h="350613">
                <a:tc>
                  <a:txBody>
                    <a:bodyPr/>
                    <a:lstStyle/>
                    <a:p>
                      <a:r>
                        <a:rPr lang="hu-HU" sz="2000" dirty="0" err="1"/>
                        <a:t>Össz</a:t>
                      </a:r>
                      <a:r>
                        <a:rPr lang="hu-HU" sz="2000" dirty="0"/>
                        <a:t> fertőzés a járvány során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94,32 %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22,33 %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13,35%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83260"/>
                  </a:ext>
                </a:extLst>
              </a:tr>
              <a:tr h="350613">
                <a:tc>
                  <a:txBody>
                    <a:bodyPr/>
                    <a:lstStyle/>
                    <a:p>
                      <a:r>
                        <a:rPr lang="hu-HU" sz="2000" dirty="0"/>
                        <a:t>Egyszerre megbetegedők maximális aránya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31,77%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9,69 %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8,25 %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19799"/>
                  </a:ext>
                </a:extLst>
              </a:tr>
              <a:tr h="350613">
                <a:tc>
                  <a:txBody>
                    <a:bodyPr/>
                    <a:lstStyle/>
                    <a:p>
                      <a:r>
                        <a:rPr lang="hu-HU" sz="2000" dirty="0"/>
                        <a:t>Túlterhelt időszak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4,87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6649"/>
                  </a:ext>
                </a:extLst>
              </a:tr>
            </a:tbl>
          </a:graphicData>
        </a:graphic>
      </p:graphicFrame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FEFA8A2-56B6-788A-315C-6E5C57727727}"/>
              </a:ext>
            </a:extLst>
          </p:cNvPr>
          <p:cNvCxnSpPr>
            <a:cxnSpLocks/>
          </p:cNvCxnSpPr>
          <p:nvPr/>
        </p:nvCxnSpPr>
        <p:spPr>
          <a:xfrm>
            <a:off x="504968" y="194300"/>
            <a:ext cx="5199796" cy="6518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artalom helye 3">
            <a:extLst>
              <a:ext uri="{FF2B5EF4-FFF2-40B4-BE49-F238E27FC236}">
                <a16:creationId xmlns:a16="http://schemas.microsoft.com/office/drawing/2014/main" id="{86CF9CC1-CA09-1CD0-FA04-9E3D26BBC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92391" y="3792156"/>
            <a:ext cx="4254971" cy="1362919"/>
          </a:xfrm>
          <a:solidFill>
            <a:srgbClr val="15608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hu-HU" b="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Nincs oltás</a:t>
            </a:r>
          </a:p>
        </p:txBody>
      </p:sp>
      <p:sp>
        <p:nvSpPr>
          <p:cNvPr id="27" name="Tartalom helye 3">
            <a:extLst>
              <a:ext uri="{FF2B5EF4-FFF2-40B4-BE49-F238E27FC236}">
                <a16:creationId xmlns:a16="http://schemas.microsoft.com/office/drawing/2014/main" id="{A2FCD728-6B59-3C5C-6B94-EE80B8057BCD}"/>
              </a:ext>
            </a:extLst>
          </p:cNvPr>
          <p:cNvSpPr txBox="1">
            <a:spLocks/>
          </p:cNvSpPr>
          <p:nvPr/>
        </p:nvSpPr>
        <p:spPr>
          <a:xfrm>
            <a:off x="7192391" y="3792155"/>
            <a:ext cx="4254971" cy="1362919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</a:rPr>
              <a:t>Önkéntes</a:t>
            </a:r>
          </a:p>
        </p:txBody>
      </p:sp>
      <p:sp>
        <p:nvSpPr>
          <p:cNvPr id="23" name="Tartalom helye 3">
            <a:extLst>
              <a:ext uri="{FF2B5EF4-FFF2-40B4-BE49-F238E27FC236}">
                <a16:creationId xmlns:a16="http://schemas.microsoft.com/office/drawing/2014/main" id="{C0C418BA-1FB1-5780-1CA8-12A66709EA42}"/>
              </a:ext>
            </a:extLst>
          </p:cNvPr>
          <p:cNvSpPr txBox="1">
            <a:spLocks/>
          </p:cNvSpPr>
          <p:nvPr/>
        </p:nvSpPr>
        <p:spPr>
          <a:xfrm>
            <a:off x="7192390" y="3792154"/>
            <a:ext cx="4254971" cy="1362919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</a:rPr>
              <a:t>Kötelező oltás</a:t>
            </a:r>
          </a:p>
        </p:txBody>
      </p:sp>
      <p:sp>
        <p:nvSpPr>
          <p:cNvPr id="30" name="Tartalom helye 3">
            <a:extLst>
              <a:ext uri="{FF2B5EF4-FFF2-40B4-BE49-F238E27FC236}">
                <a16:creationId xmlns:a16="http://schemas.microsoft.com/office/drawing/2014/main" id="{10C37E68-F29C-0B42-EC84-AC84832122C5}"/>
              </a:ext>
            </a:extLst>
          </p:cNvPr>
          <p:cNvSpPr txBox="1">
            <a:spLocks/>
          </p:cNvSpPr>
          <p:nvPr/>
        </p:nvSpPr>
        <p:spPr>
          <a:xfrm>
            <a:off x="7192390" y="3792154"/>
            <a:ext cx="4254971" cy="1362919"/>
          </a:xfrm>
          <a:prstGeom prst="rect">
            <a:avLst/>
          </a:prstGeom>
          <a:solidFill>
            <a:srgbClr val="15608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chemeClr val="bg1"/>
                </a:solidFill>
              </a:rPr>
              <a:t>Hajlandóság </a:t>
            </a:r>
            <a:r>
              <a:rPr lang="hu-HU" dirty="0" err="1">
                <a:solidFill>
                  <a:schemeClr val="bg1"/>
                </a:solidFill>
              </a:rPr>
              <a:t>vs</a:t>
            </a:r>
            <a:r>
              <a:rPr lang="hu-HU" dirty="0">
                <a:solidFill>
                  <a:schemeClr val="bg1"/>
                </a:solidFill>
              </a:rPr>
              <a:t> önkéntes oltás</a:t>
            </a:r>
          </a:p>
        </p:txBody>
      </p:sp>
      <p:pic>
        <p:nvPicPr>
          <p:cNvPr id="3" name="Kép 2" descr="A képen diagram, sor, Diagram, szöveg látható&#10;&#10;Automatikusan generált leírás">
            <a:extLst>
              <a:ext uri="{FF2B5EF4-FFF2-40B4-BE49-F238E27FC236}">
                <a16:creationId xmlns:a16="http://schemas.microsoft.com/office/drawing/2014/main" id="{A4D71619-7C49-816F-BBBC-BB5A0429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8" y="2616284"/>
            <a:ext cx="5184658" cy="3950216"/>
          </a:xfrm>
          <a:prstGeom prst="rect">
            <a:avLst/>
          </a:prstGeom>
        </p:spPr>
      </p:pic>
      <p:pic>
        <p:nvPicPr>
          <p:cNvPr id="9" name="Kép 8" descr="A képen diagram, sor, Diagram, szöveg látható&#10;&#10;Automatikusan generált leírás">
            <a:extLst>
              <a:ext uri="{FF2B5EF4-FFF2-40B4-BE49-F238E27FC236}">
                <a16:creationId xmlns:a16="http://schemas.microsoft.com/office/drawing/2014/main" id="{338ED406-FEDD-7FA8-A07D-1025EC9C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" y="2616284"/>
            <a:ext cx="5184658" cy="3950216"/>
          </a:xfrm>
          <a:prstGeom prst="rect">
            <a:avLst/>
          </a:prstGeom>
        </p:spPr>
      </p:pic>
      <p:pic>
        <p:nvPicPr>
          <p:cNvPr id="12" name="Kép 11" descr="A képen szöveg, diagram, Diagram, sor látható&#10;&#10;Automatikusan generált leírás">
            <a:extLst>
              <a:ext uri="{FF2B5EF4-FFF2-40B4-BE49-F238E27FC236}">
                <a16:creationId xmlns:a16="http://schemas.microsoft.com/office/drawing/2014/main" id="{E9BFEF67-42D1-4853-C601-02AC7CE41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5" y="2613708"/>
            <a:ext cx="5123074" cy="3903295"/>
          </a:xfrm>
          <a:prstGeom prst="rect">
            <a:avLst/>
          </a:prstGeom>
        </p:spPr>
      </p:pic>
      <p:pic>
        <p:nvPicPr>
          <p:cNvPr id="14" name="Kép 13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E74E6B83-B3C6-3ED7-47D2-7903EABB9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5" y="2570569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3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718</Words>
  <Application>Microsoft Office PowerPoint</Application>
  <PresentationFormat>Szélesvásznú</PresentationFormat>
  <Paragraphs>148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Symbol</vt:lpstr>
      <vt:lpstr>Wingdings</vt:lpstr>
      <vt:lpstr>Office-téma</vt:lpstr>
      <vt:lpstr>Járványterjedés modellezése Python-ban</vt:lpstr>
      <vt:lpstr>Járványterjedési modellek</vt:lpstr>
      <vt:lpstr>Járványterjedési modellek</vt:lpstr>
      <vt:lpstr>Járványterjedési modellek</vt:lpstr>
      <vt:lpstr> 1. Esetvizsgálat - SIRD modell 2 variánssal</vt:lpstr>
      <vt:lpstr> 1. esetvizsgálat - SIRD modell 2 variánssal</vt:lpstr>
      <vt:lpstr>Eredmények:</vt:lpstr>
      <vt:lpstr>2. esetvizsgálat  Nincs oltás/ kötelező / önkéntes</vt:lpstr>
      <vt:lpstr>PowerPoint-bemutató</vt:lpstr>
      <vt:lpstr>Kitekintés – Hogyan tovább?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Járványterjedés modellezése python-ban</dc:title>
  <dc:creator>Draskóczi Dóra Boglárka</dc:creator>
  <cp:lastModifiedBy>Draskóczi Dóra Boglárka</cp:lastModifiedBy>
  <cp:revision>55</cp:revision>
  <dcterms:created xsi:type="dcterms:W3CDTF">2024-05-14T08:22:13Z</dcterms:created>
  <dcterms:modified xsi:type="dcterms:W3CDTF">2024-05-23T09:46:26Z</dcterms:modified>
</cp:coreProperties>
</file>