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CB8-ADC9-4860-8497-421F11CE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7A52-FCB1-4F91-8750-70BBE664A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4440-C1CB-43ED-BF6F-50CED594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FD75-A331-4C38-A0D7-8F8EBED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3AD1-C3C2-45EE-93E2-E2EC7B2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5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123-96C7-4359-91D7-8AA0B88C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120D6-F0C3-40BE-BA66-18A056112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D600-A1FE-4B37-AD82-66664261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533F-C35B-425F-B227-3846F3B0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669C-3348-46AD-A37D-0F160B6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4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551D2-4ECA-4EEA-B57D-A52AA102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C7C3-1275-442C-A740-E4E2914F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48ED-7312-49FB-A0F4-1D39555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4C19-E4C3-4AB3-A13C-B5A685C5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2AAA-1727-4249-B8DA-D7273451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5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A61-D0B7-4EA0-A65D-9581AE43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325F-39E3-48B0-82D7-5FEF3B5D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4E80-FFA3-4905-851B-BA8D3904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F1A5-AA89-475C-961F-8D3E1EAC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0F97-C486-44A8-AB8F-871102DB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1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3E0-42F4-4F68-8598-AAFFA17D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ABE9-A662-4AE8-AAF7-783595A1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02DC-855D-4F19-A2F0-34CD2088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F89B-A3F9-4FA1-BA51-546D2FD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64B3-D649-46E7-8777-60CDD3AB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314-724D-4D6A-9B3F-8955793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58AA-19A1-4A3C-8F63-D3E61ADA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6D6A-0EED-4EF5-AC67-9BBCCCD5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BBB0-C511-425D-B283-19A2B17B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8B2C-9887-4945-BCC4-1875BE7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71E0-4013-48EE-9C4D-B480CC15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878-91FC-43A0-B36A-B34E1CD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C750-DD33-4F7D-9C14-F9E66DA3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A9A4-0BB3-453A-9AF8-C32063B0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4B734-6ABF-4A69-98BF-E8FA87F2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BD068-4077-45A7-B085-2DF951CC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672B1-A8F5-47F8-AAE2-B2D5EFE9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D14FA-049B-46A9-8CB4-AF8C4812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4460-E438-40ED-AF4A-D5D44058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0EA4-F80C-4B48-B868-808A7C5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1BC05-0CF0-4A19-B5BB-91286679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9C7D4-C14D-4659-807F-7616AB1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2D0EB-3126-40ED-BE47-B394FE4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62E00-AADD-47D4-909A-8A767426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B9546-9538-4ED6-B58F-57711D1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EA057-4F8A-41B6-A538-C1B48F5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3C31-E74D-4199-9F71-1ACDB6D1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4CA-D7FC-40EC-AE4D-D13F62A8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4B79-A0B6-430C-AAC3-1435DBEA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C5B4-6D1F-4886-92E7-731C2901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1BBD-964C-4D97-956F-FC5C091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28FD-9529-4552-AFFE-8122B7BF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E67C-C6A7-48F1-837B-90D99A9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3F552-9766-4E91-A950-38272A67D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CAA4-8367-412E-BC0C-227A5748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5458-87BC-4D1C-9C8D-99420757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3D8E-285A-411F-B0A9-1CB0626F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84C9-2C91-4594-BB88-51E232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03D2A-D688-4479-9DC7-C5F64AD1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7BFF-0395-4D52-8567-75715DD8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8E23-33B5-4DC4-A463-7A094580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7957-D435-4351-966A-D2FB239C6572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96D-1AA9-47EB-A9E6-634AA7486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675-2158-4B06-ADCA-54A862422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A17B-C417-4269-B075-3C09A4A81D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 descr="Understanding the Parquet file format | R-bloggers">
            <a:extLst>
              <a:ext uri="{FF2B5EF4-FFF2-40B4-BE49-F238E27FC236}">
                <a16:creationId xmlns:a16="http://schemas.microsoft.com/office/drawing/2014/main" id="{21783ECB-ADBD-45F6-80D1-319DA458A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-2" r="15968" b="-4438"/>
          <a:stretch/>
        </p:blipFill>
        <p:spPr bwMode="auto">
          <a:xfrm>
            <a:off x="4513164" y="2408335"/>
            <a:ext cx="591356" cy="6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F366F89C-D2D7-4CF3-BCE9-EA24DFAC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87" y="4460049"/>
            <a:ext cx="1469721" cy="7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BBC6191-1A35-FB13-EB38-53C196ACCECE}"/>
              </a:ext>
            </a:extLst>
          </p:cNvPr>
          <p:cNvCxnSpPr>
            <a:cxnSpLocks/>
            <a:stCxn id="105" idx="1"/>
          </p:cNvCxnSpPr>
          <p:nvPr/>
        </p:nvCxnSpPr>
        <p:spPr>
          <a:xfrm flipV="1">
            <a:off x="1872943" y="2656322"/>
            <a:ext cx="2459571" cy="1179212"/>
          </a:xfrm>
          <a:prstGeom prst="bentConnector3">
            <a:avLst>
              <a:gd name="adj1" fmla="val 5542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6A60E4CF-E815-0FB8-9F76-18CFDDFF669F}"/>
              </a:ext>
            </a:extLst>
          </p:cNvPr>
          <p:cNvSpPr/>
          <p:nvPr/>
        </p:nvSpPr>
        <p:spPr>
          <a:xfrm>
            <a:off x="212038" y="397565"/>
            <a:ext cx="45719" cy="410818"/>
          </a:xfrm>
          <a:prstGeom prst="rect">
            <a:avLst/>
          </a:prstGeom>
          <a:solidFill>
            <a:srgbClr val="169EBF"/>
          </a:solidFill>
          <a:ln>
            <a:solidFill>
              <a:srgbClr val="169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A9CA229-4459-6B7A-3B48-59535CC53E2D}"/>
              </a:ext>
            </a:extLst>
          </p:cNvPr>
          <p:cNvSpPr txBox="1"/>
          <p:nvPr/>
        </p:nvSpPr>
        <p:spPr>
          <a:xfrm>
            <a:off x="257757" y="322477"/>
            <a:ext cx="544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DESENHO TÉCNICO - SOFTTEK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B49E43C-3C4F-9AF7-6B52-6171F338FFBA}"/>
              </a:ext>
            </a:extLst>
          </p:cNvPr>
          <p:cNvSpPr txBox="1"/>
          <p:nvPr/>
        </p:nvSpPr>
        <p:spPr>
          <a:xfrm>
            <a:off x="303476" y="718835"/>
            <a:ext cx="54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Arquitetura da Solução do Projeto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939FB6-76C7-9B01-2A7C-F454F32441A7}"/>
              </a:ext>
            </a:extLst>
          </p:cNvPr>
          <p:cNvSpPr/>
          <p:nvPr/>
        </p:nvSpPr>
        <p:spPr>
          <a:xfrm>
            <a:off x="384827" y="2115359"/>
            <a:ext cx="1873469" cy="3183644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8E7C5F-1FF3-969E-6A9C-CDE888365D91}"/>
              </a:ext>
            </a:extLst>
          </p:cNvPr>
          <p:cNvSpPr/>
          <p:nvPr/>
        </p:nvSpPr>
        <p:spPr>
          <a:xfrm>
            <a:off x="1151580" y="1930693"/>
            <a:ext cx="101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B46FC0F-E133-46BF-58C5-A938E9BBA6DD}"/>
              </a:ext>
            </a:extLst>
          </p:cNvPr>
          <p:cNvSpPr/>
          <p:nvPr/>
        </p:nvSpPr>
        <p:spPr>
          <a:xfrm>
            <a:off x="2789180" y="3015983"/>
            <a:ext cx="952360" cy="1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Orquestrador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9B016391-AF74-65B1-EA8A-095DF47961B8}"/>
              </a:ext>
            </a:extLst>
          </p:cNvPr>
          <p:cNvSpPr/>
          <p:nvPr/>
        </p:nvSpPr>
        <p:spPr>
          <a:xfrm>
            <a:off x="2681512" y="1938936"/>
            <a:ext cx="2781287" cy="2154093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2C4090-FAB6-0981-5A06-4522F102B9DA}"/>
              </a:ext>
            </a:extLst>
          </p:cNvPr>
          <p:cNvSpPr/>
          <p:nvPr/>
        </p:nvSpPr>
        <p:spPr>
          <a:xfrm>
            <a:off x="2917693" y="1743631"/>
            <a:ext cx="14148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Armazenamento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6C1BA2F-DC67-2101-8DA1-AD6FCF12F33B}"/>
              </a:ext>
            </a:extLst>
          </p:cNvPr>
          <p:cNvSpPr/>
          <p:nvPr/>
        </p:nvSpPr>
        <p:spPr>
          <a:xfrm>
            <a:off x="2681511" y="4321858"/>
            <a:ext cx="2781287" cy="98538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B3415D7-5882-5973-E016-EC1422AAD8DF}"/>
              </a:ext>
            </a:extLst>
          </p:cNvPr>
          <p:cNvSpPr/>
          <p:nvPr/>
        </p:nvSpPr>
        <p:spPr>
          <a:xfrm>
            <a:off x="2797643" y="4161849"/>
            <a:ext cx="1469721" cy="261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Processamento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D0BC885-C2EA-C0BB-2D3C-0FD40822C54E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10261" y="3268695"/>
            <a:ext cx="918" cy="12100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4435326-5340-8287-EC79-B872057C7574}"/>
              </a:ext>
            </a:extLst>
          </p:cNvPr>
          <p:cNvSpPr txBox="1"/>
          <p:nvPr/>
        </p:nvSpPr>
        <p:spPr>
          <a:xfrm>
            <a:off x="4070491" y="2991696"/>
            <a:ext cx="1479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SGBD/Data Lake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DD931A01-DFE7-5A38-3B56-143FB45A6B0F}"/>
              </a:ext>
            </a:extLst>
          </p:cNvPr>
          <p:cNvSpPr/>
          <p:nvPr/>
        </p:nvSpPr>
        <p:spPr>
          <a:xfrm>
            <a:off x="2554515" y="1582769"/>
            <a:ext cx="3032148" cy="4090061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EEC6B7A-A0D0-6E52-EF9A-0E31C7BAEC0C}"/>
              </a:ext>
            </a:extLst>
          </p:cNvPr>
          <p:cNvCxnSpPr>
            <a:cxnSpLocks/>
            <a:stCxn id="1028" idx="3"/>
            <a:endCxn id="73" idx="1"/>
          </p:cNvCxnSpPr>
          <p:nvPr/>
        </p:nvCxnSpPr>
        <p:spPr>
          <a:xfrm flipV="1">
            <a:off x="5418308" y="2436181"/>
            <a:ext cx="541923" cy="2393624"/>
          </a:xfrm>
          <a:prstGeom prst="bentConnector3">
            <a:avLst>
              <a:gd name="adj1" fmla="val 6054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F7F2CE3-1782-8EC0-51D3-E46A7864C049}"/>
              </a:ext>
            </a:extLst>
          </p:cNvPr>
          <p:cNvSpPr/>
          <p:nvPr/>
        </p:nvSpPr>
        <p:spPr>
          <a:xfrm>
            <a:off x="5960231" y="1572842"/>
            <a:ext cx="2668439" cy="172667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D0510A8-D1CD-2929-21CF-7CA3F0F8C546}"/>
              </a:ext>
            </a:extLst>
          </p:cNvPr>
          <p:cNvSpPr/>
          <p:nvPr/>
        </p:nvSpPr>
        <p:spPr>
          <a:xfrm>
            <a:off x="4250243" y="1387922"/>
            <a:ext cx="1155593" cy="32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</a:t>
            </a:r>
          </a:p>
        </p:txBody>
      </p:sp>
      <p:sp>
        <p:nvSpPr>
          <p:cNvPr id="65" name="Fluxograma: Disco Magnético 64">
            <a:extLst>
              <a:ext uri="{FF2B5EF4-FFF2-40B4-BE49-F238E27FC236}">
                <a16:creationId xmlns:a16="http://schemas.microsoft.com/office/drawing/2014/main" id="{2F73D655-2005-72FB-CEF2-3DDD31CA0F95}"/>
              </a:ext>
            </a:extLst>
          </p:cNvPr>
          <p:cNvSpPr/>
          <p:nvPr/>
        </p:nvSpPr>
        <p:spPr>
          <a:xfrm>
            <a:off x="4962617" y="2197059"/>
            <a:ext cx="225561" cy="288627"/>
          </a:xfrm>
          <a:prstGeom prst="flowChartMagneticDisk">
            <a:avLst/>
          </a:prstGeom>
          <a:solidFill>
            <a:srgbClr val="55ACE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F795AAD-FA2B-8E00-87DB-482441B825C0}"/>
              </a:ext>
            </a:extLst>
          </p:cNvPr>
          <p:cNvSpPr/>
          <p:nvPr/>
        </p:nvSpPr>
        <p:spPr>
          <a:xfrm>
            <a:off x="5960230" y="3607235"/>
            <a:ext cx="2668439" cy="206559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4B70831A-8F95-38D4-A3AE-26370FBC26D4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 flipV="1">
            <a:off x="8628669" y="2430249"/>
            <a:ext cx="331330" cy="22097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AD632628-B61A-2161-EB6C-CFF6AC18D2D7}"/>
              </a:ext>
            </a:extLst>
          </p:cNvPr>
          <p:cNvSpPr/>
          <p:nvPr/>
        </p:nvSpPr>
        <p:spPr>
          <a:xfrm flipH="1">
            <a:off x="1543953" y="2690695"/>
            <a:ext cx="328990" cy="2289678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8" name="Picture 18" descr="Portal Esafaz - Escola Fazendária - Secretaria da Fazenda do Estado de  Pernambuco">
            <a:extLst>
              <a:ext uri="{FF2B5EF4-FFF2-40B4-BE49-F238E27FC236}">
                <a16:creationId xmlns:a16="http://schemas.microsoft.com/office/drawing/2014/main" id="{03C6BEDD-3CBC-494E-4724-F8F1532B5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r="11072"/>
          <a:stretch/>
        </p:blipFill>
        <p:spPr bwMode="auto">
          <a:xfrm>
            <a:off x="11482494" y="2796297"/>
            <a:ext cx="4472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con-tableau - ProMTO® | Project Portfolio Optimization">
            <a:extLst>
              <a:ext uri="{FF2B5EF4-FFF2-40B4-BE49-F238E27FC236}">
                <a16:creationId xmlns:a16="http://schemas.microsoft.com/office/drawing/2014/main" id="{1495BF9F-DB30-FB3B-7A34-40819F3E6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18111" r="2247" b="18384"/>
          <a:stretch/>
        </p:blipFill>
        <p:spPr bwMode="auto">
          <a:xfrm>
            <a:off x="10294216" y="2777780"/>
            <a:ext cx="612190" cy="4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ower BI Logo: valor, história, PNG">
            <a:extLst>
              <a:ext uri="{FF2B5EF4-FFF2-40B4-BE49-F238E27FC236}">
                <a16:creationId xmlns:a16="http://schemas.microsoft.com/office/drawing/2014/main" id="{A1FF0BC5-62FE-541D-D02A-4092A992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763" y="2847325"/>
            <a:ext cx="477274" cy="2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61CFC-C23A-4485-9A55-E33E81A01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63" y="2485687"/>
            <a:ext cx="1003090" cy="495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1049E-355F-4018-AAFC-FF038EA4D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189" y="3165629"/>
            <a:ext cx="575262" cy="583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D8202-F28F-4585-B1FA-138CCA54C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62" y="3874558"/>
            <a:ext cx="697721" cy="507433"/>
          </a:xfrm>
          <a:prstGeom prst="rect">
            <a:avLst/>
          </a:prstGeom>
        </p:spPr>
      </p:pic>
      <p:pic>
        <p:nvPicPr>
          <p:cNvPr id="1026" name="Picture 2" descr="Logo ">
            <a:extLst>
              <a:ext uri="{FF2B5EF4-FFF2-40B4-BE49-F238E27FC236}">
                <a16:creationId xmlns:a16="http://schemas.microsoft.com/office/drawing/2014/main" id="{98E2F4A4-010D-4F7C-9548-6314EDE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7" y="4555496"/>
            <a:ext cx="583380" cy="5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32">
            <a:extLst>
              <a:ext uri="{FF2B5EF4-FFF2-40B4-BE49-F238E27FC236}">
                <a16:creationId xmlns:a16="http://schemas.microsoft.com/office/drawing/2014/main" id="{5DFA47AB-EBB1-4288-80A5-9F9CB6D00640}"/>
              </a:ext>
            </a:extLst>
          </p:cNvPr>
          <p:cNvSpPr txBox="1"/>
          <p:nvPr/>
        </p:nvSpPr>
        <p:spPr>
          <a:xfrm>
            <a:off x="3268762" y="4829805"/>
            <a:ext cx="9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  <p:sp>
        <p:nvSpPr>
          <p:cNvPr id="63" name="Retângulo 77">
            <a:extLst>
              <a:ext uri="{FF2B5EF4-FFF2-40B4-BE49-F238E27FC236}">
                <a16:creationId xmlns:a16="http://schemas.microsoft.com/office/drawing/2014/main" id="{0A2B11F6-18BA-48B0-A89A-7367106941B6}"/>
              </a:ext>
            </a:extLst>
          </p:cNvPr>
          <p:cNvSpPr/>
          <p:nvPr/>
        </p:nvSpPr>
        <p:spPr>
          <a:xfrm>
            <a:off x="6761010" y="1389286"/>
            <a:ext cx="1727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Análise Exploratória</a:t>
            </a:r>
          </a:p>
        </p:txBody>
      </p:sp>
      <p:sp>
        <p:nvSpPr>
          <p:cNvPr id="64" name="CaixaDeTexto 32">
            <a:extLst>
              <a:ext uri="{FF2B5EF4-FFF2-40B4-BE49-F238E27FC236}">
                <a16:creationId xmlns:a16="http://schemas.microsoft.com/office/drawing/2014/main" id="{2D77473B-BBC3-4E0E-BF3D-66C740912B2A}"/>
              </a:ext>
            </a:extLst>
          </p:cNvPr>
          <p:cNvSpPr txBox="1"/>
          <p:nvPr/>
        </p:nvSpPr>
        <p:spPr>
          <a:xfrm>
            <a:off x="6008896" y="1609889"/>
            <a:ext cx="10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EDA</a:t>
            </a:r>
          </a:p>
        </p:txBody>
      </p:sp>
      <p:pic>
        <p:nvPicPr>
          <p:cNvPr id="1030" name="Picture 6" descr="pandas (software) – Wikipédia, a enciclopédia livre">
            <a:extLst>
              <a:ext uri="{FF2B5EF4-FFF2-40B4-BE49-F238E27FC236}">
                <a16:creationId xmlns:a16="http://schemas.microsoft.com/office/drawing/2014/main" id="{76CB2CF8-3516-4F60-908F-7837D9F0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99" y="2032961"/>
            <a:ext cx="1188902" cy="4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.pyplot — Matplotlib 3.1.2 documentation">
            <a:extLst>
              <a:ext uri="{FF2B5EF4-FFF2-40B4-BE49-F238E27FC236}">
                <a16:creationId xmlns:a16="http://schemas.microsoft.com/office/drawing/2014/main" id="{FA0B6CBF-6353-4CB6-8681-7BD5F572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74" y="2513480"/>
            <a:ext cx="1486530" cy="3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tângulo 77">
            <a:extLst>
              <a:ext uri="{FF2B5EF4-FFF2-40B4-BE49-F238E27FC236}">
                <a16:creationId xmlns:a16="http://schemas.microsoft.com/office/drawing/2014/main" id="{25A10E24-9431-47BB-816A-708449284102}"/>
              </a:ext>
            </a:extLst>
          </p:cNvPr>
          <p:cNvSpPr/>
          <p:nvPr/>
        </p:nvSpPr>
        <p:spPr>
          <a:xfrm>
            <a:off x="7624575" y="3454833"/>
            <a:ext cx="807220" cy="307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4389F-7E39-42A0-AEBB-09B52F9D8034}"/>
              </a:ext>
            </a:extLst>
          </p:cNvPr>
          <p:cNvSpPr/>
          <p:nvPr/>
        </p:nvSpPr>
        <p:spPr>
          <a:xfrm>
            <a:off x="6073780" y="3848627"/>
            <a:ext cx="1126574" cy="559293"/>
          </a:xfrm>
          <a:prstGeom prst="rect">
            <a:avLst/>
          </a:prstGeom>
          <a:solidFill>
            <a:srgbClr val="21D4E7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812ED-11C7-4311-B0FC-82BCD6C70EC4}"/>
              </a:ext>
            </a:extLst>
          </p:cNvPr>
          <p:cNvSpPr/>
          <p:nvPr/>
        </p:nvSpPr>
        <p:spPr>
          <a:xfrm>
            <a:off x="6630641" y="4961528"/>
            <a:ext cx="1398638" cy="50718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Modelagem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9EEA021-4E5F-4928-88DB-CE403E66F3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4305" y="5017718"/>
            <a:ext cx="322652" cy="322652"/>
          </a:xfrm>
          <a:prstGeom prst="rect">
            <a:avLst/>
          </a:prstGeom>
        </p:spPr>
      </p:pic>
      <p:cxnSp>
        <p:nvCxnSpPr>
          <p:cNvPr id="89" name="Conector: Angulado 66">
            <a:extLst>
              <a:ext uri="{FF2B5EF4-FFF2-40B4-BE49-F238E27FC236}">
                <a16:creationId xmlns:a16="http://schemas.microsoft.com/office/drawing/2014/main" id="{7E1666F1-555F-46A0-A89D-58939B4A9D2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rot="5400000">
            <a:off x="7140594" y="3453377"/>
            <a:ext cx="307715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xam ">
            <a:extLst>
              <a:ext uri="{FF2B5EF4-FFF2-40B4-BE49-F238E27FC236}">
                <a16:creationId xmlns:a16="http://schemas.microsoft.com/office/drawing/2014/main" id="{060E6117-CE19-4EF8-8291-EF48F367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1" b="32616"/>
          <a:stretch/>
        </p:blipFill>
        <p:spPr bwMode="auto">
          <a:xfrm>
            <a:off x="7624575" y="3818737"/>
            <a:ext cx="807220" cy="6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6BDD7-8295-47AA-82EE-95DEF579B9ED}"/>
              </a:ext>
            </a:extLst>
          </p:cNvPr>
          <p:cNvCxnSpPr>
            <a:cxnSpLocks/>
            <a:stCxn id="38" idx="2"/>
            <a:endCxn id="84" idx="0"/>
          </p:cNvCxnSpPr>
          <p:nvPr/>
        </p:nvCxnSpPr>
        <p:spPr>
          <a:xfrm>
            <a:off x="6637067" y="4407920"/>
            <a:ext cx="692893" cy="5536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74EA26-EDEE-49D7-991D-9694021E5C98}"/>
              </a:ext>
            </a:extLst>
          </p:cNvPr>
          <p:cNvCxnSpPr>
            <a:cxnSpLocks/>
            <a:stCxn id="1034" idx="2"/>
            <a:endCxn id="84" idx="0"/>
          </p:cNvCxnSpPr>
          <p:nvPr/>
        </p:nvCxnSpPr>
        <p:spPr>
          <a:xfrm flipH="1">
            <a:off x="7329960" y="4437810"/>
            <a:ext cx="698225" cy="5237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2EC2719-80A4-43AC-8D14-CC9B2725C07F}"/>
              </a:ext>
            </a:extLst>
          </p:cNvPr>
          <p:cNvCxnSpPr>
            <a:cxnSpLocks/>
            <a:stCxn id="1034" idx="1"/>
            <a:endCxn id="38" idx="3"/>
          </p:cNvCxnSpPr>
          <p:nvPr/>
        </p:nvCxnSpPr>
        <p:spPr>
          <a:xfrm flipH="1">
            <a:off x="7200354" y="4128274"/>
            <a:ext cx="4242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Neural ">
            <a:extLst>
              <a:ext uri="{FF2B5EF4-FFF2-40B4-BE49-F238E27FC236}">
                <a16:creationId xmlns:a16="http://schemas.microsoft.com/office/drawing/2014/main" id="{77FDDB85-00B3-464C-946E-C9E12706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793">
            <a:off x="6415906" y="1648149"/>
            <a:ext cx="246392" cy="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tângulo: Cantos Arredondados 72">
            <a:extLst>
              <a:ext uri="{FF2B5EF4-FFF2-40B4-BE49-F238E27FC236}">
                <a16:creationId xmlns:a16="http://schemas.microsoft.com/office/drawing/2014/main" id="{C5DF8140-F151-4FF6-855A-61B6FF806D91}"/>
              </a:ext>
            </a:extLst>
          </p:cNvPr>
          <p:cNvSpPr/>
          <p:nvPr/>
        </p:nvSpPr>
        <p:spPr>
          <a:xfrm>
            <a:off x="8959999" y="1560977"/>
            <a:ext cx="1023845" cy="1738543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77">
            <a:extLst>
              <a:ext uri="{FF2B5EF4-FFF2-40B4-BE49-F238E27FC236}">
                <a16:creationId xmlns:a16="http://schemas.microsoft.com/office/drawing/2014/main" id="{D5740EC1-A9B0-4A69-B24B-DCFDFE0F0A38}"/>
              </a:ext>
            </a:extLst>
          </p:cNvPr>
          <p:cNvSpPr/>
          <p:nvPr/>
        </p:nvSpPr>
        <p:spPr>
          <a:xfrm>
            <a:off x="9100529" y="1397768"/>
            <a:ext cx="742647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pic>
        <p:nvPicPr>
          <p:cNvPr id="1040" name="Picture 16" descr="Folder ">
            <a:extLst>
              <a:ext uri="{FF2B5EF4-FFF2-40B4-BE49-F238E27FC236}">
                <a16:creationId xmlns:a16="http://schemas.microsoft.com/office/drawing/2014/main" id="{7B80329B-37A6-40CB-93AC-F1E97DC9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976" y="2052479"/>
            <a:ext cx="789890" cy="7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tângulo: Cantos Arredondados 72">
            <a:extLst>
              <a:ext uri="{FF2B5EF4-FFF2-40B4-BE49-F238E27FC236}">
                <a16:creationId xmlns:a16="http://schemas.microsoft.com/office/drawing/2014/main" id="{8508AA9A-AA15-4BD9-9CE9-8B1DAD6D82A8}"/>
              </a:ext>
            </a:extLst>
          </p:cNvPr>
          <p:cNvSpPr/>
          <p:nvPr/>
        </p:nvSpPr>
        <p:spPr>
          <a:xfrm>
            <a:off x="10177892" y="1551452"/>
            <a:ext cx="1858076" cy="175040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77">
            <a:extLst>
              <a:ext uri="{FF2B5EF4-FFF2-40B4-BE49-F238E27FC236}">
                <a16:creationId xmlns:a16="http://schemas.microsoft.com/office/drawing/2014/main" id="{69EA539B-9939-4D1A-95D4-7B5550E0725D}"/>
              </a:ext>
            </a:extLst>
          </p:cNvPr>
          <p:cNvSpPr/>
          <p:nvPr/>
        </p:nvSpPr>
        <p:spPr>
          <a:xfrm>
            <a:off x="11061069" y="1401218"/>
            <a:ext cx="871445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Consumo</a:t>
            </a:r>
          </a:p>
        </p:txBody>
      </p:sp>
      <p:pic>
        <p:nvPicPr>
          <p:cNvPr id="139" name="Picture 10">
            <a:extLst>
              <a:ext uri="{FF2B5EF4-FFF2-40B4-BE49-F238E27FC236}">
                <a16:creationId xmlns:a16="http://schemas.microsoft.com/office/drawing/2014/main" id="{E55BD9A2-7A53-4C72-A966-ECA3291D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772" y="1727424"/>
            <a:ext cx="616530" cy="6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aixaDeTexto 32">
            <a:extLst>
              <a:ext uri="{FF2B5EF4-FFF2-40B4-BE49-F238E27FC236}">
                <a16:creationId xmlns:a16="http://schemas.microsoft.com/office/drawing/2014/main" id="{9098407A-F3F2-4533-A16F-93637136DA03}"/>
              </a:ext>
            </a:extLst>
          </p:cNvPr>
          <p:cNvSpPr txBox="1"/>
          <p:nvPr/>
        </p:nvSpPr>
        <p:spPr>
          <a:xfrm>
            <a:off x="10211104" y="1642454"/>
            <a:ext cx="849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x</a:t>
            </a:r>
          </a:p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083EE3-68CA-4AC8-8E7B-B78C2F6D22EB}"/>
              </a:ext>
            </a:extLst>
          </p:cNvPr>
          <p:cNvSpPr/>
          <p:nvPr/>
        </p:nvSpPr>
        <p:spPr>
          <a:xfrm>
            <a:off x="10236295" y="2120541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Ou/e</a:t>
            </a:r>
          </a:p>
        </p:txBody>
      </p:sp>
      <p:sp>
        <p:nvSpPr>
          <p:cNvPr id="142" name="CaixaDeTexto 32">
            <a:extLst>
              <a:ext uri="{FF2B5EF4-FFF2-40B4-BE49-F238E27FC236}">
                <a16:creationId xmlns:a16="http://schemas.microsoft.com/office/drawing/2014/main" id="{8D5F1815-EE2D-4A07-9994-8BFF6D4E05A1}"/>
              </a:ext>
            </a:extLst>
          </p:cNvPr>
          <p:cNvSpPr txBox="1"/>
          <p:nvPr/>
        </p:nvSpPr>
        <p:spPr>
          <a:xfrm>
            <a:off x="10220988" y="2485686"/>
            <a:ext cx="6639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DataViz:</a:t>
            </a:r>
          </a:p>
        </p:txBody>
      </p:sp>
      <p:cxnSp>
        <p:nvCxnSpPr>
          <p:cNvPr id="143" name="Conector: Angulado 66">
            <a:extLst>
              <a:ext uri="{FF2B5EF4-FFF2-40B4-BE49-F238E27FC236}">
                <a16:creationId xmlns:a16="http://schemas.microsoft.com/office/drawing/2014/main" id="{F90D8F6E-4AB5-46E6-AA78-D2E3C41B997A}"/>
              </a:ext>
            </a:extLst>
          </p:cNvPr>
          <p:cNvCxnSpPr>
            <a:cxnSpLocks/>
            <a:stCxn id="124" idx="3"/>
            <a:endCxn id="136" idx="1"/>
          </p:cNvCxnSpPr>
          <p:nvPr/>
        </p:nvCxnSpPr>
        <p:spPr>
          <a:xfrm flipV="1">
            <a:off x="9983844" y="2426656"/>
            <a:ext cx="194048" cy="35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72">
            <a:extLst>
              <a:ext uri="{FF2B5EF4-FFF2-40B4-BE49-F238E27FC236}">
                <a16:creationId xmlns:a16="http://schemas.microsoft.com/office/drawing/2014/main" id="{1685A682-13FA-4BF0-86F5-2FC05E73EAEF}"/>
              </a:ext>
            </a:extLst>
          </p:cNvPr>
          <p:cNvSpPr/>
          <p:nvPr/>
        </p:nvSpPr>
        <p:spPr>
          <a:xfrm>
            <a:off x="9100529" y="3782905"/>
            <a:ext cx="2829254" cy="1610853"/>
          </a:xfrm>
          <a:prstGeom prst="roundRect">
            <a:avLst>
              <a:gd name="adj" fmla="val 238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48860FE-3FAD-44EB-8332-E45E8092B694}"/>
              </a:ext>
            </a:extLst>
          </p:cNvPr>
          <p:cNvSpPr txBox="1"/>
          <p:nvPr/>
        </p:nvSpPr>
        <p:spPr>
          <a:xfrm>
            <a:off x="9100528" y="3808056"/>
            <a:ext cx="20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Possíveis ganhos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7BB09E8-86D9-4077-83FB-7D83C0454353}"/>
              </a:ext>
            </a:extLst>
          </p:cNvPr>
          <p:cNvSpPr txBox="1"/>
          <p:nvPr/>
        </p:nvSpPr>
        <p:spPr>
          <a:xfrm>
            <a:off x="9229152" y="4113728"/>
            <a:ext cx="275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Diminuição de horas em x %;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Diminuição de Custos em x %;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Aumento em x % de SLA de atendimento;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Melhora de x % no dimensionamento de Capacity x Produtividade;</a:t>
            </a:r>
          </a:p>
        </p:txBody>
      </p:sp>
    </p:spTree>
    <p:extLst>
      <p:ext uri="{BB962C8B-B14F-4D97-AF65-F5344CB8AC3E}">
        <p14:creationId xmlns:p14="http://schemas.microsoft.com/office/powerpoint/2010/main" val="8054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Ribeiro Leli</dc:creator>
  <cp:lastModifiedBy>André Ribeiro Leli</cp:lastModifiedBy>
  <cp:revision>1</cp:revision>
  <dcterms:created xsi:type="dcterms:W3CDTF">2024-03-31T04:00:05Z</dcterms:created>
  <dcterms:modified xsi:type="dcterms:W3CDTF">2024-03-31T04:00:59Z</dcterms:modified>
</cp:coreProperties>
</file>