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CB8-ADC9-4860-8497-421F11CE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7A52-FCB1-4F91-8750-70BBE664A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4440-C1CB-43ED-BF6F-50CED594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FD75-A331-4C38-A0D7-8F8EBED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3AD1-C3C2-45EE-93E2-E2EC7B2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5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123-96C7-4359-91D7-8AA0B88C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120D6-F0C3-40BE-BA66-18A056112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D600-A1FE-4B37-AD82-66664261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533F-C35B-425F-B227-3846F3B0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669C-3348-46AD-A37D-0F160B6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4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551D2-4ECA-4EEA-B57D-A52AA102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C7C3-1275-442C-A740-E4E2914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48ED-7312-49FB-A0F4-1D39555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4C19-E4C3-4AB3-A13C-B5A685C5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2AAA-1727-4249-B8DA-D7273451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A61-D0B7-4EA0-A65D-9581AE43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325F-39E3-48B0-82D7-5FEF3B5D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4E80-FFA3-4905-851B-BA8D3904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1A5-AA89-475C-961F-8D3E1EA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0F97-C486-44A8-AB8F-871102D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1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3E0-42F4-4F68-8598-AAFFA17D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BE9-A662-4AE8-AAF7-783595A1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02DC-855D-4F19-A2F0-34CD208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F89B-A3F9-4FA1-BA51-546D2FD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64B3-D649-46E7-8777-60CDD3AB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314-724D-4D6A-9B3F-8955793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58AA-19A1-4A3C-8F63-D3E61ADA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6D6A-0EED-4EF5-AC67-9BBCCCD5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BBB0-C511-425D-B283-19A2B17B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8B2C-9887-4945-BCC4-1875BE7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71E0-4013-48EE-9C4D-B480CC1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878-91FC-43A0-B36A-B34E1CD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C750-DD33-4F7D-9C14-F9E66DA3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A9A4-0BB3-453A-9AF8-C32063B0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B734-6ABF-4A69-98BF-E8FA87F2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BD068-4077-45A7-B085-2DF951CC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672B1-A8F5-47F8-AAE2-B2D5EFE9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D14FA-049B-46A9-8CB4-AF8C481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4460-E438-40ED-AF4A-D5D44058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0EA4-F80C-4B48-B868-808A7C5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1BC05-0CF0-4A19-B5BB-91286679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C7D4-C14D-4659-807F-7616AB1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D0EB-3126-40ED-BE47-B394FE4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62E00-AADD-47D4-909A-8A767426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B9546-9538-4ED6-B58F-57711D1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EA057-4F8A-41B6-A538-C1B48F5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3C31-E74D-4199-9F71-1ACDB6D1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4CA-D7FC-40EC-AE4D-D13F62A8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4B79-A0B6-430C-AAC3-1435DBEA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C5B4-6D1F-4886-92E7-731C2901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1BBD-964C-4D97-956F-FC5C091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28FD-9529-4552-AFFE-8122B7BF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E67C-C6A7-48F1-837B-90D99A9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3F552-9766-4E91-A950-38272A67D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CAA4-8367-412E-BC0C-227A5748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5458-87BC-4D1C-9C8D-99420757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3D8E-285A-411F-B0A9-1CB0626F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84C9-2C91-4594-BB88-51E232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03D2A-D688-4479-9DC7-C5F64AD1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7BFF-0395-4D52-8567-75715DD8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8E23-33B5-4DC4-A463-7A094580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96D-1AA9-47EB-A9E6-634AA7486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675-2158-4B06-ADCA-54A86242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F366F89C-D2D7-4CF3-BCE9-EA24DFAC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14" y="2730082"/>
            <a:ext cx="1469721" cy="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BBC6191-1A35-FB13-EB38-53C196ACCECE}"/>
              </a:ext>
            </a:extLst>
          </p:cNvPr>
          <p:cNvCxnSpPr>
            <a:cxnSpLocks/>
            <a:stCxn id="105" idx="1"/>
            <a:endCxn id="56" idx="1"/>
          </p:cNvCxnSpPr>
          <p:nvPr/>
        </p:nvCxnSpPr>
        <p:spPr>
          <a:xfrm flipV="1">
            <a:off x="1872943" y="3022183"/>
            <a:ext cx="929358" cy="2146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6A60E4CF-E815-0FB8-9F76-18CFDDFF669F}"/>
              </a:ext>
            </a:extLst>
          </p:cNvPr>
          <p:cNvSpPr/>
          <p:nvPr/>
        </p:nvSpPr>
        <p:spPr>
          <a:xfrm>
            <a:off x="212038" y="397565"/>
            <a:ext cx="45719" cy="410818"/>
          </a:xfrm>
          <a:prstGeom prst="rect">
            <a:avLst/>
          </a:prstGeom>
          <a:solidFill>
            <a:srgbClr val="169EBF"/>
          </a:solidFill>
          <a:ln>
            <a:solidFill>
              <a:srgbClr val="169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A9CA229-4459-6B7A-3B48-59535CC53E2D}"/>
              </a:ext>
            </a:extLst>
          </p:cNvPr>
          <p:cNvSpPr txBox="1"/>
          <p:nvPr/>
        </p:nvSpPr>
        <p:spPr>
          <a:xfrm>
            <a:off x="257757" y="322477"/>
            <a:ext cx="544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DESENHO TÉCNICO - SOFTTEK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49E43C-3C4F-9AF7-6B52-6171F338FFBA}"/>
              </a:ext>
            </a:extLst>
          </p:cNvPr>
          <p:cNvSpPr txBox="1"/>
          <p:nvPr/>
        </p:nvSpPr>
        <p:spPr>
          <a:xfrm>
            <a:off x="303476" y="718835"/>
            <a:ext cx="54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da Solução do Projeto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939FB6-76C7-9B01-2A7C-F454F32441A7}"/>
              </a:ext>
            </a:extLst>
          </p:cNvPr>
          <p:cNvSpPr/>
          <p:nvPr/>
        </p:nvSpPr>
        <p:spPr>
          <a:xfrm>
            <a:off x="384827" y="2115359"/>
            <a:ext cx="1873469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8E7C5F-1FF3-969E-6A9C-CDE888365D91}"/>
              </a:ext>
            </a:extLst>
          </p:cNvPr>
          <p:cNvSpPr/>
          <p:nvPr/>
        </p:nvSpPr>
        <p:spPr>
          <a:xfrm>
            <a:off x="1151580" y="1930693"/>
            <a:ext cx="101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Origem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6C1BA2F-DC67-2101-8DA1-AD6FCF12F33B}"/>
              </a:ext>
            </a:extLst>
          </p:cNvPr>
          <p:cNvSpPr/>
          <p:nvPr/>
        </p:nvSpPr>
        <p:spPr>
          <a:xfrm>
            <a:off x="2802301" y="2529489"/>
            <a:ext cx="2657010" cy="98538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B3415D7-5882-5973-E016-EC1422AAD8DF}"/>
              </a:ext>
            </a:extLst>
          </p:cNvPr>
          <p:cNvSpPr/>
          <p:nvPr/>
        </p:nvSpPr>
        <p:spPr>
          <a:xfrm>
            <a:off x="2841131" y="2608651"/>
            <a:ext cx="1469721" cy="26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Processamento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D931A01-DFE7-5A38-3B56-143FB45A6B0F}"/>
              </a:ext>
            </a:extLst>
          </p:cNvPr>
          <p:cNvSpPr/>
          <p:nvPr/>
        </p:nvSpPr>
        <p:spPr>
          <a:xfrm>
            <a:off x="2554515" y="2115359"/>
            <a:ext cx="3032148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EEC6B7A-A0D0-6E52-EF9A-0E31C7BAEC0C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5459311" y="2436181"/>
            <a:ext cx="500920" cy="5860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F7F2CE3-1782-8EC0-51D3-E46A7864C049}"/>
              </a:ext>
            </a:extLst>
          </p:cNvPr>
          <p:cNvSpPr/>
          <p:nvPr/>
        </p:nvSpPr>
        <p:spPr>
          <a:xfrm>
            <a:off x="5960231" y="1572842"/>
            <a:ext cx="2668439" cy="172667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D0510A8-D1CD-2929-21CF-7CA3F0F8C546}"/>
              </a:ext>
            </a:extLst>
          </p:cNvPr>
          <p:cNvSpPr/>
          <p:nvPr/>
        </p:nvSpPr>
        <p:spPr>
          <a:xfrm>
            <a:off x="4131165" y="1946116"/>
            <a:ext cx="1155593" cy="32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F795AAD-FA2B-8E00-87DB-482441B825C0}"/>
              </a:ext>
            </a:extLst>
          </p:cNvPr>
          <p:cNvSpPr/>
          <p:nvPr/>
        </p:nvSpPr>
        <p:spPr>
          <a:xfrm>
            <a:off x="5960230" y="3607235"/>
            <a:ext cx="2668439" cy="206559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4B70831A-8F95-38D4-A3AE-26370FBC26D4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8628669" y="2430249"/>
            <a:ext cx="331330" cy="22097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AD632628-B61A-2161-EB6C-CFF6AC18D2D7}"/>
              </a:ext>
            </a:extLst>
          </p:cNvPr>
          <p:cNvSpPr/>
          <p:nvPr/>
        </p:nvSpPr>
        <p:spPr>
          <a:xfrm flipH="1">
            <a:off x="1543953" y="2690695"/>
            <a:ext cx="328990" cy="109221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8" name="Picture 18" descr="Portal Esafaz - Escola Fazendária - Secretaria da Fazenda do Estado de  Pernambuco">
            <a:extLst>
              <a:ext uri="{FF2B5EF4-FFF2-40B4-BE49-F238E27FC236}">
                <a16:creationId xmlns:a16="http://schemas.microsoft.com/office/drawing/2014/main" id="{03C6BEDD-3CBC-494E-4724-F8F1532B5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r="11072"/>
          <a:stretch/>
        </p:blipFill>
        <p:spPr bwMode="auto">
          <a:xfrm>
            <a:off x="11482494" y="2796297"/>
            <a:ext cx="4472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con-tableau - ProMTO® | Project Portfolio Optimization">
            <a:extLst>
              <a:ext uri="{FF2B5EF4-FFF2-40B4-BE49-F238E27FC236}">
                <a16:creationId xmlns:a16="http://schemas.microsoft.com/office/drawing/2014/main" id="{1495BF9F-DB30-FB3B-7A34-40819F3E6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18111" r="2247" b="18384"/>
          <a:stretch/>
        </p:blipFill>
        <p:spPr bwMode="auto">
          <a:xfrm>
            <a:off x="10294216" y="2777780"/>
            <a:ext cx="612190" cy="4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ower BI Logo: valor, história, PNG">
            <a:extLst>
              <a:ext uri="{FF2B5EF4-FFF2-40B4-BE49-F238E27FC236}">
                <a16:creationId xmlns:a16="http://schemas.microsoft.com/office/drawing/2014/main" id="{A1FF0BC5-62FE-541D-D02A-4092A992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763" y="2847325"/>
            <a:ext cx="477274" cy="2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D8202-F28F-4585-B1FA-138CCA54C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73" y="2570257"/>
            <a:ext cx="697721" cy="507433"/>
          </a:xfrm>
          <a:prstGeom prst="rect">
            <a:avLst/>
          </a:prstGeom>
        </p:spPr>
      </p:pic>
      <p:pic>
        <p:nvPicPr>
          <p:cNvPr id="1026" name="Picture 2" descr="Logo ">
            <a:extLst>
              <a:ext uri="{FF2B5EF4-FFF2-40B4-BE49-F238E27FC236}">
                <a16:creationId xmlns:a16="http://schemas.microsoft.com/office/drawing/2014/main" id="{98E2F4A4-010D-4F7C-9548-6314ED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52" y="2906667"/>
            <a:ext cx="583380" cy="5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32">
            <a:extLst>
              <a:ext uri="{FF2B5EF4-FFF2-40B4-BE49-F238E27FC236}">
                <a16:creationId xmlns:a16="http://schemas.microsoft.com/office/drawing/2014/main" id="{5DFA47AB-EBB1-4288-80A5-9F9CB6D00640}"/>
              </a:ext>
            </a:extLst>
          </p:cNvPr>
          <p:cNvSpPr txBox="1"/>
          <p:nvPr/>
        </p:nvSpPr>
        <p:spPr>
          <a:xfrm>
            <a:off x="3261877" y="3038826"/>
            <a:ext cx="9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sp>
        <p:nvSpPr>
          <p:cNvPr id="63" name="Retângulo 77">
            <a:extLst>
              <a:ext uri="{FF2B5EF4-FFF2-40B4-BE49-F238E27FC236}">
                <a16:creationId xmlns:a16="http://schemas.microsoft.com/office/drawing/2014/main" id="{0A2B11F6-18BA-48B0-A89A-7367106941B6}"/>
              </a:ext>
            </a:extLst>
          </p:cNvPr>
          <p:cNvSpPr/>
          <p:nvPr/>
        </p:nvSpPr>
        <p:spPr>
          <a:xfrm>
            <a:off x="6761010" y="1389286"/>
            <a:ext cx="1727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Análise Exploratória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2D77473B-BBC3-4E0E-BF3D-66C740912B2A}"/>
              </a:ext>
            </a:extLst>
          </p:cNvPr>
          <p:cNvSpPr txBox="1"/>
          <p:nvPr/>
        </p:nvSpPr>
        <p:spPr>
          <a:xfrm>
            <a:off x="6008896" y="1609889"/>
            <a:ext cx="10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EDA</a:t>
            </a:r>
          </a:p>
        </p:txBody>
      </p:sp>
      <p:pic>
        <p:nvPicPr>
          <p:cNvPr id="1030" name="Picture 6" descr="pandas (software) – Wikipédia, a enciclopédia livre">
            <a:extLst>
              <a:ext uri="{FF2B5EF4-FFF2-40B4-BE49-F238E27FC236}">
                <a16:creationId xmlns:a16="http://schemas.microsoft.com/office/drawing/2014/main" id="{76CB2CF8-3516-4F60-908F-7837D9F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99" y="2032961"/>
            <a:ext cx="1188902" cy="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.pyplot — Matplotlib 3.1.2 documentation">
            <a:extLst>
              <a:ext uri="{FF2B5EF4-FFF2-40B4-BE49-F238E27FC236}">
                <a16:creationId xmlns:a16="http://schemas.microsoft.com/office/drawing/2014/main" id="{FA0B6CBF-6353-4CB6-8681-7BD5F57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74" y="2513480"/>
            <a:ext cx="1486530" cy="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77">
            <a:extLst>
              <a:ext uri="{FF2B5EF4-FFF2-40B4-BE49-F238E27FC236}">
                <a16:creationId xmlns:a16="http://schemas.microsoft.com/office/drawing/2014/main" id="{25A10E24-9431-47BB-816A-708449284102}"/>
              </a:ext>
            </a:extLst>
          </p:cNvPr>
          <p:cNvSpPr/>
          <p:nvPr/>
        </p:nvSpPr>
        <p:spPr>
          <a:xfrm>
            <a:off x="7624575" y="3454833"/>
            <a:ext cx="807220" cy="30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4389F-7E39-42A0-AEBB-09B52F9D8034}"/>
              </a:ext>
            </a:extLst>
          </p:cNvPr>
          <p:cNvSpPr/>
          <p:nvPr/>
        </p:nvSpPr>
        <p:spPr>
          <a:xfrm>
            <a:off x="6073780" y="3848627"/>
            <a:ext cx="1126574" cy="559293"/>
          </a:xfrm>
          <a:prstGeom prst="rect">
            <a:avLst/>
          </a:prstGeom>
          <a:solidFill>
            <a:srgbClr val="21D4E7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812ED-11C7-4311-B0FC-82BCD6C70EC4}"/>
              </a:ext>
            </a:extLst>
          </p:cNvPr>
          <p:cNvSpPr/>
          <p:nvPr/>
        </p:nvSpPr>
        <p:spPr>
          <a:xfrm>
            <a:off x="6630641" y="4961528"/>
            <a:ext cx="1398638" cy="50718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Modelagem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EEA021-4E5F-4928-88DB-CE403E66F3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4305" y="5017718"/>
            <a:ext cx="322652" cy="322652"/>
          </a:xfrm>
          <a:prstGeom prst="rect">
            <a:avLst/>
          </a:prstGeom>
        </p:spPr>
      </p:pic>
      <p:cxnSp>
        <p:nvCxnSpPr>
          <p:cNvPr id="89" name="Conector: Angulado 66">
            <a:extLst>
              <a:ext uri="{FF2B5EF4-FFF2-40B4-BE49-F238E27FC236}">
                <a16:creationId xmlns:a16="http://schemas.microsoft.com/office/drawing/2014/main" id="{7E1666F1-555F-46A0-A89D-58939B4A9D2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140594" y="3453377"/>
            <a:ext cx="30771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xam ">
            <a:extLst>
              <a:ext uri="{FF2B5EF4-FFF2-40B4-BE49-F238E27FC236}">
                <a16:creationId xmlns:a16="http://schemas.microsoft.com/office/drawing/2014/main" id="{060E6117-CE19-4EF8-8291-EF48F367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1" b="32616"/>
          <a:stretch/>
        </p:blipFill>
        <p:spPr bwMode="auto">
          <a:xfrm>
            <a:off x="7624575" y="3818737"/>
            <a:ext cx="807220" cy="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6BDD7-8295-47AA-82EE-95DEF579B9ED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>
            <a:off x="6637067" y="4407920"/>
            <a:ext cx="692893" cy="5536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4EA26-EDEE-49D7-991D-9694021E5C98}"/>
              </a:ext>
            </a:extLst>
          </p:cNvPr>
          <p:cNvCxnSpPr>
            <a:cxnSpLocks/>
            <a:stCxn id="1034" idx="2"/>
            <a:endCxn id="84" idx="0"/>
          </p:cNvCxnSpPr>
          <p:nvPr/>
        </p:nvCxnSpPr>
        <p:spPr>
          <a:xfrm flipH="1">
            <a:off x="7329960" y="4437810"/>
            <a:ext cx="698225" cy="5237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EC2719-80A4-43AC-8D14-CC9B2725C07F}"/>
              </a:ext>
            </a:extLst>
          </p:cNvPr>
          <p:cNvCxnSpPr>
            <a:cxnSpLocks/>
            <a:stCxn id="1034" idx="1"/>
            <a:endCxn id="38" idx="3"/>
          </p:cNvCxnSpPr>
          <p:nvPr/>
        </p:nvCxnSpPr>
        <p:spPr>
          <a:xfrm flipH="1">
            <a:off x="7200354" y="4128274"/>
            <a:ext cx="4242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Neural ">
            <a:extLst>
              <a:ext uri="{FF2B5EF4-FFF2-40B4-BE49-F238E27FC236}">
                <a16:creationId xmlns:a16="http://schemas.microsoft.com/office/drawing/2014/main" id="{77FDDB85-00B3-464C-946E-C9E127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793">
            <a:off x="6415906" y="1648149"/>
            <a:ext cx="246392" cy="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: Cantos Arredondados 72">
            <a:extLst>
              <a:ext uri="{FF2B5EF4-FFF2-40B4-BE49-F238E27FC236}">
                <a16:creationId xmlns:a16="http://schemas.microsoft.com/office/drawing/2014/main" id="{C5DF8140-F151-4FF6-855A-61B6FF806D91}"/>
              </a:ext>
            </a:extLst>
          </p:cNvPr>
          <p:cNvSpPr/>
          <p:nvPr/>
        </p:nvSpPr>
        <p:spPr>
          <a:xfrm>
            <a:off x="8959999" y="1560977"/>
            <a:ext cx="1023845" cy="173854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77">
            <a:extLst>
              <a:ext uri="{FF2B5EF4-FFF2-40B4-BE49-F238E27FC236}">
                <a16:creationId xmlns:a16="http://schemas.microsoft.com/office/drawing/2014/main" id="{D5740EC1-A9B0-4A69-B24B-DCFDFE0F0A38}"/>
              </a:ext>
            </a:extLst>
          </p:cNvPr>
          <p:cNvSpPr/>
          <p:nvPr/>
        </p:nvSpPr>
        <p:spPr>
          <a:xfrm>
            <a:off x="9100529" y="1397768"/>
            <a:ext cx="742647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pic>
        <p:nvPicPr>
          <p:cNvPr id="1040" name="Picture 16" descr="Folder ">
            <a:extLst>
              <a:ext uri="{FF2B5EF4-FFF2-40B4-BE49-F238E27FC236}">
                <a16:creationId xmlns:a16="http://schemas.microsoft.com/office/drawing/2014/main" id="{7B80329B-37A6-40CB-93AC-F1E97DC9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40" y="2459211"/>
            <a:ext cx="637138" cy="6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tângulo: Cantos Arredondados 72">
            <a:extLst>
              <a:ext uri="{FF2B5EF4-FFF2-40B4-BE49-F238E27FC236}">
                <a16:creationId xmlns:a16="http://schemas.microsoft.com/office/drawing/2014/main" id="{8508AA9A-AA15-4BD9-9CE9-8B1DAD6D82A8}"/>
              </a:ext>
            </a:extLst>
          </p:cNvPr>
          <p:cNvSpPr/>
          <p:nvPr/>
        </p:nvSpPr>
        <p:spPr>
          <a:xfrm>
            <a:off x="10177892" y="1551452"/>
            <a:ext cx="1858076" cy="175040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77">
            <a:extLst>
              <a:ext uri="{FF2B5EF4-FFF2-40B4-BE49-F238E27FC236}">
                <a16:creationId xmlns:a16="http://schemas.microsoft.com/office/drawing/2014/main" id="{69EA539B-9939-4D1A-95D4-7B5550E0725D}"/>
              </a:ext>
            </a:extLst>
          </p:cNvPr>
          <p:cNvSpPr/>
          <p:nvPr/>
        </p:nvSpPr>
        <p:spPr>
          <a:xfrm>
            <a:off x="11061069" y="1401218"/>
            <a:ext cx="871445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Consumo</a:t>
            </a:r>
          </a:p>
        </p:txBody>
      </p:sp>
      <p:pic>
        <p:nvPicPr>
          <p:cNvPr id="139" name="Picture 10">
            <a:extLst>
              <a:ext uri="{FF2B5EF4-FFF2-40B4-BE49-F238E27FC236}">
                <a16:creationId xmlns:a16="http://schemas.microsoft.com/office/drawing/2014/main" id="{E55BD9A2-7A53-4C72-A966-ECA3291D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772" y="1727424"/>
            <a:ext cx="616530" cy="6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aixaDeTexto 32">
            <a:extLst>
              <a:ext uri="{FF2B5EF4-FFF2-40B4-BE49-F238E27FC236}">
                <a16:creationId xmlns:a16="http://schemas.microsoft.com/office/drawing/2014/main" id="{9098407A-F3F2-4533-A16F-93637136DA03}"/>
              </a:ext>
            </a:extLst>
          </p:cNvPr>
          <p:cNvSpPr txBox="1"/>
          <p:nvPr/>
        </p:nvSpPr>
        <p:spPr>
          <a:xfrm>
            <a:off x="10211104" y="1642454"/>
            <a:ext cx="849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x</a:t>
            </a:r>
          </a:p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083EE3-68CA-4AC8-8E7B-B78C2F6D22EB}"/>
              </a:ext>
            </a:extLst>
          </p:cNvPr>
          <p:cNvSpPr/>
          <p:nvPr/>
        </p:nvSpPr>
        <p:spPr>
          <a:xfrm>
            <a:off x="10236295" y="2120541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Ou/e</a:t>
            </a:r>
          </a:p>
        </p:txBody>
      </p:sp>
      <p:sp>
        <p:nvSpPr>
          <p:cNvPr id="142" name="CaixaDeTexto 32">
            <a:extLst>
              <a:ext uri="{FF2B5EF4-FFF2-40B4-BE49-F238E27FC236}">
                <a16:creationId xmlns:a16="http://schemas.microsoft.com/office/drawing/2014/main" id="{8D5F1815-EE2D-4A07-9994-8BFF6D4E05A1}"/>
              </a:ext>
            </a:extLst>
          </p:cNvPr>
          <p:cNvSpPr txBox="1"/>
          <p:nvPr/>
        </p:nvSpPr>
        <p:spPr>
          <a:xfrm>
            <a:off x="10220988" y="2485686"/>
            <a:ext cx="6639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DataViz:</a:t>
            </a:r>
          </a:p>
        </p:txBody>
      </p:sp>
      <p:cxnSp>
        <p:nvCxnSpPr>
          <p:cNvPr id="143" name="Conector: Angulado 66">
            <a:extLst>
              <a:ext uri="{FF2B5EF4-FFF2-40B4-BE49-F238E27FC236}">
                <a16:creationId xmlns:a16="http://schemas.microsoft.com/office/drawing/2014/main" id="{F90D8F6E-4AB5-46E6-AA78-D2E3C41B997A}"/>
              </a:ext>
            </a:extLst>
          </p:cNvPr>
          <p:cNvCxnSpPr>
            <a:cxnSpLocks/>
            <a:stCxn id="124" idx="3"/>
            <a:endCxn id="136" idx="1"/>
          </p:cNvCxnSpPr>
          <p:nvPr/>
        </p:nvCxnSpPr>
        <p:spPr>
          <a:xfrm flipV="1">
            <a:off x="9983844" y="2426656"/>
            <a:ext cx="194048" cy="35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72">
            <a:extLst>
              <a:ext uri="{FF2B5EF4-FFF2-40B4-BE49-F238E27FC236}">
                <a16:creationId xmlns:a16="http://schemas.microsoft.com/office/drawing/2014/main" id="{1685A682-13FA-4BF0-86F5-2FC05E73EAEF}"/>
              </a:ext>
            </a:extLst>
          </p:cNvPr>
          <p:cNvSpPr/>
          <p:nvPr/>
        </p:nvSpPr>
        <p:spPr>
          <a:xfrm>
            <a:off x="9100529" y="3782905"/>
            <a:ext cx="2829254" cy="1610853"/>
          </a:xfrm>
          <a:prstGeom prst="roundRect">
            <a:avLst>
              <a:gd name="adj" fmla="val 238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48860FE-3FAD-44EB-8332-E45E8092B694}"/>
              </a:ext>
            </a:extLst>
          </p:cNvPr>
          <p:cNvSpPr txBox="1"/>
          <p:nvPr/>
        </p:nvSpPr>
        <p:spPr>
          <a:xfrm>
            <a:off x="9100528" y="3808056"/>
            <a:ext cx="20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Possíveis ganhos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7BB09E8-86D9-4077-83FB-7D83C0454353}"/>
              </a:ext>
            </a:extLst>
          </p:cNvPr>
          <p:cNvSpPr txBox="1"/>
          <p:nvPr/>
        </p:nvSpPr>
        <p:spPr>
          <a:xfrm>
            <a:off x="9229152" y="4113728"/>
            <a:ext cx="275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horas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Custos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Aumento em x % de SLA de atendimento;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Melhora de x % no dimensionamento de Capacity x Produtividade;</a:t>
            </a:r>
          </a:p>
        </p:txBody>
      </p:sp>
      <p:pic>
        <p:nvPicPr>
          <p:cNvPr id="72" name="Picture 2" descr="Logo ">
            <a:extLst>
              <a:ext uri="{FF2B5EF4-FFF2-40B4-BE49-F238E27FC236}">
                <a16:creationId xmlns:a16="http://schemas.microsoft.com/office/drawing/2014/main" id="{EE975D03-B746-43DA-B10E-5040B316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62" y="1817330"/>
            <a:ext cx="482695" cy="4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7E25D7-F640-49ED-A73B-E2D84BB3E049}"/>
              </a:ext>
            </a:extLst>
          </p:cNvPr>
          <p:cNvSpPr/>
          <p:nvPr/>
        </p:nvSpPr>
        <p:spPr>
          <a:xfrm rot="19944698">
            <a:off x="419250" y="2392191"/>
            <a:ext cx="11279093" cy="1689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>
                <a:solidFill>
                  <a:srgbClr val="FF0000"/>
                </a:solidFill>
              </a:rPr>
              <a:t>VERSÃO ANTIGA DO PROJETO (V1)</a:t>
            </a:r>
          </a:p>
        </p:txBody>
      </p:sp>
    </p:spTree>
    <p:extLst>
      <p:ext uri="{BB962C8B-B14F-4D97-AF65-F5344CB8AC3E}">
        <p14:creationId xmlns:p14="http://schemas.microsoft.com/office/powerpoint/2010/main" val="80547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F366F89C-D2D7-4CF3-BCE9-EA24DFAC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08" y="2852675"/>
            <a:ext cx="1469721" cy="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BBC6191-1A35-FB13-EB38-53C196ACCECE}"/>
              </a:ext>
            </a:extLst>
          </p:cNvPr>
          <p:cNvCxnSpPr>
            <a:cxnSpLocks/>
            <a:stCxn id="105" idx="1"/>
            <a:endCxn id="56" idx="1"/>
          </p:cNvCxnSpPr>
          <p:nvPr/>
        </p:nvCxnSpPr>
        <p:spPr>
          <a:xfrm>
            <a:off x="1770208" y="2218158"/>
            <a:ext cx="514893" cy="9487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6A60E4CF-E815-0FB8-9F76-18CFDDFF669F}"/>
              </a:ext>
            </a:extLst>
          </p:cNvPr>
          <p:cNvSpPr/>
          <p:nvPr/>
        </p:nvSpPr>
        <p:spPr>
          <a:xfrm>
            <a:off x="185405" y="218928"/>
            <a:ext cx="45719" cy="410818"/>
          </a:xfrm>
          <a:prstGeom prst="rect">
            <a:avLst/>
          </a:prstGeom>
          <a:solidFill>
            <a:srgbClr val="169EBF"/>
          </a:solidFill>
          <a:ln>
            <a:solidFill>
              <a:srgbClr val="169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A9CA229-4459-6B7A-3B48-59535CC53E2D}"/>
              </a:ext>
            </a:extLst>
          </p:cNvPr>
          <p:cNvSpPr txBox="1"/>
          <p:nvPr/>
        </p:nvSpPr>
        <p:spPr>
          <a:xfrm>
            <a:off x="231124" y="143840"/>
            <a:ext cx="544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DESENHO TÉCNICO - SOFTTEK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49E43C-3C4F-9AF7-6B52-6171F338FFBA}"/>
              </a:ext>
            </a:extLst>
          </p:cNvPr>
          <p:cNvSpPr txBox="1"/>
          <p:nvPr/>
        </p:nvSpPr>
        <p:spPr>
          <a:xfrm>
            <a:off x="276843" y="540198"/>
            <a:ext cx="54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da Solução do Projeto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939FB6-76C7-9B01-2A7C-F454F32441A7}"/>
              </a:ext>
            </a:extLst>
          </p:cNvPr>
          <p:cNvSpPr/>
          <p:nvPr/>
        </p:nvSpPr>
        <p:spPr>
          <a:xfrm>
            <a:off x="312666" y="1337956"/>
            <a:ext cx="1576648" cy="153177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8E7C5F-1FF3-969E-6A9C-CDE888365D91}"/>
              </a:ext>
            </a:extLst>
          </p:cNvPr>
          <p:cNvSpPr/>
          <p:nvPr/>
        </p:nvSpPr>
        <p:spPr>
          <a:xfrm>
            <a:off x="848531" y="1171588"/>
            <a:ext cx="921677" cy="29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Origem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6C1BA2F-DC67-2101-8DA1-AD6FCF12F33B}"/>
              </a:ext>
            </a:extLst>
          </p:cNvPr>
          <p:cNvSpPr/>
          <p:nvPr/>
        </p:nvSpPr>
        <p:spPr>
          <a:xfrm>
            <a:off x="2285101" y="2674230"/>
            <a:ext cx="2657010" cy="98538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B3415D7-5882-5973-E016-EC1422AAD8DF}"/>
              </a:ext>
            </a:extLst>
          </p:cNvPr>
          <p:cNvSpPr/>
          <p:nvPr/>
        </p:nvSpPr>
        <p:spPr>
          <a:xfrm>
            <a:off x="2350686" y="2752568"/>
            <a:ext cx="1469721" cy="26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Processamento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D931A01-DFE7-5A38-3B56-143FB45A6B0F}"/>
              </a:ext>
            </a:extLst>
          </p:cNvPr>
          <p:cNvSpPr/>
          <p:nvPr/>
        </p:nvSpPr>
        <p:spPr>
          <a:xfrm>
            <a:off x="2146269" y="2260100"/>
            <a:ext cx="2923193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EEC6B7A-A0D0-6E52-EF9A-0E31C7BAEC0C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4942111" y="2012045"/>
            <a:ext cx="573770" cy="11548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F7F2CE3-1782-8EC0-51D3-E46A7864C049}"/>
              </a:ext>
            </a:extLst>
          </p:cNvPr>
          <p:cNvSpPr/>
          <p:nvPr/>
        </p:nvSpPr>
        <p:spPr>
          <a:xfrm>
            <a:off x="5515881" y="1324570"/>
            <a:ext cx="2392401" cy="1374949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D0510A8-D1CD-2929-21CF-7CA3F0F8C546}"/>
              </a:ext>
            </a:extLst>
          </p:cNvPr>
          <p:cNvSpPr/>
          <p:nvPr/>
        </p:nvSpPr>
        <p:spPr>
          <a:xfrm>
            <a:off x="3613965" y="2090857"/>
            <a:ext cx="1155593" cy="32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F795AAD-FA2B-8E00-87DB-482441B825C0}"/>
              </a:ext>
            </a:extLst>
          </p:cNvPr>
          <p:cNvSpPr/>
          <p:nvPr/>
        </p:nvSpPr>
        <p:spPr>
          <a:xfrm>
            <a:off x="5484401" y="3204335"/>
            <a:ext cx="2392401" cy="163666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4B70831A-8F95-38D4-A3AE-26370FBC26D4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7876802" y="1864954"/>
            <a:ext cx="535496" cy="21577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AD632628-B61A-2161-EB6C-CFF6AC18D2D7}"/>
              </a:ext>
            </a:extLst>
          </p:cNvPr>
          <p:cNvSpPr/>
          <p:nvPr/>
        </p:nvSpPr>
        <p:spPr>
          <a:xfrm flipH="1">
            <a:off x="1471789" y="1913292"/>
            <a:ext cx="298419" cy="60973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D8202-F28F-4585-B1FA-138CCA54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1" y="1792855"/>
            <a:ext cx="632887" cy="411588"/>
          </a:xfrm>
          <a:prstGeom prst="rect">
            <a:avLst/>
          </a:prstGeom>
        </p:spPr>
      </p:pic>
      <p:pic>
        <p:nvPicPr>
          <p:cNvPr id="1026" name="Picture 2" descr="Logo ">
            <a:extLst>
              <a:ext uri="{FF2B5EF4-FFF2-40B4-BE49-F238E27FC236}">
                <a16:creationId xmlns:a16="http://schemas.microsoft.com/office/drawing/2014/main" id="{98E2F4A4-010D-4F7C-9548-6314ED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0" y="2129264"/>
            <a:ext cx="529171" cy="4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32">
            <a:extLst>
              <a:ext uri="{FF2B5EF4-FFF2-40B4-BE49-F238E27FC236}">
                <a16:creationId xmlns:a16="http://schemas.microsoft.com/office/drawing/2014/main" id="{5DFA47AB-EBB1-4288-80A5-9F9CB6D00640}"/>
              </a:ext>
            </a:extLst>
          </p:cNvPr>
          <p:cNvSpPr txBox="1"/>
          <p:nvPr/>
        </p:nvSpPr>
        <p:spPr>
          <a:xfrm>
            <a:off x="2763767" y="3149440"/>
            <a:ext cx="9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sp>
        <p:nvSpPr>
          <p:cNvPr id="63" name="Retângulo 77">
            <a:extLst>
              <a:ext uri="{FF2B5EF4-FFF2-40B4-BE49-F238E27FC236}">
                <a16:creationId xmlns:a16="http://schemas.microsoft.com/office/drawing/2014/main" id="{0A2B11F6-18BA-48B0-A89A-7367106941B6}"/>
              </a:ext>
            </a:extLst>
          </p:cNvPr>
          <p:cNvSpPr/>
          <p:nvPr/>
        </p:nvSpPr>
        <p:spPr>
          <a:xfrm>
            <a:off x="6164838" y="1112653"/>
            <a:ext cx="1635127" cy="270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Análise Exploratória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2D77473B-BBC3-4E0E-BF3D-66C740912B2A}"/>
              </a:ext>
            </a:extLst>
          </p:cNvPr>
          <p:cNvSpPr txBox="1"/>
          <p:nvPr/>
        </p:nvSpPr>
        <p:spPr>
          <a:xfrm>
            <a:off x="5564546" y="1361617"/>
            <a:ext cx="10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EDA</a:t>
            </a:r>
          </a:p>
        </p:txBody>
      </p:sp>
      <p:pic>
        <p:nvPicPr>
          <p:cNvPr id="1030" name="Picture 6" descr="pandas (software) – Wikipédia, a enciclopédia livre">
            <a:extLst>
              <a:ext uri="{FF2B5EF4-FFF2-40B4-BE49-F238E27FC236}">
                <a16:creationId xmlns:a16="http://schemas.microsoft.com/office/drawing/2014/main" id="{76CB2CF8-3516-4F60-908F-7837D9F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44" y="1741379"/>
            <a:ext cx="1188902" cy="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.pyplot — Matplotlib 3.1.2 documentation">
            <a:extLst>
              <a:ext uri="{FF2B5EF4-FFF2-40B4-BE49-F238E27FC236}">
                <a16:creationId xmlns:a16="http://schemas.microsoft.com/office/drawing/2014/main" id="{FA0B6CBF-6353-4CB6-8681-7BD5F57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7" y="2229374"/>
            <a:ext cx="1486530" cy="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77">
            <a:extLst>
              <a:ext uri="{FF2B5EF4-FFF2-40B4-BE49-F238E27FC236}">
                <a16:creationId xmlns:a16="http://schemas.microsoft.com/office/drawing/2014/main" id="{25A10E24-9431-47BB-816A-708449284102}"/>
              </a:ext>
            </a:extLst>
          </p:cNvPr>
          <p:cNvSpPr/>
          <p:nvPr/>
        </p:nvSpPr>
        <p:spPr>
          <a:xfrm>
            <a:off x="5714260" y="3032994"/>
            <a:ext cx="807220" cy="30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4389F-7E39-42A0-AEBB-09B52F9D8034}"/>
              </a:ext>
            </a:extLst>
          </p:cNvPr>
          <p:cNvSpPr/>
          <p:nvPr/>
        </p:nvSpPr>
        <p:spPr>
          <a:xfrm>
            <a:off x="5597951" y="3445727"/>
            <a:ext cx="1126574" cy="559293"/>
          </a:xfrm>
          <a:prstGeom prst="rect">
            <a:avLst/>
          </a:prstGeom>
          <a:solidFill>
            <a:srgbClr val="21D4E7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812ED-11C7-4311-B0FC-82BCD6C70EC4}"/>
              </a:ext>
            </a:extLst>
          </p:cNvPr>
          <p:cNvSpPr/>
          <p:nvPr/>
        </p:nvSpPr>
        <p:spPr>
          <a:xfrm>
            <a:off x="6048945" y="4237133"/>
            <a:ext cx="1398638" cy="50718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Modelagem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EEA021-4E5F-4928-88DB-CE403E66F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772" y="4323189"/>
            <a:ext cx="322652" cy="322652"/>
          </a:xfrm>
          <a:prstGeom prst="rect">
            <a:avLst/>
          </a:prstGeom>
        </p:spPr>
      </p:pic>
      <p:pic>
        <p:nvPicPr>
          <p:cNvPr id="1034" name="Picture 10" descr="Exam ">
            <a:extLst>
              <a:ext uri="{FF2B5EF4-FFF2-40B4-BE49-F238E27FC236}">
                <a16:creationId xmlns:a16="http://schemas.microsoft.com/office/drawing/2014/main" id="{060E6117-CE19-4EF8-8291-EF48F367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1" b="32616"/>
          <a:stretch/>
        </p:blipFill>
        <p:spPr bwMode="auto">
          <a:xfrm>
            <a:off x="6950975" y="3415837"/>
            <a:ext cx="807220" cy="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6BDD7-8295-47AA-82EE-95DEF579B9ED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>
            <a:off x="6161238" y="4005020"/>
            <a:ext cx="587026" cy="232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4EA26-EDEE-49D7-991D-9694021E5C98}"/>
              </a:ext>
            </a:extLst>
          </p:cNvPr>
          <p:cNvCxnSpPr>
            <a:cxnSpLocks/>
            <a:stCxn id="1034" idx="2"/>
            <a:endCxn id="84" idx="0"/>
          </p:cNvCxnSpPr>
          <p:nvPr/>
        </p:nvCxnSpPr>
        <p:spPr>
          <a:xfrm flipH="1">
            <a:off x="6748264" y="4034910"/>
            <a:ext cx="606321" cy="202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EC2719-80A4-43AC-8D14-CC9B2725C07F}"/>
              </a:ext>
            </a:extLst>
          </p:cNvPr>
          <p:cNvCxnSpPr>
            <a:cxnSpLocks/>
            <a:stCxn id="1034" idx="1"/>
            <a:endCxn id="38" idx="3"/>
          </p:cNvCxnSpPr>
          <p:nvPr/>
        </p:nvCxnSpPr>
        <p:spPr>
          <a:xfrm flipH="1">
            <a:off x="6724525" y="3725374"/>
            <a:ext cx="2264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Neural ">
            <a:extLst>
              <a:ext uri="{FF2B5EF4-FFF2-40B4-BE49-F238E27FC236}">
                <a16:creationId xmlns:a16="http://schemas.microsoft.com/office/drawing/2014/main" id="{77FDDB85-00B3-464C-946E-C9E127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793">
            <a:off x="5971556" y="1399877"/>
            <a:ext cx="246392" cy="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: Cantos Arredondados 72">
            <a:extLst>
              <a:ext uri="{FF2B5EF4-FFF2-40B4-BE49-F238E27FC236}">
                <a16:creationId xmlns:a16="http://schemas.microsoft.com/office/drawing/2014/main" id="{C5DF8140-F151-4FF6-855A-61B6FF806D91}"/>
              </a:ext>
            </a:extLst>
          </p:cNvPr>
          <p:cNvSpPr/>
          <p:nvPr/>
        </p:nvSpPr>
        <p:spPr>
          <a:xfrm>
            <a:off x="8412298" y="1017719"/>
            <a:ext cx="1023845" cy="1694469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77">
            <a:extLst>
              <a:ext uri="{FF2B5EF4-FFF2-40B4-BE49-F238E27FC236}">
                <a16:creationId xmlns:a16="http://schemas.microsoft.com/office/drawing/2014/main" id="{D5740EC1-A9B0-4A69-B24B-DCFDFE0F0A38}"/>
              </a:ext>
            </a:extLst>
          </p:cNvPr>
          <p:cNvSpPr/>
          <p:nvPr/>
        </p:nvSpPr>
        <p:spPr>
          <a:xfrm>
            <a:off x="8552828" y="854509"/>
            <a:ext cx="742647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136" name="Retângulo: Cantos Arredondados 72">
            <a:extLst>
              <a:ext uri="{FF2B5EF4-FFF2-40B4-BE49-F238E27FC236}">
                <a16:creationId xmlns:a16="http://schemas.microsoft.com/office/drawing/2014/main" id="{8508AA9A-AA15-4BD9-9CE9-8B1DAD6D82A8}"/>
              </a:ext>
            </a:extLst>
          </p:cNvPr>
          <p:cNvSpPr/>
          <p:nvPr/>
        </p:nvSpPr>
        <p:spPr>
          <a:xfrm>
            <a:off x="10160000" y="3051248"/>
            <a:ext cx="1858076" cy="139452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77">
            <a:extLst>
              <a:ext uri="{FF2B5EF4-FFF2-40B4-BE49-F238E27FC236}">
                <a16:creationId xmlns:a16="http://schemas.microsoft.com/office/drawing/2014/main" id="{69EA539B-9939-4D1A-95D4-7B5550E0725D}"/>
              </a:ext>
            </a:extLst>
          </p:cNvPr>
          <p:cNvSpPr/>
          <p:nvPr/>
        </p:nvSpPr>
        <p:spPr>
          <a:xfrm>
            <a:off x="11228513" y="2918631"/>
            <a:ext cx="702766" cy="25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DataVIZ </a:t>
            </a:r>
          </a:p>
        </p:txBody>
      </p:sp>
      <p:pic>
        <p:nvPicPr>
          <p:cNvPr id="139" name="Picture 10">
            <a:extLst>
              <a:ext uri="{FF2B5EF4-FFF2-40B4-BE49-F238E27FC236}">
                <a16:creationId xmlns:a16="http://schemas.microsoft.com/office/drawing/2014/main" id="{E55BD9A2-7A53-4C72-A966-ECA3291D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382" y="3233238"/>
            <a:ext cx="575924" cy="5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aixaDeTexto 32">
            <a:extLst>
              <a:ext uri="{FF2B5EF4-FFF2-40B4-BE49-F238E27FC236}">
                <a16:creationId xmlns:a16="http://schemas.microsoft.com/office/drawing/2014/main" id="{9098407A-F3F2-4533-A16F-93637136DA03}"/>
              </a:ext>
            </a:extLst>
          </p:cNvPr>
          <p:cNvSpPr txBox="1"/>
          <p:nvPr/>
        </p:nvSpPr>
        <p:spPr>
          <a:xfrm>
            <a:off x="10270098" y="3403347"/>
            <a:ext cx="870977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Mostrar dados na interface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083EE3-68CA-4AC8-8E7B-B78C2F6D22EB}"/>
              </a:ext>
            </a:extLst>
          </p:cNvPr>
          <p:cNvSpPr/>
          <p:nvPr/>
        </p:nvSpPr>
        <p:spPr>
          <a:xfrm>
            <a:off x="10270098" y="4137125"/>
            <a:ext cx="46038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Via: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" name="Picture 2" descr="Logo ">
            <a:extLst>
              <a:ext uri="{FF2B5EF4-FFF2-40B4-BE49-F238E27FC236}">
                <a16:creationId xmlns:a16="http://schemas.microsoft.com/office/drawing/2014/main" id="{EE975D03-B746-43DA-B10E-5040B316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73" y="2236277"/>
            <a:ext cx="272900" cy="2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: Cantos Arredondados 72">
            <a:extLst>
              <a:ext uri="{FF2B5EF4-FFF2-40B4-BE49-F238E27FC236}">
                <a16:creationId xmlns:a16="http://schemas.microsoft.com/office/drawing/2014/main" id="{FCFF9D95-ABBF-476C-987F-0F94F42C3BA4}"/>
              </a:ext>
            </a:extLst>
          </p:cNvPr>
          <p:cNvSpPr/>
          <p:nvPr/>
        </p:nvSpPr>
        <p:spPr>
          <a:xfrm>
            <a:off x="9901257" y="1337956"/>
            <a:ext cx="1289380" cy="137368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77">
            <a:extLst>
              <a:ext uri="{FF2B5EF4-FFF2-40B4-BE49-F238E27FC236}">
                <a16:creationId xmlns:a16="http://schemas.microsoft.com/office/drawing/2014/main" id="{23431343-B8A5-4A76-8DE1-48A5AE8A137C}"/>
              </a:ext>
            </a:extLst>
          </p:cNvPr>
          <p:cNvSpPr/>
          <p:nvPr/>
        </p:nvSpPr>
        <p:spPr>
          <a:xfrm>
            <a:off x="9969695" y="1137616"/>
            <a:ext cx="1171380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Orquestrador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8C74C334-71D3-4254-B225-E94415E597AF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9360507" y="1373916"/>
            <a:ext cx="540750" cy="6508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32">
            <a:extLst>
              <a:ext uri="{FF2B5EF4-FFF2-40B4-BE49-F238E27FC236}">
                <a16:creationId xmlns:a16="http://schemas.microsoft.com/office/drawing/2014/main" id="{E5904FFB-2864-42D0-9747-17FC7FFB21FE}"/>
              </a:ext>
            </a:extLst>
          </p:cNvPr>
          <p:cNvSpPr txBox="1"/>
          <p:nvPr/>
        </p:nvSpPr>
        <p:spPr>
          <a:xfrm>
            <a:off x="10161898" y="2350406"/>
            <a:ext cx="64654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React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CaixaDeTexto 32">
            <a:extLst>
              <a:ext uri="{FF2B5EF4-FFF2-40B4-BE49-F238E27FC236}">
                <a16:creationId xmlns:a16="http://schemas.microsoft.com/office/drawing/2014/main" id="{E6751391-17E5-4803-99BA-511AA4F88CAA}"/>
              </a:ext>
            </a:extLst>
          </p:cNvPr>
          <p:cNvSpPr txBox="1"/>
          <p:nvPr/>
        </p:nvSpPr>
        <p:spPr>
          <a:xfrm>
            <a:off x="-6093" y="6233167"/>
            <a:ext cx="619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Cubos:</a:t>
            </a:r>
          </a:p>
        </p:txBody>
      </p:sp>
      <p:sp>
        <p:nvSpPr>
          <p:cNvPr id="70" name="CaixaDeTexto 32">
            <a:extLst>
              <a:ext uri="{FF2B5EF4-FFF2-40B4-BE49-F238E27FC236}">
                <a16:creationId xmlns:a16="http://schemas.microsoft.com/office/drawing/2014/main" id="{FB14DAD3-F9CC-421F-83C7-4B440422BEF9}"/>
              </a:ext>
            </a:extLst>
          </p:cNvPr>
          <p:cNvSpPr txBox="1"/>
          <p:nvPr/>
        </p:nvSpPr>
        <p:spPr>
          <a:xfrm>
            <a:off x="456240" y="6233167"/>
            <a:ext cx="4104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referente aos indicadores e KPIs estratégicos de monitoramento</a:t>
            </a:r>
          </a:p>
        </p:txBody>
      </p:sp>
      <p:sp>
        <p:nvSpPr>
          <p:cNvPr id="71" name="CaixaDeTexto 32">
            <a:extLst>
              <a:ext uri="{FF2B5EF4-FFF2-40B4-BE49-F238E27FC236}">
                <a16:creationId xmlns:a16="http://schemas.microsoft.com/office/drawing/2014/main" id="{FA06F34C-33D8-44F0-9828-FAA7E9329920}"/>
              </a:ext>
            </a:extLst>
          </p:cNvPr>
          <p:cNvSpPr txBox="1"/>
          <p:nvPr/>
        </p:nvSpPr>
        <p:spPr>
          <a:xfrm>
            <a:off x="-76203" y="6022111"/>
            <a:ext cx="96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/>
              <a:t>Base origem:</a:t>
            </a:r>
          </a:p>
        </p:txBody>
      </p:sp>
      <p:sp>
        <p:nvSpPr>
          <p:cNvPr id="74" name="CaixaDeTexto 32">
            <a:extLst>
              <a:ext uri="{FF2B5EF4-FFF2-40B4-BE49-F238E27FC236}">
                <a16:creationId xmlns:a16="http://schemas.microsoft.com/office/drawing/2014/main" id="{E5EC323E-135D-43DA-A826-106367A43719}"/>
              </a:ext>
            </a:extLst>
          </p:cNvPr>
          <p:cNvSpPr txBox="1"/>
          <p:nvPr/>
        </p:nvSpPr>
        <p:spPr>
          <a:xfrm>
            <a:off x="739147" y="6022111"/>
            <a:ext cx="216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disponibilizados pela Softtek 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C4C45DAC-9855-40F7-AAB5-075E6818B685}"/>
              </a:ext>
            </a:extLst>
          </p:cNvPr>
          <p:cNvCxnSpPr>
            <a:cxnSpLocks/>
            <a:stCxn id="53" idx="2"/>
            <a:endCxn id="136" idx="0"/>
          </p:cNvCxnSpPr>
          <p:nvPr/>
        </p:nvCxnSpPr>
        <p:spPr>
          <a:xfrm rot="16200000" flipH="1">
            <a:off x="10647689" y="2609898"/>
            <a:ext cx="339607" cy="5430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Ficheiro:React-icon.svg – Wikipédia, a enciclopédia livre">
            <a:extLst>
              <a:ext uri="{FF2B5EF4-FFF2-40B4-BE49-F238E27FC236}">
                <a16:creationId xmlns:a16="http://schemas.microsoft.com/office/drawing/2014/main" id="{DDF68BBB-12A1-EAF5-6418-1010929D7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3227" y="1590111"/>
            <a:ext cx="787673" cy="707400"/>
          </a:xfrm>
          <a:prstGeom prst="rect">
            <a:avLst/>
          </a:prstGeom>
        </p:spPr>
      </p:pic>
      <p:sp>
        <p:nvSpPr>
          <p:cNvPr id="10" name="CaixaDeTexto 32">
            <a:extLst>
              <a:ext uri="{FF2B5EF4-FFF2-40B4-BE49-F238E27FC236}">
                <a16:creationId xmlns:a16="http://schemas.microsoft.com/office/drawing/2014/main" id="{197EA7CA-308C-9D31-E2FB-E6AE17F49623}"/>
              </a:ext>
            </a:extLst>
          </p:cNvPr>
          <p:cNvSpPr txBox="1"/>
          <p:nvPr/>
        </p:nvSpPr>
        <p:spPr>
          <a:xfrm>
            <a:off x="10623334" y="4002911"/>
            <a:ext cx="573388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Apex Charts</a:t>
            </a:r>
          </a:p>
        </p:txBody>
      </p:sp>
      <p:sp>
        <p:nvSpPr>
          <p:cNvPr id="11" name="CaixaDeTexto 32">
            <a:extLst>
              <a:ext uri="{FF2B5EF4-FFF2-40B4-BE49-F238E27FC236}">
                <a16:creationId xmlns:a16="http://schemas.microsoft.com/office/drawing/2014/main" id="{F9FCE64B-5DEC-4566-8F7D-E3A847FACF0B}"/>
              </a:ext>
            </a:extLst>
          </p:cNvPr>
          <p:cNvSpPr txBox="1"/>
          <p:nvPr/>
        </p:nvSpPr>
        <p:spPr>
          <a:xfrm>
            <a:off x="11159871" y="4002911"/>
            <a:ext cx="60943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React Charts</a:t>
            </a:r>
          </a:p>
        </p:txBody>
      </p:sp>
      <p:sp>
        <p:nvSpPr>
          <p:cNvPr id="12" name="CaixaDeTexto 32">
            <a:extLst>
              <a:ext uri="{FF2B5EF4-FFF2-40B4-BE49-F238E27FC236}">
                <a16:creationId xmlns:a16="http://schemas.microsoft.com/office/drawing/2014/main" id="{80F58E08-CA66-83CA-8265-F1D5CA8F7890}"/>
              </a:ext>
            </a:extLst>
          </p:cNvPr>
          <p:cNvSpPr txBox="1"/>
          <p:nvPr/>
        </p:nvSpPr>
        <p:spPr>
          <a:xfrm>
            <a:off x="10208927" y="3132884"/>
            <a:ext cx="86382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Front-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End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: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6996662A-68BE-44AA-B91C-97FAAAED5952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 rot="5400000">
            <a:off x="6248239" y="2569150"/>
            <a:ext cx="333475" cy="5942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32">
            <a:extLst>
              <a:ext uri="{FF2B5EF4-FFF2-40B4-BE49-F238E27FC236}">
                <a16:creationId xmlns:a16="http://schemas.microsoft.com/office/drawing/2014/main" id="{5FCCB307-55F7-43B9-9DD2-0076EF6FCA67}"/>
              </a:ext>
            </a:extLst>
          </p:cNvPr>
          <p:cNvSpPr txBox="1"/>
          <p:nvPr/>
        </p:nvSpPr>
        <p:spPr>
          <a:xfrm>
            <a:off x="8423493" y="1252417"/>
            <a:ext cx="68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Cubos</a:t>
            </a:r>
          </a:p>
        </p:txBody>
      </p:sp>
      <p:pic>
        <p:nvPicPr>
          <p:cNvPr id="30" name="Picture 2" descr="Arquivo json - ícones de interface grátis">
            <a:extLst>
              <a:ext uri="{FF2B5EF4-FFF2-40B4-BE49-F238E27FC236}">
                <a16:creationId xmlns:a16="http://schemas.microsoft.com/office/drawing/2014/main" id="{DD364C40-7206-47BE-9F45-3DDF4BB2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65" y="1215545"/>
            <a:ext cx="316742" cy="3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32">
            <a:extLst>
              <a:ext uri="{FF2B5EF4-FFF2-40B4-BE49-F238E27FC236}">
                <a16:creationId xmlns:a16="http://schemas.microsoft.com/office/drawing/2014/main" id="{5E14BC94-83CD-4D39-ABCD-FEEF2E153946}"/>
              </a:ext>
            </a:extLst>
          </p:cNvPr>
          <p:cNvSpPr txBox="1"/>
          <p:nvPr/>
        </p:nvSpPr>
        <p:spPr>
          <a:xfrm>
            <a:off x="8469124" y="1809407"/>
            <a:ext cx="91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Dados de redistribuição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7081557-0191-4CDB-9A5D-DE39619DBEC3}"/>
              </a:ext>
            </a:extLst>
          </p:cNvPr>
          <p:cNvCxnSpPr>
            <a:cxnSpLocks/>
          </p:cNvCxnSpPr>
          <p:nvPr/>
        </p:nvCxnSpPr>
        <p:spPr>
          <a:xfrm>
            <a:off x="8543042" y="1738169"/>
            <a:ext cx="8174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30F3858B-8097-4658-8C75-C5ED6A230595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16200000" flipH="1">
            <a:off x="8851187" y="2608612"/>
            <a:ext cx="416658" cy="217787"/>
          </a:xfrm>
          <a:prstGeom prst="bentConnector3">
            <a:avLst>
              <a:gd name="adj1" fmla="val 2656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885316BB-E5CF-43F4-B588-951D2C84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16" y="3238981"/>
            <a:ext cx="856353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tângulo: Cantos Arredondados 72">
            <a:extLst>
              <a:ext uri="{FF2B5EF4-FFF2-40B4-BE49-F238E27FC236}">
                <a16:creationId xmlns:a16="http://schemas.microsoft.com/office/drawing/2014/main" id="{9918E430-EF56-4E25-A97A-22E0E258EEC7}"/>
              </a:ext>
            </a:extLst>
          </p:cNvPr>
          <p:cNvSpPr/>
          <p:nvPr/>
        </p:nvSpPr>
        <p:spPr>
          <a:xfrm>
            <a:off x="8530905" y="3072090"/>
            <a:ext cx="1289380" cy="137368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77">
            <a:extLst>
              <a:ext uri="{FF2B5EF4-FFF2-40B4-BE49-F238E27FC236}">
                <a16:creationId xmlns:a16="http://schemas.microsoft.com/office/drawing/2014/main" id="{829B1046-A0F4-49E9-89C7-7FE192179067}"/>
              </a:ext>
            </a:extLst>
          </p:cNvPr>
          <p:cNvSpPr/>
          <p:nvPr/>
        </p:nvSpPr>
        <p:spPr>
          <a:xfrm>
            <a:off x="8651110" y="2925835"/>
            <a:ext cx="1034599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Orquestrador</a:t>
            </a:r>
          </a:p>
        </p:txBody>
      </p:sp>
      <p:sp>
        <p:nvSpPr>
          <p:cNvPr id="109" name="CaixaDeTexto 32">
            <a:extLst>
              <a:ext uri="{FF2B5EF4-FFF2-40B4-BE49-F238E27FC236}">
                <a16:creationId xmlns:a16="http://schemas.microsoft.com/office/drawing/2014/main" id="{8E959F4B-F75C-4F06-A918-FB597BD3A9B2}"/>
              </a:ext>
            </a:extLst>
          </p:cNvPr>
          <p:cNvSpPr txBox="1"/>
          <p:nvPr/>
        </p:nvSpPr>
        <p:spPr>
          <a:xfrm>
            <a:off x="9005026" y="3843581"/>
            <a:ext cx="8251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API Outlook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4" name="Picture 39">
            <a:extLst>
              <a:ext uri="{FF2B5EF4-FFF2-40B4-BE49-F238E27FC236}">
                <a16:creationId xmlns:a16="http://schemas.microsoft.com/office/drawing/2014/main" id="{9593002E-ED65-4FD7-9818-0D4BD5E4C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7614" y="3543706"/>
            <a:ext cx="322652" cy="322652"/>
          </a:xfrm>
          <a:prstGeom prst="rect">
            <a:avLst/>
          </a:prstGeom>
        </p:spPr>
      </p:pic>
      <p:pic>
        <p:nvPicPr>
          <p:cNvPr id="115" name="Picture 4" descr="Compre o Microsoft Outlook (PC ou Mac) | Preço do Outlook com Microsoft 365  ou autônomo">
            <a:extLst>
              <a:ext uri="{FF2B5EF4-FFF2-40B4-BE49-F238E27FC236}">
                <a16:creationId xmlns:a16="http://schemas.microsoft.com/office/drawing/2014/main" id="{B9F83EDD-BFA4-4BBF-BC2D-40888E3A3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11541" r="5494" b="8799"/>
          <a:stretch/>
        </p:blipFill>
        <p:spPr bwMode="auto">
          <a:xfrm>
            <a:off x="8586916" y="3851801"/>
            <a:ext cx="444415" cy="4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CaixaDeTexto 32">
            <a:extLst>
              <a:ext uri="{FF2B5EF4-FFF2-40B4-BE49-F238E27FC236}">
                <a16:creationId xmlns:a16="http://schemas.microsoft.com/office/drawing/2014/main" id="{D862FEE5-C016-445F-99CF-5F4AD44D6653}"/>
              </a:ext>
            </a:extLst>
          </p:cNvPr>
          <p:cNvSpPr txBox="1"/>
          <p:nvPr/>
        </p:nvSpPr>
        <p:spPr>
          <a:xfrm>
            <a:off x="9012811" y="3193316"/>
            <a:ext cx="590238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Python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9" name="Picture 5">
            <a:extLst>
              <a:ext uri="{FF2B5EF4-FFF2-40B4-BE49-F238E27FC236}">
                <a16:creationId xmlns:a16="http://schemas.microsoft.com/office/drawing/2014/main" id="{C1C35667-B0C9-4E68-B127-1B64FE64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88" y="5448817"/>
            <a:ext cx="1077577" cy="700785"/>
          </a:xfrm>
          <a:prstGeom prst="rect">
            <a:avLst/>
          </a:prstGeom>
        </p:spPr>
      </p:pic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2866ED98-B762-4EC7-9AD7-E74D454122A1}"/>
              </a:ext>
            </a:extLst>
          </p:cNvPr>
          <p:cNvCxnSpPr>
            <a:cxnSpLocks/>
            <a:stCxn id="129" idx="1"/>
            <a:endCxn id="107" idx="2"/>
          </p:cNvCxnSpPr>
          <p:nvPr/>
        </p:nvCxnSpPr>
        <p:spPr>
          <a:xfrm rot="10800000">
            <a:off x="9175596" y="4445776"/>
            <a:ext cx="490993" cy="135343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DCFC04F7-87EB-42DA-95FA-F3DFFA8B3B5A}"/>
              </a:ext>
            </a:extLst>
          </p:cNvPr>
          <p:cNvCxnSpPr>
            <a:cxnSpLocks/>
            <a:stCxn id="129" idx="3"/>
            <a:endCxn id="136" idx="2"/>
          </p:cNvCxnSpPr>
          <p:nvPr/>
        </p:nvCxnSpPr>
        <p:spPr>
          <a:xfrm flipV="1">
            <a:off x="10744165" y="4445776"/>
            <a:ext cx="344873" cy="13534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E5B8500-5816-40FF-A666-45A45FD7640D}"/>
              </a:ext>
            </a:extLst>
          </p:cNvPr>
          <p:cNvSpPr/>
          <p:nvPr/>
        </p:nvSpPr>
        <p:spPr>
          <a:xfrm>
            <a:off x="8796910" y="4805677"/>
            <a:ext cx="742998" cy="3276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Alertas de pendentes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C0F52019-EE6F-421D-A7FF-0DE9FDA5DECC}"/>
              </a:ext>
            </a:extLst>
          </p:cNvPr>
          <p:cNvSpPr/>
          <p:nvPr/>
        </p:nvSpPr>
        <p:spPr>
          <a:xfrm>
            <a:off x="10555385" y="4805677"/>
            <a:ext cx="1077577" cy="327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Acompanhamento</a:t>
            </a:r>
          </a:p>
        </p:txBody>
      </p:sp>
      <p:sp>
        <p:nvSpPr>
          <p:cNvPr id="166" name="CaixaDeTexto 32">
            <a:extLst>
              <a:ext uri="{FF2B5EF4-FFF2-40B4-BE49-F238E27FC236}">
                <a16:creationId xmlns:a16="http://schemas.microsoft.com/office/drawing/2014/main" id="{EF05A029-018B-4141-B247-F5492135A42C}"/>
              </a:ext>
            </a:extLst>
          </p:cNvPr>
          <p:cNvSpPr txBox="1"/>
          <p:nvPr/>
        </p:nvSpPr>
        <p:spPr>
          <a:xfrm>
            <a:off x="-8816" y="6436253"/>
            <a:ext cx="1471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Dados de Distribuição:</a:t>
            </a:r>
          </a:p>
        </p:txBody>
      </p:sp>
      <p:sp>
        <p:nvSpPr>
          <p:cNvPr id="167" name="CaixaDeTexto 32">
            <a:extLst>
              <a:ext uri="{FF2B5EF4-FFF2-40B4-BE49-F238E27FC236}">
                <a16:creationId xmlns:a16="http://schemas.microsoft.com/office/drawing/2014/main" id="{7DF7765B-3218-4126-8E40-C0636ACB7DFD}"/>
              </a:ext>
            </a:extLst>
          </p:cNvPr>
          <p:cNvSpPr txBox="1"/>
          <p:nvPr/>
        </p:nvSpPr>
        <p:spPr>
          <a:xfrm>
            <a:off x="1304105" y="6430017"/>
            <a:ext cx="6075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referente ao Modelo de distribuição de maior capacidade de tratamento de ocorrências por consultor </a:t>
            </a:r>
          </a:p>
        </p:txBody>
      </p:sp>
    </p:spTree>
    <p:extLst>
      <p:ext uri="{BB962C8B-B14F-4D97-AF65-F5344CB8AC3E}">
        <p14:creationId xmlns:p14="http://schemas.microsoft.com/office/powerpoint/2010/main" val="20541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Ribeiro Leli</dc:creator>
  <cp:lastModifiedBy>André Ribeiro Leli</cp:lastModifiedBy>
  <cp:revision>70</cp:revision>
  <dcterms:created xsi:type="dcterms:W3CDTF">2024-03-31T04:00:05Z</dcterms:created>
  <dcterms:modified xsi:type="dcterms:W3CDTF">2024-08-30T03:58:57Z</dcterms:modified>
</cp:coreProperties>
</file>