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70" r:id="rId4"/>
    <p:sldId id="271" r:id="rId5"/>
    <p:sldId id="272" r:id="rId6"/>
    <p:sldId id="273" r:id="rId7"/>
    <p:sldId id="274" r:id="rId8"/>
    <p:sldId id="280" r:id="rId9"/>
    <p:sldId id="279" r:id="rId10"/>
    <p:sldId id="27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F3FBCB9-57CB-4DE4-A328-A67EE581C06B}">
          <p14:sldIdLst>
            <p14:sldId id="256"/>
            <p14:sldId id="262"/>
            <p14:sldId id="270"/>
            <p14:sldId id="271"/>
            <p14:sldId id="272"/>
            <p14:sldId id="273"/>
            <p14:sldId id="274"/>
            <p14:sldId id="280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1" autoAdjust="0"/>
  </p:normalViewPr>
  <p:slideViewPr>
    <p:cSldViewPr snapToGrid="0">
      <p:cViewPr varScale="1">
        <p:scale>
          <a:sx n="113" d="100"/>
          <a:sy n="113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6BBE-FF37-4515-B796-D30B23A0C718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4EFC1-4929-48D7-B542-D1AA95AF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20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48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0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51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04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0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74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07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1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57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97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21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9CFFE-9B8E-4E6F-9C50-BF6CD17BA4CD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83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анализ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Операторы ветвления</a:t>
            </a:r>
            <a:r>
              <a:rPr lang="en-US" dirty="0"/>
              <a:t>.</a:t>
            </a:r>
            <a:r>
              <a:rPr lang="ru-RU" dirty="0"/>
              <a:t> Циклы</a:t>
            </a:r>
          </a:p>
        </p:txBody>
      </p:sp>
    </p:spTree>
    <p:extLst>
      <p:ext uri="{BB962C8B-B14F-4D97-AF65-F5344CB8AC3E}">
        <p14:creationId xmlns:p14="http://schemas.microsoft.com/office/powerpoint/2010/main" val="2051360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?switch</a:t>
            </a:r>
          </a:p>
          <a:p>
            <a:pPr lvl="1"/>
            <a:r>
              <a:rPr lang="ru-RU" dirty="0"/>
              <a:t>Выбор из списка по строке</a:t>
            </a:r>
          </a:p>
          <a:p>
            <a:pPr lvl="1"/>
            <a:r>
              <a:rPr lang="ru-RU" dirty="0"/>
              <a:t>Выбор из списка по номеру</a:t>
            </a:r>
          </a:p>
          <a:p>
            <a:pPr lvl="1"/>
            <a:r>
              <a:rPr lang="ru-RU" dirty="0"/>
              <a:t>Выбор </a:t>
            </a:r>
            <a:r>
              <a:rPr lang="ru-RU"/>
              <a:t>значения по умолчанию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556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Операторы ветвления</a:t>
            </a:r>
            <a:r>
              <a:rPr lang="en-US" sz="5400" dirty="0"/>
              <a:t>: if, switch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if – </a:t>
            </a:r>
            <a:r>
              <a:rPr lang="ru-RU" sz="3600" dirty="0"/>
              <a:t>простейший оператор ветвления</a:t>
            </a:r>
            <a:endParaRPr lang="en-US" sz="3600" dirty="0"/>
          </a:p>
          <a:p>
            <a:r>
              <a:rPr lang="ru-RU" sz="3600" dirty="0"/>
              <a:t>Написание в одну строчку не требует фигурных скобок</a:t>
            </a:r>
          </a:p>
          <a:p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51" y="3530600"/>
            <a:ext cx="2989216" cy="2179637"/>
          </a:xfrm>
          <a:prstGeom prst="rect">
            <a:avLst/>
          </a:prstGeom>
        </p:spPr>
      </p:pic>
      <p:sp>
        <p:nvSpPr>
          <p:cNvPr id="9" name="Облачко с текстом: прямоугольное 8"/>
          <p:cNvSpPr/>
          <p:nvPr/>
        </p:nvSpPr>
        <p:spPr>
          <a:xfrm>
            <a:off x="7890934" y="3530600"/>
            <a:ext cx="2760134" cy="893764"/>
          </a:xfrm>
          <a:prstGeom prst="wedgeRectCallout">
            <a:avLst>
              <a:gd name="adj1" fmla="val -39238"/>
              <a:gd name="adj2" fmla="val 767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else </a:t>
            </a:r>
            <a:r>
              <a:rPr lang="ru-RU" sz="2400" dirty="0"/>
              <a:t>не обязателен</a:t>
            </a:r>
            <a:r>
              <a:rPr lang="en-US" sz="2400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6731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73592"/>
            <a:ext cx="10786533" cy="1325563"/>
          </a:xfrm>
        </p:spPr>
        <p:txBody>
          <a:bodyPr>
            <a:normAutofit/>
          </a:bodyPr>
          <a:lstStyle/>
          <a:p>
            <a:r>
              <a:rPr lang="ru-RU" sz="5400" dirty="0"/>
              <a:t>Вложенные условия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Глубина не ограничена</a:t>
            </a:r>
            <a:endParaRPr lang="en-US" sz="3600" dirty="0"/>
          </a:p>
        </p:txBody>
      </p:sp>
      <p:sp>
        <p:nvSpPr>
          <p:cNvPr id="7" name="Облачко с текстом: прямоугольное 6"/>
          <p:cNvSpPr/>
          <p:nvPr/>
        </p:nvSpPr>
        <p:spPr>
          <a:xfrm>
            <a:off x="6019799" y="2103966"/>
            <a:ext cx="5604933" cy="893764"/>
          </a:xfrm>
          <a:prstGeom prst="wedgeRectCallout">
            <a:avLst>
              <a:gd name="adj1" fmla="val -16603"/>
              <a:gd name="adj2" fmla="val 738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Arrowhead antipattern</a:t>
            </a:r>
          </a:p>
          <a:p>
            <a:r>
              <a:rPr lang="en-US" sz="2400" dirty="0"/>
              <a:t>http://wiki.c2.com/?ArrowAntiPattern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02541"/>
            <a:ext cx="5048250" cy="27813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" y="2692133"/>
            <a:ext cx="1838325" cy="176212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381910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Комбинирование логических выражений </a:t>
            </a:r>
            <a:r>
              <a:rPr lang="en-US" b="1" dirty="0"/>
              <a:t>&amp;&amp; ||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Работает так же, как и +, -, * поэлементно</a:t>
            </a:r>
          </a:p>
          <a:p>
            <a:r>
              <a:rPr lang="en-US" sz="3600" dirty="0"/>
              <a:t>&amp;&amp; </a:t>
            </a:r>
            <a:r>
              <a:rPr lang="ru-RU" sz="3600" dirty="0"/>
              <a:t>и </a:t>
            </a:r>
            <a:r>
              <a:rPr lang="en-US" sz="3600" dirty="0"/>
              <a:t>|| </a:t>
            </a:r>
            <a:r>
              <a:rPr lang="ru-RU" sz="3600" dirty="0"/>
              <a:t>вычисляет по требованию</a:t>
            </a:r>
            <a:endParaRPr lang="en-US" sz="3600" dirty="0"/>
          </a:p>
          <a:p>
            <a:endParaRPr lang="ru-RU" sz="3600" dirty="0"/>
          </a:p>
          <a:p>
            <a:endParaRPr lang="ru-RU" sz="3600" dirty="0"/>
          </a:p>
          <a:p>
            <a:endParaRPr lang="ru-RU" sz="3600" dirty="0"/>
          </a:p>
        </p:txBody>
      </p:sp>
      <p:sp>
        <p:nvSpPr>
          <p:cNvPr id="7" name="Облачко с текстом: прямоугольное 6"/>
          <p:cNvSpPr/>
          <p:nvPr/>
        </p:nvSpPr>
        <p:spPr>
          <a:xfrm>
            <a:off x="8034868" y="5659968"/>
            <a:ext cx="3725332" cy="838200"/>
          </a:xfrm>
          <a:prstGeom prst="wedgeRectCallout">
            <a:avLst>
              <a:gd name="adj1" fmla="val -35833"/>
              <a:gd name="adj2" fmla="val -78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&amp;&amp;</a:t>
            </a:r>
            <a:r>
              <a:rPr lang="ru-RU" sz="2400" dirty="0"/>
              <a:t> для управления</a:t>
            </a:r>
          </a:p>
          <a:p>
            <a:r>
              <a:rPr lang="en-US" sz="2400" dirty="0"/>
              <a:t>&amp; </a:t>
            </a:r>
            <a:r>
              <a:rPr lang="ru-RU" sz="2400" dirty="0"/>
              <a:t>для установки значений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3139017"/>
            <a:ext cx="4048125" cy="1257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922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Итерация</a:t>
            </a:r>
            <a:r>
              <a:rPr lang="en-US" dirty="0"/>
              <a:t>: for, repeat, while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Повторение действия несколько раз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7" name="Облачко с текстом: прямоугольное 6"/>
          <p:cNvSpPr/>
          <p:nvPr/>
        </p:nvSpPr>
        <p:spPr>
          <a:xfrm>
            <a:off x="5748867" y="4930644"/>
            <a:ext cx="5604933" cy="124631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Практически никогда в </a:t>
            </a:r>
            <a:r>
              <a:rPr lang="en-US" dirty="0"/>
              <a:t>R </a:t>
            </a:r>
            <a:r>
              <a:rPr lang="ru-RU" dirty="0"/>
              <a:t>не надо делать так!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83" y="2430397"/>
            <a:ext cx="73533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8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Циклы. Простые правила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05642"/>
          </a:xfrm>
        </p:spPr>
        <p:txBody>
          <a:bodyPr>
            <a:normAutofit/>
          </a:bodyPr>
          <a:lstStyle/>
          <a:p>
            <a:r>
              <a:rPr lang="ru-RU" dirty="0"/>
              <a:t>Лучше использовать </a:t>
            </a:r>
            <a:r>
              <a:rPr lang="en-US" dirty="0"/>
              <a:t>for(), </a:t>
            </a:r>
            <a:r>
              <a:rPr lang="ru-RU" dirty="0"/>
              <a:t>кода счётчик легко управляем</a:t>
            </a:r>
          </a:p>
          <a:p>
            <a:r>
              <a:rPr lang="ru-RU" dirty="0"/>
              <a:t>Лучше использовать </a:t>
            </a:r>
            <a:r>
              <a:rPr lang="en-US" dirty="0"/>
              <a:t>while(), </a:t>
            </a:r>
            <a:r>
              <a:rPr lang="ru-RU" dirty="0"/>
              <a:t>когда условие выхода является событием</a:t>
            </a:r>
            <a:endParaRPr lang="en-US" dirty="0"/>
          </a:p>
          <a:p>
            <a:r>
              <a:rPr lang="ru-RU" dirty="0"/>
              <a:t>Любой цикл </a:t>
            </a:r>
            <a:r>
              <a:rPr lang="en-US" dirty="0"/>
              <a:t>for</a:t>
            </a:r>
            <a:r>
              <a:rPr lang="ru-RU" dirty="0"/>
              <a:t>()</a:t>
            </a:r>
            <a:r>
              <a:rPr lang="en-US" dirty="0"/>
              <a:t> </a:t>
            </a:r>
            <a:r>
              <a:rPr lang="ru-RU" dirty="0"/>
              <a:t>может быть заменён на цикл </a:t>
            </a:r>
            <a:r>
              <a:rPr lang="en-US" dirty="0"/>
              <a:t>while</a:t>
            </a:r>
            <a:r>
              <a:rPr lang="ru-RU" dirty="0"/>
              <a:t>()</a:t>
            </a:r>
            <a:endParaRPr lang="en-US" dirty="0"/>
          </a:p>
          <a:p>
            <a:r>
              <a:rPr lang="ru-RU" dirty="0"/>
              <a:t>Цикл </a:t>
            </a:r>
            <a:r>
              <a:rPr lang="en-US" dirty="0"/>
              <a:t>repeat() </a:t>
            </a:r>
            <a:r>
              <a:rPr lang="ru-RU" dirty="0"/>
              <a:t>является циклом с ручным управлением</a:t>
            </a:r>
            <a:r>
              <a:rPr lang="en-US" dirty="0"/>
              <a:t>:</a:t>
            </a:r>
            <a:r>
              <a:rPr lang="ru-RU" dirty="0"/>
              <a:t> см. </a:t>
            </a:r>
            <a:r>
              <a:rPr lang="en-US" dirty="0"/>
              <a:t>?break, ?next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815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Старайтесь не использовать циклы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 </a:t>
            </a:r>
            <a:r>
              <a:rPr lang="ru-RU" dirty="0"/>
              <a:t>построен вокруг идеи векторной арифметики взамен циклам.</a:t>
            </a:r>
          </a:p>
          <a:p>
            <a:r>
              <a:rPr lang="ru-RU" dirty="0"/>
              <a:t>Это концептуально красивее</a:t>
            </a:r>
          </a:p>
          <a:p>
            <a:r>
              <a:rPr lang="ru-RU" dirty="0"/>
              <a:t>Делает код проще и нагляднее</a:t>
            </a:r>
          </a:p>
          <a:p>
            <a:r>
              <a:rPr lang="ru-RU" dirty="0"/>
              <a:t>Работает с той же, или с существенно большей скоростью</a:t>
            </a:r>
          </a:p>
        </p:txBody>
      </p:sp>
    </p:spTree>
    <p:extLst>
      <p:ext uri="{BB962C8B-B14F-4D97-AF65-F5344CB8AC3E}">
        <p14:creationId xmlns:p14="http://schemas.microsoft.com/office/powerpoint/2010/main" val="1191690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Векторизованная арифметика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0" y="1440326"/>
            <a:ext cx="3038475" cy="1552575"/>
          </a:xfrm>
          <a:prstGeom prst="rect">
            <a:avLst/>
          </a:prstGeom>
        </p:spPr>
      </p:pic>
      <p:sp>
        <p:nvSpPr>
          <p:cNvPr id="9" name="Объект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88242"/>
          </a:xfrm>
        </p:spPr>
        <p:txBody>
          <a:bodyPr>
            <a:normAutofit/>
          </a:bodyPr>
          <a:lstStyle/>
          <a:p>
            <a:r>
              <a:rPr lang="ru-RU" dirty="0"/>
              <a:t>Чёткость</a:t>
            </a:r>
            <a:r>
              <a:rPr lang="en-US" dirty="0"/>
              <a:t>: </a:t>
            </a:r>
            <a:r>
              <a:rPr lang="ru-RU" dirty="0"/>
              <a:t>пишем именно то, что хотим </a:t>
            </a:r>
            <a:br>
              <a:rPr lang="ru-RU" dirty="0"/>
            </a:br>
            <a:r>
              <a:rPr lang="ru-RU" dirty="0"/>
              <a:t>получить.</a:t>
            </a:r>
          </a:p>
          <a:p>
            <a:r>
              <a:rPr lang="ru-RU" dirty="0"/>
              <a:t>Краткость</a:t>
            </a:r>
            <a:r>
              <a:rPr lang="en-US" dirty="0"/>
              <a:t>: </a:t>
            </a:r>
            <a:r>
              <a:rPr lang="ru-RU" dirty="0"/>
              <a:t>существенно меньше букв!</a:t>
            </a:r>
          </a:p>
          <a:p>
            <a:r>
              <a:rPr lang="ru-RU" dirty="0"/>
              <a:t>Абстракция</a:t>
            </a:r>
            <a:r>
              <a:rPr lang="en-US" dirty="0"/>
              <a:t>:</a:t>
            </a:r>
            <a:r>
              <a:rPr lang="ru-RU" dirty="0"/>
              <a:t> синтаксис прячет алгоритм.</a:t>
            </a:r>
          </a:p>
          <a:p>
            <a:r>
              <a:rPr lang="ru-RU" dirty="0"/>
              <a:t>Обобщение</a:t>
            </a:r>
            <a:r>
              <a:rPr lang="en-US" dirty="0"/>
              <a:t>: </a:t>
            </a:r>
            <a:r>
              <a:rPr lang="ru-RU" dirty="0"/>
              <a:t>общий синтаксис работает</a:t>
            </a:r>
            <a:br>
              <a:rPr lang="ru-RU" dirty="0"/>
            </a:br>
            <a:r>
              <a:rPr lang="ru-RU" dirty="0"/>
              <a:t>для чисел ,векторов, матриц.</a:t>
            </a:r>
          </a:p>
          <a:p>
            <a:r>
              <a:rPr lang="ru-RU" i="1" dirty="0"/>
              <a:t>Скорость</a:t>
            </a:r>
            <a:endParaRPr lang="en-US" i="1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Облачко с текстом: прямоугольное 4"/>
          <p:cNvSpPr/>
          <p:nvPr/>
        </p:nvSpPr>
        <p:spPr>
          <a:xfrm>
            <a:off x="7721600" y="3167724"/>
            <a:ext cx="3996265" cy="1246319"/>
          </a:xfrm>
          <a:prstGeom prst="wedgeRectCallout">
            <a:avLst>
              <a:gd name="adj1" fmla="val -28043"/>
              <a:gd name="adj2" fmla="val -65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Для умножения матриц, вместо оператора </a:t>
            </a:r>
            <a:r>
              <a:rPr lang="en-US" dirty="0"/>
              <a:t>%*%</a:t>
            </a:r>
            <a:br>
              <a:rPr lang="en-US" dirty="0"/>
            </a:br>
            <a:r>
              <a:rPr lang="ru-RU" dirty="0"/>
              <a:t>пришлось бы писать тройной цикл </a:t>
            </a:r>
            <a:r>
              <a:rPr lang="en-US" dirty="0"/>
              <a:t>for()</a:t>
            </a:r>
          </a:p>
        </p:txBody>
      </p:sp>
      <p:sp>
        <p:nvSpPr>
          <p:cNvPr id="10" name="Облачко с текстом: прямоугольное 9"/>
          <p:cNvSpPr/>
          <p:nvPr/>
        </p:nvSpPr>
        <p:spPr>
          <a:xfrm>
            <a:off x="939801" y="5288690"/>
            <a:ext cx="4343399" cy="1018977"/>
          </a:xfrm>
          <a:prstGeom prst="wedgeRectCallout">
            <a:avLst>
              <a:gd name="adj1" fmla="val -24230"/>
              <a:gd name="adj2" fmla="val -63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Многие функции </a:t>
            </a:r>
            <a:r>
              <a:rPr lang="ru-RU" dirty="0"/>
              <a:t>по умолчанию </a:t>
            </a:r>
            <a:r>
              <a:rPr lang="ru-RU" dirty="0"/>
              <a:t>работают с векторами.</a:t>
            </a:r>
            <a:br>
              <a:rPr lang="ru-RU" dirty="0"/>
            </a:br>
            <a:r>
              <a:rPr lang="ru-RU" dirty="0"/>
              <a:t>Для тех,</a:t>
            </a:r>
            <a:r>
              <a:rPr lang="en-US" dirty="0"/>
              <a:t> </a:t>
            </a:r>
            <a:r>
              <a:rPr lang="ru-RU" dirty="0"/>
              <a:t>кто не умеет есть функция </a:t>
            </a:r>
            <a:r>
              <a:rPr lang="en-US" dirty="0"/>
              <a:t>apply/</a:t>
            </a:r>
          </a:p>
        </p:txBody>
      </p:sp>
      <p:sp>
        <p:nvSpPr>
          <p:cNvPr id="11" name="Облачко с текстом: прямоугольное 10"/>
          <p:cNvSpPr/>
          <p:nvPr/>
        </p:nvSpPr>
        <p:spPr>
          <a:xfrm>
            <a:off x="6763810" y="5288690"/>
            <a:ext cx="3996265" cy="1018977"/>
          </a:xfrm>
          <a:prstGeom prst="wedgeRectCallout">
            <a:avLst>
              <a:gd name="adj1" fmla="val -33552"/>
              <a:gd name="adj2" fmla="val -67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Векторизованное ветвление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</a:t>
            </a:r>
            <a:br>
              <a:rPr lang="ru-RU" dirty="0"/>
            </a:br>
            <a:r>
              <a:rPr lang="nb-NO" i="1" dirty="0"/>
              <a:t>ifelse(x^2 &gt; 1, 2*abs(x)-1, x^2)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08560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80067"/>
            <a:ext cx="10515600" cy="4796896"/>
          </a:xfrm>
        </p:spPr>
        <p:txBody>
          <a:bodyPr>
            <a:normAutofit/>
          </a:bodyPr>
          <a:lstStyle/>
          <a:p>
            <a:r>
              <a:rPr lang="ru-RU" dirty="0"/>
              <a:t>Ветвление</a:t>
            </a:r>
            <a:r>
              <a:rPr lang="en-US" dirty="0"/>
              <a:t>: if, switch</a:t>
            </a:r>
          </a:p>
          <a:p>
            <a:pPr lvl="1"/>
            <a:r>
              <a:rPr lang="ru-RU" dirty="0"/>
              <a:t>0 – </a:t>
            </a:r>
            <a:r>
              <a:rPr lang="en-US" dirty="0"/>
              <a:t>FALSE. </a:t>
            </a:r>
            <a:r>
              <a:rPr lang="ru-RU" dirty="0"/>
              <a:t>Любые другие числа это </a:t>
            </a:r>
            <a:r>
              <a:rPr lang="en-US" dirty="0"/>
              <a:t>TRUE</a:t>
            </a:r>
          </a:p>
          <a:p>
            <a:pPr lvl="1"/>
            <a:r>
              <a:rPr lang="ru-RU" dirty="0"/>
              <a:t>И наоборот. При сложении </a:t>
            </a:r>
            <a:r>
              <a:rPr lang="en-US" dirty="0"/>
              <a:t>FALSE = 0, TRUE = 1</a:t>
            </a:r>
          </a:p>
          <a:p>
            <a:r>
              <a:rPr lang="ru-RU" dirty="0"/>
              <a:t>Итерация</a:t>
            </a:r>
            <a:r>
              <a:rPr lang="en-US" dirty="0"/>
              <a:t>: </a:t>
            </a:r>
            <a:r>
              <a:rPr lang="en-US" dirty="0"/>
              <a:t>for, while, repeat</a:t>
            </a:r>
          </a:p>
          <a:p>
            <a:r>
              <a:rPr lang="ru-RU" dirty="0"/>
              <a:t>Нужно проникнуться концепцией векторизованной арифметики</a:t>
            </a:r>
          </a:p>
          <a:p>
            <a:pPr lvl="1"/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765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4802</TotalTime>
  <Words>253</Words>
  <Application>Microsoft Office PowerPoint</Application>
  <PresentationFormat>Широкоэкранный</PresentationFormat>
  <Paragraphs>51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Введение в анализ данных</vt:lpstr>
      <vt:lpstr>Операторы ветвления: if, switch</vt:lpstr>
      <vt:lpstr>Вложенные условия</vt:lpstr>
      <vt:lpstr>Комбинирование логических выражений &amp;&amp; || </vt:lpstr>
      <vt:lpstr>Итерация: for, repeat, while</vt:lpstr>
      <vt:lpstr>Циклы. Простые правила</vt:lpstr>
      <vt:lpstr>Старайтесь не использовать циклы</vt:lpstr>
      <vt:lpstr>Векторизованная арифметика</vt:lpstr>
      <vt:lpstr>Заключение</vt:lpstr>
      <vt:lpstr>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анализ данных</dc:title>
  <dc:creator>Sergey Mirvoda</dc:creator>
  <cp:lastModifiedBy>Sergey Mirvoda</cp:lastModifiedBy>
  <cp:revision>51</cp:revision>
  <dcterms:created xsi:type="dcterms:W3CDTF">2016-09-15T06:03:05Z</dcterms:created>
  <dcterms:modified xsi:type="dcterms:W3CDTF">2016-11-11T08:33:30Z</dcterms:modified>
</cp:coreProperties>
</file>