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0" r:id="rId4"/>
    <p:sldId id="271" r:id="rId5"/>
    <p:sldId id="272" r:id="rId6"/>
    <p:sldId id="280" r:id="rId7"/>
    <p:sldId id="273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9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70"/>
            <p14:sldId id="271"/>
            <p14:sldId id="272"/>
            <p14:sldId id="280"/>
            <p14:sldId id="27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  <a:r>
              <a:rPr lang="en-US" dirty="0"/>
              <a:t>. </a:t>
            </a:r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Строки в вектор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i="1" dirty="0" err="1"/>
              <a:t>strsplit</a:t>
            </a:r>
            <a:r>
              <a:rPr lang="ru-RU" i="1" dirty="0"/>
              <a:t>()</a:t>
            </a:r>
            <a:r>
              <a:rPr lang="en-US" i="1" dirty="0"/>
              <a:t> – </a:t>
            </a:r>
            <a:r>
              <a:rPr lang="ru-RU" i="1" dirty="0"/>
              <a:t>разбивает строку на подстроки на основании шаблона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577570"/>
            <a:ext cx="3019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8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Вектор в строку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ru-RU" dirty="0"/>
              <a:t>Преобразование в строку (</a:t>
            </a:r>
            <a:r>
              <a:rPr lang="en-US" dirty="0"/>
              <a:t>cast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/>
              <a:t>paste()</a:t>
            </a:r>
          </a:p>
          <a:p>
            <a:pPr lvl="1"/>
            <a:r>
              <a:rPr lang="ru-RU" dirty="0"/>
              <a:t>Для одного аргумента работает как </a:t>
            </a:r>
            <a:r>
              <a:rPr lang="en-US" dirty="0" err="1"/>
              <a:t>as.character</a:t>
            </a:r>
            <a:endParaRPr lang="en-US" dirty="0"/>
          </a:p>
          <a:p>
            <a:pPr lvl="1"/>
            <a:r>
              <a:rPr lang="ru-RU" dirty="0"/>
              <a:t>Для двух и более комбинирует их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ru-RU" dirty="0"/>
              <a:t>Склеивает в одну строку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28" y="1690688"/>
            <a:ext cx="3114675" cy="2095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02" y="3467100"/>
            <a:ext cx="6791325" cy="933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102" y="4867275"/>
            <a:ext cx="6486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3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Чтение из файла</a:t>
            </a:r>
            <a:r>
              <a:rPr lang="en-US" dirty="0"/>
              <a:t> </a:t>
            </a:r>
            <a:r>
              <a:rPr lang="ru-RU" dirty="0"/>
              <a:t>и поиск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/>
              <a:t>readLines</a:t>
            </a:r>
            <a:r>
              <a:rPr lang="en-US" dirty="0"/>
              <a:t> </a:t>
            </a:r>
            <a:r>
              <a:rPr lang="en-US" dirty="0"/>
              <a:t>()</a:t>
            </a:r>
            <a:r>
              <a:rPr lang="ru-RU" dirty="0"/>
              <a:t> – читает файл в вектор. Каждая строка файла – элемент вектора.</a:t>
            </a:r>
            <a:endParaRPr lang="en-US" dirty="0"/>
          </a:p>
          <a:p>
            <a:r>
              <a:rPr lang="en-US" dirty="0"/>
              <a:t>grep – </a:t>
            </a:r>
            <a:r>
              <a:rPr lang="ru-RU" dirty="0"/>
              <a:t>ищет номера</a:t>
            </a:r>
            <a:br>
              <a:rPr lang="ru-RU" dirty="0"/>
            </a:br>
            <a:r>
              <a:rPr lang="ru-RU" dirty="0"/>
              <a:t>строк, подходящих</a:t>
            </a:r>
            <a:br>
              <a:rPr lang="ru-RU" dirty="0"/>
            </a:br>
            <a:r>
              <a:rPr lang="ru-RU" dirty="0"/>
              <a:t>под шаблон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4" y="2197629"/>
            <a:ext cx="7124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2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со строками. Подсчёт слов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89088"/>
            <a:ext cx="7467600" cy="199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Объект 7"/>
          <p:cNvSpPr txBox="1">
            <a:spLocks/>
          </p:cNvSpPr>
          <p:nvPr/>
        </p:nvSpPr>
        <p:spPr>
          <a:xfrm>
            <a:off x="990600" y="3681413"/>
            <a:ext cx="10515600" cy="264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r>
              <a:rPr lang="en-US" i="1" dirty="0"/>
              <a:t>table</a:t>
            </a:r>
            <a:r>
              <a:rPr lang="ru-RU" i="1" dirty="0"/>
              <a:t>()</a:t>
            </a:r>
            <a:r>
              <a:rPr lang="en-US" dirty="0"/>
              <a:t> – c</a:t>
            </a:r>
            <a:r>
              <a:rPr lang="ru-RU" dirty="0"/>
              <a:t>читает уникальные слова</a:t>
            </a:r>
          </a:p>
          <a:p>
            <a:r>
              <a:rPr lang="ru-RU" dirty="0"/>
              <a:t>Переменная </a:t>
            </a:r>
            <a:r>
              <a:rPr lang="en-US" i="1" dirty="0" err="1"/>
              <a:t>wc</a:t>
            </a:r>
            <a:r>
              <a:rPr lang="ru-RU" dirty="0"/>
              <a:t> – словарь с количеством</a:t>
            </a:r>
            <a:r>
              <a:rPr lang="en-US" dirty="0"/>
              <a:t> </a:t>
            </a:r>
            <a:r>
              <a:rPr lang="ru-RU" dirty="0"/>
              <a:t>появлений слова в тексте.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88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со строками. Это не просто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9" name="Объект 7"/>
          <p:cNvSpPr txBox="1">
            <a:spLocks/>
          </p:cNvSpPr>
          <p:nvPr/>
        </p:nvSpPr>
        <p:spPr>
          <a:xfrm>
            <a:off x="990600" y="3681413"/>
            <a:ext cx="10515600" cy="264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Пустые строки</a:t>
            </a:r>
          </a:p>
          <a:p>
            <a:r>
              <a:rPr lang="ru-RU" dirty="0"/>
              <a:t>Регистр</a:t>
            </a:r>
          </a:p>
          <a:p>
            <a:r>
              <a:rPr lang="ru-RU" dirty="0"/>
              <a:t>Знаки препинания</a:t>
            </a:r>
          </a:p>
          <a:p>
            <a:r>
              <a:rPr lang="ru-RU" dirty="0"/>
              <a:t>Ошибки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38288"/>
            <a:ext cx="27908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Регулярные выражения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9" name="Объект 7"/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первую очередь разделение текста на </a:t>
            </a:r>
            <a:r>
              <a:rPr lang="ru-RU" dirty="0" err="1"/>
              <a:t>токены</a:t>
            </a:r>
            <a:r>
              <a:rPr lang="ru-RU" dirty="0"/>
              <a:t> (</a:t>
            </a:r>
            <a:r>
              <a:rPr lang="en-US" dirty="0"/>
              <a:t>“,”, “ ” …</a:t>
            </a:r>
            <a:r>
              <a:rPr lang="ru-RU" dirty="0"/>
              <a:t>)</a:t>
            </a:r>
          </a:p>
          <a:p>
            <a:r>
              <a:rPr lang="ru-RU" dirty="0"/>
              <a:t>Константы не годятся нужны шаблоны</a:t>
            </a:r>
          </a:p>
          <a:p>
            <a:r>
              <a:rPr lang="ru-RU" dirty="0"/>
              <a:t>Шаблонам нужен язык шаблонов</a:t>
            </a:r>
          </a:p>
          <a:p>
            <a:pPr lvl="1"/>
            <a:r>
              <a:rPr lang="ru-RU" dirty="0"/>
              <a:t>Должны искать соответствие шаблону</a:t>
            </a:r>
          </a:p>
          <a:p>
            <a:pPr lvl="1"/>
            <a:r>
              <a:rPr lang="ru-RU" dirty="0"/>
              <a:t>Повторы</a:t>
            </a:r>
          </a:p>
          <a:p>
            <a:pPr lvl="1"/>
            <a:r>
              <a:rPr lang="ru-RU" dirty="0"/>
              <a:t>Условия</a:t>
            </a:r>
          </a:p>
          <a:p>
            <a:r>
              <a:rPr lang="ru-RU" dirty="0"/>
              <a:t>Функции</a:t>
            </a:r>
          </a:p>
          <a:p>
            <a:pPr lvl="1"/>
            <a:r>
              <a:rPr lang="en-US" i="1" dirty="0" err="1"/>
              <a:t>grepl</a:t>
            </a:r>
            <a:r>
              <a:rPr lang="ru-RU" i="1" dirty="0"/>
              <a:t>()</a:t>
            </a:r>
            <a:r>
              <a:rPr lang="en-US" dirty="0"/>
              <a:t> – </a:t>
            </a:r>
            <a:r>
              <a:rPr lang="ru-RU" dirty="0"/>
              <a:t>вектор булевых ответов (</a:t>
            </a:r>
            <a:r>
              <a:rPr lang="en-US" dirty="0"/>
              <a:t>TRUE/FALSE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i="1" dirty="0" err="1"/>
              <a:t>regexpr</a:t>
            </a:r>
            <a:r>
              <a:rPr lang="en-US" dirty="0"/>
              <a:t>() – </a:t>
            </a:r>
            <a:r>
              <a:rPr lang="ru-RU" dirty="0"/>
              <a:t>место первого соответствия + атрибуты</a:t>
            </a:r>
            <a:endParaRPr lang="en-US" dirty="0"/>
          </a:p>
          <a:p>
            <a:pPr lvl="1"/>
            <a:r>
              <a:rPr lang="en-US" i="1" dirty="0" err="1"/>
              <a:t>gregexpr</a:t>
            </a:r>
            <a:r>
              <a:rPr lang="en-US" dirty="0"/>
              <a:t>() – </a:t>
            </a:r>
            <a:r>
              <a:rPr lang="ru-RU" dirty="0"/>
              <a:t>список всех соответствий</a:t>
            </a:r>
            <a:endParaRPr lang="en-US" dirty="0"/>
          </a:p>
          <a:p>
            <a:pPr lvl="1"/>
            <a:r>
              <a:rPr lang="en-US" i="1" dirty="0" err="1"/>
              <a:t>regmatches</a:t>
            </a:r>
            <a:r>
              <a:rPr lang="en-US" dirty="0"/>
              <a:t>() – </a:t>
            </a:r>
            <a:r>
              <a:rPr lang="ru-RU" dirty="0"/>
              <a:t>принимает результат от </a:t>
            </a:r>
            <a:r>
              <a:rPr lang="en-US" i="1" dirty="0" err="1"/>
              <a:t>regexpr</a:t>
            </a:r>
            <a:r>
              <a:rPr lang="ru-RU" dirty="0"/>
              <a:t> и строку и возвращает удовлетворяющие шаблону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94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067"/>
            <a:ext cx="10515600" cy="4796896"/>
          </a:xfrm>
        </p:spPr>
        <p:txBody>
          <a:bodyPr>
            <a:normAutofit/>
          </a:bodyPr>
          <a:lstStyle/>
          <a:p>
            <a:r>
              <a:rPr lang="ru-RU" dirty="0"/>
              <a:t>Текст такие же данные, как и все остальные </a:t>
            </a:r>
          </a:p>
          <a:p>
            <a:pPr lvl="1"/>
            <a:r>
              <a:rPr lang="en-US" dirty="0" err="1"/>
              <a:t>substr</a:t>
            </a:r>
            <a:r>
              <a:rPr lang="en-US" dirty="0"/>
              <a:t>() – </a:t>
            </a:r>
            <a:r>
              <a:rPr lang="ru-RU" dirty="0"/>
              <a:t>выделить подстроку</a:t>
            </a:r>
            <a:endParaRPr lang="en-US" dirty="0"/>
          </a:p>
          <a:p>
            <a:pPr lvl="1"/>
            <a:r>
              <a:rPr lang="en-US" dirty="0" err="1"/>
              <a:t>strsplit</a:t>
            </a:r>
            <a:r>
              <a:rPr lang="en-US" dirty="0"/>
              <a:t>()</a:t>
            </a:r>
            <a:r>
              <a:rPr lang="ru-RU" dirty="0"/>
              <a:t> – преобразовать строку в вектор</a:t>
            </a:r>
          </a:p>
          <a:p>
            <a:pPr lvl="1"/>
            <a:r>
              <a:rPr lang="en-US" dirty="0"/>
              <a:t>paste()</a:t>
            </a:r>
            <a:r>
              <a:rPr lang="ru-RU" dirty="0"/>
              <a:t> – преобразовать вектор в строку</a:t>
            </a:r>
          </a:p>
          <a:p>
            <a:pPr lvl="1"/>
            <a:r>
              <a:rPr lang="en-US" dirty="0"/>
              <a:t>table()</a:t>
            </a:r>
            <a:r>
              <a:rPr lang="ru-RU" dirty="0"/>
              <a:t> – подсчитать статистику слов</a:t>
            </a:r>
          </a:p>
          <a:p>
            <a:pPr lvl="1"/>
            <a:r>
              <a:rPr lang="en-US" dirty="0"/>
              <a:t>grep() – </a:t>
            </a:r>
            <a:r>
              <a:rPr lang="ru-RU" dirty="0"/>
              <a:t>простой поиск</a:t>
            </a:r>
          </a:p>
          <a:p>
            <a:pPr marL="0" indent="0">
              <a:buNone/>
            </a:pPr>
            <a:r>
              <a:rPr lang="ru-RU" dirty="0"/>
              <a:t>Строки вводятся людьми и текстовый формат более гибкий или вообще бесформенный. Поэтому поиск по константе часто невозможен.</a:t>
            </a:r>
          </a:p>
          <a:p>
            <a:r>
              <a:rPr lang="ru-RU" dirty="0"/>
              <a:t>Регулярные выражения представляют собой язык в языке</a:t>
            </a:r>
          </a:p>
          <a:p>
            <a:pPr lvl="1"/>
            <a:r>
              <a:rPr lang="ru-RU" dirty="0"/>
              <a:t>Позволяют искать по шаблонам</a:t>
            </a:r>
          </a:p>
        </p:txBody>
      </p:sp>
    </p:spTree>
    <p:extLst>
      <p:ext uri="{BB962C8B-B14F-4D97-AF65-F5344CB8AC3E}">
        <p14:creationId xmlns:p14="http://schemas.microsoft.com/office/powerpoint/2010/main" val="151097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HW-0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к следующему занятию</a:t>
            </a:r>
          </a:p>
          <a:p>
            <a:r>
              <a:rPr lang="en-US"/>
              <a:t>Lab-3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Устройство и операции над строками</a:t>
            </a:r>
          </a:p>
          <a:p>
            <a:r>
              <a:rPr lang="ru-RU" sz="3600" dirty="0"/>
              <a:t>Извлечение частей и манипулирование строками</a:t>
            </a:r>
          </a:p>
          <a:p>
            <a:r>
              <a:rPr lang="ru-RU" sz="3600" dirty="0"/>
              <a:t>Поиск</a:t>
            </a:r>
            <a:endParaRPr lang="en-US" sz="3600" dirty="0"/>
          </a:p>
          <a:p>
            <a:pPr lvl="1"/>
            <a:r>
              <a:rPr lang="ru-RU" sz="3200" dirty="0"/>
              <a:t>Регулярные выражения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Строки важны!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/>
              <a:t>Большинство данных с которыми мы взаимодействуем представлены в виде строк!</a:t>
            </a:r>
            <a:endParaRPr lang="en-US" sz="3600" i="1" dirty="0"/>
          </a:p>
          <a:p>
            <a:r>
              <a:rPr lang="en-US" sz="3600" dirty="0"/>
              <a:t>Web </a:t>
            </a:r>
            <a:r>
              <a:rPr lang="ru-RU" sz="3600" dirty="0"/>
              <a:t>страницы</a:t>
            </a:r>
          </a:p>
          <a:p>
            <a:r>
              <a:rPr lang="ru-RU" sz="3600" dirty="0"/>
              <a:t>Электронная почта</a:t>
            </a:r>
            <a:endParaRPr lang="en-US" sz="3600" dirty="0"/>
          </a:p>
          <a:p>
            <a:r>
              <a:rPr lang="ru-RU" sz="3600" i="1" dirty="0"/>
              <a:t>Анкеты – распознать и разобрать.</a:t>
            </a:r>
            <a:br>
              <a:rPr lang="en-US" sz="3600" i="1" dirty="0"/>
            </a:br>
            <a:endParaRPr lang="en-US" sz="3600" i="1" dirty="0"/>
          </a:p>
          <a:p>
            <a:pPr marL="0" indent="0">
              <a:buNone/>
            </a:pPr>
            <a:r>
              <a:rPr lang="ru-RU" sz="3200" i="1" dirty="0"/>
              <a:t>Даже если всё ,что Вам нужно это цифры, то всё равно придётся получить их из</a:t>
            </a:r>
            <a:r>
              <a:rPr lang="en-US" sz="3200" i="1" dirty="0"/>
              <a:t> </a:t>
            </a:r>
            <a:r>
              <a:rPr lang="ru-RU" sz="3200" i="1" dirty="0"/>
              <a:t>текста </a:t>
            </a:r>
            <a:r>
              <a:rPr lang="en-US" sz="3200" i="1" dirty="0">
                <a:sym typeface="Wingdings" panose="05000000000000000000" pitchFamily="2" charset="2"/>
              </a:rPr>
              <a:t>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8191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Символы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09"/>
          </a:xfrm>
        </p:spPr>
        <p:txBody>
          <a:bodyPr>
            <a:normAutofit/>
          </a:bodyPr>
          <a:lstStyle/>
          <a:p>
            <a:r>
              <a:rPr lang="ru-RU" sz="3600" b="1" dirty="0"/>
              <a:t>Символ</a:t>
            </a:r>
            <a:r>
              <a:rPr lang="en-US" sz="3600" dirty="0"/>
              <a:t>: </a:t>
            </a:r>
            <a:r>
              <a:rPr lang="ru-RU" sz="3600" dirty="0"/>
              <a:t>любой символ языка, в частности те, которые можно ввести с клавиатуры.</a:t>
            </a:r>
            <a:endParaRPr lang="ru-RU" sz="3200" dirty="0"/>
          </a:p>
          <a:p>
            <a:endParaRPr lang="en-US" sz="3600" dirty="0"/>
          </a:p>
          <a:p>
            <a:r>
              <a:rPr lang="ru-RU" sz="3600" b="1" dirty="0"/>
              <a:t>Строка</a:t>
            </a:r>
            <a:r>
              <a:rPr lang="en-US" sz="3600" dirty="0"/>
              <a:t>:</a:t>
            </a:r>
            <a:r>
              <a:rPr lang="ru-RU" sz="3600" dirty="0"/>
              <a:t> последовательность символов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FF0000"/>
                </a:solidFill>
              </a:rPr>
              <a:t>The R </a:t>
            </a:r>
            <a:r>
              <a:rPr lang="en-US" sz="3600" dirty="0" err="1">
                <a:solidFill>
                  <a:srgbClr val="FF0000"/>
                </a:solidFill>
              </a:rPr>
              <a:t>lang</a:t>
            </a:r>
            <a:endParaRPr lang="en-US" sz="3600" dirty="0">
              <a:solidFill>
                <a:srgbClr val="FF0000"/>
              </a:solidFill>
            </a:endParaRPr>
          </a:p>
          <a:p>
            <a:endParaRPr lang="ru-RU" sz="3600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8432801" y="4685768"/>
            <a:ext cx="3361266" cy="893764"/>
          </a:xfrm>
          <a:prstGeom prst="wedgeRectCallout">
            <a:avLst>
              <a:gd name="adj1" fmla="val -54082"/>
              <a:gd name="adj2" fmla="val 9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В </a:t>
            </a:r>
            <a:r>
              <a:rPr lang="en-US" sz="2400" dirty="0"/>
              <a:t>R </a:t>
            </a:r>
            <a:r>
              <a:rPr lang="ru-RU" sz="2400" dirty="0"/>
              <a:t>нет отдельных типов для символов и строк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997200"/>
            <a:ext cx="4886325" cy="457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47" y="4532841"/>
            <a:ext cx="2371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2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строк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Заключая необходимую последовательность</a:t>
            </a:r>
            <a:br>
              <a:rPr lang="ru-RU" dirty="0"/>
            </a:br>
            <a:r>
              <a:rPr lang="ru-RU" dirty="0"/>
              <a:t>в двойные или одинарные кавычки</a:t>
            </a:r>
            <a:r>
              <a:rPr lang="en-US" dirty="0"/>
              <a:t>.</a:t>
            </a:r>
          </a:p>
          <a:p>
            <a:r>
              <a:rPr lang="ru-RU" dirty="0"/>
              <a:t>Символом экранирования является </a:t>
            </a:r>
            <a:r>
              <a:rPr lang="en-US" dirty="0"/>
              <a:t>\</a:t>
            </a:r>
          </a:p>
          <a:p>
            <a:r>
              <a:rPr lang="ru-RU" dirty="0"/>
              <a:t>Строки </a:t>
            </a:r>
            <a:r>
              <a:rPr lang="en-US" dirty="0"/>
              <a:t>Unicode</a:t>
            </a:r>
            <a:r>
              <a:rPr lang="ru-RU" dirty="0"/>
              <a:t> вводятся через \</a:t>
            </a:r>
            <a:r>
              <a:rPr lang="en-US" dirty="0"/>
              <a:t>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9558867" y="3932636"/>
            <a:ext cx="2209800" cy="994964"/>
          </a:xfrm>
          <a:prstGeom prst="wedgeRectCallout">
            <a:avLst>
              <a:gd name="adj1" fmla="val -55250"/>
              <a:gd name="adj2" fmla="val 13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Разницы нет, то предпочитаемыми являются двойные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Пробелы и пустые строки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” </a:t>
            </a:r>
            <a:r>
              <a:rPr lang="ru-RU" dirty="0"/>
              <a:t>является символом</a:t>
            </a:r>
            <a:endParaRPr lang="en-US" dirty="0"/>
          </a:p>
          <a:p>
            <a:r>
              <a:rPr lang="ru-RU" dirty="0"/>
              <a:t>Множество пробелов тоже</a:t>
            </a:r>
          </a:p>
          <a:p>
            <a:r>
              <a:rPr lang="ru-RU" dirty="0"/>
              <a:t>Пустая строка тоже символ</a:t>
            </a:r>
            <a:endParaRPr lang="en-US" dirty="0"/>
          </a:p>
          <a:p>
            <a:r>
              <a:rPr lang="ru-RU" dirty="0"/>
              <a:t>Специальные символы</a:t>
            </a:r>
          </a:p>
          <a:p>
            <a:pPr lvl="1"/>
            <a:r>
              <a:rPr lang="ru-RU" dirty="0"/>
              <a:t>\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\t</a:t>
            </a:r>
          </a:p>
          <a:p>
            <a:pPr lvl="1"/>
            <a:r>
              <a:rPr lang="en-US" dirty="0"/>
              <a:t>\n \r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7" name="Облачко с текстом: прямоугольное 6"/>
          <p:cNvSpPr/>
          <p:nvPr/>
        </p:nvSpPr>
        <p:spPr>
          <a:xfrm>
            <a:off x="9558867" y="3932636"/>
            <a:ext cx="2209800" cy="994964"/>
          </a:xfrm>
          <a:prstGeom prst="wedgeRectCallout">
            <a:avLst>
              <a:gd name="adj1" fmla="val -55250"/>
              <a:gd name="adj2" fmla="val 13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Разницы нет, то предпочитаемыми являются двойные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1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 данных </a:t>
            </a:r>
            <a:r>
              <a:rPr lang="en-US" dirty="0"/>
              <a:t>character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из основных типов данных</a:t>
            </a:r>
          </a:p>
          <a:p>
            <a:r>
              <a:rPr lang="ru-RU" dirty="0"/>
              <a:t>Может быть скалярным ,векторным, списком </a:t>
            </a:r>
            <a:br>
              <a:rPr lang="ru-RU" dirty="0"/>
            </a:br>
            <a:r>
              <a:rPr lang="ru-RU" dirty="0"/>
              <a:t>или быть колонкой в </a:t>
            </a:r>
            <a:r>
              <a:rPr lang="ru-RU" dirty="0" err="1"/>
              <a:t>датафрейме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3" y="3489854"/>
            <a:ext cx="3314700" cy="18764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7815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Печать строк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Функции</a:t>
            </a:r>
            <a:r>
              <a:rPr lang="en-US" dirty="0"/>
              <a:t>: print(), cat(), message()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58" y="2522008"/>
            <a:ext cx="27241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Подстроки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Строка это не вектор и не список, поэтому мы не можем использовать </a:t>
            </a:r>
            <a:r>
              <a:rPr lang="en-US" dirty="0"/>
              <a:t>[]. 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Функция </a:t>
            </a:r>
            <a:r>
              <a:rPr lang="en-US" dirty="0" err="1"/>
              <a:t>substr</a:t>
            </a:r>
            <a:r>
              <a:rPr lang="en-US" dirty="0"/>
              <a:t> </a:t>
            </a:r>
            <a:r>
              <a:rPr lang="ru-RU" dirty="0"/>
              <a:t>поддерживает</a:t>
            </a:r>
            <a:br>
              <a:rPr lang="en-US" dirty="0"/>
            </a:br>
            <a:r>
              <a:rPr lang="ru-RU" dirty="0"/>
              <a:t>векторизацию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565929"/>
            <a:ext cx="4048125" cy="2047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71" y="3589866"/>
            <a:ext cx="45815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08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416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Введение в анализ данных</vt:lpstr>
      <vt:lpstr>Строки</vt:lpstr>
      <vt:lpstr>Строки важны!</vt:lpstr>
      <vt:lpstr>Символы</vt:lpstr>
      <vt:lpstr>Создание строк</vt:lpstr>
      <vt:lpstr>Пробелы и пустые строки</vt:lpstr>
      <vt:lpstr>Тип данных character</vt:lpstr>
      <vt:lpstr>Печать строк</vt:lpstr>
      <vt:lpstr>Подстроки</vt:lpstr>
      <vt:lpstr>Строки в вектор</vt:lpstr>
      <vt:lpstr>Вектор в строку</vt:lpstr>
      <vt:lpstr>Чтение из файла и поиск</vt:lpstr>
      <vt:lpstr>Работа со строками. Подсчёт слов</vt:lpstr>
      <vt:lpstr>Работа со строками. Это не просто</vt:lpstr>
      <vt:lpstr>Регулярные выражения</vt:lpstr>
      <vt:lpstr>Заключение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59</cp:revision>
  <dcterms:created xsi:type="dcterms:W3CDTF">2016-09-15T06:03:05Z</dcterms:created>
  <dcterms:modified xsi:type="dcterms:W3CDTF">2016-11-11T11:15:16Z</dcterms:modified>
</cp:coreProperties>
</file>