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oracle.com/cd/E19957-01/806-3568/ncg_goldber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Функциональное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Данные</a:t>
            </a:r>
            <a:r>
              <a:rPr lang="en-US" sz="3600" dirty="0"/>
              <a:t>: 42, “Hello world”, 7 000, </a:t>
            </a:r>
            <a:r>
              <a:rPr lang="ru-RU" sz="3600" dirty="0"/>
              <a:t>матрицы </a:t>
            </a:r>
          </a:p>
          <a:p>
            <a:r>
              <a:rPr lang="ru-RU" sz="3600" dirty="0"/>
              <a:t>Функции</a:t>
            </a:r>
            <a:r>
              <a:rPr lang="en-US" sz="3600" dirty="0"/>
              <a:t>: sum, +, &gt;, </a:t>
            </a:r>
            <a:endParaRPr lang="ru-RU" sz="3600" dirty="0"/>
          </a:p>
          <a:p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75" y="1918759"/>
            <a:ext cx="1009650" cy="552450"/>
          </a:xfrm>
          <a:prstGeom prst="rect">
            <a:avLst/>
          </a:prstGeom>
        </p:spPr>
      </p:pic>
      <p:sp>
        <p:nvSpPr>
          <p:cNvPr id="5" name="Облачко с текстом: прямоугольное 4"/>
          <p:cNvSpPr/>
          <p:nvPr/>
        </p:nvSpPr>
        <p:spPr>
          <a:xfrm>
            <a:off x="838200" y="3657600"/>
            <a:ext cx="6485467" cy="204046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Функция это механизм для преобразования входных объектов (аргументов) в выходной объект (возвращаемое значение) .</a:t>
            </a:r>
          </a:p>
          <a:p>
            <a:r>
              <a:rPr lang="ru-RU" sz="2400" dirty="0"/>
              <a:t>Возможно с побочными эффектами.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965297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Программирование – написание функций преобразующих входные объекты в выходные</a:t>
            </a:r>
          </a:p>
          <a:p>
            <a:r>
              <a:rPr lang="ru-RU" sz="3600" dirty="0"/>
              <a:t>Механизмы конструируют из других механизмов</a:t>
            </a:r>
            <a:r>
              <a:rPr lang="en-US" sz="3600" dirty="0"/>
              <a:t>: </a:t>
            </a:r>
            <a:r>
              <a:rPr lang="ru-RU" sz="3600" dirty="0"/>
              <a:t>функции тоже можно конструировать из функций, например</a:t>
            </a:r>
            <a:r>
              <a:rPr lang="en-US" sz="3600" dirty="0"/>
              <a:t>: </a:t>
            </a:r>
          </a:p>
          <a:p>
            <a:endParaRPr lang="ru-RU" sz="3600" dirty="0"/>
          </a:p>
          <a:p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6261"/>
          <a:stretch/>
        </p:blipFill>
        <p:spPr>
          <a:xfrm>
            <a:off x="3457575" y="2429933"/>
            <a:ext cx="2638425" cy="562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Облачко с текстом: прямоугольное 7"/>
          <p:cNvSpPr/>
          <p:nvPr/>
        </p:nvSpPr>
        <p:spPr>
          <a:xfrm>
            <a:off x="838200" y="3657600"/>
            <a:ext cx="6485467" cy="204046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Правило хорошего стиля</a:t>
            </a:r>
            <a:r>
              <a:rPr lang="en-US" sz="2400" dirty="0"/>
              <a:t>: </a:t>
            </a:r>
            <a:r>
              <a:rPr lang="ru-RU" sz="2400" dirty="0"/>
              <a:t>большую функцию нужно преобразовывать до меньших до тех пор пока не получится уменьшить до встроенных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7754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Логические</a:t>
            </a:r>
            <a:r>
              <a:rPr lang="en-US" sz="3600" dirty="0"/>
              <a:t>:</a:t>
            </a:r>
            <a:r>
              <a:rPr lang="ru-RU" sz="3600" dirty="0"/>
              <a:t> </a:t>
            </a:r>
            <a:r>
              <a:rPr lang="en-US" sz="3600" dirty="0"/>
              <a:t>TRUE, FALSE</a:t>
            </a:r>
            <a:endParaRPr lang="ru-RU" sz="3600" dirty="0"/>
          </a:p>
          <a:p>
            <a:r>
              <a:rPr lang="ru-RU" sz="3600" dirty="0"/>
              <a:t>Целые</a:t>
            </a:r>
            <a:r>
              <a:rPr lang="en-US" sz="3600" dirty="0"/>
              <a:t>:</a:t>
            </a:r>
            <a:r>
              <a:rPr lang="ru-RU" sz="3600" dirty="0"/>
              <a:t> целые числа (положительные, отрицательные, ноль)</a:t>
            </a:r>
          </a:p>
          <a:p>
            <a:r>
              <a:rPr lang="ru-RU" sz="3600" dirty="0"/>
              <a:t>Строки</a:t>
            </a:r>
            <a:r>
              <a:rPr lang="en-US" sz="3600" dirty="0"/>
              <a:t>: </a:t>
            </a:r>
            <a:r>
              <a:rPr lang="ru-RU" sz="3600" dirty="0"/>
              <a:t>последовательности символов фиксированной длины</a:t>
            </a:r>
          </a:p>
          <a:p>
            <a:r>
              <a:rPr lang="ru-RU" sz="3600" dirty="0"/>
              <a:t>Числа с плавающей точкой</a:t>
            </a:r>
            <a:r>
              <a:rPr lang="en-US" sz="3600" dirty="0"/>
              <a:t>: </a:t>
            </a:r>
            <a:r>
              <a:rPr lang="ru-RU" dirty="0"/>
              <a:t>1.87</a:t>
            </a:r>
            <a:r>
              <a:rPr lang="en-US" dirty="0"/>
              <a:t> x </a:t>
            </a:r>
            <a:r>
              <a:rPr lang="ru-RU" dirty="0"/>
              <a:t>10</a:t>
            </a:r>
            <a:r>
              <a:rPr lang="ru-RU" baseline="30000" dirty="0"/>
              <a:t>6</a:t>
            </a:r>
            <a:endParaRPr lang="en-US" baseline="30000" dirty="0"/>
          </a:p>
          <a:p>
            <a:r>
              <a:rPr lang="ru-RU" sz="3600" dirty="0"/>
              <a:t>Отсутствующие или некорректные</a:t>
            </a:r>
            <a:r>
              <a:rPr lang="en-US" sz="3600" dirty="0"/>
              <a:t>: NA, </a:t>
            </a:r>
            <a:r>
              <a:rPr lang="en-US" sz="3600" dirty="0" err="1"/>
              <a:t>NaN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833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Плавающая точка в </a:t>
            </a:r>
            <a:r>
              <a:rPr lang="en-US" sz="3600" dirty="0"/>
              <a:t>R </a:t>
            </a:r>
            <a:r>
              <a:rPr lang="ru-RU" sz="3600" dirty="0"/>
              <a:t>это </a:t>
            </a:r>
            <a:r>
              <a:rPr lang="en-US" sz="3600" dirty="0"/>
              <a:t>double</a:t>
            </a:r>
          </a:p>
          <a:p>
            <a:r>
              <a:rPr lang="en-US" b="1" dirty="0"/>
              <a:t>What Every Computer Scientist Should Know About Floating-Point Arithmetic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https://docs.oracle.com/cd/E19957-01/806-3568/ncg_goldberg.html</a:t>
            </a:r>
            <a:endParaRPr lang="en-US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17" y="4010554"/>
            <a:ext cx="3009900" cy="1343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83" y="4902727"/>
            <a:ext cx="2276475" cy="129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6283" y="4499529"/>
            <a:ext cx="259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с целыми тоже</a:t>
            </a:r>
          </a:p>
        </p:txBody>
      </p:sp>
    </p:spTree>
    <p:extLst>
      <p:ext uri="{BB962C8B-B14F-4D97-AF65-F5344CB8AC3E}">
        <p14:creationId xmlns:p14="http://schemas.microsoft.com/office/powerpoint/2010/main" val="21398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и имена (переменные)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pi</a:t>
            </a:r>
          </a:p>
          <a:p>
            <a:r>
              <a:rPr lang="en-US" sz="3600" dirty="0" err="1"/>
              <a:t>approx.pi</a:t>
            </a:r>
            <a:r>
              <a:rPr lang="en-US" sz="3600" dirty="0"/>
              <a:t> &lt;- 22/7</a:t>
            </a:r>
          </a:p>
          <a:p>
            <a:r>
              <a:rPr lang="ru-RU" sz="3600" dirty="0"/>
              <a:t>Магические константы зло</a:t>
            </a:r>
          </a:p>
        </p:txBody>
      </p:sp>
    </p:spTree>
    <p:extLst>
      <p:ext uri="{BB962C8B-B14F-4D97-AF65-F5344CB8AC3E}">
        <p14:creationId xmlns:p14="http://schemas.microsoft.com/office/powerpoint/2010/main" val="356261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x &lt;- c(7, 8, 10, 45)</a:t>
            </a:r>
            <a:r>
              <a:rPr lang="ru-RU" sz="3600" dirty="0"/>
              <a:t> </a:t>
            </a:r>
            <a:r>
              <a:rPr lang="en-US" sz="3600" dirty="0" err="1"/>
              <a:t>is.vector</a:t>
            </a:r>
            <a:r>
              <a:rPr lang="en-US" sz="3600" dirty="0"/>
              <a:t>(x)</a:t>
            </a:r>
          </a:p>
          <a:p>
            <a:r>
              <a:rPr lang="ru-RU" sz="3600" dirty="0"/>
              <a:t>Функция </a:t>
            </a:r>
            <a:r>
              <a:rPr lang="en-US" sz="3600" b="1" i="1" dirty="0"/>
              <a:t>c</a:t>
            </a:r>
            <a:r>
              <a:rPr lang="en-US" sz="3600" dirty="0"/>
              <a:t> </a:t>
            </a:r>
            <a:r>
              <a:rPr lang="ru-RU" sz="3600" dirty="0"/>
              <a:t>комбинирует</a:t>
            </a:r>
            <a:r>
              <a:rPr lang="en-US" sz="3600" dirty="0"/>
              <a:t> </a:t>
            </a:r>
            <a:r>
              <a:rPr lang="ru-RU" sz="3600" dirty="0"/>
              <a:t>аргументы</a:t>
            </a:r>
          </a:p>
          <a:p>
            <a:r>
              <a:rPr lang="en-US" sz="3600" dirty="0"/>
              <a:t>x[1] </a:t>
            </a:r>
            <a:r>
              <a:rPr lang="ru-RU" sz="3600" dirty="0"/>
              <a:t>– первый элемент</a:t>
            </a:r>
          </a:p>
          <a:p>
            <a:r>
              <a:rPr lang="ru-RU" sz="3600" dirty="0"/>
              <a:t>Функция </a:t>
            </a:r>
            <a:r>
              <a:rPr lang="en-US" sz="3600" dirty="0"/>
              <a:t>vector</a:t>
            </a:r>
            <a:r>
              <a:rPr lang="ru-RU" sz="3600" dirty="0"/>
              <a:t>(</a:t>
            </a:r>
            <a:r>
              <a:rPr lang="en-US" sz="3600" dirty="0"/>
              <a:t>length=N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r>
              <a:rPr lang="ru-RU" sz="3600" dirty="0"/>
              <a:t>возвращает пустой вектор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969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Векторы – арифметика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Операторы применяются попарно </a:t>
            </a:r>
            <a:endParaRPr lang="en-US" sz="3600" dirty="0"/>
          </a:p>
          <a:p>
            <a:endParaRPr lang="ru-RU" sz="3600" dirty="0"/>
          </a:p>
          <a:p>
            <a:r>
              <a:rPr lang="ru-RU" sz="3600" dirty="0"/>
              <a:t>Элементы короткого вектора повторяются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Функция </a:t>
            </a:r>
            <a:r>
              <a:rPr lang="en-US" sz="3600" dirty="0"/>
              <a:t>vector</a:t>
            </a:r>
            <a:r>
              <a:rPr lang="ru-RU" sz="3600" dirty="0"/>
              <a:t>(</a:t>
            </a:r>
            <a:r>
              <a:rPr lang="en-US" sz="3600" dirty="0"/>
              <a:t>length=N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r>
              <a:rPr lang="ru-RU" sz="3600" dirty="0"/>
              <a:t>возвращает пустой вектор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483" y="1987021"/>
            <a:ext cx="2171700" cy="1038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53" y="3656278"/>
            <a:ext cx="2181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Векторы</a:t>
            </a:r>
            <a:r>
              <a:rPr lang="en-US" dirty="0"/>
              <a:t>. </a:t>
            </a:r>
            <a:r>
              <a:rPr lang="ru-RU" dirty="0"/>
              <a:t>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sz="3600" dirty="0"/>
              <a:t>Сравнение векторов</a:t>
            </a:r>
            <a:endParaRPr lang="en-US" sz="3600" dirty="0"/>
          </a:p>
          <a:p>
            <a:r>
              <a:rPr lang="ru-RU" sz="3600" dirty="0"/>
              <a:t>Функции</a:t>
            </a:r>
            <a:endParaRPr lang="en-US" sz="3600" dirty="0"/>
          </a:p>
          <a:p>
            <a:pPr lvl="1"/>
            <a:r>
              <a:rPr lang="ru-RU" sz="3200" dirty="0"/>
              <a:t>агрегатные (</a:t>
            </a:r>
            <a:r>
              <a:rPr lang="en-US" sz="3200" dirty="0"/>
              <a:t>mean, median, length, sum, any, all</a:t>
            </a:r>
            <a:r>
              <a:rPr lang="ru-RU" sz="3200" dirty="0"/>
              <a:t>)</a:t>
            </a:r>
          </a:p>
          <a:p>
            <a:pPr lvl="1"/>
            <a:r>
              <a:rPr lang="ru-RU" sz="3200" dirty="0"/>
              <a:t>Сортировка </a:t>
            </a:r>
            <a:r>
              <a:rPr lang="en-US" sz="3200" dirty="0"/>
              <a:t>(sort …)</a:t>
            </a:r>
          </a:p>
          <a:p>
            <a:pPr lvl="1"/>
            <a:r>
              <a:rPr lang="ru-RU" sz="3200" dirty="0"/>
              <a:t>Визуализация (</a:t>
            </a:r>
            <a:r>
              <a:rPr lang="en-US" sz="3200" dirty="0" err="1"/>
              <a:t>hist</a:t>
            </a:r>
            <a:r>
              <a:rPr lang="en-US" sz="3200" dirty="0"/>
              <a:t>, summary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ru-RU" sz="3600" dirty="0"/>
              <a:t>Адресация</a:t>
            </a:r>
          </a:p>
          <a:p>
            <a:pPr lvl="1"/>
            <a:r>
              <a:rPr lang="ru-RU" sz="3200" dirty="0"/>
              <a:t>Индекс</a:t>
            </a:r>
          </a:p>
          <a:p>
            <a:pPr lvl="1"/>
            <a:r>
              <a:rPr lang="ru-RU" sz="3200" dirty="0"/>
              <a:t>Вектор индексов</a:t>
            </a:r>
          </a:p>
          <a:p>
            <a:pPr lvl="1"/>
            <a:r>
              <a:rPr lang="ru-RU" sz="3200" dirty="0"/>
              <a:t>Вектор отрицательных индексов</a:t>
            </a:r>
          </a:p>
          <a:p>
            <a:pPr lvl="1"/>
            <a:r>
              <a:rPr lang="ru-RU" sz="3200" dirty="0"/>
              <a:t>Логический вектор</a:t>
            </a:r>
            <a:endParaRPr lang="ru-RU" sz="3600" dirty="0"/>
          </a:p>
          <a:p>
            <a:r>
              <a:rPr lang="ru-RU" sz="3600" dirty="0"/>
              <a:t>Именование элементов вектора (</a:t>
            </a:r>
            <a:r>
              <a:rPr lang="en-US" sz="3600" dirty="0"/>
              <a:t>names</a:t>
            </a:r>
            <a:r>
              <a:rPr lang="en-US" sz="3600"/>
              <a:t>, which</a:t>
            </a:r>
            <a:r>
              <a:rPr lang="ru-RU" sz="360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4047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267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Введение в анализ данных</vt:lpstr>
      <vt:lpstr>Функциональное программирование</vt:lpstr>
      <vt:lpstr>Презентация PowerPoint</vt:lpstr>
      <vt:lpstr>Данные</vt:lpstr>
      <vt:lpstr>Проблемы с плавающей точкой</vt:lpstr>
      <vt:lpstr>Данные и имена (переменные)</vt:lpstr>
      <vt:lpstr>Векторы</vt:lpstr>
      <vt:lpstr>Векторы – арифметика</vt:lpstr>
      <vt:lpstr>Векторы. Возможности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26</cp:revision>
  <dcterms:created xsi:type="dcterms:W3CDTF">2016-09-15T06:03:05Z</dcterms:created>
  <dcterms:modified xsi:type="dcterms:W3CDTF">2016-10-13T10:22:27Z</dcterms:modified>
</cp:coreProperties>
</file>